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325" r:id="rId11"/>
    <p:sldId id="389" r:id="rId12"/>
    <p:sldId id="390" r:id="rId13"/>
    <p:sldId id="391" r:id="rId14"/>
    <p:sldId id="392" r:id="rId15"/>
    <p:sldId id="393" r:id="rId16"/>
    <p:sldId id="394" r:id="rId17"/>
    <p:sldId id="395" r:id="rId18"/>
    <p:sldId id="396" r:id="rId19"/>
    <p:sldId id="397" r:id="rId20"/>
    <p:sldId id="398" r:id="rId21"/>
    <p:sldId id="399" r:id="rId22"/>
    <p:sldId id="400" r:id="rId23"/>
    <p:sldId id="401" r:id="rId24"/>
    <p:sldId id="402" r:id="rId25"/>
    <p:sldId id="403" r:id="rId26"/>
    <p:sldId id="405" r:id="rId27"/>
    <p:sldId id="406" r:id="rId28"/>
    <p:sldId id="407" r:id="rId29"/>
    <p:sldId id="408" r:id="rId30"/>
    <p:sldId id="409" r:id="rId31"/>
    <p:sldId id="410" r:id="rId32"/>
    <p:sldId id="411" r:id="rId33"/>
    <p:sldId id="412" r:id="rId34"/>
    <p:sldId id="413" r:id="rId35"/>
    <p:sldId id="414" r:id="rId36"/>
    <p:sldId id="415" r:id="rId37"/>
    <p:sldId id="416" r:id="rId38"/>
    <p:sldId id="417" r:id="rId39"/>
    <p:sldId id="418" r:id="rId40"/>
    <p:sldId id="419" r:id="rId41"/>
    <p:sldId id="420" r:id="rId42"/>
    <p:sldId id="421" r:id="rId43"/>
    <p:sldId id="422" r:id="rId44"/>
    <p:sldId id="423" r:id="rId45"/>
    <p:sldId id="425" r:id="rId46"/>
    <p:sldId id="426" r:id="rId47"/>
    <p:sldId id="427" r:id="rId48"/>
    <p:sldId id="428" r:id="rId49"/>
    <p:sldId id="440" r:id="rId50"/>
    <p:sldId id="441" r:id="rId51"/>
    <p:sldId id="431" r:id="rId52"/>
    <p:sldId id="432" r:id="rId53"/>
    <p:sldId id="433" r:id="rId54"/>
    <p:sldId id="434" r:id="rId55"/>
    <p:sldId id="435" r:id="rId56"/>
    <p:sldId id="436" r:id="rId57"/>
    <p:sldId id="437" r:id="rId58"/>
    <p:sldId id="438" r:id="rId59"/>
    <p:sldId id="439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3" d="100"/>
          <a:sy n="73" d="100"/>
        </p:scale>
        <p:origin x="-129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5/17/2021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en/function.unserialize.php" TargetMode="External"/><Relationship Id="rId2" Type="http://schemas.openxmlformats.org/officeDocument/2006/relationships/hyperlink" Target="https://www.php.net/manual/en/function.serialize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hp.net/manual/en/function.spl-autoload-register.php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59898"/>
            <a:ext cx="6629400" cy="223090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Unit No. 3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Apply Object Oriented Concepts in PHP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62484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1. Inside the class (by adding a set_name() method and use $this):</a:t>
            </a:r>
          </a:p>
          <a:p>
            <a:endParaRPr lang="en-US" sz="2000" dirty="0" smtClean="0"/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function set_name($name)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 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$apple = new Fruit();</a:t>
            </a:r>
            <a:br>
              <a:rPr lang="en-US" sz="2000" dirty="0" smtClean="0"/>
            </a:br>
            <a:r>
              <a:rPr lang="en-US" sz="2000" dirty="0" smtClean="0"/>
              <a:t>$apple-&gt;set_name("Apple");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381000"/>
            <a:ext cx="7498080" cy="624840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2. Outside the class (by directly changing the property value):</a:t>
            </a:r>
          </a:p>
          <a:p>
            <a:endParaRPr lang="en-US" sz="2000" dirty="0" smtClean="0"/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$apple = new Fruit();</a:t>
            </a:r>
            <a:br>
              <a:rPr lang="en-US" sz="2000" dirty="0" smtClean="0"/>
            </a:br>
            <a:r>
              <a:rPr lang="en-US" sz="2000" dirty="0" smtClean="0"/>
              <a:t>$apple-&gt;name = "Apple";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instanceof  Keyword :-</a:t>
            </a:r>
          </a:p>
          <a:p>
            <a:r>
              <a:rPr lang="en-US" sz="2000" dirty="0" smtClean="0"/>
              <a:t>You can use the instanceof keyword to check if an object belongs to a specific class:</a:t>
            </a:r>
            <a:endParaRPr lang="en-US" sz="2000" b="1" dirty="0" smtClean="0"/>
          </a:p>
          <a:p>
            <a:r>
              <a:rPr lang="en-US" sz="1800" b="1" dirty="0" smtClean="0"/>
              <a:t>Example</a:t>
            </a:r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$apple = new Fruit();</a:t>
            </a:r>
            <a:br>
              <a:rPr lang="en-US" sz="2000" dirty="0" smtClean="0"/>
            </a:br>
            <a:r>
              <a:rPr lang="en-US" sz="2000" dirty="0" smtClean="0"/>
              <a:t>var_dump($apple instanceof Fruit);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Constructor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14488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 constructor allows you to initialize an object's properties upon creation of the object.</a:t>
            </a:r>
          </a:p>
          <a:p>
            <a:r>
              <a:rPr lang="en-US" sz="2000" dirty="0" smtClean="0"/>
              <a:t>If you create a __construct() function, PHP will automatically call this function when you create an object from a class.</a:t>
            </a:r>
          </a:p>
          <a:p>
            <a:r>
              <a:rPr lang="en-US" sz="2000" dirty="0" smtClean="0"/>
              <a:t>The construct function starts with two underscores (__)!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In the example below,  using a constructor saves us from calling the set_name() method which reduces the amount of code: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714488" cy="6477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function __construct($name)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get_name() {</a:t>
            </a:r>
            <a:br>
              <a:rPr lang="en-US" sz="2000" dirty="0" smtClean="0"/>
            </a:br>
            <a:r>
              <a:rPr lang="en-US" sz="2000" dirty="0" smtClean="0"/>
              <a:t>    return $this-&gt;name;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$apple = new Fruit("Apple");</a:t>
            </a:r>
            <a:br>
              <a:rPr lang="en-US" sz="2000" dirty="0" smtClean="0"/>
            </a:br>
            <a:r>
              <a:rPr lang="en-US" sz="2000" dirty="0" smtClean="0"/>
              <a:t>echo $apple-&gt;get_name();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714488" cy="6477000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function __construct($name, $color)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   $this-&gt;color = $color;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get_name() {</a:t>
            </a:r>
            <a:br>
              <a:rPr lang="en-US" sz="2000" dirty="0" smtClean="0"/>
            </a:br>
            <a:r>
              <a:rPr lang="en-US" sz="2000" dirty="0" smtClean="0"/>
              <a:t>    return $this-&gt;name;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</a:t>
            </a:r>
            <a:r>
              <a:rPr lang="en-US" sz="2000" dirty="0" err="1" smtClean="0"/>
              <a:t>get_color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    return $this-&gt;color;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$apple = new Fruit("Apple", "red");</a:t>
            </a:r>
            <a:br>
              <a:rPr lang="en-US" sz="2000" dirty="0" smtClean="0"/>
            </a:br>
            <a:r>
              <a:rPr lang="en-US" sz="2000" dirty="0" smtClean="0"/>
              <a:t>echo $apple-&gt;get_name();</a:t>
            </a:r>
            <a:br>
              <a:rPr lang="en-US" sz="2000" dirty="0" smtClean="0"/>
            </a:br>
            <a:r>
              <a:rPr lang="en-US" sz="2000" dirty="0" smtClean="0"/>
              <a:t>echo "&lt;br&gt;";</a:t>
            </a:r>
            <a:br>
              <a:rPr lang="en-US" sz="2000" dirty="0" smtClean="0"/>
            </a:br>
            <a:r>
              <a:rPr lang="en-US" sz="2000" dirty="0" smtClean="0"/>
              <a:t>echo $apple-&gt;</a:t>
            </a:r>
            <a:r>
              <a:rPr lang="en-US" sz="2000" dirty="0" err="1" smtClean="0"/>
              <a:t>get_color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Destructor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14488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 destructor is called when the object is destructed or the script is stopped or exited. </a:t>
            </a:r>
          </a:p>
          <a:p>
            <a:r>
              <a:rPr lang="en-US" sz="2000" dirty="0" smtClean="0"/>
              <a:t>If you create a __destruct() function, PHP will automatically call this function at the end of the script.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destruct function starts with two underscores (__)!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The example below has a __construct() function that is automatically called when you create an object from a class, and a __destruct() function that is automatically called at the end of the script: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714488" cy="64770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Example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function __construct($name)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__destruct() {</a:t>
            </a:r>
            <a:br>
              <a:rPr lang="en-US" sz="2000" dirty="0" smtClean="0"/>
            </a:br>
            <a:r>
              <a:rPr lang="en-US" sz="2000" dirty="0" smtClean="0"/>
              <a:t>    echo "The fruit is {$this-&gt;name}.";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$apple = new Fruit("Apple");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714488" cy="64770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Example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function __construct($name, $color)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   $this-&gt;color = $color;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__destruct() {</a:t>
            </a:r>
            <a:br>
              <a:rPr lang="en-US" sz="2000" dirty="0" smtClean="0"/>
            </a:br>
            <a:r>
              <a:rPr lang="en-US" sz="2000" dirty="0" smtClean="0"/>
              <a:t>    echo "The fruit is {$this-&gt;name} and the color is {$this-&gt;color}.";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$apple = new Fruit("Apple", "red");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Access Modifiers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14488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Properties and methods can have access modifiers which control where they can be accessed.</a:t>
            </a:r>
          </a:p>
          <a:p>
            <a:r>
              <a:rPr lang="en-US" sz="2000" dirty="0" smtClean="0"/>
              <a:t>There are three access modifiers:</a:t>
            </a:r>
          </a:p>
          <a:p>
            <a:endParaRPr lang="en-US" sz="2000" dirty="0" smtClean="0"/>
          </a:p>
          <a:p>
            <a:pPr marL="539496" indent="-457200">
              <a:buFont typeface="+mj-lt"/>
              <a:buAutoNum type="arabicPeriod"/>
            </a:pPr>
            <a:r>
              <a:rPr lang="en-US" sz="2000" b="1" dirty="0" smtClean="0"/>
              <a:t>public</a:t>
            </a:r>
            <a:r>
              <a:rPr lang="en-US" sz="2000" dirty="0" smtClean="0"/>
              <a:t> - the property or method can be accessed from everywhere. This is default.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000" b="1" dirty="0" smtClean="0"/>
              <a:t>protected </a:t>
            </a:r>
            <a:r>
              <a:rPr lang="en-US" sz="2000" dirty="0" smtClean="0"/>
              <a:t>- the property or method can be accessed within the class and by classes derived from that class.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000" b="1" dirty="0" smtClean="0"/>
              <a:t>private </a:t>
            </a:r>
            <a:r>
              <a:rPr lang="en-US" sz="2000" dirty="0" smtClean="0"/>
              <a:t>- the property or method can ONLY be accessed within the class</a:t>
            </a:r>
          </a:p>
          <a:p>
            <a:pPr marL="539496" indent="-457200">
              <a:buFont typeface="+mj-lt"/>
              <a:buAutoNum type="arabicPeriod"/>
            </a:pPr>
            <a:endParaRPr lang="en-US" sz="2000" dirty="0" smtClean="0"/>
          </a:p>
          <a:p>
            <a:r>
              <a:rPr lang="en-US" sz="2000" dirty="0" smtClean="0"/>
              <a:t>In the following example we have added three different access modifiers to the three properties.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52400"/>
            <a:ext cx="7714488" cy="67056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Example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protected $color;</a:t>
            </a:r>
            <a:br>
              <a:rPr lang="en-US" sz="2000" dirty="0" smtClean="0"/>
            </a:br>
            <a:r>
              <a:rPr lang="en-US" sz="2000" dirty="0" smtClean="0"/>
              <a:t>  private $weight;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$mango = new Fruit();</a:t>
            </a:r>
            <a:br>
              <a:rPr lang="en-US" sz="2000" dirty="0" smtClean="0"/>
            </a:br>
            <a:r>
              <a:rPr lang="en-US" sz="2000" dirty="0" smtClean="0"/>
              <a:t>$mango-&gt;name = 'Mango'; // OK</a:t>
            </a:r>
            <a:br>
              <a:rPr lang="en-US" sz="2000" dirty="0" smtClean="0"/>
            </a:br>
            <a:r>
              <a:rPr lang="en-US" sz="2000" dirty="0" smtClean="0"/>
              <a:t>$mango-&gt;color = 'Yellow'; // ERROR</a:t>
            </a:r>
            <a:br>
              <a:rPr lang="en-US" sz="2000" dirty="0" smtClean="0"/>
            </a:br>
            <a:r>
              <a:rPr lang="en-US" sz="2000" dirty="0" smtClean="0"/>
              <a:t>$mango-&gt;weight = '300'; // ERROR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endParaRPr lang="en-US" sz="2000" dirty="0" smtClean="0"/>
          </a:p>
          <a:p>
            <a:r>
              <a:rPr lang="en-US" sz="2000" dirty="0" smtClean="0"/>
              <a:t>Here, if you try to set the name property it will work fine (because the name property is public). </a:t>
            </a:r>
          </a:p>
          <a:p>
            <a:r>
              <a:rPr lang="en-US" sz="2000" dirty="0" smtClean="0"/>
              <a:t>However, if you try to set the color or weight property it will result in a fatal error (because the color and weight property are protected and private):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98080" cy="868362"/>
          </a:xfrm>
        </p:spPr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14488" cy="571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OOP stands for Object-Oriented Programming.</a:t>
            </a:r>
          </a:p>
          <a:p>
            <a:r>
              <a:rPr lang="en-US" sz="2000" dirty="0" smtClean="0"/>
              <a:t>Procedural programming is about writing procedures or functions that perform operations on the data, while object-oriented programming is about creating objects that contain both data and functions.</a:t>
            </a:r>
          </a:p>
          <a:p>
            <a:r>
              <a:rPr lang="en-US" sz="2000" dirty="0" smtClean="0"/>
              <a:t>Object-oriented programming has several advantages over procedural programming:</a:t>
            </a:r>
          </a:p>
          <a:p>
            <a:endParaRPr lang="en-US" sz="2000" dirty="0" smtClean="0"/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OOP is faster and easier to execute.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OOP provides a clear structure for the programs.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OOP helps to keep the PHP code DRY "Don't Repeat Yourself", and makes the code easier to maintain, modify and debug.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 smtClean="0"/>
              <a:t>OOP makes it possible to create full reusable applications with less code and shorter development time.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In this example we have added access modifiers to two methods.</a:t>
            </a:r>
          </a:p>
          <a:p>
            <a:r>
              <a:rPr lang="en-US" sz="2000" dirty="0" smtClean="0"/>
              <a:t>Here, if you try to call the </a:t>
            </a:r>
            <a:r>
              <a:rPr lang="en-US" sz="2000" dirty="0" err="1" smtClean="0"/>
              <a:t>set_color</a:t>
            </a:r>
            <a:r>
              <a:rPr lang="en-US" sz="2000" dirty="0" smtClean="0"/>
              <a:t>() or the </a:t>
            </a:r>
            <a:r>
              <a:rPr lang="en-US" sz="2000" dirty="0" err="1" smtClean="0"/>
              <a:t>set_weight</a:t>
            </a:r>
            <a:r>
              <a:rPr lang="en-US" sz="2000" dirty="0" smtClean="0"/>
              <a:t>() function it will result in a fatal error (because the two functions are considered protected and private), even if all the properties are public:\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>  public $weight;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function set_name($n) {  // a public function (default)</a:t>
            </a:r>
            <a:br>
              <a:rPr lang="en-US" sz="2000" dirty="0" smtClean="0"/>
            </a:br>
            <a:r>
              <a:rPr lang="en-US" sz="2000" dirty="0" smtClean="0"/>
              <a:t>    $this-&gt;name = $n;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protected function </a:t>
            </a:r>
            <a:r>
              <a:rPr lang="en-US" sz="2000" dirty="0" err="1" smtClean="0"/>
              <a:t>set_color</a:t>
            </a:r>
            <a:r>
              <a:rPr lang="en-US" sz="2000" dirty="0" smtClean="0"/>
              <a:t>($n) { // a protected function</a:t>
            </a:r>
            <a:br>
              <a:rPr lang="en-US" sz="2000" dirty="0" smtClean="0"/>
            </a:br>
            <a:r>
              <a:rPr lang="en-US" sz="2000" dirty="0" smtClean="0"/>
              <a:t>    $this-&gt;color = $n;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private function </a:t>
            </a:r>
            <a:r>
              <a:rPr lang="en-US" sz="2000" dirty="0" err="1" smtClean="0"/>
              <a:t>set_weight</a:t>
            </a:r>
            <a:r>
              <a:rPr lang="en-US" sz="2000" dirty="0" smtClean="0"/>
              <a:t>($n) { // a private function</a:t>
            </a:r>
            <a:br>
              <a:rPr lang="en-US" sz="2000" dirty="0" smtClean="0"/>
            </a:br>
            <a:r>
              <a:rPr lang="en-US" sz="2000" dirty="0" smtClean="0"/>
              <a:t>    $this-&gt;weight = $n;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$mango = new Fruit();</a:t>
            </a:r>
            <a:br>
              <a:rPr lang="en-US" sz="2000" dirty="0" smtClean="0"/>
            </a:br>
            <a:r>
              <a:rPr lang="en-US" sz="2000" dirty="0" smtClean="0"/>
              <a:t>$mango-&gt;set_name('Mango'); // OK</a:t>
            </a:r>
            <a:br>
              <a:rPr lang="en-US" sz="2000" dirty="0" smtClean="0"/>
            </a:br>
            <a:r>
              <a:rPr lang="en-US" sz="2000" dirty="0" smtClean="0"/>
              <a:t>$mango-&gt;</a:t>
            </a:r>
            <a:r>
              <a:rPr lang="en-US" sz="2000" dirty="0" err="1" smtClean="0"/>
              <a:t>set_color</a:t>
            </a:r>
            <a:r>
              <a:rPr lang="en-US" sz="2000" dirty="0" smtClean="0"/>
              <a:t>('Yellow'); // ERROR</a:t>
            </a:r>
            <a:br>
              <a:rPr lang="en-US" sz="2000" dirty="0" smtClean="0"/>
            </a:br>
            <a:r>
              <a:rPr lang="en-US" sz="2000" dirty="0" smtClean="0"/>
              <a:t>$mango-&gt;</a:t>
            </a:r>
            <a:r>
              <a:rPr lang="en-US" sz="2000" dirty="0" err="1" smtClean="0"/>
              <a:t>set_weight</a:t>
            </a:r>
            <a:r>
              <a:rPr lang="en-US" sz="2000" dirty="0" smtClean="0"/>
              <a:t>('300'); // ERROR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Class Constants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6096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Constants cannot be changed once it is declared. </a:t>
            </a:r>
          </a:p>
          <a:p>
            <a:pPr algn="just"/>
            <a:r>
              <a:rPr lang="en-US" sz="2000" dirty="0" smtClean="0"/>
              <a:t>Class constants can be useful if you need to define some constant data within a class.</a:t>
            </a:r>
          </a:p>
          <a:p>
            <a:pPr algn="just"/>
            <a:r>
              <a:rPr lang="en-US" sz="2000" dirty="0" smtClean="0"/>
              <a:t>A class constant is declared inside a class with the </a:t>
            </a:r>
            <a:r>
              <a:rPr lang="en-US" sz="2400" b="1" dirty="0" smtClean="0"/>
              <a:t>const</a:t>
            </a:r>
            <a:r>
              <a:rPr lang="en-US" sz="2000" dirty="0" smtClean="0"/>
              <a:t> keyword.</a:t>
            </a:r>
          </a:p>
          <a:p>
            <a:pPr algn="just"/>
            <a:r>
              <a:rPr lang="en-US" sz="2000" dirty="0" smtClean="0"/>
              <a:t>Class constants are case-sensitive. However, it is recommended to name the constants in all uppercase letters.</a:t>
            </a:r>
          </a:p>
          <a:p>
            <a:pPr algn="just"/>
            <a:r>
              <a:rPr lang="en-US" sz="2000" dirty="0" smtClean="0"/>
              <a:t>We can access a constant from outside the class by using the class name followed by the scope resolution operator (::) followed by the constant name, like here:</a:t>
            </a:r>
          </a:p>
          <a:p>
            <a:pPr algn="just"/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Goodbye {</a:t>
            </a:r>
            <a:br>
              <a:rPr lang="en-US" sz="2000" dirty="0" smtClean="0"/>
            </a:br>
            <a:r>
              <a:rPr lang="en-US" sz="2000" dirty="0" smtClean="0"/>
              <a:t>  const LEAVING_MESSAGE = "Thank you for visiting W3Schools.com!";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echo Goodbye::LEAVING_MESSAGE;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7056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We can access a constant from inside the class by using the </a:t>
            </a:r>
            <a:r>
              <a:rPr lang="en-US" sz="2400" b="1" dirty="0" smtClean="0"/>
              <a:t>self</a:t>
            </a:r>
            <a:r>
              <a:rPr lang="en-US" sz="2000" dirty="0" smtClean="0"/>
              <a:t> keyword followed by the scope resolution operator (::) followed by the constant name, like here: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Goodbye {</a:t>
            </a:r>
            <a:br>
              <a:rPr lang="en-US" sz="2000" dirty="0" smtClean="0"/>
            </a:br>
            <a:r>
              <a:rPr lang="en-US" sz="2000" dirty="0" smtClean="0"/>
              <a:t>  const LEAVING_MESSAGE = "Thank you for visiting W3Schools.com!";</a:t>
            </a:r>
            <a:br>
              <a:rPr lang="en-US" sz="2000" dirty="0" smtClean="0"/>
            </a:br>
            <a:r>
              <a:rPr lang="en-US" sz="2000" dirty="0" smtClean="0"/>
              <a:t>  public function byebye() {</a:t>
            </a:r>
            <a:br>
              <a:rPr lang="en-US" sz="2000" dirty="0" smtClean="0"/>
            </a:br>
            <a:r>
              <a:rPr lang="en-US" sz="2000" dirty="0" smtClean="0"/>
              <a:t>    echo self::LEAVING_MESSAGE;</a:t>
            </a:r>
            <a:br>
              <a:rPr lang="en-US" sz="2000" dirty="0" smtClean="0"/>
            </a:br>
            <a:r>
              <a:rPr lang="en-US" sz="2000" dirty="0" smtClean="0"/>
              <a:t>  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$goodbye = new Goodbye();</a:t>
            </a:r>
            <a:br>
              <a:rPr lang="en-US" sz="2000" dirty="0" smtClean="0"/>
            </a:br>
            <a:r>
              <a:rPr lang="en-US" sz="2000" dirty="0" smtClean="0"/>
              <a:t>$goodbye-&gt;byebye();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Inheritance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6096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Inheritance in OOP = When a class derives from another class. </a:t>
            </a:r>
          </a:p>
          <a:p>
            <a:pPr algn="just"/>
            <a:r>
              <a:rPr lang="en-US" sz="2000" dirty="0" smtClean="0"/>
              <a:t>The child class will inherit all the public and protected properties and methods from the parent class. In addition, it can have its own properties and methods. </a:t>
            </a:r>
          </a:p>
          <a:p>
            <a:pPr algn="just"/>
            <a:r>
              <a:rPr lang="en-US" sz="2000" dirty="0" smtClean="0"/>
              <a:t>An inherited class is defined by using the </a:t>
            </a:r>
            <a:r>
              <a:rPr lang="en-US" sz="2400" b="1" dirty="0" smtClean="0"/>
              <a:t>extends</a:t>
            </a:r>
            <a:r>
              <a:rPr lang="en-US" sz="2000" dirty="0" smtClean="0"/>
              <a:t> keyword.</a:t>
            </a:r>
          </a:p>
          <a:p>
            <a:pPr algn="just"/>
            <a:r>
              <a:rPr lang="en-US" sz="2000" dirty="0" smtClean="0"/>
              <a:t>The effect of inheritance is that the child class (or subclass or derived class) has the following characteristics −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000" dirty="0" smtClean="0"/>
              <a:t>Automatically has all the member variable declarations of the parent class.</a:t>
            </a:r>
          </a:p>
          <a:p>
            <a:pPr marL="539496" indent="-457200">
              <a:buFont typeface="+mj-lt"/>
              <a:buAutoNum type="arabicPeriod"/>
            </a:pPr>
            <a:r>
              <a:rPr lang="en-US" sz="2000" dirty="0" smtClean="0"/>
              <a:t>Automatically has all the same member functions as the parent, which (by default) will work the same way as those functions do in the parent.</a:t>
            </a:r>
          </a:p>
          <a:p>
            <a:pPr marL="539496" indent="-457200" algn="just">
              <a:buNone/>
            </a:pPr>
            <a:r>
              <a:rPr lang="en-US" sz="2000" b="1" dirty="0" smtClean="0"/>
              <a:t>Syntax-</a:t>
            </a:r>
          </a:p>
          <a:p>
            <a:pPr marL="539496" indent="-457200" algn="just">
              <a:buNone/>
            </a:pPr>
            <a:r>
              <a:rPr lang="en-US" sz="2000" dirty="0" smtClean="0"/>
              <a:t>class Child extends Parent {</a:t>
            </a:r>
          </a:p>
          <a:p>
            <a:pPr marL="539496" indent="-457200" algn="just">
              <a:buNone/>
            </a:pPr>
            <a:r>
              <a:rPr lang="en-US" sz="2000" dirty="0" smtClean="0"/>
              <a:t> &lt;definition body&gt;</a:t>
            </a:r>
          </a:p>
          <a:p>
            <a:pPr marL="539496" indent="-457200" algn="just">
              <a:buNone/>
            </a:pPr>
            <a:r>
              <a:rPr lang="en-US" sz="2000" dirty="0" smtClean="0"/>
              <a:t> }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7056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Example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>  public function __construct($name, $color)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   $this-&gt;color = $color;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public function intro() {</a:t>
            </a:r>
            <a:br>
              <a:rPr lang="en-US" sz="2000" dirty="0" smtClean="0"/>
            </a:br>
            <a:r>
              <a:rPr lang="en-US" sz="2000" dirty="0" smtClean="0"/>
              <a:t>    echo "The fruit is {$this-&gt;name} and the color is {$this-&gt;color}.";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705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// Strawberry is inherited from Fruit</a:t>
            </a:r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Strawberry extends Fruit {</a:t>
            </a:r>
            <a:br>
              <a:rPr lang="en-US" sz="2000" dirty="0" smtClean="0"/>
            </a:br>
            <a:r>
              <a:rPr lang="en-US" sz="2000" dirty="0" smtClean="0"/>
              <a:t>  public function message() {</a:t>
            </a:r>
            <a:br>
              <a:rPr lang="en-US" sz="2000" dirty="0" smtClean="0"/>
            </a:br>
            <a:r>
              <a:rPr lang="en-US" sz="2000" dirty="0" smtClean="0"/>
              <a:t>    echo "Am I a fruit or a berry? 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$strawberry = new Strawberry("Strawberry", "red");</a:t>
            </a:r>
            <a:br>
              <a:rPr lang="en-US" sz="2000" dirty="0" smtClean="0"/>
            </a:br>
            <a:r>
              <a:rPr lang="en-US" sz="2000" dirty="0" smtClean="0"/>
              <a:t>$strawberry-&gt;message();</a:t>
            </a:r>
            <a:br>
              <a:rPr lang="en-US" sz="2000" dirty="0" smtClean="0"/>
            </a:br>
            <a:r>
              <a:rPr lang="en-US" sz="2000" dirty="0" smtClean="0"/>
              <a:t>$strawberry-&gt;intro();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pPr>
              <a:buNone/>
            </a:pPr>
            <a:r>
              <a:rPr lang="en-US" sz="2000" b="1" dirty="0" smtClean="0"/>
              <a:t>Output :- </a:t>
            </a:r>
          </a:p>
          <a:p>
            <a:pPr>
              <a:buNone/>
            </a:pPr>
            <a:r>
              <a:rPr lang="en-US" sz="2000" dirty="0" smtClean="0"/>
              <a:t>Am I a fruit or a berry? The fruit is Strawberry and the color is red.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The Strawberry class is inherited from the Fruit class.</a:t>
            </a:r>
          </a:p>
          <a:p>
            <a:r>
              <a:rPr lang="en-US" sz="2000" dirty="0" smtClean="0"/>
              <a:t>This means that the Strawberry class can use the public $name and $color properties as well as the public __construct() and intro() methods from the Fruit class because of inheritance.</a:t>
            </a:r>
          </a:p>
          <a:p>
            <a:r>
              <a:rPr lang="en-US" sz="2000" dirty="0" smtClean="0"/>
              <a:t>The Strawberry class also has its own method: message().</a:t>
            </a:r>
          </a:p>
          <a:p>
            <a:pPr>
              <a:buNone/>
            </a:pP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Protected properties or methods can be accessed within the class and by classes derived from that class.</a:t>
            </a:r>
          </a:p>
          <a:p>
            <a:pPr>
              <a:buNone/>
            </a:pPr>
            <a:endParaRPr lang="en-US" sz="2000" b="1" dirty="0" smtClean="0"/>
          </a:p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>  public function __construct($name, $color)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   $this-&gt;color = $color;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protected function intro() {</a:t>
            </a:r>
            <a:br>
              <a:rPr lang="en-US" sz="2000" dirty="0" smtClean="0"/>
            </a:br>
            <a:r>
              <a:rPr lang="en-US" sz="2000" dirty="0" smtClean="0"/>
              <a:t>    echo "The fruit is {$this-&gt;name} and the color is {$this-&gt;color}.";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smtClean="0"/>
              <a:t>  </a:t>
            </a:r>
            <a:endParaRPr lang="en-US" sz="20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 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Inheritance and the Protected Access Modifier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705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 Strawberry extends Fruit {</a:t>
            </a:r>
            <a:br>
              <a:rPr lang="en-US" sz="2000" dirty="0" smtClean="0"/>
            </a:br>
            <a:r>
              <a:rPr lang="en-US" sz="2000" dirty="0" smtClean="0"/>
              <a:t>  public function message() {</a:t>
            </a:r>
            <a:br>
              <a:rPr lang="en-US" sz="2000" dirty="0" smtClean="0"/>
            </a:br>
            <a:r>
              <a:rPr lang="en-US" sz="2000" dirty="0" smtClean="0"/>
              <a:t>    echo "Am I a fruit or a berry? 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Try to call all three methods from outside class</a:t>
            </a:r>
            <a:br>
              <a:rPr lang="en-US" sz="2000" dirty="0" smtClean="0"/>
            </a:br>
            <a:r>
              <a:rPr lang="en-US" sz="2000" dirty="0" smtClean="0"/>
              <a:t>$strawberry = new Strawberry("Strawberry", "red");  // OK. __construct() is public</a:t>
            </a:r>
            <a:br>
              <a:rPr lang="en-US" sz="2000" dirty="0" smtClean="0"/>
            </a:br>
            <a:r>
              <a:rPr lang="en-US" sz="2000" dirty="0" smtClean="0"/>
              <a:t>$strawberry-&gt;message(); // OK. message() is public</a:t>
            </a:r>
            <a:br>
              <a:rPr lang="en-US" sz="2000" dirty="0" smtClean="0"/>
            </a:br>
            <a:r>
              <a:rPr lang="en-US" sz="2000" dirty="0" smtClean="0"/>
              <a:t>$strawberry-&gt;intro(); // ERROR. intro() is protected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r>
              <a:rPr lang="en-US" sz="2000" b="1" dirty="0" smtClean="0"/>
              <a:t>Output- </a:t>
            </a:r>
          </a:p>
          <a:p>
            <a:pPr>
              <a:buNone/>
            </a:pPr>
            <a:r>
              <a:rPr lang="en-US" sz="2000" dirty="0" smtClean="0"/>
              <a:t>	Am I a fruit or a berry?</a:t>
            </a:r>
          </a:p>
          <a:p>
            <a:endParaRPr lang="en-US" sz="2000" dirty="0" smtClean="0"/>
          </a:p>
          <a:p>
            <a:r>
              <a:rPr lang="en-US" sz="2000" dirty="0" smtClean="0"/>
              <a:t>In the example above we see that if we try to call a protected method (intro()) from outside the class, we will receive an error. public methods will work fine!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8229600" cy="6553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000" b="1" dirty="0" smtClean="0"/>
          </a:p>
          <a:p>
            <a:r>
              <a:rPr lang="en-US" sz="2000" b="1" dirty="0" smtClean="0"/>
              <a:t>Example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>  public function __construct($name, $color) {</a:t>
            </a:r>
            <a:br>
              <a:rPr lang="en-US" sz="2000" dirty="0" smtClean="0"/>
            </a:br>
            <a:r>
              <a:rPr lang="en-US" sz="2000" dirty="0" smtClean="0"/>
              <a:t>    $this-&gt;name = $name;</a:t>
            </a:r>
            <a:br>
              <a:rPr lang="en-US" sz="2000" dirty="0" smtClean="0"/>
            </a:br>
            <a:r>
              <a:rPr lang="en-US" sz="2000" dirty="0" smtClean="0"/>
              <a:t>    $this-&gt;color = $color;</a:t>
            </a:r>
            <a:br>
              <a:rPr lang="en-US" sz="2000" dirty="0" smtClean="0"/>
            </a:br>
            <a:r>
              <a:rPr lang="en-US" sz="2000" dirty="0" smtClean="0"/>
              <a:t>  }</a:t>
            </a:r>
            <a:br>
              <a:rPr lang="en-US" sz="2000" dirty="0" smtClean="0"/>
            </a:br>
            <a:r>
              <a:rPr lang="en-US" sz="2000" dirty="0" smtClean="0"/>
              <a:t>  protected function intro() {</a:t>
            </a:r>
            <a:br>
              <a:rPr lang="en-US" sz="2000" dirty="0" smtClean="0"/>
            </a:br>
            <a:r>
              <a:rPr lang="en-US" sz="2000" dirty="0" smtClean="0"/>
              <a:t>    echo "The fruit is {$this-&gt;name} and the color is {$this-&gt;color}.";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  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7056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class Strawberry extends Fruit {</a:t>
            </a:r>
            <a:br>
              <a:rPr lang="en-US" sz="2000" dirty="0" smtClean="0"/>
            </a:br>
            <a:r>
              <a:rPr lang="en-US" sz="2000" dirty="0" smtClean="0"/>
              <a:t>  public function message() {</a:t>
            </a:r>
            <a:br>
              <a:rPr lang="en-US" sz="2000" dirty="0" smtClean="0"/>
            </a:br>
            <a:r>
              <a:rPr lang="en-US" sz="2000" dirty="0" smtClean="0"/>
              <a:t>    echo "Am I a fruit or a berry? ";</a:t>
            </a:r>
            <a:br>
              <a:rPr lang="en-US" sz="2000" dirty="0" smtClean="0"/>
            </a:br>
            <a:r>
              <a:rPr lang="en-US" sz="2000" dirty="0" smtClean="0"/>
              <a:t>    // Call protected method from within derived class - OK</a:t>
            </a:r>
            <a:br>
              <a:rPr lang="en-US" sz="2000" dirty="0" smtClean="0"/>
            </a:br>
            <a:r>
              <a:rPr lang="en-US" sz="2000" dirty="0" smtClean="0"/>
              <a:t>    $this -&gt; intro();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$strawberry = new Strawberry("Strawberry", "red"); // OK. __construct() is public</a:t>
            </a:r>
            <a:br>
              <a:rPr lang="en-US" sz="2000" dirty="0" smtClean="0"/>
            </a:br>
            <a:r>
              <a:rPr lang="en-US" sz="2000" dirty="0" smtClean="0"/>
              <a:t>$strawberry-&gt;message(); // OK. message() is public and it calls intro() (which is protected) from within the derived class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r>
              <a:rPr lang="en-US" sz="2000" b="1" dirty="0" smtClean="0"/>
              <a:t>Output- </a:t>
            </a:r>
          </a:p>
          <a:p>
            <a:pPr>
              <a:buNone/>
            </a:pPr>
            <a:r>
              <a:rPr lang="en-US" sz="2000" dirty="0" smtClean="0"/>
              <a:t>	Am I a fruit or a berry? The fruit is Strawberry and the color is red.</a:t>
            </a:r>
          </a:p>
          <a:p>
            <a:endParaRPr lang="en-US" sz="2000" dirty="0" smtClean="0"/>
          </a:p>
          <a:p>
            <a:r>
              <a:rPr lang="en-US" sz="2000" dirty="0" smtClean="0"/>
              <a:t>In the example above we see that all works fine! It is because we call the protected method (intro()) from inside the derived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868362"/>
          </a:xfrm>
        </p:spPr>
        <p:txBody>
          <a:bodyPr/>
          <a:lstStyle/>
          <a:p>
            <a:r>
              <a:rPr lang="en-US" dirty="0" smtClean="0"/>
              <a:t>Classes &amp;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14488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Classes and objects are the two main aspects of object-oriented programming.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Class 	</a:t>
            </a:r>
            <a:r>
              <a:rPr lang="en-US" sz="2000" dirty="0" smtClean="0"/>
              <a:t>	</a:t>
            </a:r>
            <a:r>
              <a:rPr lang="en-US" sz="2000" dirty="0" smtClean="0">
                <a:solidFill>
                  <a:srgbClr val="FF0000"/>
                </a:solidFill>
              </a:rPr>
              <a:t>Objects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 Fruit 		Apple</a:t>
            </a:r>
          </a:p>
          <a:p>
            <a:pPr>
              <a:buNone/>
            </a:pPr>
            <a:r>
              <a:rPr lang="en-US" sz="2000" dirty="0" smtClean="0"/>
              <a:t>				Banana</a:t>
            </a:r>
          </a:p>
          <a:p>
            <a:pPr>
              <a:buNone/>
            </a:pPr>
            <a:r>
              <a:rPr lang="en-US" sz="2000" dirty="0" smtClean="0"/>
              <a:t>				Mango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rgbClr val="FF0000"/>
                </a:solidFill>
              </a:rPr>
              <a:t>Class 		Objects</a:t>
            </a:r>
          </a:p>
          <a:p>
            <a:pPr>
              <a:buNone/>
            </a:pPr>
            <a:r>
              <a:rPr lang="en-US" sz="2000" dirty="0" smtClean="0"/>
              <a:t>		  Car 		Volvo</a:t>
            </a:r>
          </a:p>
          <a:p>
            <a:pPr>
              <a:buNone/>
            </a:pPr>
            <a:r>
              <a:rPr lang="en-US" sz="2000" dirty="0" smtClean="0"/>
              <a:t>				Audi</a:t>
            </a:r>
          </a:p>
          <a:p>
            <a:pPr>
              <a:buNone/>
            </a:pPr>
            <a:r>
              <a:rPr lang="en-US" sz="2000" dirty="0" smtClean="0"/>
              <a:t>				Toyota</a:t>
            </a:r>
          </a:p>
          <a:p>
            <a:r>
              <a:rPr lang="en-US" sz="2000" dirty="0" smtClean="0"/>
              <a:t>A class is a template for objects, and an object is an instance of a class.</a:t>
            </a:r>
          </a:p>
          <a:p>
            <a:r>
              <a:rPr lang="en-US" sz="2000" dirty="0" smtClean="0"/>
              <a:t>When the individual objects are created, they inherit all the properties and behaviors from the class, but each object will have different values for the properties.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8229600" cy="5943600"/>
          </a:xfrm>
        </p:spPr>
        <p:txBody>
          <a:bodyPr>
            <a:noAutofit/>
          </a:bodyPr>
          <a:lstStyle/>
          <a:p>
            <a:r>
              <a:rPr lang="en-US" sz="2000" dirty="0" smtClean="0"/>
              <a:t>Inherited methods can be overridden by redefining the methods (use the same name) in the child class.</a:t>
            </a:r>
          </a:p>
          <a:p>
            <a:r>
              <a:rPr lang="en-US" sz="2000" dirty="0" smtClean="0"/>
              <a:t>Look at the example below. The __construct() and intro() methods in the child class (Strawberry) will override the __construct() and intro() methods in the parent class (Fruit):</a:t>
            </a:r>
            <a:endParaRPr lang="en-US" sz="2000" b="1" dirty="0" smtClean="0"/>
          </a:p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>  public function __construct($name, $color)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   $this-&gt;color = $color;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public function intro() {</a:t>
            </a:r>
            <a:br>
              <a:rPr lang="en-US" sz="2000" dirty="0" smtClean="0"/>
            </a:br>
            <a:r>
              <a:rPr lang="en-US" sz="2000" dirty="0" smtClean="0"/>
              <a:t>    echo "The fruit is {$this-&gt;name} and the color is {$this-&gt;color}.";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  </a:t>
            </a:r>
            <a:endParaRPr lang="en-US" sz="20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 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Overriding Inherited Methods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class Strawberry extends Fruit {</a:t>
            </a:r>
            <a:br>
              <a:rPr lang="en-US" sz="2000" dirty="0" smtClean="0"/>
            </a:br>
            <a:r>
              <a:rPr lang="en-US" sz="2000" dirty="0" smtClean="0"/>
              <a:t>  public $weight;</a:t>
            </a:r>
            <a:br>
              <a:rPr lang="en-US" sz="2000" dirty="0" smtClean="0"/>
            </a:br>
            <a:r>
              <a:rPr lang="en-US" sz="2000" dirty="0" smtClean="0"/>
              <a:t>  public function __construct($name, $color, $weight)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   $this-&gt;color = $color;</a:t>
            </a:r>
            <a:br>
              <a:rPr lang="en-US" sz="2000" dirty="0" smtClean="0"/>
            </a:br>
            <a:r>
              <a:rPr lang="en-US" sz="2000" dirty="0" smtClean="0"/>
              <a:t>    $this-&gt;weight = $weight;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public function intro() {</a:t>
            </a:r>
            <a:br>
              <a:rPr lang="en-US" sz="2000" dirty="0" smtClean="0"/>
            </a:br>
            <a:r>
              <a:rPr lang="en-US" sz="2000" dirty="0" smtClean="0"/>
              <a:t>    echo "The fruit is {$this-&gt;name}, the color is {$this-&gt;color}, and the weight is {$this-&gt;weight} gram.";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$strawberry = new Strawberry("Strawberry", "red", 50);</a:t>
            </a:r>
            <a:br>
              <a:rPr lang="en-US" sz="2000" dirty="0" smtClean="0"/>
            </a:br>
            <a:r>
              <a:rPr lang="en-US" sz="2000" dirty="0" smtClean="0"/>
              <a:t>$strawberry-&gt;intro();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Output –</a:t>
            </a:r>
          </a:p>
          <a:p>
            <a:pPr>
              <a:buNone/>
            </a:pPr>
            <a:r>
              <a:rPr lang="en-US" sz="2000" dirty="0" smtClean="0"/>
              <a:t>The fruit is Strawberry, the color is red, and the weight is 50 gram.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8229600" cy="6248400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The final keyword can be used to prevent class inheritance or to prevent method overriding.</a:t>
            </a:r>
          </a:p>
          <a:p>
            <a:r>
              <a:rPr lang="en-US" sz="2000" dirty="0" smtClean="0"/>
              <a:t>The following example shows how to prevent class inheritance:</a:t>
            </a:r>
          </a:p>
          <a:p>
            <a:r>
              <a:rPr lang="en-US" sz="2000" b="1" dirty="0" smtClean="0"/>
              <a:t>Example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final class Fruit {</a:t>
            </a:r>
            <a:br>
              <a:rPr lang="en-US" sz="2000" dirty="0" smtClean="0"/>
            </a:br>
            <a:r>
              <a:rPr lang="en-US" sz="2000" dirty="0" smtClean="0"/>
              <a:t>  // some code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will result in error</a:t>
            </a:r>
            <a:br>
              <a:rPr lang="en-US" sz="2000" dirty="0" smtClean="0"/>
            </a:br>
            <a:r>
              <a:rPr lang="en-US" sz="2000" dirty="0" smtClean="0"/>
              <a:t>class Strawberry extends Fruit {</a:t>
            </a:r>
            <a:br>
              <a:rPr lang="en-US" sz="2000" dirty="0" smtClean="0"/>
            </a:br>
            <a:r>
              <a:rPr lang="en-US" sz="2000" dirty="0" smtClean="0"/>
              <a:t>  // some code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endParaRPr lang="en-US" sz="2000" dirty="0" smtClean="0"/>
          </a:p>
          <a:p>
            <a:r>
              <a:rPr lang="en-US" sz="2000" b="1" dirty="0" smtClean="0"/>
              <a:t>Output –</a:t>
            </a:r>
          </a:p>
          <a:p>
            <a:pPr>
              <a:buNone/>
            </a:pPr>
            <a:r>
              <a:rPr lang="en-US" sz="2000" dirty="0" smtClean="0"/>
              <a:t>	PHP Fatal error: Class Strawberry may not inherit from final class (Fruit) in /home/o6MTL0/prog.php on line 10</a:t>
            </a:r>
            <a:endParaRPr lang="en-US" sz="2000" b="1" dirty="0" smtClean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  </a:t>
            </a:r>
            <a:br>
              <a:rPr lang="en-US" sz="2400" b="1" dirty="0" smtClean="0"/>
            </a:br>
            <a:r>
              <a:rPr lang="en-US" sz="2400" b="1" dirty="0" smtClean="0"/>
              <a:t> 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The final Keyword</a:t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/>
            </a:r>
            <a:br>
              <a:rPr lang="en-US" sz="2400" b="1" dirty="0" smtClean="0"/>
            </a:b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following example shows how to prevent method overriding:</a:t>
            </a:r>
          </a:p>
          <a:p>
            <a:r>
              <a:rPr lang="en-US" sz="2000" b="1" dirty="0" smtClean="0"/>
              <a:t>Example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final public function intro() {</a:t>
            </a:r>
            <a:br>
              <a:rPr lang="en-US" sz="2000" dirty="0" smtClean="0"/>
            </a:br>
            <a:r>
              <a:rPr lang="en-US" sz="2000" dirty="0" smtClean="0"/>
              <a:t>    // some code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Strawberry extends Fruit {</a:t>
            </a:r>
            <a:br>
              <a:rPr lang="en-US" sz="2000" dirty="0" smtClean="0"/>
            </a:br>
            <a:r>
              <a:rPr lang="en-US" sz="2000" dirty="0" smtClean="0"/>
              <a:t>  // will result in error</a:t>
            </a:r>
            <a:br>
              <a:rPr lang="en-US" sz="2000" dirty="0" smtClean="0"/>
            </a:br>
            <a:r>
              <a:rPr lang="en-US" sz="2000" dirty="0" smtClean="0"/>
              <a:t>  public function intro() {</a:t>
            </a:r>
            <a:br>
              <a:rPr lang="en-US" sz="2000" dirty="0" smtClean="0"/>
            </a:br>
            <a:r>
              <a:rPr lang="en-US" sz="2000" dirty="0" smtClean="0"/>
              <a:t>    // some code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r>
              <a:rPr lang="en-US" sz="2000" b="1" dirty="0" smtClean="0"/>
              <a:t>Output –</a:t>
            </a:r>
          </a:p>
          <a:p>
            <a:pPr>
              <a:buNone/>
            </a:pPr>
            <a:r>
              <a:rPr lang="en-US" sz="2000" dirty="0" smtClean="0"/>
              <a:t>	PHP Fatal error: Cannot override final method Fruit::intro() in /home/</a:t>
            </a:r>
            <a:r>
              <a:rPr lang="en-US" sz="2000" dirty="0" err="1" smtClean="0"/>
              <a:t>sdpysj</a:t>
            </a:r>
            <a:r>
              <a:rPr lang="en-US" sz="2000" dirty="0" smtClean="0"/>
              <a:t>/prog.php on line 15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Interfaces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6096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Interfaces are defined to provide a common function names to the implementers. </a:t>
            </a:r>
          </a:p>
          <a:p>
            <a:pPr algn="just"/>
            <a:r>
              <a:rPr lang="en-US" sz="2000" dirty="0" smtClean="0"/>
              <a:t>Different implementors can implement those interfaces according to their requirements. </a:t>
            </a:r>
          </a:p>
          <a:p>
            <a:pPr algn="just"/>
            <a:r>
              <a:rPr lang="en-US" sz="2000" dirty="0" smtClean="0"/>
              <a:t>You can say, interfaces are skeletons which are implemented by developers.</a:t>
            </a:r>
          </a:p>
          <a:p>
            <a:pPr algn="just"/>
            <a:r>
              <a:rPr lang="en-US" sz="2000" dirty="0" smtClean="0"/>
              <a:t>Interfaces allow you to specify what methods a class should implement.</a:t>
            </a:r>
          </a:p>
          <a:p>
            <a:pPr algn="just"/>
            <a:r>
              <a:rPr lang="en-US" sz="2000" dirty="0" smtClean="0"/>
              <a:t>When one or more classes use the same interface, it is referred to as "polymorphism".</a:t>
            </a:r>
          </a:p>
          <a:p>
            <a:pPr algn="just"/>
            <a:endParaRPr lang="en-US" sz="2000" b="1" dirty="0" smtClean="0"/>
          </a:p>
          <a:p>
            <a:r>
              <a:rPr lang="en-US" sz="2000" dirty="0" smtClean="0"/>
              <a:t>An </a:t>
            </a:r>
            <a:r>
              <a:rPr lang="en-US" sz="2000" b="1" dirty="0" smtClean="0"/>
              <a:t>interface is similar to a class</a:t>
            </a:r>
            <a:r>
              <a:rPr lang="en-US" sz="2000" dirty="0" smtClean="0"/>
              <a:t> except that it cannot contain code.</a:t>
            </a:r>
          </a:p>
          <a:p>
            <a:r>
              <a:rPr lang="en-US" sz="2000" dirty="0" smtClean="0"/>
              <a:t>An interface can define </a:t>
            </a:r>
            <a:r>
              <a:rPr lang="en-US" sz="2000" b="1" dirty="0" smtClean="0"/>
              <a:t>method names and arguments</a:t>
            </a:r>
            <a:r>
              <a:rPr lang="en-US" sz="2000" dirty="0" smtClean="0"/>
              <a:t>, but not the contents of the methods.</a:t>
            </a:r>
          </a:p>
          <a:p>
            <a:r>
              <a:rPr lang="en-US" sz="2000" dirty="0" smtClean="0"/>
              <a:t>Any classes implementing an interface must </a:t>
            </a:r>
            <a:r>
              <a:rPr lang="en-US" sz="2000" b="1" dirty="0" smtClean="0"/>
              <a:t>implement all methods defined by the interface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 class can implement </a:t>
            </a:r>
            <a:r>
              <a:rPr lang="en-US" sz="2000" b="1" dirty="0" smtClean="0"/>
              <a:t>multiple interfaces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An interface is declared using the </a:t>
            </a:r>
            <a:r>
              <a:rPr lang="en-US" sz="2400" dirty="0" smtClean="0"/>
              <a:t>"</a:t>
            </a:r>
            <a:r>
              <a:rPr lang="en-US" sz="2400" b="1" dirty="0" smtClean="0"/>
              <a:t>interface</a:t>
            </a:r>
            <a:r>
              <a:rPr lang="en-US" sz="2400" dirty="0" smtClean="0"/>
              <a:t>" </a:t>
            </a:r>
            <a:r>
              <a:rPr lang="en-US" sz="2000" dirty="0" smtClean="0"/>
              <a:t>keyword.</a:t>
            </a:r>
          </a:p>
          <a:p>
            <a:pPr algn="just"/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Syntax</a:t>
            </a:r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interface InterfaceName {</a:t>
            </a:r>
            <a:br>
              <a:rPr lang="en-US" sz="2000" dirty="0" smtClean="0"/>
            </a:br>
            <a:r>
              <a:rPr lang="en-US" sz="2000" dirty="0" smtClean="0"/>
              <a:t>  public function someMethod1();</a:t>
            </a:r>
            <a:br>
              <a:rPr lang="en-US" sz="2000" dirty="0" smtClean="0"/>
            </a:br>
            <a:r>
              <a:rPr lang="en-US" sz="2000" dirty="0" smtClean="0"/>
              <a:t>  public function someMethod2($name, $color);</a:t>
            </a:r>
            <a:br>
              <a:rPr lang="en-US" sz="2000" dirty="0" smtClean="0"/>
            </a:br>
            <a:r>
              <a:rPr lang="en-US" sz="2000" dirty="0" smtClean="0"/>
              <a:t>  public function someMethod3() : string;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endParaRPr lang="en-US" sz="2000" b="1" dirty="0" smtClean="0"/>
          </a:p>
          <a:p>
            <a:pPr>
              <a:buFont typeface="Wingdings" pitchFamily="2" charset="2"/>
              <a:buChar char="v"/>
            </a:pPr>
            <a:r>
              <a:rPr lang="en-US" sz="2400" b="1" dirty="0" smtClean="0"/>
              <a:t>Using Interfaces</a:t>
            </a:r>
          </a:p>
          <a:p>
            <a:r>
              <a:rPr lang="en-US" sz="2000" dirty="0" smtClean="0"/>
              <a:t>To implement an interface, a class must use the </a:t>
            </a:r>
            <a:r>
              <a:rPr lang="en-US" sz="2000" b="1" dirty="0" smtClean="0"/>
              <a:t>implements </a:t>
            </a:r>
            <a:r>
              <a:rPr lang="en-US" sz="2000" dirty="0" smtClean="0"/>
              <a:t>keyword.</a:t>
            </a:r>
          </a:p>
          <a:p>
            <a:r>
              <a:rPr lang="en-US" sz="2000" dirty="0" smtClean="0"/>
              <a:t>A class that implements an interface must implement all of the interface's methods.</a:t>
            </a:r>
          </a:p>
          <a:p>
            <a:endParaRPr lang="en-US" sz="2400" b="1" dirty="0" smtClean="0"/>
          </a:p>
          <a:p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interface Animal {</a:t>
            </a:r>
            <a:br>
              <a:rPr lang="en-US" sz="2000" dirty="0" smtClean="0"/>
            </a:br>
            <a:r>
              <a:rPr lang="en-US" sz="2000" dirty="0" smtClean="0"/>
              <a:t>  public function makeSound();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class Cat implements Animal {</a:t>
            </a:r>
            <a:br>
              <a:rPr lang="en-US" sz="2000" dirty="0" smtClean="0"/>
            </a:br>
            <a:r>
              <a:rPr lang="en-US" sz="2000" dirty="0" smtClean="0"/>
              <a:t>  public function makeSound() {</a:t>
            </a:r>
            <a:br>
              <a:rPr lang="en-US" sz="2000" dirty="0" smtClean="0"/>
            </a:br>
            <a:r>
              <a:rPr lang="en-US" sz="2000" dirty="0" smtClean="0"/>
              <a:t>    echo "Meow";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$animal = new Cat();</a:t>
            </a:r>
            <a:br>
              <a:rPr lang="en-US" sz="2000" dirty="0" smtClean="0"/>
            </a:br>
            <a:r>
              <a:rPr lang="en-US" sz="2000" dirty="0" smtClean="0"/>
              <a:t>$animal-&gt;makeSound();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Using interfaces, we can write some code which can work for all of the animals even if each animal behaves differently: </a:t>
            </a:r>
          </a:p>
          <a:p>
            <a:r>
              <a:rPr lang="en-US" sz="1800" b="1" dirty="0" smtClean="0"/>
              <a:t>Example</a:t>
            </a:r>
          </a:p>
          <a:p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// Interface definition</a:t>
            </a:r>
            <a:br>
              <a:rPr lang="en-US" sz="1800" dirty="0" smtClean="0"/>
            </a:br>
            <a:r>
              <a:rPr lang="en-US" sz="1800" dirty="0" smtClean="0"/>
              <a:t>interface Animal {</a:t>
            </a:r>
            <a:br>
              <a:rPr lang="en-US" sz="1800" dirty="0" smtClean="0"/>
            </a:br>
            <a:r>
              <a:rPr lang="en-US" sz="1800" dirty="0" smtClean="0"/>
              <a:t>  public function makeSound();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// Class definitions</a:t>
            </a:r>
            <a:br>
              <a:rPr lang="en-US" sz="1800" dirty="0" smtClean="0"/>
            </a:br>
            <a:r>
              <a:rPr lang="en-US" sz="1800" dirty="0" smtClean="0"/>
              <a:t>class Cat implements Animal {</a:t>
            </a:r>
            <a:br>
              <a:rPr lang="en-US" sz="1800" dirty="0" smtClean="0"/>
            </a:br>
            <a:r>
              <a:rPr lang="en-US" sz="1800" dirty="0" smtClean="0"/>
              <a:t>  public function makeSound() {</a:t>
            </a:r>
            <a:br>
              <a:rPr lang="en-US" sz="1800" dirty="0" smtClean="0"/>
            </a:br>
            <a:r>
              <a:rPr lang="en-US" sz="1800" dirty="0" smtClean="0"/>
              <a:t>    echo " Meow ";</a:t>
            </a:r>
            <a:br>
              <a:rPr lang="en-US" sz="1800" dirty="0" smtClean="0"/>
            </a:br>
            <a:r>
              <a:rPr lang="en-US" sz="1800" dirty="0" smtClean="0"/>
              <a:t>  }</a:t>
            </a:r>
            <a:br>
              <a:rPr lang="en-US" sz="1800" dirty="0" smtClean="0"/>
            </a:br>
            <a:r>
              <a:rPr lang="en-US" sz="1800" dirty="0" smtClean="0"/>
              <a:t>}</a:t>
            </a:r>
            <a:br>
              <a:rPr lang="en-US" sz="1800" dirty="0" smtClean="0"/>
            </a:br>
            <a:r>
              <a:rPr lang="en-US" sz="1800" dirty="0" smtClean="0"/>
              <a:t>class Dog implements Animal {</a:t>
            </a:r>
            <a:br>
              <a:rPr lang="en-US" sz="1800" dirty="0" smtClean="0"/>
            </a:br>
            <a:r>
              <a:rPr lang="en-US" sz="1800" dirty="0" smtClean="0"/>
              <a:t>  public function makeSound() {</a:t>
            </a:r>
            <a:br>
              <a:rPr lang="en-US" sz="1800" dirty="0" smtClean="0"/>
            </a:br>
            <a:r>
              <a:rPr lang="en-US" sz="1800" dirty="0" smtClean="0"/>
              <a:t>    echo " Bark ";</a:t>
            </a:r>
            <a:br>
              <a:rPr lang="en-US" sz="1800" dirty="0" smtClean="0"/>
            </a:br>
            <a:r>
              <a:rPr lang="en-US" sz="1800" dirty="0" smtClean="0"/>
              <a:t>  }</a:t>
            </a:r>
            <a:br>
              <a:rPr lang="en-US" sz="1800" dirty="0" smtClean="0"/>
            </a:br>
            <a:r>
              <a:rPr lang="en-US" sz="1800" dirty="0" smtClean="0"/>
              <a:t>}</a:t>
            </a:r>
          </a:p>
          <a:p>
            <a:pPr>
              <a:buNone/>
            </a:pPr>
            <a:r>
              <a:rPr lang="en-US" sz="1800" dirty="0" smtClean="0"/>
              <a:t>	class Mouse implements Animal {</a:t>
            </a:r>
            <a:br>
              <a:rPr lang="en-US" sz="1800" dirty="0" smtClean="0"/>
            </a:br>
            <a:r>
              <a:rPr lang="en-US" sz="1800" dirty="0" smtClean="0"/>
              <a:t>  public function makeSound() {</a:t>
            </a:r>
            <a:br>
              <a:rPr lang="en-US" sz="1800" dirty="0" smtClean="0"/>
            </a:br>
            <a:r>
              <a:rPr lang="en-US" sz="1800" dirty="0" smtClean="0"/>
              <a:t>    echo " Squeak ";</a:t>
            </a:r>
            <a:br>
              <a:rPr lang="en-US" sz="1800" dirty="0" smtClean="0"/>
            </a:br>
            <a:r>
              <a:rPr lang="en-US" sz="1800" dirty="0" smtClean="0"/>
              <a:t>  }</a:t>
            </a:r>
            <a:br>
              <a:rPr lang="en-US" sz="1800" dirty="0" smtClean="0"/>
            </a:br>
            <a:r>
              <a:rPr lang="en-US" sz="1800" dirty="0" smtClean="0"/>
              <a:t>} 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	// Create a list of animals</a:t>
            </a:r>
            <a:br>
              <a:rPr lang="en-US" sz="2000" dirty="0" smtClean="0"/>
            </a:br>
            <a:r>
              <a:rPr lang="en-US" sz="2000" dirty="0" smtClean="0"/>
              <a:t>$cat = new Cat();</a:t>
            </a:r>
            <a:br>
              <a:rPr lang="en-US" sz="2000" dirty="0" smtClean="0"/>
            </a:br>
            <a:r>
              <a:rPr lang="en-US" sz="2000" dirty="0" smtClean="0"/>
              <a:t>$dog = new Dog();</a:t>
            </a:r>
            <a:br>
              <a:rPr lang="en-US" sz="2000" dirty="0" smtClean="0"/>
            </a:br>
            <a:r>
              <a:rPr lang="en-US" sz="2000" dirty="0" smtClean="0"/>
              <a:t>$mouse = new Mouse();</a:t>
            </a:r>
            <a:br>
              <a:rPr lang="en-US" sz="2000" dirty="0" smtClean="0"/>
            </a:br>
            <a:r>
              <a:rPr lang="en-US" sz="2000" dirty="0" smtClean="0"/>
              <a:t>$animals = array($cat, $dog, $mouse);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Tell the animals to make a sound</a:t>
            </a:r>
            <a:br>
              <a:rPr lang="en-US" sz="2000" dirty="0" smtClean="0"/>
            </a:br>
            <a:r>
              <a:rPr lang="en-US" sz="2000" dirty="0" err="1" smtClean="0"/>
              <a:t>foreach</a:t>
            </a:r>
            <a:r>
              <a:rPr lang="en-US" sz="2000" dirty="0" smtClean="0"/>
              <a:t>($animals as $animal) {</a:t>
            </a:r>
            <a:br>
              <a:rPr lang="en-US" sz="2000" dirty="0" smtClean="0"/>
            </a:br>
            <a:r>
              <a:rPr lang="en-US" sz="2000" dirty="0" smtClean="0"/>
              <a:t>  $animal-&gt;makeSound();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?&gt; </a:t>
            </a:r>
          </a:p>
          <a:p>
            <a:endParaRPr lang="en-US" sz="2000" dirty="0" smtClean="0"/>
          </a:p>
          <a:p>
            <a:r>
              <a:rPr lang="en-US" sz="2000" b="1" dirty="0" smtClean="0"/>
              <a:t>Output –</a:t>
            </a:r>
          </a:p>
          <a:p>
            <a:pPr>
              <a:buNone/>
            </a:pPr>
            <a:r>
              <a:rPr lang="en-US" sz="2000" dirty="0" smtClean="0"/>
              <a:t>	 Meow Bark Squeak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Cat, Dog and Mouse are all classes that implement the Animal interface, which means that all of them are able to make a sound using the makeSound() method. </a:t>
            </a:r>
          </a:p>
          <a:p>
            <a:r>
              <a:rPr lang="en-US" sz="2000" dirty="0" smtClean="0"/>
              <a:t>Because of this, we can loop through all of the animals and tell them to make a sound even if we don't know what type of animal each one is.</a:t>
            </a:r>
          </a:p>
          <a:p>
            <a:r>
              <a:rPr lang="en-US" sz="2000" dirty="0" smtClean="0"/>
              <a:t>Since the interface does not tell the classes how to implement the method, each animal can make a sound in its own way.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Cloning Object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6096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The clone keyword is used to create a copy of an object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If any of the properties was a reference to another variable or object, then only the reference is copied. 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Objects are always passed by reference, so if the original object has another object in its properties, the copy will point to the same </a:t>
            </a:r>
            <a:r>
              <a:rPr lang="en-US" sz="2000" dirty="0" smtClean="0"/>
              <a:t>object.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This </a:t>
            </a:r>
            <a:r>
              <a:rPr lang="en-US" sz="2000" dirty="0" smtClean="0"/>
              <a:t>behavior can be changed by creating a __clone() method in the class.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28600"/>
            <a:ext cx="7943088" cy="66294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Create a copy of an object</a:t>
            </a:r>
            <a:r>
              <a:rPr lang="en-US" sz="2000" dirty="0" smtClean="0"/>
              <a:t>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MyClass {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>  public $amount;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 = new MyClass();</a:t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-&gt;color = "red";</a:t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-&gt;amount = 5;</a:t>
            </a:r>
            <a:br>
              <a:rPr lang="en-US" sz="2000" dirty="0" smtClean="0"/>
            </a:br>
            <a:r>
              <a:rPr lang="en-US" sz="2000" dirty="0" smtClean="0"/>
              <a:t>$copy = clone $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>print_r($copy);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b="1" dirty="0" smtClean="0"/>
              <a:t>Output –</a:t>
            </a:r>
          </a:p>
          <a:p>
            <a:pPr>
              <a:buNone/>
            </a:pPr>
            <a:r>
              <a:rPr lang="en-US" sz="2000" dirty="0" smtClean="0"/>
              <a:t>MyClass Object </a:t>
            </a:r>
          </a:p>
          <a:p>
            <a:pPr>
              <a:buNone/>
            </a:pP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 smtClean="0"/>
              <a:t> [color] =&gt; red </a:t>
            </a:r>
          </a:p>
          <a:p>
            <a:pPr>
              <a:buNone/>
            </a:pPr>
            <a:r>
              <a:rPr lang="en-US" sz="2000" dirty="0" smtClean="0"/>
              <a:t>[amount] =&gt; 5 </a:t>
            </a:r>
          </a:p>
          <a:p>
            <a:pPr>
              <a:buNone/>
            </a:pPr>
            <a:r>
              <a:rPr lang="en-US" sz="20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868362"/>
          </a:xfrm>
        </p:spPr>
        <p:txBody>
          <a:bodyPr/>
          <a:lstStyle/>
          <a:p>
            <a:r>
              <a:rPr lang="en-US" dirty="0" smtClean="0"/>
              <a:t>Define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14400"/>
            <a:ext cx="7866888" cy="5715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Let's assume we have a class named Fruit. A Fruit can have properties like name, color, weight, etc. </a:t>
            </a:r>
          </a:p>
          <a:p>
            <a:pPr algn="just"/>
            <a:r>
              <a:rPr lang="en-US" sz="2000" dirty="0" smtClean="0"/>
              <a:t>We can define variables like $name, $color, and $weight to hold the values of these properties.		</a:t>
            </a:r>
          </a:p>
          <a:p>
            <a:pPr algn="just"/>
            <a:r>
              <a:rPr lang="en-US" sz="2000" dirty="0" smtClean="0"/>
              <a:t>When the individual objects (apple, banana, etc.) are created, they inherit all the properties and behaviors from the class, but each object will have different values for the properties.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A class is defined by using the class keyword, followed by the name of the class and a pair of curly braces ({}). </a:t>
            </a:r>
          </a:p>
          <a:p>
            <a:pPr algn="just"/>
            <a:r>
              <a:rPr lang="en-US" sz="2000" dirty="0" smtClean="0"/>
              <a:t>All its properties and methods go inside the braces:</a:t>
            </a:r>
          </a:p>
          <a:p>
            <a:r>
              <a:rPr lang="en-US" sz="2000" b="1" dirty="0" smtClean="0"/>
              <a:t>Syntax</a:t>
            </a:r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// code goes here...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Create </a:t>
            </a:r>
            <a:r>
              <a:rPr lang="en-US" sz="2000" dirty="0" smtClean="0"/>
              <a:t>a copy of an object which has a reference: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MyClass {</a:t>
            </a:r>
            <a:br>
              <a:rPr lang="en-US" sz="2000" dirty="0" smtClean="0"/>
            </a:br>
            <a:r>
              <a:rPr lang="en-US" sz="2000" dirty="0" smtClean="0"/>
              <a:t>  public $amount;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Create an object with a reference</a:t>
            </a:r>
            <a:br>
              <a:rPr lang="en-US" sz="2000" dirty="0" smtClean="0"/>
            </a:br>
            <a:r>
              <a:rPr lang="en-US" sz="2000" dirty="0" smtClean="0"/>
              <a:t>$value = 5;</a:t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 = new MyClass();</a:t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-&gt;amount = &amp;$value;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Clone the object</a:t>
            </a:r>
            <a:br>
              <a:rPr lang="en-US" sz="2000" dirty="0" smtClean="0"/>
            </a:br>
            <a:r>
              <a:rPr lang="en-US" sz="2000" dirty="0" smtClean="0"/>
              <a:t>$copy = clone $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Change the value in the original object</a:t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-&gt;amount = 6;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The copy is changed</a:t>
            </a:r>
            <a:br>
              <a:rPr lang="en-US" sz="2000" dirty="0" smtClean="0"/>
            </a:br>
            <a:r>
              <a:rPr lang="en-US" sz="2000" dirty="0" smtClean="0"/>
              <a:t>print_r($copy);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  <a:endParaRPr lang="en-US" sz="2000" dirty="0" smtClean="0"/>
          </a:p>
          <a:p>
            <a:r>
              <a:rPr lang="en-US" sz="2000" b="1" dirty="0" smtClean="0"/>
              <a:t>Output –</a:t>
            </a:r>
          </a:p>
          <a:p>
            <a:pPr>
              <a:buNone/>
            </a:pPr>
            <a:r>
              <a:rPr lang="en-US" sz="1800" dirty="0" smtClean="0"/>
              <a:t>MyClass Object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(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[amount] =&gt; </a:t>
            </a:r>
            <a:r>
              <a:rPr lang="en-US" sz="1800" dirty="0" smtClean="0"/>
              <a:t>6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rmAutofit fontScale="77500" lnSpcReduction="20000"/>
          </a:bodyPr>
          <a:lstStyle/>
          <a:p>
            <a:r>
              <a:rPr lang="en-US" sz="2000" b="1" dirty="0" smtClean="0"/>
              <a:t>Example</a:t>
            </a:r>
          </a:p>
          <a:p>
            <a:r>
              <a:rPr lang="en-US" sz="2000" dirty="0" smtClean="0"/>
              <a:t>Use a __clone() method to break references in a copied object:</a:t>
            </a:r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 smtClean="0"/>
              <a:t>&lt;?</a:t>
            </a:r>
            <a:r>
              <a:rPr lang="en-US" sz="2000" dirty="0" err="1" smtClean="0"/>
              <a:t>php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class MyClass {</a:t>
            </a:r>
            <a:br>
              <a:rPr lang="en-US" sz="2000" dirty="0" smtClean="0"/>
            </a:br>
            <a:r>
              <a:rPr lang="en-US" sz="2000" dirty="0" smtClean="0"/>
              <a:t>  public $amount;</a:t>
            </a:r>
            <a:br>
              <a:rPr lang="en-US" sz="2000" dirty="0" smtClean="0"/>
            </a:br>
            <a:r>
              <a:rPr lang="en-US" sz="2000" dirty="0" smtClean="0"/>
              <a:t>  public function __clone() {</a:t>
            </a:r>
            <a:br>
              <a:rPr lang="en-US" sz="2000" dirty="0" smtClean="0"/>
            </a:br>
            <a:r>
              <a:rPr lang="en-US" sz="2000" dirty="0" smtClean="0"/>
              <a:t>    $value = $this-&gt;amount;</a:t>
            </a:r>
            <a:br>
              <a:rPr lang="en-US" sz="2000" dirty="0" smtClean="0"/>
            </a:br>
            <a:r>
              <a:rPr lang="en-US" sz="2000" dirty="0" smtClean="0"/>
              <a:t>    unset($this-&gt;amount); // Unset breaks references</a:t>
            </a:r>
            <a:br>
              <a:rPr lang="en-US" sz="2000" dirty="0" smtClean="0"/>
            </a:br>
            <a:r>
              <a:rPr lang="en-US" sz="2000" dirty="0" smtClean="0"/>
              <a:t>    $this-&gt;amount = $value;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Create an object with a reference</a:t>
            </a:r>
            <a:br>
              <a:rPr lang="en-US" sz="2000" dirty="0" smtClean="0"/>
            </a:br>
            <a:r>
              <a:rPr lang="en-US" sz="2000" dirty="0" smtClean="0"/>
              <a:t>$value = 5;</a:t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 = new MyClass();</a:t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-&gt;amount = &amp;$value;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Clone the object</a:t>
            </a:r>
            <a:br>
              <a:rPr lang="en-US" sz="2000" dirty="0" smtClean="0"/>
            </a:br>
            <a:r>
              <a:rPr lang="en-US" sz="2000" dirty="0" smtClean="0"/>
              <a:t>$copy = clone $</a:t>
            </a:r>
            <a:r>
              <a:rPr lang="en-US" sz="2000" dirty="0" err="1" smtClean="0"/>
              <a:t>obj</a:t>
            </a:r>
            <a:r>
              <a:rPr lang="en-US" sz="2000" dirty="0" smtClean="0"/>
              <a:t>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Change the value in the original object</a:t>
            </a:r>
            <a:br>
              <a:rPr lang="en-US" sz="2000" dirty="0" smtClean="0"/>
            </a:br>
            <a:r>
              <a:rPr lang="en-US" sz="2000" dirty="0" smtClean="0"/>
              <a:t>$</a:t>
            </a:r>
            <a:r>
              <a:rPr lang="en-US" sz="2000" dirty="0" err="1" smtClean="0"/>
              <a:t>obj</a:t>
            </a:r>
            <a:r>
              <a:rPr lang="en-US" sz="2000" dirty="0" smtClean="0"/>
              <a:t>-&gt;amount = 6;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// The copy is not changed</a:t>
            </a:r>
            <a:br>
              <a:rPr lang="en-US" sz="2000" dirty="0" smtClean="0"/>
            </a:br>
            <a:r>
              <a:rPr lang="en-US" sz="2000" dirty="0" smtClean="0"/>
              <a:t>print_r($copy</a:t>
            </a:r>
            <a:r>
              <a:rPr lang="en-US" sz="2000" dirty="0" smtClean="0"/>
              <a:t>);</a:t>
            </a:r>
            <a:br>
              <a:rPr lang="en-US" sz="2000" dirty="0" smtClean="0"/>
            </a:br>
            <a:r>
              <a:rPr lang="en-US" sz="2000" dirty="0" smtClean="0"/>
              <a:t>?&gt; </a:t>
            </a:r>
          </a:p>
          <a:p>
            <a:pPr>
              <a:buNone/>
            </a:pPr>
            <a:r>
              <a:rPr lang="en-US" sz="2000" b="1" dirty="0" smtClean="0"/>
              <a:t>Output </a:t>
            </a:r>
            <a:r>
              <a:rPr lang="en-US" sz="2000" b="1" dirty="0" smtClean="0"/>
              <a:t>–</a:t>
            </a:r>
          </a:p>
          <a:p>
            <a:pPr>
              <a:buNone/>
            </a:pPr>
            <a:r>
              <a:rPr lang="en-US" sz="1800" dirty="0" smtClean="0"/>
              <a:t>MyClass Object 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(</a:t>
            </a:r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[amount] =&gt; 5</a:t>
            </a: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</a:t>
            </a:r>
            <a:r>
              <a:rPr lang="en-US" sz="1800" dirty="0" smtClean="0"/>
              <a:t>)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Introspection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6096000"/>
          </a:xfrm>
        </p:spPr>
        <p:txBody>
          <a:bodyPr>
            <a:noAutofit/>
          </a:bodyPr>
          <a:lstStyle/>
          <a:p>
            <a:pPr algn="just"/>
            <a:r>
              <a:rPr lang="en-US" sz="2000" dirty="0" smtClean="0"/>
              <a:t>Introspection is the ability of a program to examine an object’s characteristics, such as its name, parent class (if any), properties, and methods.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With </a:t>
            </a:r>
            <a:r>
              <a:rPr lang="en-US" sz="2000" dirty="0" smtClean="0"/>
              <a:t>introspection, you </a:t>
            </a:r>
            <a:r>
              <a:rPr lang="en-US" sz="2000" dirty="0" smtClean="0"/>
              <a:t>can write </a:t>
            </a:r>
            <a:r>
              <a:rPr lang="en-US" sz="2000" dirty="0" smtClean="0"/>
              <a:t>code that operates on any class or object. 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You </a:t>
            </a:r>
            <a:r>
              <a:rPr lang="en-US" sz="2000" dirty="0" smtClean="0"/>
              <a:t>don’t need to know which </a:t>
            </a:r>
            <a:r>
              <a:rPr lang="en-US" sz="2000" dirty="0" smtClean="0"/>
              <a:t>methods or </a:t>
            </a:r>
            <a:r>
              <a:rPr lang="en-US" sz="2000" dirty="0" smtClean="0"/>
              <a:t>properties are defined when you write your code; instead, you can discover </a:t>
            </a:r>
            <a:r>
              <a:rPr lang="en-US" sz="2000" dirty="0" smtClean="0"/>
              <a:t>that information </a:t>
            </a:r>
            <a:r>
              <a:rPr lang="en-US" sz="2000" dirty="0" smtClean="0"/>
              <a:t>at runtime, which makes it possible for you to write generic </a:t>
            </a:r>
            <a:r>
              <a:rPr lang="en-US" sz="2000" dirty="0" smtClean="0"/>
              <a:t>debuggers, serializers</a:t>
            </a:r>
            <a:r>
              <a:rPr lang="en-US" sz="2000" dirty="0" smtClean="0"/>
              <a:t>, profilers, etc. </a:t>
            </a:r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3100" dirty="0" smtClean="0"/>
              <a:t> Examining Classes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6096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To determine whether a class exists, use the </a:t>
            </a:r>
            <a:r>
              <a:rPr lang="en-US" sz="1800" b="1" dirty="0" smtClean="0"/>
              <a:t>class_exists() </a:t>
            </a:r>
            <a:r>
              <a:rPr lang="en-US" sz="1800" dirty="0" smtClean="0"/>
              <a:t>function, which </a:t>
            </a:r>
            <a:r>
              <a:rPr lang="en-US" sz="1800" dirty="0" smtClean="0"/>
              <a:t>takes in </a:t>
            </a:r>
            <a:r>
              <a:rPr lang="en-US" sz="1800" dirty="0" smtClean="0"/>
              <a:t>a string and returns a Boolean value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Alternately, you can use the </a:t>
            </a:r>
            <a:r>
              <a:rPr lang="en-US" sz="1800" b="1" dirty="0" smtClean="0"/>
              <a:t>get_ declared_classes</a:t>
            </a:r>
            <a:r>
              <a:rPr lang="en-US" sz="1800" b="1" dirty="0" smtClean="0"/>
              <a:t>() </a:t>
            </a:r>
            <a:r>
              <a:rPr lang="en-US" sz="1800" dirty="0" smtClean="0"/>
              <a:t>function, which returns an array of defined classes and checks </a:t>
            </a:r>
            <a:r>
              <a:rPr lang="en-US" sz="1800" dirty="0" smtClean="0"/>
              <a:t>if the </a:t>
            </a:r>
            <a:r>
              <a:rPr lang="en-US" sz="1800" dirty="0" smtClean="0"/>
              <a:t>class name is in the returned array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doesClassExist = class_exists(classname);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classes = get_declared_classes();</a:t>
            </a:r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doesClassExist = in_array(classname, $classes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You can get the methods and properties that exist in a class (including those that </a:t>
            </a:r>
            <a:r>
              <a:rPr lang="en-US" sz="1800" dirty="0" smtClean="0"/>
              <a:t>are inherited </a:t>
            </a:r>
            <a:r>
              <a:rPr lang="en-US" sz="1800" dirty="0" smtClean="0"/>
              <a:t>from superclasses) using </a:t>
            </a:r>
            <a:r>
              <a:rPr lang="en-US" sz="1800" dirty="0" smtClean="0"/>
              <a:t>the </a:t>
            </a:r>
            <a:r>
              <a:rPr lang="en-US" sz="1800" b="1" dirty="0" smtClean="0"/>
              <a:t>get_class_methods</a:t>
            </a:r>
            <a:r>
              <a:rPr lang="en-US" sz="1800" b="1" dirty="0" smtClean="0"/>
              <a:t>() </a:t>
            </a:r>
            <a:r>
              <a:rPr lang="en-US" sz="1800" dirty="0" smtClean="0"/>
              <a:t>and </a:t>
            </a:r>
            <a:r>
              <a:rPr lang="en-US" sz="1800" b="1" dirty="0" smtClean="0"/>
              <a:t>get_class_vars</a:t>
            </a:r>
            <a:r>
              <a:rPr lang="en-US" sz="1800" b="1" dirty="0" smtClean="0"/>
              <a:t>() </a:t>
            </a:r>
            <a:r>
              <a:rPr lang="en-US" sz="1800" dirty="0" smtClean="0"/>
              <a:t>functions</a:t>
            </a:r>
            <a:r>
              <a:rPr lang="en-US" sz="1800" dirty="0" smtClean="0"/>
              <a:t>. </a:t>
            </a:r>
            <a:endParaRPr lang="en-US" sz="1800" dirty="0" smtClean="0"/>
          </a:p>
          <a:p>
            <a:r>
              <a:rPr lang="en-US" sz="1800" dirty="0" smtClean="0"/>
              <a:t>These </a:t>
            </a:r>
            <a:r>
              <a:rPr lang="en-US" sz="1800" dirty="0" smtClean="0"/>
              <a:t>functions take a class name and return an array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/>
              <a:t>$methods = get_class_methods(classname);</a:t>
            </a:r>
          </a:p>
          <a:p>
            <a:pPr>
              <a:buNone/>
            </a:pPr>
            <a:r>
              <a:rPr lang="en-US" sz="1800" dirty="0" smtClean="0"/>
              <a:t>		$properties = get_class_vars(classname);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7943088" cy="67056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class name can be a bare word, a quoted string, or a variable containing the </a:t>
            </a:r>
            <a:r>
              <a:rPr lang="en-US" sz="1800" dirty="0" smtClean="0"/>
              <a:t>class name: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class = "Person";</a:t>
            </a:r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methods = get_class_methods($class);</a:t>
            </a:r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methods = get_class_methods(Person); </a:t>
            </a:r>
            <a:r>
              <a:rPr lang="en-US" sz="1800" i="1" dirty="0" smtClean="0"/>
              <a:t>// same</a:t>
            </a:r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methods </a:t>
            </a:r>
            <a:r>
              <a:rPr lang="en-US" sz="1800" dirty="0" smtClean="0"/>
              <a:t>= </a:t>
            </a:r>
            <a:r>
              <a:rPr lang="en-US" sz="1800" dirty="0" smtClean="0"/>
              <a:t>get_class_methods("Person"); </a:t>
            </a:r>
            <a:r>
              <a:rPr lang="en-US" sz="1800" i="1" dirty="0" smtClean="0"/>
              <a:t>// </a:t>
            </a:r>
            <a:r>
              <a:rPr lang="en-US" sz="1800" i="1" dirty="0" smtClean="0"/>
              <a:t>same</a:t>
            </a:r>
          </a:p>
          <a:p>
            <a:pPr>
              <a:buNone/>
            </a:pPr>
            <a:endParaRPr lang="en-US" sz="1800" i="1" dirty="0" smtClean="0"/>
          </a:p>
          <a:p>
            <a:r>
              <a:rPr lang="en-US" sz="1800" dirty="0" smtClean="0"/>
              <a:t>The array returned by get_class_methods() is a simple list of method </a:t>
            </a:r>
            <a:r>
              <a:rPr lang="en-US" sz="1800" dirty="0" smtClean="0"/>
              <a:t>names.</a:t>
            </a:r>
          </a:p>
          <a:p>
            <a:r>
              <a:rPr lang="en-US" sz="1800" dirty="0" smtClean="0"/>
              <a:t>The associative </a:t>
            </a:r>
            <a:r>
              <a:rPr lang="en-US" sz="1800" dirty="0" smtClean="0"/>
              <a:t>array returned by get_class_vars() maps property names to values and </a:t>
            </a:r>
            <a:r>
              <a:rPr lang="en-US" sz="1800" dirty="0" smtClean="0"/>
              <a:t>also includes </a:t>
            </a:r>
            <a:r>
              <a:rPr lang="en-US" sz="1800" dirty="0" smtClean="0"/>
              <a:t>inherited properties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The  function get_class_vars</a:t>
            </a:r>
            <a:r>
              <a:rPr lang="en-US" sz="1800" dirty="0" smtClean="0"/>
              <a:t>() </a:t>
            </a:r>
            <a:r>
              <a:rPr lang="en-US" sz="1800" dirty="0" smtClean="0"/>
              <a:t> </a:t>
            </a:r>
            <a:r>
              <a:rPr lang="en-US" sz="1800" dirty="0" smtClean="0"/>
              <a:t>returns only properties that have default </a:t>
            </a:r>
            <a:r>
              <a:rPr lang="en-US" sz="1800" dirty="0" smtClean="0"/>
              <a:t>values and </a:t>
            </a:r>
            <a:r>
              <a:rPr lang="en-US" sz="1800" dirty="0" smtClean="0"/>
              <a:t>are visible in the current scope; there’s no way to discover uninitialized properties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Use get_parent_class() to find a class’s parent class:</a:t>
            </a:r>
          </a:p>
          <a:p>
            <a:pPr>
              <a:buNone/>
            </a:pPr>
            <a:r>
              <a:rPr lang="en-US" sz="1800" dirty="0" smtClean="0"/>
              <a:t>	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r>
              <a:rPr lang="en-US" sz="1800" dirty="0" smtClean="0"/>
              <a:t>$superclass = get_parent_class(classname);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dirty="0" smtClean="0"/>
              <a:t>Examining an Object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6096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To get the class to which an object belongs, first make sure it is an object using </a:t>
            </a:r>
            <a:r>
              <a:rPr lang="en-US" sz="1800" dirty="0" smtClean="0"/>
              <a:t>the </a:t>
            </a:r>
            <a:r>
              <a:rPr lang="en-US" sz="1800" b="1" dirty="0" smtClean="0"/>
              <a:t>is_object() </a:t>
            </a:r>
            <a:r>
              <a:rPr lang="en-US" sz="1800" dirty="0" smtClean="0"/>
              <a:t>function</a:t>
            </a:r>
            <a:r>
              <a:rPr lang="en-US" sz="1800" dirty="0" smtClean="0"/>
              <a:t>, and then get the class with the </a:t>
            </a:r>
            <a:r>
              <a:rPr lang="en-US" sz="1800" b="1" dirty="0" smtClean="0"/>
              <a:t>get_class() </a:t>
            </a:r>
            <a:r>
              <a:rPr lang="en-US" sz="1800" dirty="0" smtClean="0"/>
              <a:t>function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isObject = is_object(</a:t>
            </a:r>
            <a:r>
              <a:rPr lang="en-US" sz="1800" i="1" dirty="0" err="1" smtClean="0"/>
              <a:t>var</a:t>
            </a:r>
            <a:r>
              <a:rPr lang="en-US" sz="1800" i="1" dirty="0" smtClean="0"/>
              <a:t>);</a:t>
            </a:r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classname = get_class(</a:t>
            </a:r>
            <a:r>
              <a:rPr lang="en-US" sz="1800" i="1" dirty="0" smtClean="0"/>
              <a:t>object</a:t>
            </a:r>
            <a:r>
              <a:rPr lang="en-US" sz="1800" i="1" dirty="0" smtClean="0"/>
              <a:t>);</a:t>
            </a:r>
          </a:p>
          <a:p>
            <a:pPr>
              <a:buNone/>
            </a:pPr>
            <a:endParaRPr lang="en-US" sz="1800" i="1" dirty="0" smtClean="0"/>
          </a:p>
          <a:p>
            <a:r>
              <a:rPr lang="en-US" sz="1800" dirty="0" smtClean="0"/>
              <a:t>Before calling a method on an object, you can ensure that it exists using </a:t>
            </a:r>
            <a:r>
              <a:rPr lang="en-US" sz="1800" dirty="0" smtClean="0"/>
              <a:t>the </a:t>
            </a:r>
            <a:r>
              <a:rPr lang="en-US" sz="1800" b="1" dirty="0" smtClean="0"/>
              <a:t>method_exists</a:t>
            </a:r>
            <a:r>
              <a:rPr lang="en-US" sz="1800" b="1" dirty="0" smtClean="0"/>
              <a:t>()</a:t>
            </a:r>
            <a:r>
              <a:rPr lang="en-US" sz="1800" dirty="0" smtClean="0"/>
              <a:t> function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methodExists = method_exists(</a:t>
            </a:r>
            <a:r>
              <a:rPr lang="en-US" sz="1800" i="1" dirty="0" smtClean="0"/>
              <a:t>object, method</a:t>
            </a:r>
            <a:r>
              <a:rPr lang="en-US" sz="1800" i="1" dirty="0" smtClean="0"/>
              <a:t>);</a:t>
            </a:r>
          </a:p>
          <a:p>
            <a:pPr>
              <a:buNone/>
            </a:pPr>
            <a:endParaRPr lang="en-US" sz="1800" i="1" dirty="0" smtClean="0"/>
          </a:p>
          <a:p>
            <a:r>
              <a:rPr lang="en-US" sz="1800" dirty="0" smtClean="0"/>
              <a:t>Calling an undefined method triggers a runtime exception.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Autofit/>
          </a:bodyPr>
          <a:lstStyle/>
          <a:p>
            <a:endParaRPr lang="en-US" sz="1800" dirty="0" smtClean="0"/>
          </a:p>
          <a:p>
            <a:r>
              <a:rPr lang="en-US" sz="1800" dirty="0" smtClean="0"/>
              <a:t>Just </a:t>
            </a:r>
            <a:r>
              <a:rPr lang="en-US" sz="1800" dirty="0" smtClean="0"/>
              <a:t>as </a:t>
            </a:r>
            <a:r>
              <a:rPr lang="en-US" sz="1800" b="1" dirty="0" smtClean="0"/>
              <a:t>get_class_vars()</a:t>
            </a:r>
            <a:r>
              <a:rPr lang="en-US" sz="1800" dirty="0" smtClean="0"/>
              <a:t> returns an array of properties for a </a:t>
            </a:r>
            <a:r>
              <a:rPr lang="en-US" sz="1800" dirty="0" smtClean="0"/>
              <a:t>class, </a:t>
            </a:r>
            <a:r>
              <a:rPr lang="en-US" sz="1800" b="1" dirty="0" smtClean="0"/>
              <a:t>get_object_vars()</a:t>
            </a:r>
            <a:r>
              <a:rPr lang="en-US" sz="1800" dirty="0" smtClean="0"/>
              <a:t> returns </a:t>
            </a:r>
            <a:r>
              <a:rPr lang="en-US" sz="1800" dirty="0" smtClean="0"/>
              <a:t>an array of properties set in an object: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$</a:t>
            </a:r>
            <a:r>
              <a:rPr lang="en-US" sz="1800" dirty="0" smtClean="0"/>
              <a:t>array = get_object_vars(</a:t>
            </a:r>
            <a:r>
              <a:rPr lang="en-US" sz="1800" i="1" dirty="0" smtClean="0"/>
              <a:t>object</a:t>
            </a:r>
            <a:r>
              <a:rPr lang="en-US" sz="1800" i="1" dirty="0" smtClean="0"/>
              <a:t>);</a:t>
            </a:r>
          </a:p>
          <a:p>
            <a:pPr>
              <a:buNone/>
            </a:pPr>
            <a:endParaRPr lang="en-US" sz="1800" i="1" dirty="0" smtClean="0"/>
          </a:p>
          <a:p>
            <a:r>
              <a:rPr lang="en-US" sz="1800" dirty="0" smtClean="0"/>
              <a:t>And just as </a:t>
            </a:r>
            <a:r>
              <a:rPr lang="en-US" sz="1800" b="1" dirty="0" smtClean="0"/>
              <a:t>get_class_vars() </a:t>
            </a:r>
            <a:r>
              <a:rPr lang="en-US" sz="1800" dirty="0" smtClean="0"/>
              <a:t>returns only those properties with default </a:t>
            </a:r>
            <a:r>
              <a:rPr lang="en-US" sz="1800" dirty="0" smtClean="0"/>
              <a:t>values, </a:t>
            </a:r>
            <a:r>
              <a:rPr lang="en-US" sz="1800" b="1" dirty="0" smtClean="0"/>
              <a:t>get_object_vars</a:t>
            </a:r>
            <a:r>
              <a:rPr lang="en-US" sz="1800" b="1" dirty="0" smtClean="0"/>
              <a:t>()</a:t>
            </a:r>
            <a:r>
              <a:rPr lang="en-US" sz="1800" dirty="0" smtClean="0"/>
              <a:t> returns only those properties that are set</a:t>
            </a:r>
            <a:r>
              <a:rPr lang="en-US" sz="1800" dirty="0" smtClean="0"/>
              <a:t>:</a:t>
            </a:r>
          </a:p>
          <a:p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class Person</a:t>
            </a:r>
          </a:p>
          <a:p>
            <a:pPr>
              <a:buNone/>
            </a:pPr>
            <a:r>
              <a:rPr lang="en-US" sz="1600" dirty="0" smtClean="0"/>
              <a:t>{</a:t>
            </a:r>
          </a:p>
          <a:p>
            <a:pPr>
              <a:buNone/>
            </a:pPr>
            <a:r>
              <a:rPr lang="en-US" sz="1600" dirty="0" smtClean="0"/>
              <a:t>public $name;</a:t>
            </a:r>
          </a:p>
          <a:p>
            <a:pPr>
              <a:buNone/>
            </a:pPr>
            <a:r>
              <a:rPr lang="en-US" sz="1600" dirty="0" smtClean="0"/>
              <a:t>public $age;</a:t>
            </a:r>
          </a:p>
          <a:p>
            <a:pPr>
              <a:buNone/>
            </a:pPr>
            <a:r>
              <a:rPr lang="en-US" sz="1600" dirty="0" smtClean="0"/>
              <a:t>}</a:t>
            </a:r>
          </a:p>
          <a:p>
            <a:pPr>
              <a:buNone/>
            </a:pPr>
            <a:r>
              <a:rPr lang="en-US" sz="1600" dirty="0" smtClean="0"/>
              <a:t>$</a:t>
            </a:r>
            <a:r>
              <a:rPr lang="en-US" sz="1600" dirty="0" err="1" smtClean="0"/>
              <a:t>fred</a:t>
            </a:r>
            <a:r>
              <a:rPr lang="en-US" sz="1600" dirty="0" smtClean="0"/>
              <a:t> = new Person;</a:t>
            </a:r>
          </a:p>
          <a:p>
            <a:pPr>
              <a:buNone/>
            </a:pPr>
            <a:r>
              <a:rPr lang="en-US" sz="1600" dirty="0" smtClean="0"/>
              <a:t>$</a:t>
            </a:r>
            <a:r>
              <a:rPr lang="en-US" sz="1600" dirty="0" err="1" smtClean="0"/>
              <a:t>fred</a:t>
            </a:r>
            <a:r>
              <a:rPr lang="en-US" sz="1600" dirty="0" smtClean="0"/>
              <a:t>-&gt;name = "Fred";</a:t>
            </a:r>
          </a:p>
          <a:p>
            <a:pPr>
              <a:buNone/>
            </a:pPr>
            <a:r>
              <a:rPr lang="en-US" sz="1600" dirty="0" smtClean="0"/>
              <a:t>$props = get_object_vars($</a:t>
            </a:r>
            <a:r>
              <a:rPr lang="en-US" sz="1600" dirty="0" err="1" smtClean="0"/>
              <a:t>fred</a:t>
            </a:r>
            <a:r>
              <a:rPr lang="en-US" sz="1600" dirty="0" smtClean="0"/>
              <a:t>); </a:t>
            </a:r>
            <a:r>
              <a:rPr lang="en-US" sz="1600" i="1" dirty="0" smtClean="0"/>
              <a:t>// array('name' =&gt; "Fred", 'age' =&gt; NULL);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The </a:t>
            </a:r>
            <a:r>
              <a:rPr lang="en-US" sz="1800" b="1" dirty="0" smtClean="0"/>
              <a:t>get_parent_class()</a:t>
            </a:r>
            <a:r>
              <a:rPr lang="en-US" sz="1800" dirty="0" smtClean="0"/>
              <a:t> function accepts either an object or a class name. It </a:t>
            </a:r>
            <a:r>
              <a:rPr lang="en-US" sz="1800" dirty="0" smtClean="0"/>
              <a:t>returns the </a:t>
            </a:r>
            <a:r>
              <a:rPr lang="en-US" sz="1800" dirty="0" smtClean="0"/>
              <a:t>name of the parent class, or FALSE if there is no parent class:</a:t>
            </a: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</a:t>
            </a:r>
            <a:endParaRPr lang="en-US" sz="1800" dirty="0" smtClean="0"/>
          </a:p>
          <a:p>
            <a:pPr>
              <a:buNone/>
            </a:pPr>
            <a:r>
              <a:rPr lang="en-US" sz="1600" dirty="0" smtClean="0"/>
              <a:t>class A {}</a:t>
            </a:r>
          </a:p>
          <a:p>
            <a:pPr>
              <a:buNone/>
            </a:pPr>
            <a:r>
              <a:rPr lang="en-US" sz="1600" dirty="0" smtClean="0"/>
              <a:t>class B extends A </a:t>
            </a:r>
            <a:r>
              <a:rPr lang="en-US" sz="1600" dirty="0" smtClean="0"/>
              <a:t>{}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dirty="0" smtClean="0"/>
              <a:t>$</a:t>
            </a:r>
            <a:r>
              <a:rPr lang="en-US" sz="1600" dirty="0" err="1" smtClean="0"/>
              <a:t>obj</a:t>
            </a:r>
            <a:r>
              <a:rPr lang="en-US" sz="1600" dirty="0" smtClean="0"/>
              <a:t> = new B;</a:t>
            </a:r>
          </a:p>
          <a:p>
            <a:pPr>
              <a:buNone/>
            </a:pPr>
            <a:r>
              <a:rPr lang="en-US" sz="1600" dirty="0" smtClean="0"/>
              <a:t>echo get_parent_class($</a:t>
            </a:r>
            <a:r>
              <a:rPr lang="en-US" sz="1600" dirty="0" err="1" smtClean="0"/>
              <a:t>obj</a:t>
            </a:r>
            <a:r>
              <a:rPr lang="en-US" sz="1600" dirty="0" smtClean="0"/>
              <a:t>);</a:t>
            </a:r>
          </a:p>
          <a:p>
            <a:pPr>
              <a:buNone/>
            </a:pPr>
            <a:r>
              <a:rPr lang="en-US" sz="1600" dirty="0" smtClean="0"/>
              <a:t>echo get_parent_class(B</a:t>
            </a:r>
            <a:r>
              <a:rPr lang="en-US" sz="1600" dirty="0" smtClean="0"/>
              <a:t>);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sz="1600" b="1" dirty="0" smtClean="0"/>
              <a:t>Output – </a:t>
            </a:r>
          </a:p>
          <a:p>
            <a:pPr>
              <a:buNone/>
            </a:pPr>
            <a:r>
              <a:rPr lang="en-US" sz="1600" dirty="0" smtClean="0"/>
              <a:t>A</a:t>
            </a:r>
          </a:p>
          <a:p>
            <a:pPr>
              <a:buNone/>
            </a:pPr>
            <a:r>
              <a:rPr lang="en-US" sz="1600" dirty="0" smtClean="0"/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400" dirty="0" smtClean="0"/>
              <a:t>Sample Introspection Program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6096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&lt;?</a:t>
            </a:r>
            <a:r>
              <a:rPr lang="en-US" sz="1600" b="1" dirty="0" err="1" smtClean="0"/>
              <a:t>php</a:t>
            </a:r>
            <a:endParaRPr lang="en-US" sz="1600" b="1" dirty="0" smtClean="0"/>
          </a:p>
          <a:p>
            <a:pPr>
              <a:spcBef>
                <a:spcPts val="0"/>
              </a:spcBef>
              <a:buNone/>
            </a:pPr>
            <a:endParaRPr lang="en-US" sz="1600" b="1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class Rectangle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$dim1 = 2;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  <a:r>
              <a:rPr lang="en-US" sz="1600" b="1" dirty="0" err="1" smtClean="0"/>
              <a:t>var</a:t>
            </a:r>
            <a:r>
              <a:rPr lang="en-US" sz="1600" b="1" dirty="0" smtClean="0"/>
              <a:t> $dim2 = 10;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  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function Rectangle($dim1,$dim2)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$this-&gt;dim1 = $dim1;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$this-&gt;dim2 = $dim2;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function area()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return $this-&gt;dim1*$this-&gt;dim2;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function display()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{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 // any code to display info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 }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}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$S = new Rectangle(4,2);</a:t>
            </a:r>
          </a:p>
          <a:p>
            <a:pPr>
              <a:spcBef>
                <a:spcPts val="0"/>
              </a:spcBef>
              <a:buNone/>
            </a:pPr>
            <a:endParaRPr lang="en-US" sz="1600" b="1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//get the class varibale </a:t>
            </a:r>
            <a:r>
              <a:rPr lang="en-US" sz="1600" b="1" dirty="0" err="1" smtClean="0"/>
              <a:t>i.e</a:t>
            </a:r>
            <a:r>
              <a:rPr lang="en-US" sz="1600" b="1" dirty="0" smtClean="0"/>
              <a:t>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$class_properties = get_class_vars("Rectangle");</a:t>
            </a:r>
          </a:p>
          <a:p>
            <a:pPr>
              <a:spcBef>
                <a:spcPts val="0"/>
              </a:spcBef>
              <a:buNone/>
            </a:pPr>
            <a:endParaRPr lang="en-US" sz="1600" b="1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//get object properties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$object_properties = get_object_vars($S);</a:t>
            </a:r>
          </a:p>
          <a:p>
            <a:pPr>
              <a:spcBef>
                <a:spcPts val="0"/>
              </a:spcBef>
              <a:buNone/>
            </a:pPr>
            <a:endParaRPr lang="en-US" sz="1600" b="1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//get class methods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$class_methods = get_class_methods("Rectangle");</a:t>
            </a:r>
          </a:p>
          <a:p>
            <a:pPr>
              <a:spcBef>
                <a:spcPts val="0"/>
              </a:spcBef>
              <a:buNone/>
            </a:pPr>
            <a:endParaRPr lang="en-US" sz="1600" b="1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//get class corresponding to an object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$object_class = get_class($S);</a:t>
            </a:r>
          </a:p>
          <a:p>
            <a:pPr>
              <a:spcBef>
                <a:spcPts val="0"/>
              </a:spcBef>
              <a:buNone/>
            </a:pPr>
            <a:endParaRPr lang="en-US" sz="1600" b="1" dirty="0" smtClean="0"/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print_r($class_properties);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print_r($object_properties);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print_r($class_methods);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print_r($object_class);</a:t>
            </a:r>
          </a:p>
          <a:p>
            <a:pPr>
              <a:spcBef>
                <a:spcPts val="0"/>
              </a:spcBef>
              <a:buNone/>
            </a:pPr>
            <a:r>
              <a:rPr lang="en-US" sz="1600" b="1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"/>
            <a:ext cx="7714488" cy="6400800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Example :-</a:t>
            </a:r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// Properties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// Methods</a:t>
            </a:r>
            <a:br>
              <a:rPr lang="en-US" sz="2000" dirty="0" smtClean="0"/>
            </a:br>
            <a:r>
              <a:rPr lang="en-US" sz="2000" dirty="0" smtClean="0"/>
              <a:t>  function set_name($name) {</a:t>
            </a:r>
            <a:br>
              <a:rPr lang="en-US" sz="2000" dirty="0" smtClean="0"/>
            </a:br>
            <a:r>
              <a:rPr lang="en-US" sz="2000" dirty="0" smtClean="0"/>
              <a:t>    $this-&gt;name = $name;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get_name() {</a:t>
            </a:r>
            <a:br>
              <a:rPr lang="en-US" sz="2000" dirty="0" smtClean="0"/>
            </a:br>
            <a:r>
              <a:rPr lang="en-US" sz="2000" dirty="0" smtClean="0"/>
              <a:t>    return $this-&gt;name;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52400"/>
            <a:ext cx="7943088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 smtClean="0"/>
              <a:t>Output-</a:t>
            </a:r>
          </a:p>
          <a:p>
            <a:pPr>
              <a:buNone/>
            </a:pPr>
            <a:endParaRPr lang="en-US" sz="1800" b="1" dirty="0" smtClean="0"/>
          </a:p>
          <a:p>
            <a:pPr>
              <a:buNone/>
            </a:pPr>
            <a:r>
              <a:rPr lang="en-US" sz="1800" b="1" dirty="0" smtClean="0"/>
              <a:t>Array </a:t>
            </a:r>
            <a:r>
              <a:rPr lang="en-US" sz="1800" b="1" dirty="0" smtClean="0"/>
              <a:t>( </a:t>
            </a:r>
            <a:r>
              <a:rPr lang="en-US" sz="1800" b="1" dirty="0" smtClean="0"/>
              <a:t>[</a:t>
            </a:r>
            <a:r>
              <a:rPr lang="en-US" sz="1800" b="1" dirty="0" smtClean="0"/>
              <a:t>dim1] =&gt; 2 [dim2] =&gt; 10 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 Array </a:t>
            </a:r>
            <a:r>
              <a:rPr lang="en-US" sz="1800" b="1" dirty="0" smtClean="0"/>
              <a:t>( [dim1] =&gt; 4 [dim2] =&gt; 2 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1800" b="1" dirty="0" smtClean="0"/>
              <a:t>Array ( [0] =&gt; Rectangle [1] =&gt; area [2] =&gt; display 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b="1" dirty="0" smtClean="0"/>
              <a:t> </a:t>
            </a:r>
            <a:r>
              <a:rPr lang="en-US" sz="1800" b="1" dirty="0" smtClean="0"/>
              <a:t>Rectangle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457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Introspection Functions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762000"/>
            <a:ext cx="7943088" cy="60960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endParaRPr 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685800"/>
          <a:ext cx="76962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5638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/>
                        </a:rPr>
                        <a:t>Description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get_class()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Returns the name of the class an object belongs to.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get_parent_class()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Returns the name of the superclass of the given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class_exists()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Returns TRUE if the string argument is the name of a class, FALSE otherwise.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get_declared_classes()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Returns an array of strings representing names of classes defined in the current script.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get_class_vars()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Returns an associative array of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/value pairs representing the name of variables in the class and their default values. Variables without default values will not be included.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get_class_methods()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Takes a string representing a method name, an instance that should have such a method, and additional arguments. Returns the result of applying the method (and the arguments) to the instance.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"/>
                        </a:rPr>
                        <a:t>is_subclass_of</a:t>
                      </a:r>
                      <a:r>
                        <a:rPr lang="en-US" sz="1400" dirty="0">
                          <a:latin typeface="Arial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/>
                        </a:rPr>
                        <a:t>Returns TRUE if the class of its first argument (an object instance) is a subclass of the second argument (a class name), FALSE otherwise.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get_object_vars()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Returns an associative array of </a:t>
                      </a:r>
                      <a:r>
                        <a:rPr kumimoji="0" lang="en-US" sz="1400" kern="1200" dirty="0" err="1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var</a:t>
                      </a:r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/value pairs representing the name of variables in the instance and their default values. Variables without values will not be included.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method_exists()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rtl="0" eaLnBrk="1" latinLnBrk="0" hangingPunct="1"/>
                      <a:r>
                        <a:rPr kumimoji="0" lang="en-US" sz="1400" kern="1200" dirty="0">
                          <a:solidFill>
                            <a:schemeClr val="dk1"/>
                          </a:solidFill>
                          <a:latin typeface="Arial"/>
                          <a:ea typeface="+mn-ea"/>
                          <a:cs typeface="+mn-cs"/>
                        </a:rPr>
                        <a:t>Returns TRUE if the first argument (an instance) has a method named by the second argument (a string) and FALSE otherwise.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49808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 </a:t>
            </a:r>
            <a:br>
              <a:rPr lang="en-US" dirty="0" smtClean="0"/>
            </a:b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Serialization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609600"/>
            <a:ext cx="7943088" cy="6248400"/>
          </a:xfrm>
        </p:spPr>
        <p:txBody>
          <a:bodyPr>
            <a:noAutofit/>
          </a:bodyPr>
          <a:lstStyle/>
          <a:p>
            <a:r>
              <a:rPr lang="en-US" sz="1800" dirty="0" smtClean="0"/>
              <a:t>Serializing an object means converting it to a bytestream representation that can </a:t>
            </a:r>
            <a:r>
              <a:rPr lang="en-US" sz="1800" dirty="0" smtClean="0"/>
              <a:t>be stored </a:t>
            </a:r>
            <a:r>
              <a:rPr lang="en-US" sz="1800" dirty="0" smtClean="0"/>
              <a:t>in a file. </a:t>
            </a:r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 smtClean="0"/>
              <a:t>is useful for persistent data; for example, PHP sessions </a:t>
            </a:r>
            <a:r>
              <a:rPr lang="en-US" sz="1800" dirty="0" smtClean="0"/>
              <a:t>automatically save </a:t>
            </a:r>
            <a:r>
              <a:rPr lang="en-US" sz="1800" dirty="0" smtClean="0"/>
              <a:t>and restore objects. </a:t>
            </a:r>
            <a:endParaRPr lang="en-US" sz="1800" dirty="0" smtClean="0"/>
          </a:p>
          <a:p>
            <a:r>
              <a:rPr lang="en-US" sz="1800" dirty="0" smtClean="0"/>
              <a:t>Serialization </a:t>
            </a:r>
            <a:r>
              <a:rPr lang="en-US" sz="1800" dirty="0" smtClean="0"/>
              <a:t>in PHP is mostly automatic—it </a:t>
            </a:r>
            <a:r>
              <a:rPr lang="en-US" sz="1800" dirty="0" smtClean="0"/>
              <a:t>requires little </a:t>
            </a:r>
            <a:r>
              <a:rPr lang="en-US" sz="1800" dirty="0" smtClean="0"/>
              <a:t>extra work from you, beyond </a:t>
            </a:r>
            <a:r>
              <a:rPr lang="en-US" sz="1800" dirty="0" smtClean="0"/>
              <a:t>calling </a:t>
            </a:r>
            <a:r>
              <a:rPr lang="en-US" sz="1800" dirty="0" smtClean="0"/>
              <a:t>the serialize() and unserialize() functions</a:t>
            </a:r>
            <a:r>
              <a:rPr lang="en-US" sz="1800" dirty="0" smtClean="0"/>
              <a:t>:</a:t>
            </a:r>
          </a:p>
          <a:p>
            <a:pPr>
              <a:buNone/>
            </a:pPr>
            <a:r>
              <a:rPr lang="en-US" sz="1800" dirty="0" smtClean="0"/>
              <a:t>	</a:t>
            </a:r>
          </a:p>
          <a:p>
            <a:pPr>
              <a:buNone/>
            </a:pPr>
            <a:r>
              <a:rPr lang="en-US" sz="1800" dirty="0" smtClean="0"/>
              <a:t>	</a:t>
            </a:r>
            <a:r>
              <a:rPr lang="en-US" sz="1800" dirty="0" smtClean="0"/>
              <a:t>	$</a:t>
            </a:r>
            <a:r>
              <a:rPr lang="en-US" sz="1800" dirty="0" smtClean="0"/>
              <a:t>encoded = serialize(</a:t>
            </a:r>
            <a:r>
              <a:rPr lang="en-US" sz="1800" i="1" dirty="0" smtClean="0"/>
              <a:t>something);</a:t>
            </a:r>
          </a:p>
          <a:p>
            <a:pPr>
              <a:buNone/>
            </a:pPr>
            <a:r>
              <a:rPr lang="en-US" sz="1800" dirty="0" smtClean="0"/>
              <a:t>		$</a:t>
            </a:r>
            <a:r>
              <a:rPr lang="en-US" sz="1800" dirty="0" smtClean="0"/>
              <a:t>something = unserialize(</a:t>
            </a:r>
            <a:r>
              <a:rPr lang="en-US" sz="1800" i="1" dirty="0" smtClean="0"/>
              <a:t>encoded</a:t>
            </a:r>
            <a:r>
              <a:rPr lang="en-US" sz="1800" i="1" dirty="0" smtClean="0"/>
              <a:t>);</a:t>
            </a:r>
          </a:p>
          <a:p>
            <a:pPr>
              <a:buNone/>
            </a:pPr>
            <a:endParaRPr lang="en-US" sz="1800" i="1" dirty="0" smtClean="0"/>
          </a:p>
          <a:p>
            <a:r>
              <a:rPr lang="en-US" sz="1800" dirty="0" smtClean="0"/>
              <a:t>Serialization is most commonly used with PHP’s sessions, which handle the </a:t>
            </a:r>
            <a:r>
              <a:rPr lang="en-US" sz="1800" dirty="0" smtClean="0"/>
              <a:t>serialization for </a:t>
            </a:r>
            <a:r>
              <a:rPr lang="en-US" sz="1800" dirty="0" smtClean="0"/>
              <a:t>you. </a:t>
            </a:r>
            <a:endParaRPr lang="en-US" sz="1800" dirty="0" smtClean="0"/>
          </a:p>
          <a:p>
            <a:r>
              <a:rPr lang="en-US" sz="1800" dirty="0" smtClean="0"/>
              <a:t>All </a:t>
            </a:r>
            <a:r>
              <a:rPr lang="en-US" sz="1800" dirty="0" smtClean="0"/>
              <a:t>you need to do is tell PHP which variables to keep track of, and </a:t>
            </a:r>
            <a:r>
              <a:rPr lang="en-US" sz="1800" dirty="0" smtClean="0"/>
              <a:t>they’re automatically </a:t>
            </a:r>
            <a:r>
              <a:rPr lang="en-US" sz="1800" dirty="0" smtClean="0"/>
              <a:t>preserved between visits to pages on your site. </a:t>
            </a:r>
            <a:endParaRPr lang="en-US" sz="1800" dirty="0" smtClean="0"/>
          </a:p>
          <a:p>
            <a:r>
              <a:rPr lang="en-US" sz="1800" dirty="0" smtClean="0"/>
              <a:t>However</a:t>
            </a:r>
            <a:r>
              <a:rPr lang="en-US" sz="1800" dirty="0" smtClean="0"/>
              <a:t>, sessions are </a:t>
            </a:r>
            <a:r>
              <a:rPr lang="en-US" sz="1800" dirty="0" smtClean="0"/>
              <a:t>not the </a:t>
            </a:r>
            <a:r>
              <a:rPr lang="en-US" sz="1800" dirty="0" smtClean="0"/>
              <a:t>only use of serialization—if you want to implement your own form of </a:t>
            </a:r>
            <a:r>
              <a:rPr lang="en-US" sz="1800" dirty="0" smtClean="0"/>
              <a:t>persistent objects</a:t>
            </a:r>
            <a:r>
              <a:rPr lang="en-US" sz="1800" dirty="0" smtClean="0"/>
              <a:t>, serialize() and unserialize() are a natural choice.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Autofit/>
          </a:bodyPr>
          <a:lstStyle/>
          <a:p>
            <a:r>
              <a:rPr lang="en-US" sz="1800" dirty="0" smtClean="0">
                <a:hlinkClick r:id="rId2"/>
              </a:rPr>
              <a:t>serialize()</a:t>
            </a:r>
            <a:r>
              <a:rPr lang="en-US" sz="1800" dirty="0" smtClean="0"/>
              <a:t> returns a string containing a byte-stream representation of any value that can be stored in PHP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>
                <a:hlinkClick r:id="rId3"/>
              </a:rPr>
              <a:t>unserialize()</a:t>
            </a:r>
            <a:r>
              <a:rPr lang="en-US" sz="1800" dirty="0" smtClean="0"/>
              <a:t> can use this string to recreate the original variable values.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Using </a:t>
            </a:r>
            <a:r>
              <a:rPr lang="en-US" sz="1800" dirty="0" smtClean="0"/>
              <a:t>serialize to save an object will save all variables in an object. The methods in an object will not be saved, only the name of the class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dirty="0" smtClean="0"/>
              <a:t>In order to be able to </a:t>
            </a:r>
            <a:r>
              <a:rPr lang="en-US" sz="1800" dirty="0" smtClean="0">
                <a:hlinkClick r:id="rId3"/>
              </a:rPr>
              <a:t>unserialize()</a:t>
            </a:r>
            <a:r>
              <a:rPr lang="en-US" sz="1800" dirty="0" smtClean="0"/>
              <a:t> an object, the class of that object needs to be defined.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That </a:t>
            </a:r>
            <a:r>
              <a:rPr lang="en-US" sz="1800" dirty="0" smtClean="0"/>
              <a:t>is, if you have an object of class A and serialize this, you'll get a string that refers to class A and contains all values of variables contained in it.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If </a:t>
            </a:r>
            <a:r>
              <a:rPr lang="en-US" sz="1800" dirty="0" smtClean="0"/>
              <a:t>you want to be able to unserialize this in another file, an object of class A, the definition of class A must be present in that file first. </a:t>
            </a:r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smtClean="0"/>
              <a:t>This </a:t>
            </a:r>
            <a:r>
              <a:rPr lang="en-US" sz="1800" dirty="0" smtClean="0"/>
              <a:t>can be done for example by storing the class definition of class A in an include file and including this file or making use </a:t>
            </a:r>
            <a:r>
              <a:rPr lang="en-US" sz="1800" dirty="0" smtClean="0"/>
              <a:t>of the</a:t>
            </a:r>
            <a:r>
              <a:rPr lang="en-US" sz="1800" dirty="0" smtClean="0"/>
              <a:t> </a:t>
            </a:r>
            <a:r>
              <a:rPr lang="en-US" sz="1800" dirty="0" smtClean="0">
                <a:hlinkClick r:id="rId4"/>
              </a:rPr>
              <a:t>spl_autoload_register()</a:t>
            </a:r>
            <a:r>
              <a:rPr lang="en-US" sz="1800" dirty="0" smtClean="0"/>
              <a:t> function.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Autofit/>
          </a:bodyPr>
          <a:lstStyle/>
          <a:p>
            <a:r>
              <a:rPr lang="en-US" sz="1500" dirty="0" smtClean="0"/>
              <a:t>&lt;?</a:t>
            </a:r>
            <a:r>
              <a:rPr lang="en-US" sz="1500" dirty="0" err="1" smtClean="0"/>
              <a:t>php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// classa.inc:</a:t>
            </a:r>
            <a:br>
              <a:rPr lang="en-US" sz="1500" dirty="0" smtClean="0"/>
            </a:br>
            <a:r>
              <a:rPr lang="en-US" sz="1500" dirty="0" smtClean="0"/>
              <a:t>  </a:t>
            </a:r>
            <a:br>
              <a:rPr lang="en-US" sz="1500" dirty="0" smtClean="0"/>
            </a:br>
            <a:r>
              <a:rPr lang="en-US" sz="1500" dirty="0" smtClean="0"/>
              <a:t>  class A {</a:t>
            </a:r>
            <a:br>
              <a:rPr lang="en-US" sz="1500" dirty="0" smtClean="0"/>
            </a:br>
            <a:r>
              <a:rPr lang="en-US" sz="1500" dirty="0" smtClean="0"/>
              <a:t>      public $one = 1;</a:t>
            </a:r>
            <a:br>
              <a:rPr lang="en-US" sz="1500" dirty="0" smtClean="0"/>
            </a:br>
            <a:r>
              <a:rPr lang="en-US" sz="1500" dirty="0" smtClean="0"/>
              <a:t>    </a:t>
            </a:r>
            <a:br>
              <a:rPr lang="en-US" sz="1500" dirty="0" smtClean="0"/>
            </a:br>
            <a:r>
              <a:rPr lang="en-US" sz="1500" dirty="0" smtClean="0"/>
              <a:t>      public function show_one() {</a:t>
            </a:r>
            <a:br>
              <a:rPr lang="en-US" sz="1500" dirty="0" smtClean="0"/>
            </a:br>
            <a:r>
              <a:rPr lang="en-US" sz="1500" dirty="0" smtClean="0"/>
              <a:t>          echo $this-&gt;one;</a:t>
            </a:r>
            <a:br>
              <a:rPr lang="en-US" sz="1500" dirty="0" smtClean="0"/>
            </a:br>
            <a:r>
              <a:rPr lang="en-US" sz="1500" dirty="0" smtClean="0"/>
              <a:t>      }</a:t>
            </a:r>
            <a:br>
              <a:rPr lang="en-US" sz="1500" dirty="0" smtClean="0"/>
            </a:br>
            <a:r>
              <a:rPr lang="en-US" sz="1500" dirty="0" smtClean="0"/>
              <a:t>  }</a:t>
            </a:r>
            <a:br>
              <a:rPr lang="en-US" sz="1500" dirty="0" smtClean="0"/>
            </a:br>
            <a:r>
              <a:rPr lang="en-US" sz="1500" dirty="0" smtClean="0"/>
              <a:t>  </a:t>
            </a:r>
            <a:br>
              <a:rPr lang="en-US" sz="1500" dirty="0" smtClean="0"/>
            </a:br>
            <a:r>
              <a:rPr lang="en-US" sz="1500" dirty="0" smtClean="0"/>
              <a:t>			//</a:t>
            </a:r>
            <a:r>
              <a:rPr lang="en-US" sz="1500" dirty="0" smtClean="0"/>
              <a:t> page1.php: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	</a:t>
            </a:r>
            <a:r>
              <a:rPr lang="en-US" sz="1500" dirty="0" smtClean="0"/>
              <a:t>  include("classa.inc</a:t>
            </a:r>
            <a:r>
              <a:rPr lang="en-US" sz="1500" dirty="0" smtClean="0"/>
              <a:t>");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			</a:t>
            </a:r>
            <a:r>
              <a:rPr lang="en-US" sz="1500" dirty="0" smtClean="0"/>
              <a:t>  $a = new A;</a:t>
            </a:r>
            <a:br>
              <a:rPr lang="en-US" sz="1500" dirty="0" smtClean="0"/>
            </a:br>
            <a:r>
              <a:rPr lang="en-US" sz="1500" dirty="0" smtClean="0"/>
              <a:t> </a:t>
            </a:r>
            <a:r>
              <a:rPr lang="en-US" sz="1500" dirty="0" smtClean="0"/>
              <a:t>			</a:t>
            </a:r>
            <a:r>
              <a:rPr lang="en-US" sz="1500" dirty="0" smtClean="0"/>
              <a:t> $s = serialize($a);</a:t>
            </a:r>
            <a:br>
              <a:rPr lang="en-US" sz="1500" dirty="0" smtClean="0"/>
            </a:br>
            <a:r>
              <a:rPr lang="en-US" sz="1500" dirty="0" smtClean="0"/>
              <a:t> </a:t>
            </a:r>
            <a:r>
              <a:rPr lang="en-US" sz="1500" dirty="0" smtClean="0"/>
              <a:t>			</a:t>
            </a:r>
            <a:r>
              <a:rPr lang="en-US" sz="1500" dirty="0" smtClean="0"/>
              <a:t> // store $s somewhere where page2.php can find it.</a:t>
            </a:r>
            <a:br>
              <a:rPr lang="en-US" sz="1500" dirty="0" smtClean="0"/>
            </a:br>
            <a:r>
              <a:rPr lang="en-US" sz="1500" dirty="0" smtClean="0"/>
              <a:t>			</a:t>
            </a:r>
            <a:r>
              <a:rPr lang="en-US" sz="1500" dirty="0" smtClean="0"/>
              <a:t>  file_put_contents('store', $s);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// page2.php:</a:t>
            </a:r>
            <a:br>
              <a:rPr lang="en-US" sz="1500" dirty="0" smtClean="0"/>
            </a:br>
            <a:r>
              <a:rPr lang="en-US" sz="1500" dirty="0" smtClean="0"/>
              <a:t>  </a:t>
            </a:r>
            <a:br>
              <a:rPr lang="en-US" sz="1500" dirty="0" smtClean="0"/>
            </a:br>
            <a:r>
              <a:rPr lang="en-US" sz="1500" dirty="0" smtClean="0"/>
              <a:t>  // this is needed for the unserialize to work properly.</a:t>
            </a:r>
            <a:br>
              <a:rPr lang="en-US" sz="1500" dirty="0" smtClean="0"/>
            </a:br>
            <a:r>
              <a:rPr lang="en-US" sz="1500" dirty="0" smtClean="0"/>
              <a:t>  include("classa.inc</a:t>
            </a:r>
            <a:r>
              <a:rPr lang="en-US" sz="1500" dirty="0" smtClean="0"/>
              <a:t>");</a:t>
            </a: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  $s = file_get_contents('store');</a:t>
            </a:r>
            <a:br>
              <a:rPr lang="en-US" sz="1500" dirty="0" smtClean="0"/>
            </a:br>
            <a:r>
              <a:rPr lang="en-US" sz="1500" dirty="0" smtClean="0"/>
              <a:t>  $a = unserialize($s);</a:t>
            </a:r>
            <a:br>
              <a:rPr lang="en-US" sz="1500" dirty="0" smtClean="0"/>
            </a:br>
            <a:r>
              <a:rPr lang="en-US" sz="1500" dirty="0" smtClean="0"/>
              <a:t/>
            </a:r>
            <a:br>
              <a:rPr lang="en-US" sz="1500" dirty="0" smtClean="0"/>
            </a:br>
            <a:r>
              <a:rPr lang="en-US" sz="1500" dirty="0" smtClean="0"/>
              <a:t>  // now use the function show_one() of the $a object.  </a:t>
            </a:r>
            <a:br>
              <a:rPr lang="en-US" sz="1500" dirty="0" smtClean="0"/>
            </a:br>
            <a:r>
              <a:rPr lang="en-US" sz="1500" dirty="0" smtClean="0"/>
              <a:t>  $a-&gt;show_one();</a:t>
            </a:r>
            <a:br>
              <a:rPr lang="en-US" sz="1500" dirty="0" smtClean="0"/>
            </a:br>
            <a:r>
              <a:rPr lang="en-US" sz="1500" dirty="0" smtClean="0"/>
              <a:t>?&gt;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serialize() </a:t>
            </a:r>
            <a:r>
              <a:rPr lang="en-US" sz="2000" b="1" dirty="0" smtClean="0"/>
              <a:t>Function-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/>
          </a:p>
          <a:p>
            <a:r>
              <a:rPr lang="en-US" sz="1800" dirty="0" smtClean="0"/>
              <a:t>The serialize() function converts a storable representation of a value.</a:t>
            </a:r>
          </a:p>
          <a:p>
            <a:r>
              <a:rPr lang="en-US" sz="1800" dirty="0" smtClean="0"/>
              <a:t>To serialize data means to convert a value to a sequence of bits, so that it can be stored in a file, a memory buffer, or transmitted across a network</a:t>
            </a:r>
            <a:r>
              <a:rPr lang="en-US" sz="1800" dirty="0" smtClean="0"/>
              <a:t>.</a:t>
            </a:r>
          </a:p>
          <a:p>
            <a:endParaRPr lang="en-US" sz="1800" dirty="0" smtClean="0"/>
          </a:p>
          <a:p>
            <a:r>
              <a:rPr lang="en-US" sz="1800" b="1" dirty="0" smtClean="0"/>
              <a:t>Syntax</a:t>
            </a:r>
          </a:p>
          <a:p>
            <a:pPr>
              <a:buNone/>
            </a:pPr>
            <a:r>
              <a:rPr lang="en-US" sz="1800" dirty="0" smtClean="0"/>
              <a:t>		serialize(</a:t>
            </a:r>
            <a:r>
              <a:rPr lang="en-US" sz="1800" i="1" dirty="0" smtClean="0"/>
              <a:t>value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b="1" dirty="0" smtClean="0"/>
              <a:t>Example - </a:t>
            </a:r>
            <a:r>
              <a:rPr lang="en-US" sz="1800" dirty="0" smtClean="0"/>
              <a:t>Convert </a:t>
            </a:r>
            <a:r>
              <a:rPr lang="en-US" sz="1800" dirty="0" smtClean="0"/>
              <a:t>a storable representation of a value: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$data = serialize(array("Red", "Green", "Blue"));</a:t>
            </a:r>
            <a:br>
              <a:rPr lang="en-US" sz="1800" dirty="0" smtClean="0"/>
            </a:br>
            <a:r>
              <a:rPr lang="en-US" sz="1800" dirty="0" smtClean="0"/>
              <a:t>echo $data;</a:t>
            </a:r>
            <a:br>
              <a:rPr lang="en-US" sz="1800" dirty="0" smtClean="0"/>
            </a:br>
            <a:r>
              <a:rPr lang="en-US" sz="1800" dirty="0" smtClean="0"/>
              <a:t>?&gt;</a:t>
            </a:r>
          </a:p>
          <a:p>
            <a:r>
              <a:rPr lang="en-US" sz="1800" b="1" dirty="0" smtClean="0"/>
              <a:t>Output – </a:t>
            </a:r>
          </a:p>
          <a:p>
            <a:pPr>
              <a:buNone/>
            </a:pPr>
            <a:r>
              <a:rPr lang="en-US" sz="1800" dirty="0" smtClean="0"/>
              <a:t>		a:3</a:t>
            </a:r>
            <a:r>
              <a:rPr lang="en-US" sz="1800" dirty="0" smtClean="0"/>
              <a:t>:{i:0;s:3:"Red";i:1;s:5:"Green";i:2;s:4:"Blue";}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00" b="1" dirty="0" smtClean="0"/>
              <a:t>unserialize() </a:t>
            </a:r>
            <a:r>
              <a:rPr lang="en-US" sz="2000" b="1" dirty="0" smtClean="0"/>
              <a:t>Function-</a:t>
            </a:r>
            <a:endParaRPr lang="en-US" sz="2000" dirty="0" smtClean="0"/>
          </a:p>
          <a:p>
            <a:r>
              <a:rPr lang="en-US" sz="1800" dirty="0" smtClean="0"/>
              <a:t>The unserialize() function converts serialized data back into actual data</a:t>
            </a:r>
            <a:r>
              <a:rPr lang="en-US" sz="1800" dirty="0" smtClean="0"/>
              <a:t>.</a:t>
            </a:r>
            <a:endParaRPr lang="en-US" sz="1800" dirty="0" smtClean="0"/>
          </a:p>
          <a:p>
            <a:r>
              <a:rPr lang="en-US" sz="1800" b="1" dirty="0" smtClean="0"/>
              <a:t>Syntax</a:t>
            </a:r>
          </a:p>
          <a:p>
            <a:pPr>
              <a:buNone/>
            </a:pPr>
            <a:r>
              <a:rPr lang="en-US" sz="1800" dirty="0" smtClean="0"/>
              <a:t>		</a:t>
            </a:r>
            <a:r>
              <a:rPr lang="en-US" sz="1800" dirty="0" smtClean="0"/>
              <a:t> unserialize(</a:t>
            </a:r>
            <a:r>
              <a:rPr lang="en-US" sz="1800" i="1" dirty="0" smtClean="0"/>
              <a:t>string</a:t>
            </a:r>
            <a:r>
              <a:rPr lang="en-US" sz="1800" dirty="0" smtClean="0"/>
              <a:t>, </a:t>
            </a:r>
            <a:r>
              <a:rPr lang="en-US" sz="1800" i="1" dirty="0" smtClean="0"/>
              <a:t>options</a:t>
            </a:r>
            <a:r>
              <a:rPr lang="en-US" sz="1800" dirty="0" smtClean="0"/>
              <a:t>);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i="1" dirty="0" smtClean="0"/>
              <a:t>String - </a:t>
            </a:r>
            <a:r>
              <a:rPr lang="en-US" sz="1800" dirty="0" smtClean="0"/>
              <a:t>Required</a:t>
            </a:r>
            <a:r>
              <a:rPr lang="en-US" sz="1800" dirty="0" smtClean="0"/>
              <a:t>. Specifies the serialized </a:t>
            </a:r>
            <a:r>
              <a:rPr lang="en-US" sz="1800" dirty="0" smtClean="0"/>
              <a:t>string</a:t>
            </a:r>
          </a:p>
          <a:p>
            <a:pPr>
              <a:buNone/>
            </a:pPr>
            <a:r>
              <a:rPr lang="en-US" sz="1800" i="1" dirty="0" smtClean="0"/>
              <a:t>Options - </a:t>
            </a:r>
            <a:r>
              <a:rPr lang="en-US" sz="1800" dirty="0" smtClean="0"/>
              <a:t>Optional</a:t>
            </a:r>
            <a:r>
              <a:rPr lang="en-US" sz="1800" dirty="0" smtClean="0"/>
              <a:t>. Specifies options to be provided to the function, as an </a:t>
            </a:r>
            <a:r>
              <a:rPr lang="en-US" sz="1800" dirty="0" smtClean="0"/>
              <a:t>	associative </a:t>
            </a:r>
            <a:r>
              <a:rPr lang="en-US" sz="1800" dirty="0" smtClean="0"/>
              <a:t>array. Can be either an array of class names which should be </a:t>
            </a:r>
            <a:r>
              <a:rPr lang="en-US" sz="1800" dirty="0" smtClean="0"/>
              <a:t>	accepted</a:t>
            </a:r>
            <a:r>
              <a:rPr lang="en-US" sz="1800" dirty="0" smtClean="0"/>
              <a:t>, false to accept no classes, or true to accept all classes. True is </a:t>
            </a:r>
            <a:r>
              <a:rPr lang="en-US" sz="1800" dirty="0" smtClean="0"/>
              <a:t>	default.</a:t>
            </a:r>
            <a:endParaRPr lang="en-US" sz="1800" dirty="0" smtClean="0"/>
          </a:p>
          <a:p>
            <a:r>
              <a:rPr lang="en-US" sz="1800" b="1" dirty="0" smtClean="0"/>
              <a:t>Example - </a:t>
            </a:r>
            <a:r>
              <a:rPr lang="en-US" sz="1800" dirty="0" smtClean="0"/>
              <a:t>Convert serialized data back into actual data</a:t>
            </a:r>
            <a:r>
              <a:rPr lang="en-US" sz="1800" dirty="0" smtClean="0"/>
              <a:t>:</a:t>
            </a:r>
            <a:endParaRPr lang="en-US" sz="1800" dirty="0" smtClean="0"/>
          </a:p>
          <a:p>
            <a:r>
              <a:rPr lang="en-US" sz="1800" dirty="0" smtClean="0"/>
              <a:t>&lt;?</a:t>
            </a:r>
            <a:r>
              <a:rPr lang="en-US" sz="1800" dirty="0" err="1" smtClean="0"/>
              <a:t>php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$data = serialize(array("Red", "Green", "Blue"));</a:t>
            </a:r>
            <a:br>
              <a:rPr lang="en-US" sz="1800" dirty="0" smtClean="0"/>
            </a:br>
            <a:r>
              <a:rPr lang="en-US" sz="1800" dirty="0" smtClean="0"/>
              <a:t>echo $data . "&lt;</a:t>
            </a:r>
            <a:r>
              <a:rPr lang="en-US" sz="1800" dirty="0" err="1" smtClean="0"/>
              <a:t>br</a:t>
            </a:r>
            <a:r>
              <a:rPr lang="en-US" sz="1800" dirty="0" smtClean="0"/>
              <a:t>&gt;";</a:t>
            </a:r>
            <a:br>
              <a:rPr lang="en-US" sz="1800" dirty="0" smtClean="0"/>
            </a:b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$test = unserialize($data);</a:t>
            </a:r>
            <a:br>
              <a:rPr lang="en-US" sz="1800" dirty="0" smtClean="0"/>
            </a:br>
            <a:r>
              <a:rPr lang="en-US" sz="1800" dirty="0" smtClean="0"/>
              <a:t>var_dump($test);</a:t>
            </a:r>
            <a:br>
              <a:rPr lang="en-US" sz="1800" dirty="0" smtClean="0"/>
            </a:br>
            <a:r>
              <a:rPr lang="en-US" sz="1800" dirty="0" smtClean="0"/>
              <a:t>?&gt; </a:t>
            </a:r>
            <a:endParaRPr lang="en-US" sz="1800" dirty="0" smtClean="0"/>
          </a:p>
          <a:p>
            <a:r>
              <a:rPr lang="en-US" sz="1800" b="1" dirty="0" smtClean="0"/>
              <a:t>Output – </a:t>
            </a:r>
          </a:p>
          <a:p>
            <a:pPr>
              <a:buNone/>
            </a:pPr>
            <a:r>
              <a:rPr lang="en-US" sz="1800" dirty="0" smtClean="0"/>
              <a:t>	 </a:t>
            </a:r>
            <a:r>
              <a:rPr lang="en-US" sz="1800" dirty="0" smtClean="0"/>
              <a:t>a:3:{i:0;s:3:"Red";i:1;s:5:"Green";i:2;s:4:"Blue";}</a:t>
            </a:r>
            <a:br>
              <a:rPr lang="en-US" sz="1800" dirty="0" smtClean="0"/>
            </a:br>
            <a:r>
              <a:rPr lang="en-US" sz="1800" dirty="0" smtClean="0"/>
              <a:t>array(3</a:t>
            </a:r>
            <a:r>
              <a:rPr lang="en-US" sz="1800" dirty="0" smtClean="0"/>
              <a:t>) { [0]=&gt; string(3) "Red" [1]=&gt; string(5) "Green" [2]=&gt; string(4) "Blue" }</a:t>
            </a:r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Most often we need to store a </a:t>
            </a:r>
            <a:r>
              <a:rPr lang="en-US" sz="2000" b="1" dirty="0" smtClean="0"/>
              <a:t>complex array</a:t>
            </a:r>
            <a:r>
              <a:rPr lang="en-US" sz="2000" dirty="0" smtClean="0"/>
              <a:t> in the database or in a file from PHP. </a:t>
            </a:r>
            <a:endParaRPr lang="en-US" sz="2000" dirty="0" smtClean="0"/>
          </a:p>
          <a:p>
            <a:r>
              <a:rPr lang="en-US" sz="2000" dirty="0" smtClean="0"/>
              <a:t>Some </a:t>
            </a:r>
            <a:r>
              <a:rPr lang="en-US" sz="2000" dirty="0" smtClean="0"/>
              <a:t>of us might have surely searched for some built-in function to accomplish this task. </a:t>
            </a:r>
            <a:endParaRPr lang="en-US" sz="2000" dirty="0" smtClean="0"/>
          </a:p>
          <a:p>
            <a:r>
              <a:rPr lang="en-US" sz="2000" dirty="0" smtClean="0"/>
              <a:t>Complex </a:t>
            </a:r>
            <a:r>
              <a:rPr lang="en-US" sz="2000" dirty="0" smtClean="0"/>
              <a:t>arrays are arrays with elements of more than one data-types or </a:t>
            </a:r>
            <a:r>
              <a:rPr lang="en-US" sz="2000" dirty="0" smtClean="0"/>
              <a:t>array. But</a:t>
            </a:r>
            <a:r>
              <a:rPr lang="en-US" sz="2000" dirty="0" smtClean="0"/>
              <a:t>, we already have a handy solution to handle this situation. </a:t>
            </a:r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 smtClean="0"/>
              <a:t>don’t have to write our own function to convert the complex array to a formatted string. </a:t>
            </a:r>
            <a:endParaRPr lang="en-US" sz="2000" dirty="0" smtClean="0"/>
          </a:p>
          <a:p>
            <a:r>
              <a:rPr lang="en-US" sz="2000" dirty="0" smtClean="0"/>
              <a:t>There </a:t>
            </a:r>
            <a:r>
              <a:rPr lang="en-US" sz="2000" dirty="0" smtClean="0"/>
              <a:t>are two popular </a:t>
            </a:r>
            <a:r>
              <a:rPr lang="en-US" sz="2000" dirty="0" smtClean="0"/>
              <a:t>methods </a:t>
            </a:r>
            <a:r>
              <a:rPr lang="en-US" sz="2000" dirty="0" smtClean="0"/>
              <a:t>of serializing variables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 fontAlgn="base">
              <a:buFont typeface="Wingdings" pitchFamily="2" charset="2"/>
              <a:buChar char="v"/>
            </a:pPr>
            <a:r>
              <a:rPr lang="en-US" sz="1800" b="1" dirty="0" smtClean="0"/>
              <a:t>serialize()</a:t>
            </a:r>
            <a:endParaRPr lang="en-US" sz="1800" dirty="0" smtClean="0"/>
          </a:p>
          <a:p>
            <a:pPr fontAlgn="base">
              <a:buFont typeface="Wingdings" pitchFamily="2" charset="2"/>
              <a:buChar char="v"/>
            </a:pPr>
            <a:r>
              <a:rPr lang="en-US" sz="1800" b="1" dirty="0" smtClean="0"/>
              <a:t>unserialize()</a:t>
            </a:r>
            <a:endParaRPr lang="en-US" sz="1800" dirty="0" smtClean="0"/>
          </a:p>
          <a:p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smtClean="0"/>
              <a:t>We can serialize any data in PHP using the serialize() function. </a:t>
            </a:r>
            <a:endParaRPr lang="en-US" sz="2000" dirty="0" smtClean="0"/>
          </a:p>
          <a:p>
            <a:pPr fontAlgn="base"/>
            <a:r>
              <a:rPr lang="en-US" sz="2000" dirty="0" smtClean="0"/>
              <a:t>The </a:t>
            </a:r>
            <a:r>
              <a:rPr lang="en-US" sz="2000" dirty="0" smtClean="0"/>
              <a:t>serialize() function accepts a single parameter which is the data we want to serialize and returns a serialized string. </a:t>
            </a:r>
            <a:endParaRPr lang="en-US" sz="2000" dirty="0" smtClean="0"/>
          </a:p>
          <a:p>
            <a:pPr fontAlgn="base"/>
            <a:r>
              <a:rPr lang="en-US" sz="2000" dirty="0" smtClean="0"/>
              <a:t>Below </a:t>
            </a:r>
            <a:r>
              <a:rPr lang="en-US" sz="2000" dirty="0" smtClean="0"/>
              <a:t>program illustrate this: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600" dirty="0" smtClean="0"/>
              <a:t> &lt;?</a:t>
            </a:r>
            <a:r>
              <a:rPr lang="en-US" sz="1600" dirty="0" err="1" smtClean="0"/>
              <a:t>php</a:t>
            </a:r>
            <a:endParaRPr lang="en-US" sz="1600" dirty="0" smtClean="0"/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  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		// </a:t>
            </a:r>
            <a:r>
              <a:rPr lang="en-US" sz="1600" dirty="0" smtClean="0"/>
              <a:t>a complex array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		$</a:t>
            </a:r>
            <a:r>
              <a:rPr lang="en-US" sz="1600" dirty="0" err="1" smtClean="0"/>
              <a:t>myvar</a:t>
            </a:r>
            <a:r>
              <a:rPr lang="en-US" sz="1600" dirty="0" smtClean="0"/>
              <a:t> = array(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  </a:t>
            </a:r>
            <a:r>
              <a:rPr lang="en-US" sz="1600" dirty="0" smtClean="0"/>
              <a:t>		</a:t>
            </a:r>
            <a:r>
              <a:rPr lang="en-US" sz="1600" dirty="0" smtClean="0"/>
              <a:t>  'hello',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  </a:t>
            </a:r>
            <a:r>
              <a:rPr lang="en-US" sz="1600" dirty="0" smtClean="0"/>
              <a:t>		</a:t>
            </a:r>
            <a:r>
              <a:rPr lang="en-US" sz="1600" dirty="0" smtClean="0"/>
              <a:t>  42,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    </a:t>
            </a:r>
            <a:r>
              <a:rPr lang="en-US" sz="1600" dirty="0" smtClean="0"/>
              <a:t>		array(1</a:t>
            </a:r>
            <a:r>
              <a:rPr lang="en-US" sz="1600" dirty="0" smtClean="0"/>
              <a:t>, 'two'),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  </a:t>
            </a:r>
            <a:r>
              <a:rPr lang="en-US" sz="1600" dirty="0" smtClean="0"/>
              <a:t>		</a:t>
            </a:r>
            <a:r>
              <a:rPr lang="en-US" sz="1600" dirty="0" smtClean="0"/>
              <a:t>  'apple'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		);</a:t>
            </a:r>
            <a:endParaRPr lang="en-US" sz="1600" dirty="0" smtClean="0"/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  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	// </a:t>
            </a:r>
            <a:r>
              <a:rPr lang="en-US" sz="1600" dirty="0" smtClean="0"/>
              <a:t>convert to a string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	$</a:t>
            </a:r>
            <a:r>
              <a:rPr lang="en-US" sz="1600" dirty="0" smtClean="0"/>
              <a:t>string = serialize($</a:t>
            </a:r>
            <a:r>
              <a:rPr lang="en-US" sz="1600" dirty="0" err="1" smtClean="0"/>
              <a:t>myvar</a:t>
            </a:r>
            <a:r>
              <a:rPr lang="en-US" sz="1600" dirty="0" smtClean="0"/>
              <a:t>);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  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	// </a:t>
            </a:r>
            <a:r>
              <a:rPr lang="en-US" sz="1600" dirty="0" smtClean="0"/>
              <a:t>printing the serialized data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	echo </a:t>
            </a:r>
            <a:r>
              <a:rPr lang="en-US" sz="1600" dirty="0" smtClean="0"/>
              <a:t>$string</a:t>
            </a:r>
            <a:r>
              <a:rPr lang="en-US" sz="1600" dirty="0" smtClean="0"/>
              <a:t>;</a:t>
            </a:r>
            <a:endParaRPr lang="en-US" sz="1600" dirty="0" smtClean="0"/>
          </a:p>
          <a:p>
            <a:pPr fontAlgn="base">
              <a:spcBef>
                <a:spcPts val="0"/>
              </a:spcBef>
              <a:buNone/>
            </a:pPr>
            <a:r>
              <a:rPr lang="en-US" sz="1600" dirty="0" smtClean="0"/>
              <a:t>?&gt;</a:t>
            </a:r>
          </a:p>
          <a:p>
            <a:pPr>
              <a:spcBef>
                <a:spcPts val="0"/>
              </a:spcBef>
              <a:buNone/>
            </a:pPr>
            <a:endParaRPr lang="en-US" sz="1800" dirty="0" smtClean="0"/>
          </a:p>
          <a:p>
            <a:pPr fontAlgn="base"/>
            <a:r>
              <a:rPr lang="en-US" sz="1800" dirty="0" smtClean="0"/>
              <a:t>Output:</a:t>
            </a:r>
          </a:p>
          <a:p>
            <a:pPr>
              <a:buNone/>
            </a:pPr>
            <a:r>
              <a:rPr lang="en-US" sz="1800" dirty="0" smtClean="0"/>
              <a:t>	a:4</a:t>
            </a:r>
            <a:r>
              <a:rPr lang="en-US" sz="1800" dirty="0" smtClean="0"/>
              <a:t>:{i:0;s:5:"hello";i:1;i:42;i:2;a:2:{</a:t>
            </a:r>
            <a:r>
              <a:rPr lang="en-US" sz="1800" dirty="0" err="1" smtClean="0"/>
              <a:t>i</a:t>
            </a:r>
            <a:r>
              <a:rPr lang="en-US" sz="1800" dirty="0" smtClean="0"/>
              <a:t>: 0;i:1;i:1;s:3:"two";}i:3;s:5:"apple";}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0"/>
            <a:ext cx="8229600" cy="6858000"/>
          </a:xfrm>
        </p:spPr>
        <p:txBody>
          <a:bodyPr>
            <a:noAutofit/>
          </a:bodyPr>
          <a:lstStyle/>
          <a:p>
            <a:pPr fontAlgn="base"/>
            <a:r>
              <a:rPr lang="en-US" sz="2000" dirty="0" smtClean="0"/>
              <a:t>From the above code, we have a variable with serialized data, </a:t>
            </a:r>
            <a:r>
              <a:rPr lang="en-US" sz="2000" i="1" dirty="0" smtClean="0"/>
              <a:t>$string 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fontAlgn="base"/>
            <a:r>
              <a:rPr lang="en-US" sz="2000" dirty="0" smtClean="0"/>
              <a:t>We </a:t>
            </a:r>
            <a:r>
              <a:rPr lang="en-US" sz="2000" dirty="0" smtClean="0"/>
              <a:t>can unserialize the value of the variable using </a:t>
            </a:r>
            <a:r>
              <a:rPr lang="en-US" sz="2000" b="1" dirty="0" smtClean="0"/>
              <a:t>unserialize()</a:t>
            </a:r>
            <a:r>
              <a:rPr lang="en-US" sz="2000" dirty="0" smtClean="0"/>
              <a:t> function to get back to the original value of the </a:t>
            </a:r>
            <a:r>
              <a:rPr lang="en-US" sz="2000" b="1" dirty="0" smtClean="0"/>
              <a:t>complex array</a:t>
            </a:r>
            <a:r>
              <a:rPr lang="en-US" sz="2000" dirty="0" smtClean="0"/>
              <a:t>, </a:t>
            </a:r>
            <a:r>
              <a:rPr lang="en-US" sz="2000" i="1" dirty="0" smtClean="0"/>
              <a:t>$</a:t>
            </a:r>
            <a:r>
              <a:rPr lang="en-US" sz="2000" i="1" dirty="0" err="1" smtClean="0"/>
              <a:t>myvar</a:t>
            </a:r>
            <a:r>
              <a:rPr lang="en-US" sz="2000" dirty="0" smtClean="0"/>
              <a:t>. </a:t>
            </a:r>
            <a:endParaRPr lang="en-US" sz="2000" dirty="0" smtClean="0"/>
          </a:p>
          <a:p>
            <a:pPr fontAlgn="base"/>
            <a:r>
              <a:rPr lang="en-US" sz="2000" dirty="0" smtClean="0"/>
              <a:t>Below program illustrate both serialize() and unserialize() functions: </a:t>
            </a:r>
            <a:br>
              <a:rPr lang="en-US" sz="2000" dirty="0" smtClean="0"/>
            </a:br>
            <a:r>
              <a:rPr lang="en-US" sz="1600" dirty="0" smtClean="0"/>
              <a:t> </a:t>
            </a:r>
            <a:r>
              <a:rPr lang="en-US" sz="1500" dirty="0" smtClean="0"/>
              <a:t>&lt;?</a:t>
            </a:r>
            <a:r>
              <a:rPr lang="en-US" sz="1500" dirty="0" err="1" smtClean="0"/>
              <a:t>php</a:t>
            </a:r>
            <a:r>
              <a:rPr lang="en-US" sz="1500" dirty="0" smtClean="0"/>
              <a:t>  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	// </a:t>
            </a:r>
            <a:r>
              <a:rPr lang="en-US" sz="1500" dirty="0" smtClean="0"/>
              <a:t>a complex array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	$</a:t>
            </a:r>
            <a:r>
              <a:rPr lang="en-US" sz="1500" dirty="0" err="1" smtClean="0"/>
              <a:t>myvar</a:t>
            </a:r>
            <a:r>
              <a:rPr lang="en-US" sz="1500" dirty="0" smtClean="0"/>
              <a:t> = array(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   </a:t>
            </a:r>
            <a:r>
              <a:rPr lang="en-US" sz="1500" dirty="0" smtClean="0"/>
              <a:t>		</a:t>
            </a:r>
            <a:r>
              <a:rPr lang="en-US" sz="1500" dirty="0" smtClean="0"/>
              <a:t> 'hello',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    </a:t>
            </a:r>
            <a:r>
              <a:rPr lang="en-US" sz="1500" dirty="0" smtClean="0"/>
              <a:t>		42</a:t>
            </a:r>
            <a:r>
              <a:rPr lang="en-US" sz="1500" dirty="0" smtClean="0"/>
              <a:t>,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    </a:t>
            </a:r>
            <a:r>
              <a:rPr lang="en-US" sz="1500" dirty="0" smtClean="0"/>
              <a:t>		array(1</a:t>
            </a:r>
            <a:r>
              <a:rPr lang="en-US" sz="1500" dirty="0" smtClean="0"/>
              <a:t>, 'two'),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  </a:t>
            </a:r>
            <a:r>
              <a:rPr lang="en-US" sz="1500" dirty="0" smtClean="0"/>
              <a:t>		</a:t>
            </a:r>
            <a:r>
              <a:rPr lang="en-US" sz="1500" dirty="0" smtClean="0"/>
              <a:t>  'apple'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	);	</a:t>
            </a:r>
            <a:endParaRPr lang="en-US" sz="1500" dirty="0" smtClean="0"/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  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	// </a:t>
            </a:r>
            <a:r>
              <a:rPr lang="en-US" sz="1500" dirty="0" smtClean="0"/>
              <a:t>serialize the above data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	$</a:t>
            </a:r>
            <a:r>
              <a:rPr lang="en-US" sz="1500" dirty="0" smtClean="0"/>
              <a:t>string = serialize($</a:t>
            </a:r>
            <a:r>
              <a:rPr lang="en-US" sz="1500" dirty="0" err="1" smtClean="0"/>
              <a:t>myvar</a:t>
            </a:r>
            <a:r>
              <a:rPr lang="en-US" sz="1500" dirty="0" smtClean="0"/>
              <a:t>);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  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	// </a:t>
            </a:r>
            <a:r>
              <a:rPr lang="en-US" sz="1500" dirty="0" err="1" smtClean="0"/>
              <a:t>unserializing</a:t>
            </a:r>
            <a:r>
              <a:rPr lang="en-US" sz="1500" dirty="0" smtClean="0"/>
              <a:t> the data in $string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	$</a:t>
            </a:r>
            <a:r>
              <a:rPr lang="en-US" sz="1500" dirty="0" err="1" smtClean="0"/>
              <a:t>newvar</a:t>
            </a:r>
            <a:r>
              <a:rPr lang="en-US" sz="1500" dirty="0" smtClean="0"/>
              <a:t> = unserialize($string);  </a:t>
            </a:r>
          </a:p>
          <a:p>
            <a:pPr fontAlgn="base">
              <a:buNone/>
            </a:pPr>
            <a:r>
              <a:rPr lang="en-US" sz="1500" dirty="0" smtClean="0"/>
              <a:t>   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	// </a:t>
            </a:r>
            <a:r>
              <a:rPr lang="en-US" sz="1500" dirty="0" smtClean="0"/>
              <a:t>printing the </a:t>
            </a:r>
            <a:r>
              <a:rPr lang="en-US" sz="1500" dirty="0" err="1" smtClean="0"/>
              <a:t>unserialized</a:t>
            </a:r>
            <a:r>
              <a:rPr lang="en-US" sz="1500" dirty="0" smtClean="0"/>
              <a:t> data 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	print_r</a:t>
            </a:r>
            <a:r>
              <a:rPr lang="en-US" sz="1500" dirty="0" smtClean="0"/>
              <a:t>($</a:t>
            </a:r>
            <a:r>
              <a:rPr lang="en-US" sz="1500" dirty="0" err="1" smtClean="0"/>
              <a:t>newvar</a:t>
            </a:r>
            <a:r>
              <a:rPr lang="en-US" sz="1500" dirty="0" smtClean="0"/>
              <a:t>);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  </a:t>
            </a:r>
          </a:p>
          <a:p>
            <a:pPr fontAlgn="base">
              <a:spcBef>
                <a:spcPts val="0"/>
              </a:spcBef>
              <a:buNone/>
            </a:pPr>
            <a:r>
              <a:rPr lang="en-US" sz="1500" dirty="0" smtClean="0"/>
              <a:t>	?&gt;</a:t>
            </a:r>
            <a:endParaRPr lang="en-US" sz="1400" dirty="0" smtClean="0"/>
          </a:p>
          <a:p>
            <a:pPr fontAlgn="base">
              <a:buNone/>
            </a:pPr>
            <a:r>
              <a:rPr lang="en-US" sz="1600" dirty="0" smtClean="0"/>
              <a:t>Output:</a:t>
            </a:r>
          </a:p>
          <a:p>
            <a:pPr>
              <a:buNone/>
            </a:pPr>
            <a:r>
              <a:rPr lang="en-US" sz="1600" dirty="0" smtClean="0"/>
              <a:t>Array ( [0] =&gt; hello [1] =&gt; 42 [2] =&gt; Array ( [0] =&gt; 1 [1] =&gt; two ) [3] =&gt; apple )</a:t>
            </a:r>
            <a:endParaRPr lang="en-US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498080" cy="868362"/>
          </a:xfrm>
        </p:spPr>
        <p:txBody>
          <a:bodyPr/>
          <a:lstStyle/>
          <a:p>
            <a:r>
              <a:rPr lang="en-US" dirty="0" smtClean="0"/>
              <a:t>Define 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14488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Classes are nothing without objects! </a:t>
            </a:r>
          </a:p>
          <a:p>
            <a:r>
              <a:rPr lang="en-US" sz="2000" dirty="0" smtClean="0"/>
              <a:t>We can create multiple objects from a class. </a:t>
            </a:r>
          </a:p>
          <a:p>
            <a:r>
              <a:rPr lang="en-US" sz="2000" dirty="0" smtClean="0"/>
              <a:t>Each object has all the properties and methods defined in the class, but they will have different property values.</a:t>
            </a:r>
          </a:p>
          <a:p>
            <a:endParaRPr lang="en-US" sz="2000" dirty="0" smtClean="0"/>
          </a:p>
          <a:p>
            <a:r>
              <a:rPr lang="en-US" sz="2000" dirty="0" smtClean="0"/>
              <a:t>Objects of a class is created using the </a:t>
            </a:r>
            <a:r>
              <a:rPr lang="en-US" sz="2400" b="1" dirty="0" smtClean="0"/>
              <a:t>new</a:t>
            </a:r>
            <a:r>
              <a:rPr lang="en-US" sz="2000" dirty="0" smtClean="0"/>
              <a:t> keyword.</a:t>
            </a:r>
          </a:p>
          <a:p>
            <a:endParaRPr lang="en-US" sz="2000" dirty="0" smtClean="0"/>
          </a:p>
          <a:p>
            <a:r>
              <a:rPr lang="en-US" sz="2000" dirty="0" smtClean="0"/>
              <a:t>In the example below, $apple and $banana are instances of the class Fruit:</a:t>
            </a:r>
          </a:p>
          <a:p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228600"/>
            <a:ext cx="7714488" cy="6400800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 smtClean="0"/>
              <a:t>Example :-</a:t>
            </a:r>
          </a:p>
          <a:p>
            <a:endParaRPr lang="en-US" sz="2000" b="1" dirty="0" smtClean="0"/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// Properties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// Methods</a:t>
            </a:r>
            <a:br>
              <a:rPr lang="en-US" sz="2000" dirty="0" smtClean="0"/>
            </a:br>
            <a:r>
              <a:rPr lang="en-US" sz="2000" dirty="0" smtClean="0"/>
              <a:t>  function set_name($name) {</a:t>
            </a:r>
            <a:br>
              <a:rPr lang="en-US" sz="2000" dirty="0" smtClean="0"/>
            </a:br>
            <a:r>
              <a:rPr lang="en-US" sz="2000" dirty="0" smtClean="0"/>
              <a:t>    $this-&gt;name = $name;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get_name() {</a:t>
            </a:r>
            <a:br>
              <a:rPr lang="en-US" sz="2000" dirty="0" smtClean="0"/>
            </a:br>
            <a:r>
              <a:rPr lang="en-US" sz="2000" dirty="0" smtClean="0"/>
              <a:t>    return $this-&gt;name;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$apple = new Fruit();</a:t>
            </a:r>
            <a:br>
              <a:rPr lang="en-US" sz="2000" dirty="0" smtClean="0"/>
            </a:br>
            <a:r>
              <a:rPr lang="en-US" sz="2000" dirty="0" smtClean="0"/>
              <a:t>$banana = new Fruit();</a:t>
            </a:r>
            <a:br>
              <a:rPr lang="en-US" sz="2000" dirty="0" smtClean="0"/>
            </a:br>
            <a:r>
              <a:rPr lang="en-US" sz="2000" dirty="0" smtClean="0"/>
              <a:t>$apple-&gt;set_name('Apple');</a:t>
            </a:r>
            <a:br>
              <a:rPr lang="en-US" sz="2000" dirty="0" smtClean="0"/>
            </a:br>
            <a:r>
              <a:rPr lang="en-US" sz="2000" dirty="0" smtClean="0"/>
              <a:t>$banana-&gt;set_name('Banana');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echo $apple-&gt;get_name();</a:t>
            </a:r>
            <a:br>
              <a:rPr lang="en-US" sz="2000" dirty="0" smtClean="0"/>
            </a:br>
            <a:r>
              <a:rPr lang="en-US" sz="2000" dirty="0" smtClean="0"/>
              <a:t>echo "&lt;br&gt;";</a:t>
            </a:r>
            <a:br>
              <a:rPr lang="en-US" sz="2000" dirty="0" smtClean="0"/>
            </a:br>
            <a:r>
              <a:rPr lang="en-US" sz="2000" dirty="0" smtClean="0"/>
              <a:t>echo $banana-&gt;get_name();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0"/>
            <a:ext cx="7943088" cy="6858000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 smtClean="0"/>
              <a:t>Example :-</a:t>
            </a:r>
          </a:p>
          <a:p>
            <a:r>
              <a:rPr lang="en-US" sz="2000" dirty="0" smtClean="0"/>
              <a:t>In the example below, we add two more methods to class Fruit, for setting and getting the $color property:</a:t>
            </a:r>
          </a:p>
          <a:p>
            <a:r>
              <a:rPr lang="en-US" sz="2000" dirty="0" smtClean="0"/>
              <a:t>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// Properties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  public $color;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  // Methods</a:t>
            </a:r>
            <a:br>
              <a:rPr lang="en-US" sz="2000" dirty="0" smtClean="0"/>
            </a:br>
            <a:r>
              <a:rPr lang="en-US" sz="2000" dirty="0" smtClean="0"/>
              <a:t>  function set_name($name) {</a:t>
            </a:r>
            <a:br>
              <a:rPr lang="en-US" sz="2000" dirty="0" smtClean="0"/>
            </a:br>
            <a:r>
              <a:rPr lang="en-US" sz="2000" dirty="0" smtClean="0"/>
              <a:t>    $this-&gt;name = $name;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get_name() {</a:t>
            </a:r>
            <a:br>
              <a:rPr lang="en-US" sz="2000" dirty="0" smtClean="0"/>
            </a:br>
            <a:r>
              <a:rPr lang="en-US" sz="2000" dirty="0" smtClean="0"/>
              <a:t>    return $this-&gt;name;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</a:t>
            </a:r>
            <a:r>
              <a:rPr lang="en-US" sz="2000" dirty="0" err="1" smtClean="0"/>
              <a:t>set_color</a:t>
            </a:r>
            <a:r>
              <a:rPr lang="en-US" sz="2000" dirty="0" smtClean="0"/>
              <a:t>($color) {</a:t>
            </a:r>
            <a:br>
              <a:rPr lang="en-US" sz="2000" dirty="0" smtClean="0"/>
            </a:br>
            <a:r>
              <a:rPr lang="en-US" sz="2000" dirty="0" smtClean="0"/>
              <a:t>    $this-&gt;color = $color;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  function </a:t>
            </a:r>
            <a:r>
              <a:rPr lang="en-US" sz="2000" dirty="0" err="1" smtClean="0"/>
              <a:t>get_color</a:t>
            </a:r>
            <a:r>
              <a:rPr lang="en-US" sz="2000" dirty="0" smtClean="0"/>
              <a:t>() {</a:t>
            </a:r>
            <a:br>
              <a:rPr lang="en-US" sz="2000" dirty="0" smtClean="0"/>
            </a:br>
            <a:r>
              <a:rPr lang="en-US" sz="2000" dirty="0" smtClean="0"/>
              <a:t>    return $this-&gt;color;</a:t>
            </a:r>
            <a:br>
              <a:rPr lang="en-US" sz="2000" dirty="0" smtClean="0"/>
            </a:br>
            <a:r>
              <a:rPr lang="en-US" sz="2000" dirty="0" smtClean="0"/>
              <a:t>  }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$apple = new Fruit();</a:t>
            </a:r>
            <a:br>
              <a:rPr lang="en-US" sz="2000" dirty="0" smtClean="0"/>
            </a:br>
            <a:r>
              <a:rPr lang="en-US" sz="2000" dirty="0" smtClean="0"/>
              <a:t>$apple-&gt;set_name('Apple');</a:t>
            </a:r>
            <a:br>
              <a:rPr lang="en-US" sz="2000" dirty="0" smtClean="0"/>
            </a:br>
            <a:r>
              <a:rPr lang="en-US" sz="2000" dirty="0" smtClean="0"/>
              <a:t>$apple-&gt;</a:t>
            </a:r>
            <a:r>
              <a:rPr lang="en-US" sz="2000" dirty="0" err="1" smtClean="0"/>
              <a:t>set_color</a:t>
            </a:r>
            <a:r>
              <a:rPr lang="en-US" sz="2000" dirty="0" smtClean="0"/>
              <a:t>('Red');</a:t>
            </a:r>
            <a:br>
              <a:rPr lang="en-US" sz="2000" dirty="0" smtClean="0"/>
            </a:br>
            <a:r>
              <a:rPr lang="en-US" sz="2000" dirty="0" smtClean="0"/>
              <a:t>echo "Name: " . $apple-&gt;get_name();</a:t>
            </a:r>
            <a:br>
              <a:rPr lang="en-US" sz="2000" dirty="0" smtClean="0"/>
            </a:br>
            <a:r>
              <a:rPr lang="en-US" sz="2000" dirty="0" smtClean="0"/>
              <a:t>echo "&lt;br&gt;";</a:t>
            </a:r>
            <a:br>
              <a:rPr lang="en-US" sz="2000" dirty="0" smtClean="0"/>
            </a:br>
            <a:r>
              <a:rPr lang="en-US" sz="2000" dirty="0" smtClean="0"/>
              <a:t>echo "Color: " . $apple-&gt;</a:t>
            </a:r>
            <a:r>
              <a:rPr lang="en-US" sz="2000" dirty="0" err="1" smtClean="0"/>
              <a:t>get_color</a:t>
            </a:r>
            <a:r>
              <a:rPr lang="en-US" sz="2000" dirty="0" smtClean="0"/>
              <a:t>();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49808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$this Keyword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914400"/>
            <a:ext cx="7714488" cy="5715000"/>
          </a:xfrm>
        </p:spPr>
        <p:txBody>
          <a:bodyPr>
            <a:noAutofit/>
          </a:bodyPr>
          <a:lstStyle/>
          <a:p>
            <a:r>
              <a:rPr lang="en-US" sz="2000" dirty="0" smtClean="0"/>
              <a:t>The $this keyword refers to the current object, and is only available inside methods. </a:t>
            </a:r>
          </a:p>
          <a:p>
            <a:r>
              <a:rPr lang="en-US" sz="2000" dirty="0" smtClean="0"/>
              <a:t>Look at the following example: 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 &lt;?php</a:t>
            </a:r>
            <a:br>
              <a:rPr lang="en-US" sz="2000" dirty="0" smtClean="0"/>
            </a:br>
            <a:r>
              <a:rPr lang="en-US" sz="2000" dirty="0" smtClean="0"/>
              <a:t>class Fruit {</a:t>
            </a:r>
            <a:br>
              <a:rPr lang="en-US" sz="2000" dirty="0" smtClean="0"/>
            </a:br>
            <a:r>
              <a:rPr lang="en-US" sz="2000" dirty="0" smtClean="0"/>
              <a:t>  public $name;</a:t>
            </a:r>
            <a:br>
              <a:rPr lang="en-US" sz="2000" dirty="0" smtClean="0"/>
            </a:br>
            <a:r>
              <a:rPr lang="en-US" sz="2000" dirty="0" smtClean="0"/>
              <a:t>}</a:t>
            </a:r>
            <a:br>
              <a:rPr lang="en-US" sz="2000" dirty="0" smtClean="0"/>
            </a:br>
            <a:r>
              <a:rPr lang="en-US" sz="2000" dirty="0" smtClean="0"/>
              <a:t>$apple = new Fruit();</a:t>
            </a:r>
            <a:br>
              <a:rPr lang="en-US" sz="2000" dirty="0" smtClean="0"/>
            </a:br>
            <a:r>
              <a:rPr lang="en-US" sz="2000" dirty="0" smtClean="0"/>
              <a:t>?&gt;</a:t>
            </a:r>
          </a:p>
          <a:p>
            <a:r>
              <a:rPr lang="en-US" sz="2000" dirty="0" smtClean="0"/>
              <a:t>where can we change the value of the $name property? There are two ways: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5069</TotalTime>
  <Words>1498</Words>
  <Application>Microsoft Office PowerPoint</Application>
  <PresentationFormat>On-screen Show (4:3)</PresentationFormat>
  <Paragraphs>498</Paragraphs>
  <Slides>59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Solstice</vt:lpstr>
      <vt:lpstr>Unit No. 3  Apply Object Oriented Concepts in PHP</vt:lpstr>
      <vt:lpstr>OOP</vt:lpstr>
      <vt:lpstr>Classes &amp; Objects</vt:lpstr>
      <vt:lpstr>Define Class</vt:lpstr>
      <vt:lpstr>Slide 5</vt:lpstr>
      <vt:lpstr>Define Objects</vt:lpstr>
      <vt:lpstr>Slide 7</vt:lpstr>
      <vt:lpstr>Slide 8</vt:lpstr>
      <vt:lpstr>The $this Keyword </vt:lpstr>
      <vt:lpstr>Slide 10</vt:lpstr>
      <vt:lpstr>Slide 11</vt:lpstr>
      <vt:lpstr>  Constructor  </vt:lpstr>
      <vt:lpstr>Slide 13</vt:lpstr>
      <vt:lpstr>Slide 14</vt:lpstr>
      <vt:lpstr>  Destructor  </vt:lpstr>
      <vt:lpstr>Slide 16</vt:lpstr>
      <vt:lpstr>Slide 17</vt:lpstr>
      <vt:lpstr>   Access Modifiers   </vt:lpstr>
      <vt:lpstr>Slide 19</vt:lpstr>
      <vt:lpstr>Slide 20</vt:lpstr>
      <vt:lpstr>      Class Constants    </vt:lpstr>
      <vt:lpstr>Slide 22</vt:lpstr>
      <vt:lpstr>        Inheritance     </vt:lpstr>
      <vt:lpstr>Slide 24</vt:lpstr>
      <vt:lpstr>Slide 25</vt:lpstr>
      <vt:lpstr>         Inheritance and the Protected Access Modifier      </vt:lpstr>
      <vt:lpstr>Slide 27</vt:lpstr>
      <vt:lpstr>Slide 28</vt:lpstr>
      <vt:lpstr>Slide 29</vt:lpstr>
      <vt:lpstr>          Overriding Inherited Methods       </vt:lpstr>
      <vt:lpstr>Slide 31</vt:lpstr>
      <vt:lpstr>           The final Keyword        </vt:lpstr>
      <vt:lpstr>Slide 33</vt:lpstr>
      <vt:lpstr>         Interfaces      </vt:lpstr>
      <vt:lpstr>Slide 35</vt:lpstr>
      <vt:lpstr>Slide 36</vt:lpstr>
      <vt:lpstr>Slide 37</vt:lpstr>
      <vt:lpstr>        Cloning Object     </vt:lpstr>
      <vt:lpstr>Slide 39</vt:lpstr>
      <vt:lpstr>Slide 40</vt:lpstr>
      <vt:lpstr>Slide 41</vt:lpstr>
      <vt:lpstr>         Introspection      </vt:lpstr>
      <vt:lpstr>         Examining Classes      </vt:lpstr>
      <vt:lpstr>Slide 44</vt:lpstr>
      <vt:lpstr>        Examining an Object     </vt:lpstr>
      <vt:lpstr>Slide 46</vt:lpstr>
      <vt:lpstr>Slide 47</vt:lpstr>
      <vt:lpstr>        Sample Introspection Program     </vt:lpstr>
      <vt:lpstr>Slide 49</vt:lpstr>
      <vt:lpstr>Slide 50</vt:lpstr>
      <vt:lpstr>        Introspection Functions     </vt:lpstr>
      <vt:lpstr>         Serialization      </vt:lpstr>
      <vt:lpstr>Slide 53</vt:lpstr>
      <vt:lpstr>Slide 54</vt:lpstr>
      <vt:lpstr>Slide 55</vt:lpstr>
      <vt:lpstr>Slide 56</vt:lpstr>
      <vt:lpstr>Slide 57</vt:lpstr>
      <vt:lpstr>Slide 58</vt:lpstr>
      <vt:lpstr>Slide 59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PHP</dc:title>
  <dc:creator>suraj</dc:creator>
  <cp:lastModifiedBy>suraj</cp:lastModifiedBy>
  <cp:revision>140</cp:revision>
  <dcterms:created xsi:type="dcterms:W3CDTF">2006-08-16T00:00:00Z</dcterms:created>
  <dcterms:modified xsi:type="dcterms:W3CDTF">2021-05-17T12:26:34Z</dcterms:modified>
</cp:coreProperties>
</file>