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1" d="100"/>
          <a:sy n="61" d="100"/>
        </p:scale>
        <p:origin x="844" y="4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11/01/2023</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11/01/2023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extLst>
      <p:ext uri="{BB962C8B-B14F-4D97-AF65-F5344CB8AC3E}">
        <p14:creationId xmlns:p14="http://schemas.microsoft.com/office/powerpoint/2010/main" val="47966334"/>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76"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20"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44"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8"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00" name="think-cell Slide" r:id="rId7" imgW="12700" imgH="12700" progId="">
                  <p:embed/>
                </p:oleObj>
              </mc:Choice>
              <mc:Fallback>
                <p:oleObj name="think-cell Slide" r:id="rId7" imgW="12700" imgH="12700" progId="">
                  <p:embed/>
                  <p:pic>
                    <p:nvPicPr>
                      <p:cNvPr id="0"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16"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40"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64" name="think-cell Slide" r:id="rId4" imgW="12700" imgH="12700" progId="TCLayout.ActiveDocument.1">
                  <p:embed/>
                </p:oleObj>
              </mc:Choice>
              <mc:Fallback>
                <p:oleObj name="think-cell Slide" r:id="rId4" imgW="12700" imgH="12700" progId="TCLayout.ActiveDocument.1">
                  <p:embed/>
                  <p:pic>
                    <p:nvPicPr>
                      <p:cNvPr id="0"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24" name="think-cell Slide" r:id="rId7" imgW="12700" imgH="12700" progId="">
                  <p:embed/>
                </p:oleObj>
              </mc:Choice>
              <mc:Fallback>
                <p:oleObj name="think-cell Slide" r:id="rId7" imgW="12700" imgH="12700" progId="">
                  <p:embed/>
                  <p:pic>
                    <p:nvPicPr>
                      <p:cNvPr id="0"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48" name="think-cell Slide" r:id="rId9" imgW="12700" imgH="12700" progId="">
                  <p:embed/>
                </p:oleObj>
              </mc:Choice>
              <mc:Fallback>
                <p:oleObj name="think-cell Slide" r:id="rId9" imgW="12700" imgH="12700" progId="">
                  <p:embed/>
                  <p:pic>
                    <p:nvPicPr>
                      <p:cNvPr id="0"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72" name="think-cell Slide" r:id="rId5" imgW="12700" imgH="12700" progId="">
                  <p:embed/>
                </p:oleObj>
              </mc:Choice>
              <mc:Fallback>
                <p:oleObj name="think-cell Slide" r:id="rId5" imgW="12700" imgH="1270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96" name="think-cell Slide" r:id="rId4" imgW="12700" imgH="12700" progId="">
                  <p:embed/>
                </p:oleObj>
              </mc:Choice>
              <mc:Fallback>
                <p:oleObj name="think-cell Slide" r:id="rId4" imgW="12700" imgH="12700" progId="">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1/11/2023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52" name="think-cell Slide" r:id="rId25" imgW="12700" imgH="12700" progId="">
                  <p:embed/>
                </p:oleObj>
              </mc:Choice>
              <mc:Fallback>
                <p:oleObj name="think-cell Slide" r:id="rId25" imgW="12700" imgH="12700" progId="">
                  <p:embed/>
                  <p:pic>
                    <p:nvPicPr>
                      <p:cNvPr id="0"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92" name="think-cell Slide" r:id="rId14" imgW="12700" imgH="12700" progId="TCLayout.ActiveDocument.1">
                  <p:embed/>
                </p:oleObj>
              </mc:Choice>
              <mc:Fallback>
                <p:oleObj name="think-cell Slide" r:id="rId14" imgW="12700" imgH="12700" progId="TCLayout.ActiveDocument.1">
                  <p:embed/>
                  <p:pic>
                    <p:nvPicPr>
                      <p:cNvPr id="0"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bhishek311017"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6.jpg"/><Relationship Id="rId5" Type="http://schemas.openxmlformats.org/officeDocument/2006/relationships/image" Target="../media/image15.jpe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114558024"/>
              </p:ext>
            </p:extLst>
          </p:nvPr>
        </p:nvGraphicFramePr>
        <p:xfrm>
          <a:off x="9241790" y="1178647"/>
          <a:ext cx="2971800" cy="5242560"/>
        </p:xfrm>
        <a:graphic>
          <a:graphicData uri="http://schemas.openxmlformats.org/drawingml/2006/table">
            <a:tbl>
              <a:tblPr firstRow="1" bandRow="1">
                <a:tableStyleId>{0E3FDE45-AF77-4B5C-9715-49D594BDF05E}</a:tableStyleId>
              </a:tblPr>
              <a:tblGrid>
                <a:gridCol w="1350987">
                  <a:extLst>
                    <a:ext uri="{9D8B030D-6E8A-4147-A177-3AD203B41FA5}">
                      <a16:colId xmlns:a16="http://schemas.microsoft.com/office/drawing/2014/main" val="20000"/>
                    </a:ext>
                  </a:extLst>
                </a:gridCol>
                <a:gridCol w="1620813">
                  <a:extLst>
                    <a:ext uri="{9D8B030D-6E8A-4147-A177-3AD203B41FA5}">
                      <a16:colId xmlns:a16="http://schemas.microsoft.com/office/drawing/2014/main" val="20001"/>
                    </a:ext>
                  </a:extLst>
                </a:gridCol>
              </a:tblGrid>
              <a:tr h="1175588">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 ,Collection and Generics,</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Delegates and Events, File Io and Serialization.</a:t>
                      </a:r>
                    </a:p>
                  </a:txBody>
                  <a:tcPr/>
                </a:tc>
                <a:extLst>
                  <a:ext uri="{0D108BD9-81ED-4DB2-BD59-A6C34878D82A}">
                    <a16:rowId xmlns:a16="http://schemas.microsoft.com/office/drawing/2014/main" val="10000"/>
                  </a:ext>
                </a:extLst>
              </a:tr>
              <a:tr h="708186">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p>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.NET Core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Architecture which includes CTS,CLS,FCL,BCL and CLR.</a:t>
                      </a:r>
                    </a:p>
                    <a:p>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Web API in .NET Core</a:t>
                      </a:r>
                    </a:p>
                  </a:txBody>
                  <a:tcPr/>
                </a:tc>
                <a:extLst>
                  <a:ext uri="{0D108BD9-81ED-4DB2-BD59-A6C34878D82A}">
                    <a16:rowId xmlns:a16="http://schemas.microsoft.com/office/drawing/2014/main" val="236619847"/>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Basics Architecture</a:t>
                      </a:r>
                    </a:p>
                  </a:txBody>
                  <a:tcPr/>
                </a:tc>
                <a:extLst>
                  <a:ext uri="{0D108BD9-81ED-4DB2-BD59-A6C34878D82A}">
                    <a16:rowId xmlns:a16="http://schemas.microsoft.com/office/drawing/2014/main" val="2362141945"/>
                  </a:ext>
                </a:extLst>
              </a:tr>
              <a:tr h="2407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 SQL</a:t>
                      </a:r>
                    </a:p>
                  </a:txBody>
                  <a:tcPr/>
                </a:tc>
                <a:extLst>
                  <a:ext uri="{0D108BD9-81ED-4DB2-BD59-A6C34878D82A}">
                    <a16:rowId xmlns:a16="http://schemas.microsoft.com/office/drawing/2014/main" val="10001"/>
                  </a:ext>
                </a:extLst>
              </a:tr>
              <a:tr h="35409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GIT</a:t>
                      </a:r>
                    </a:p>
                  </a:txBody>
                  <a:tcPr/>
                </a:tc>
                <a:extLst>
                  <a:ext uri="{0D108BD9-81ED-4DB2-BD59-A6C34878D82A}">
                    <a16:rowId xmlns:a16="http://schemas.microsoft.com/office/drawing/2014/main" val="10002"/>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and CSS</a:t>
                      </a:r>
                    </a:p>
                  </a:txBody>
                  <a:tcPr/>
                </a:tc>
                <a:extLst>
                  <a:ext uri="{0D108BD9-81ED-4DB2-BD59-A6C34878D82A}">
                    <a16:rowId xmlns:a16="http://schemas.microsoft.com/office/drawing/2014/main" val="10003"/>
                  </a:ext>
                </a:extLst>
              </a:tr>
              <a:tr h="1386840">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 Team Management, UI Designing(Sketching).</a:t>
                      </a:r>
                    </a:p>
                  </a:txBody>
                  <a:tcPr/>
                </a:tc>
                <a:extLst>
                  <a:ext uri="{0D108BD9-81ED-4DB2-BD59-A6C34878D82A}">
                    <a16:rowId xmlns:a16="http://schemas.microsoft.com/office/drawing/2014/main" val="10004"/>
                  </a:ext>
                </a:extLst>
              </a:tr>
            </a:tbl>
          </a:graphicData>
        </a:graphic>
      </p:graphicFrame>
      <p:sp>
        <p:nvSpPr>
          <p:cNvPr id="7170" name="Text Placeholder 18"/>
          <p:cNvSpPr>
            <a:spLocks noGrp="1"/>
          </p:cNvSpPr>
          <p:nvPr>
            <p:ph type="body" sz="quarter" idx="36"/>
          </p:nvPr>
        </p:nvSpPr>
        <p:spPr>
          <a:xfrm>
            <a:off x="4979715" y="2819400"/>
            <a:ext cx="4008437" cy="2362200"/>
          </a:xfrm>
        </p:spPr>
        <p:txBody>
          <a:bodyPr/>
          <a:lstStyle/>
          <a:p>
            <a:pPr algn="just"/>
            <a:r>
              <a:rPr lang="en-US" altLang="nl-NL" sz="1400" dirty="0">
                <a:latin typeface="Times New Roman" panose="02020603050405020304" pitchFamily="18" charset="0"/>
                <a:cs typeface="Times New Roman" panose="02020603050405020304" pitchFamily="18" charset="0"/>
              </a:rPr>
              <a:t>Completed case study on </a:t>
            </a:r>
            <a:r>
              <a:rPr lang="en-US" altLang="nl-NL" sz="1400" b="1" dirty="0">
                <a:latin typeface="Times New Roman" panose="02020603050405020304" pitchFamily="18" charset="0"/>
                <a:cs typeface="Times New Roman" panose="02020603050405020304" pitchFamily="18" charset="0"/>
              </a:rPr>
              <a:t>CropDeal </a:t>
            </a:r>
            <a:r>
              <a:rPr lang="en-US" altLang="nl-NL" sz="1400" dirty="0">
                <a:latin typeface="Times New Roman" panose="02020603050405020304" pitchFamily="18" charset="0"/>
                <a:cs typeface="Times New Roman" panose="02020603050405020304" pitchFamily="18" charset="0"/>
              </a:rPr>
              <a:t>which is used to </a:t>
            </a:r>
            <a:r>
              <a:rPr lang="en-IN" sz="1050" dirty="0"/>
              <a:t>The solve the problem of struggle of the farmers who are facing to sell their crop in the market for proper price and many more problems such as cost of transportation, wait time, negotiations for proper price, paying lot of intermittent charges as commissions, etc.</a:t>
            </a:r>
          </a:p>
          <a:p>
            <a:r>
              <a:rPr lang="en-IN" sz="1400" dirty="0"/>
              <a:t> Video Link : https://screenrec.com/share/JsifAcHNr4</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172324" y="431271"/>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Mumbai</a:t>
            </a:r>
          </a:p>
          <a:p>
            <a:pPr eaLnBrk="1" hangingPunct="1"/>
            <a:endParaRPr lang="nl-NL" altLang="nl-NL" dirty="0"/>
          </a:p>
          <a:p>
            <a:pPr eaLnBrk="1" hangingPunct="1"/>
            <a:endParaRPr lang="nl-NL" altLang="nl-NL" dirty="0"/>
          </a:p>
        </p:txBody>
      </p:sp>
      <p:sp>
        <p:nvSpPr>
          <p:cNvPr id="7173" name="Text Placeholder 24"/>
          <p:cNvSpPr>
            <a:spLocks noGrp="1"/>
          </p:cNvSpPr>
          <p:nvPr>
            <p:ph type="body" sz="quarter" idx="47"/>
          </p:nvPr>
        </p:nvSpPr>
        <p:spPr>
          <a:xfrm>
            <a:off x="3276600" y="1585723"/>
            <a:ext cx="3962400" cy="45719"/>
          </a:xfrm>
        </p:spPr>
        <p:txBody>
          <a:bodyPr/>
          <a:lstStyle/>
          <a:p>
            <a:pPr eaLnBrk="1" hangingPunct="1"/>
            <a:r>
              <a:rPr lang="nl-NL" altLang="nl-NL" dirty="0"/>
              <a:t>SONALI-SANJAYDAS.GAIKWAD@CAPGEMINI.COM</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8484839521</a:t>
            </a:r>
          </a:p>
          <a:p>
            <a:pPr eaLnBrk="1" hangingPunct="1"/>
            <a:endParaRPr lang="en-US" altLang="nl-NL" dirty="0"/>
          </a:p>
        </p:txBody>
      </p:sp>
      <p:sp>
        <p:nvSpPr>
          <p:cNvPr id="7175" name="Text Placeholder 26"/>
          <p:cNvSpPr>
            <a:spLocks noGrp="1"/>
          </p:cNvSpPr>
          <p:nvPr>
            <p:ph type="body" sz="quarter" idx="50"/>
          </p:nvPr>
        </p:nvSpPr>
        <p:spPr>
          <a:xfrm>
            <a:off x="152400" y="2762440"/>
            <a:ext cx="4780033" cy="4400360"/>
          </a:xfrm>
        </p:spPr>
        <p:txBody>
          <a:bodyPr/>
          <a:lstStyle/>
          <a:p>
            <a:r>
              <a:rPr lang="en-US" altLang="en-US" sz="1100" b="1" dirty="0"/>
              <a:t>Full Stack Developer/SOFTWARE TESTER</a:t>
            </a:r>
          </a:p>
          <a:p>
            <a:pPr marL="171450" indent="-171450">
              <a:buFont typeface="Arial" panose="020B0604020202020204" pitchFamily="34" charset="0"/>
              <a:buChar char="•"/>
            </a:pPr>
            <a:r>
              <a:rPr lang="en-US" sz="1100" dirty="0"/>
              <a:t>Understanding of </a:t>
            </a:r>
            <a:r>
              <a:rPr lang="en-US" sz="1100" b="1" dirty="0"/>
              <a:t>RDMS</a:t>
            </a:r>
            <a:r>
              <a:rPr lang="en-US" sz="1100" dirty="0"/>
              <a:t> concepts using </a:t>
            </a:r>
            <a:r>
              <a:rPr lang="en-US" sz="1100" b="1" dirty="0"/>
              <a:t>SQL Server.</a:t>
            </a:r>
          </a:p>
          <a:p>
            <a:pPr marL="171450" indent="-171450">
              <a:buFont typeface="Arial" panose="020B0604020202020204" pitchFamily="34" charset="0"/>
              <a:buChar char="•"/>
            </a:pPr>
            <a:r>
              <a:rPr lang="en-US" sz="1100" dirty="0"/>
              <a:t>Practical understanding of </a:t>
            </a:r>
            <a:r>
              <a:rPr lang="en-US" sz="1100" b="1" dirty="0"/>
              <a:t>C# </a:t>
            </a:r>
            <a:r>
              <a:rPr lang="en-US" sz="1100" dirty="0"/>
              <a:t>and </a:t>
            </a:r>
            <a:r>
              <a:rPr lang="en-US" sz="1100" b="1" dirty="0"/>
              <a:t>SQL</a:t>
            </a:r>
            <a:r>
              <a:rPr lang="en-US" sz="1100" dirty="0"/>
              <a:t> concepts using </a:t>
            </a:r>
            <a:r>
              <a:rPr lang="en-US" sz="1100" b="1" dirty="0"/>
              <a:t>Visual Studio </a:t>
            </a:r>
            <a:r>
              <a:rPr lang="en-US" sz="1100" dirty="0"/>
              <a:t>and </a:t>
            </a:r>
            <a:r>
              <a:rPr lang="en-US" sz="1100" b="1" dirty="0"/>
              <a:t>SQL Server</a:t>
            </a:r>
          </a:p>
          <a:p>
            <a:pPr marL="171450" indent="-171450">
              <a:buFont typeface="Arial" panose="020B0604020202020204" pitchFamily="34" charset="0"/>
              <a:buChar char="•"/>
            </a:pPr>
            <a:r>
              <a:rPr lang="en-US" altLang="en-US" sz="1100" dirty="0">
                <a:sym typeface="+mn-ea"/>
              </a:rPr>
              <a:t>Hands on experience in developing applications using </a:t>
            </a:r>
            <a:r>
              <a:rPr lang="en-US" altLang="en-US" sz="1100" b="1" dirty="0">
                <a:sym typeface="+mn-ea"/>
              </a:rPr>
              <a:t>.NET Framework</a:t>
            </a:r>
            <a:r>
              <a:rPr lang="en-US" altLang="en-US" sz="1100" dirty="0">
                <a:sym typeface="+mn-ea"/>
              </a:rPr>
              <a:t>,.</a:t>
            </a:r>
            <a:r>
              <a:rPr lang="en-US" altLang="en-US" sz="1100" b="1" dirty="0">
                <a:sym typeface="+mn-ea"/>
              </a:rPr>
              <a:t>NET CORE, ADO.NET </a:t>
            </a:r>
            <a:r>
              <a:rPr lang="en-US" altLang="en-US" sz="1100" dirty="0">
                <a:sym typeface="+mn-ea"/>
              </a:rPr>
              <a:t>and </a:t>
            </a:r>
            <a:r>
              <a:rPr lang="en-US" altLang="en-US" sz="1100" b="1" dirty="0">
                <a:sym typeface="+mn-ea"/>
              </a:rPr>
              <a:t>SQL Server</a:t>
            </a:r>
            <a:r>
              <a:rPr lang="en-US" altLang="en-US" sz="1100" dirty="0">
                <a:sym typeface="+mn-ea"/>
              </a:rPr>
              <a:t>.</a:t>
            </a:r>
            <a:endParaRPr lang="en-US" altLang="en-US" sz="1100" dirty="0"/>
          </a:p>
          <a:p>
            <a:pPr marL="171450" indent="-171450">
              <a:buFont typeface="Arial" panose="020B0604020202020204" pitchFamily="34" charset="0"/>
              <a:buChar char="•"/>
            </a:pPr>
            <a:r>
              <a:rPr lang="en-US" sz="1100" dirty="0">
                <a:sym typeface="+mn-ea"/>
              </a:rPr>
              <a:t>Understanding of </a:t>
            </a:r>
            <a:r>
              <a:rPr lang="en-US" sz="1100" b="1" dirty="0">
                <a:sym typeface="+mn-ea"/>
              </a:rPr>
              <a:t>JavaScript, typescript</a:t>
            </a:r>
            <a:r>
              <a:rPr lang="en-US" sz="1100" dirty="0">
                <a:sym typeface="+mn-ea"/>
              </a:rPr>
              <a:t>, </a:t>
            </a:r>
            <a:r>
              <a:rPr lang="en-US" sz="1100" b="1" dirty="0">
                <a:sym typeface="+mn-ea"/>
              </a:rPr>
              <a:t>HTML5</a:t>
            </a:r>
            <a:r>
              <a:rPr lang="en-US" sz="1100" dirty="0">
                <a:sym typeface="+mn-ea"/>
              </a:rPr>
              <a:t> and </a:t>
            </a:r>
            <a:r>
              <a:rPr lang="en-US" sz="1100" b="1" dirty="0">
                <a:sym typeface="+mn-ea"/>
              </a:rPr>
              <a:t>CSS</a:t>
            </a:r>
            <a:r>
              <a:rPr lang="en-US" sz="1100" dirty="0">
                <a:sym typeface="+mn-ea"/>
              </a:rPr>
              <a:t>.</a:t>
            </a:r>
          </a:p>
          <a:p>
            <a:pPr marL="171450" indent="-171450">
              <a:buFont typeface="Arial" panose="020B0604020202020204" pitchFamily="34" charset="0"/>
              <a:buChar char="•"/>
            </a:pPr>
            <a:r>
              <a:rPr lang="en-US" sz="1100" dirty="0">
                <a:sym typeface="+mn-ea"/>
              </a:rPr>
              <a:t>Understanding of </a:t>
            </a:r>
            <a:r>
              <a:rPr lang="en-US" sz="1100" b="1" dirty="0">
                <a:sym typeface="+mn-ea"/>
              </a:rPr>
              <a:t>Angular Framework</a:t>
            </a:r>
          </a:p>
          <a:p>
            <a:pPr marL="171450" indent="-171450">
              <a:buFont typeface="Arial" panose="020B0604020202020204" pitchFamily="34" charset="0"/>
              <a:buChar char="•"/>
            </a:pPr>
            <a:r>
              <a:rPr lang="en-US" sz="1100" dirty="0">
                <a:sym typeface="+mn-ea"/>
              </a:rPr>
              <a:t>Understanding of </a:t>
            </a:r>
            <a:r>
              <a:rPr lang="en-US" sz="1100" b="1" dirty="0">
                <a:sym typeface="+mn-ea"/>
              </a:rPr>
              <a:t>GIT and GitHub</a:t>
            </a:r>
            <a:endParaRPr lang="en-US" sz="1100" b="1" dirty="0"/>
          </a:p>
          <a:p>
            <a:pPr marL="171450" indent="-171450">
              <a:buFont typeface="Arial" panose="020B0604020202020204" pitchFamily="34" charset="0"/>
              <a:buChar char="•"/>
            </a:pPr>
            <a:r>
              <a:rPr lang="en-US" sz="1100" dirty="0"/>
              <a:t>Completed training on </a:t>
            </a:r>
            <a:r>
              <a:rPr lang="en-US" sz="1100" b="1" dirty="0"/>
              <a:t>I-Transform-Microsoft</a:t>
            </a:r>
            <a:r>
              <a:rPr lang="en-US" sz="1100" dirty="0"/>
              <a:t> </a:t>
            </a:r>
            <a:r>
              <a:rPr lang="en-US" sz="1100" b="1" dirty="0"/>
              <a:t>.NET Core.</a:t>
            </a:r>
          </a:p>
          <a:p>
            <a:pPr marL="171450" indent="-171450">
              <a:buFont typeface="Arial" panose="020B0604020202020204" pitchFamily="34" charset="0"/>
              <a:buChar char="•"/>
            </a:pPr>
            <a:r>
              <a:rPr lang="en-US" sz="1100" b="1" dirty="0"/>
              <a:t>Currently working as a software tester on carbon portal. </a:t>
            </a:r>
          </a:p>
          <a:p>
            <a:pPr marL="342900" indent="-342900">
              <a:buFont typeface="+mj-lt"/>
              <a:buAutoNum type="arabicPeriod"/>
            </a:pPr>
            <a:r>
              <a:rPr lang="en-US" sz="1200" b="1" u="sng" dirty="0"/>
              <a:t>Project</a:t>
            </a:r>
            <a:r>
              <a:rPr lang="en-US" sz="1200" b="1" dirty="0"/>
              <a:t> </a:t>
            </a:r>
            <a:r>
              <a:rPr lang="en-US" sz="1100" b="1" dirty="0"/>
              <a:t>: Portfolio team (sustainability COE)</a:t>
            </a:r>
          </a:p>
          <a:p>
            <a:pPr marL="342900" indent="-342900">
              <a:buFont typeface="+mj-lt"/>
              <a:buAutoNum type="arabicPeriod"/>
            </a:pPr>
            <a:r>
              <a:rPr lang="en-US" sz="1200" b="1" u="sng" dirty="0"/>
              <a:t>Azure Certification </a:t>
            </a:r>
            <a:r>
              <a:rPr lang="en-US" sz="1100" b="1" dirty="0"/>
              <a:t>: AZ-900,AZ-204</a:t>
            </a:r>
          </a:p>
          <a:p>
            <a:pPr marL="228600" indent="-228600">
              <a:buFont typeface="+mj-lt"/>
              <a:buAutoNum type="arabicPeriod"/>
            </a:pPr>
            <a:endParaRPr lang="en-US" sz="1100" b="1" dirty="0"/>
          </a:p>
          <a:p>
            <a:endParaRPr lang="en-US" altLang="nl-NL" sz="1100" dirty="0"/>
          </a:p>
          <a:p>
            <a:endParaRPr lang="en-US" altLang="nl-NL" sz="1200" dirty="0"/>
          </a:p>
        </p:txBody>
      </p:sp>
      <p:sp>
        <p:nvSpPr>
          <p:cNvPr id="7178" name="Text Placeholder 1"/>
          <p:cNvSpPr>
            <a:spLocks noGrp="1"/>
          </p:cNvSpPr>
          <p:nvPr>
            <p:ph type="body" sz="quarter" idx="41"/>
          </p:nvPr>
        </p:nvSpPr>
        <p:spPr>
          <a:xfrm>
            <a:off x="2186938" y="75406"/>
            <a:ext cx="6223000" cy="306387"/>
          </a:xfrm>
        </p:spPr>
        <p:txBody>
          <a:bodyPr/>
          <a:lstStyle/>
          <a:p>
            <a:r>
              <a:rPr lang="en-US" altLang="en-IN" dirty="0"/>
              <a:t>Sonali Sanjaydas Gaikwad</a:t>
            </a:r>
          </a:p>
        </p:txBody>
      </p:sp>
      <p:pic>
        <p:nvPicPr>
          <p:cNvPr id="7179" name="Picture 7">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https://github.com/gaikwadsonali</a:t>
            </a:r>
          </a:p>
        </p:txBody>
      </p:sp>
      <p:sp>
        <p:nvSpPr>
          <p:cNvPr id="7183" name="Text Placeholder 25"/>
          <p:cNvSpPr txBox="1">
            <a:spLocks noChangeArrowheads="1"/>
          </p:cNvSpPr>
          <p:nvPr/>
        </p:nvSpPr>
        <p:spPr bwMode="white">
          <a:xfrm>
            <a:off x="3181350"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63112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Technlogy, </a:t>
            </a:r>
            <a:r>
              <a:rPr lang="en-US" altLang="nl-NL" sz="1000" dirty="0">
                <a:solidFill>
                  <a:prstClr val="black"/>
                </a:solidFill>
                <a:latin typeface="Verdana" panose="020B0604030504040204" pitchFamily="34" charset="0"/>
              </a:rPr>
              <a:t>Computer Science</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and Engineering : 2015-2019 </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9" name="Picture Placeholder 8" descr="A picture containing text, wall, person, indoor&#10;&#10;Description automatically generated">
            <a:extLst>
              <a:ext uri="{FF2B5EF4-FFF2-40B4-BE49-F238E27FC236}">
                <a16:creationId xmlns:a16="http://schemas.microsoft.com/office/drawing/2014/main" id="{5E05EF6C-5882-4B2A-A919-913188ABD5F9}"/>
              </a:ext>
            </a:extLst>
          </p:cNvPr>
          <p:cNvPicPr>
            <a:picLocks noGrp="1" noChangeAspect="1"/>
          </p:cNvPicPr>
          <p:nvPr>
            <p:ph type="pic" sz="quarter" idx="46"/>
          </p:nvPr>
        </p:nvPicPr>
        <p:blipFill>
          <a:blip r:embed="rId5" cstate="print">
            <a:extLst>
              <a:ext uri="{28A0092B-C50C-407E-A947-70E740481C1C}">
                <a14:useLocalDpi xmlns:a14="http://schemas.microsoft.com/office/drawing/2010/main" val="0"/>
              </a:ext>
            </a:extLst>
          </a:blip>
          <a:srcRect t="10946" b="10946"/>
          <a:stretch>
            <a:fillRect/>
          </a:stretch>
        </p:blipFill>
        <p:spPr>
          <a:xfrm>
            <a:off x="383259" y="287492"/>
            <a:ext cx="1688260" cy="1735628"/>
          </a:xfr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599" y="228600"/>
            <a:ext cx="1958339" cy="177193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TextBox 2"/>
          <p:cNvSpPr txBox="1"/>
          <p:nvPr/>
        </p:nvSpPr>
        <p:spPr>
          <a:xfrm>
            <a:off x="2359066" y="978686"/>
            <a:ext cx="5122933" cy="276999"/>
          </a:xfrm>
          <a:prstGeom prst="rect">
            <a:avLst/>
          </a:prstGeom>
          <a:noFill/>
        </p:spPr>
        <p:txBody>
          <a:bodyPr wrap="square" rtlCol="0">
            <a:spAutoFit/>
          </a:bodyPr>
          <a:lstStyle/>
          <a:p>
            <a:r>
              <a:rPr lang="en-US" sz="1200" b="1" dirty="0">
                <a:solidFill>
                  <a:schemeClr val="bg1"/>
                </a:solidFill>
              </a:rPr>
              <a:t>Employee</a:t>
            </a:r>
            <a:r>
              <a:rPr lang="en-US" sz="1200" dirty="0">
                <a:solidFill>
                  <a:schemeClr val="bg1"/>
                </a:solidFill>
              </a:rPr>
              <a:t> </a:t>
            </a:r>
            <a:r>
              <a:rPr lang="en-US" sz="1200" b="1" dirty="0">
                <a:solidFill>
                  <a:schemeClr val="bg1"/>
                </a:solidFill>
              </a:rPr>
              <a:t>Id</a:t>
            </a:r>
            <a:r>
              <a:rPr lang="en-US" sz="1200" dirty="0">
                <a:solidFill>
                  <a:schemeClr val="bg1"/>
                </a:solidFill>
              </a:rPr>
              <a:t> :46211888</a:t>
            </a:r>
            <a:endParaRPr lang="en-IN" sz="1200" dirty="0">
              <a:solidFill>
                <a:schemeClr val="bg1"/>
              </a:solidFill>
            </a:endParaRPr>
          </a:p>
        </p:txBody>
      </p:sp>
      <p:sp>
        <p:nvSpPr>
          <p:cNvPr id="4" name="TextBox 3"/>
          <p:cNvSpPr txBox="1"/>
          <p:nvPr/>
        </p:nvSpPr>
        <p:spPr>
          <a:xfrm>
            <a:off x="2359066" y="1408796"/>
            <a:ext cx="7351671" cy="1292662"/>
          </a:xfrm>
          <a:prstGeom prst="rect">
            <a:avLst/>
          </a:prstGeom>
          <a:noFill/>
        </p:spPr>
        <p:txBody>
          <a:bodyPr wrap="square" rtlCol="0">
            <a:spAutoFit/>
          </a:bodyPr>
          <a:lstStyle/>
          <a:p>
            <a:endParaRPr lang="en-US" dirty="0"/>
          </a:p>
          <a:p>
            <a:endParaRPr lang="en-US" dirty="0"/>
          </a:p>
          <a:p>
            <a:endParaRPr lang="en-US" dirty="0"/>
          </a:p>
          <a:p>
            <a:r>
              <a:rPr lang="en-IN" sz="1200" dirty="0"/>
              <a:t> </a:t>
            </a:r>
          </a:p>
          <a:p>
            <a:endParaRPr lang="en-IN" sz="1200" b="1" dirty="0">
              <a:solidFill>
                <a:schemeClr val="bg1"/>
              </a:solidFill>
            </a:endParaRPr>
          </a:p>
        </p:txBody>
      </p:sp>
      <p:sp>
        <p:nvSpPr>
          <p:cNvPr id="7" name="TextBox 6"/>
          <p:cNvSpPr txBox="1"/>
          <p:nvPr/>
        </p:nvSpPr>
        <p:spPr>
          <a:xfrm>
            <a:off x="1884433" y="773809"/>
            <a:ext cx="6096000" cy="2400657"/>
          </a:xfrm>
          <a:prstGeom prst="rect">
            <a:avLst/>
          </a:prstGeom>
          <a:noFill/>
        </p:spPr>
        <p:txBody>
          <a:bodyPr wrap="square" rtlCol="0">
            <a:spAutoFit/>
          </a:bodyPr>
          <a:lstStyle/>
          <a:p>
            <a:pPr lvl="1"/>
            <a:r>
              <a:rPr lang="en-US" sz="1200" b="1" dirty="0">
                <a:solidFill>
                  <a:schemeClr val="bg1"/>
                </a:solidFill>
              </a:rPr>
              <a:t>Batch:</a:t>
            </a:r>
            <a:r>
              <a:rPr lang="en-IN" sz="1200" dirty="0">
                <a:solidFill>
                  <a:schemeClr val="bg1"/>
                </a:solidFill>
              </a:rPr>
              <a:t>2022_B06_June_.NetCore_Rashmi</a:t>
            </a:r>
            <a:endParaRPr lang="en-US" sz="1200" b="1" dirty="0">
              <a:solidFill>
                <a:schemeClr val="bg1"/>
              </a:solidFill>
            </a:endParaRPr>
          </a:p>
          <a:p>
            <a:pPr lvl="1"/>
            <a:endParaRPr lang="en-IN" sz="1200" dirty="0">
              <a:solidFill>
                <a:schemeClr val="bg1"/>
              </a:solidFill>
            </a:endParaRPr>
          </a:p>
          <a:p>
            <a:pPr lvl="1"/>
            <a:endParaRPr lang="en-IN" sz="1200" dirty="0">
              <a:solidFill>
                <a:schemeClr val="bg1"/>
              </a:solidFill>
            </a:endParaRPr>
          </a:p>
          <a:p>
            <a:pPr lvl="1"/>
            <a:endParaRPr lang="en-IN" sz="1200" dirty="0">
              <a:solidFill>
                <a:schemeClr val="bg1"/>
              </a:solidFill>
            </a:endParaRPr>
          </a:p>
          <a:p>
            <a:pPr lvl="1"/>
            <a:endParaRPr lang="en-IN" sz="1200" dirty="0">
              <a:solidFill>
                <a:schemeClr val="bg1"/>
              </a:solidFill>
            </a:endParaRPr>
          </a:p>
          <a:p>
            <a:pPr lvl="1"/>
            <a:endParaRPr lang="en-US" sz="1200" dirty="0">
              <a:solidFill>
                <a:schemeClr val="bg1"/>
              </a:solidFill>
            </a:endParaRPr>
          </a:p>
          <a:p>
            <a:pPr lvl="1"/>
            <a:r>
              <a:rPr lang="en-US" sz="1200" dirty="0">
                <a:solidFill>
                  <a:schemeClr val="bg1"/>
                </a:solidFill>
              </a:rPr>
              <a:t>		</a:t>
            </a:r>
          </a:p>
          <a:p>
            <a:pPr lvl="1"/>
            <a:endParaRPr lang="en-IN" sz="1200" dirty="0">
              <a:solidFill>
                <a:schemeClr val="bg1"/>
              </a:solidFill>
            </a:endParaRPr>
          </a:p>
          <a:p>
            <a:r>
              <a:rPr lang="en-US" dirty="0"/>
              <a:t>	</a:t>
            </a:r>
          </a:p>
          <a:p>
            <a:endParaRPr lang="en-US" dirty="0"/>
          </a:p>
          <a:p>
            <a:endParaRPr lang="en-IN"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380</TotalTime>
  <Words>307</Words>
  <Application>Microsoft Office PowerPoint</Application>
  <PresentationFormat>Widescreen</PresentationFormat>
  <Paragraphs>75</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Gaikwad, Sonali Sanjaydas</cp:lastModifiedBy>
  <cp:revision>132</cp:revision>
  <dcterms:created xsi:type="dcterms:W3CDTF">2020-09-22T06:24:00Z</dcterms:created>
  <dcterms:modified xsi:type="dcterms:W3CDTF">2023-01-11T15:47:55Z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