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Arial Black" panose="020B0A04020102020204" pitchFamily="34" charset="0"/>
      <p:regular r:id="rId32"/>
      <p:bold r:id="rId33"/>
    </p:embeddedFont>
    <p:embeddedFont>
      <p:font typeface="Calibri" panose="020F0502020204030204" pitchFamily="34" charset="0"/>
      <p:regular r:id="rId34"/>
      <p:bold r:id="rId35"/>
      <p:italic r:id="rId36"/>
      <p:boldItalic r:id="rId37"/>
    </p:embeddedFont>
    <p:embeddedFont>
      <p:font typeface="Montserrat ExtraBold" panose="00000900000000000000" pitchFamily="2"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BQFjYw+8Uf/acEIzGoH2R3C1c3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guide pos="3840"/>
        <p:guide pos="597"/>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Gaikwad" userId="c8126a2de4b4dd54" providerId="LiveId" clId="{3DE6F9BB-FF2F-4AA5-969D-DC4225D15F7E}"/>
    <pc:docChg chg="custSel modSld">
      <pc:chgData name="Prashant Gaikwad" userId="c8126a2de4b4dd54" providerId="LiveId" clId="{3DE6F9BB-FF2F-4AA5-969D-DC4225D15F7E}" dt="2022-05-03T21:37:20.820" v="1" actId="478"/>
      <pc:docMkLst>
        <pc:docMk/>
      </pc:docMkLst>
      <pc:sldChg chg="addSp delSp modSp mod">
        <pc:chgData name="Prashant Gaikwad" userId="c8126a2de4b4dd54" providerId="LiveId" clId="{3DE6F9BB-FF2F-4AA5-969D-DC4225D15F7E}" dt="2022-05-03T21:37:20.820" v="1" actId="478"/>
        <pc:sldMkLst>
          <pc:docMk/>
          <pc:sldMk cId="0" sldId="256"/>
        </pc:sldMkLst>
        <pc:spChg chg="add del mod">
          <ac:chgData name="Prashant Gaikwad" userId="c8126a2de4b4dd54" providerId="LiveId" clId="{3DE6F9BB-FF2F-4AA5-969D-DC4225D15F7E}" dt="2022-05-03T21:37:20.820" v="1" actId="478"/>
          <ac:spMkLst>
            <pc:docMk/>
            <pc:sldMk cId="0" sldId="256"/>
            <ac:spMk id="3" creationId="{022BAB15-7193-D9C2-633B-A5D6E497AF2B}"/>
          </ac:spMkLst>
        </pc:spChg>
        <pc:spChg chg="del">
          <ac:chgData name="Prashant Gaikwad" userId="c8126a2de4b4dd54" providerId="LiveId" clId="{3DE6F9BB-FF2F-4AA5-969D-DC4225D15F7E}" dt="2022-05-03T21:37:18.884" v="0" actId="478"/>
          <ac:spMkLst>
            <pc:docMk/>
            <pc:sldMk cId="0" sldId="256"/>
            <ac:spMk id="2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53a2559bf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53a2559bf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1253a2559bf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53a2559bf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53a2559bf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1253a2559bf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53a2559bf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53a2559bf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1253a2559bf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53a2559bf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53a2559bf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1253a2559bf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53a255e3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53a255e30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1253a255e30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549b4be3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2549b4be32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12549b4be32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2549b4be3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2549b4be3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https://towardsdatascience.com/simple-exponential-smoothing-749fc5631bed</a:t>
            </a:r>
            <a:endParaRPr/>
          </a:p>
        </p:txBody>
      </p:sp>
      <p:sp>
        <p:nvSpPr>
          <p:cNvPr id="403" name="Google Shape;403;g12549b4be32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2549b4be32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2549b4be32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https://medium.com/analytics-vidhya/a-thorough-introduction-to-holt-winters-forecasting-c21810b8c0e6</a:t>
            </a:r>
            <a:endParaRPr/>
          </a:p>
        </p:txBody>
      </p:sp>
      <p:sp>
        <p:nvSpPr>
          <p:cNvPr id="415" name="Google Shape;415;g12549b4be32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549b4be32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2549b4be32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12549b4be32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2549b4be32_3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2549b4be32_3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12549b4be32_3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549b4be32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549b4be32_3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g12549b4be32_3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2549b4be32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2549b4be32_3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g12549b4be32_3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2549b4be32_3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2549b4be32_3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12549b4be32_3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549b4be32_3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549b4be32_3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g12549b4be32_3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549b4be32_3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549b4be32_3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g12549b4be32_3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2549b4be32_3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2549b4be32_3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12549b4be32_3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253a255e30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253a255e30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350">
              <a:solidFill>
                <a:srgbClr val="424242"/>
              </a:solidFill>
              <a:highlight>
                <a:srgbClr val="FFFFFF"/>
              </a:highlight>
              <a:latin typeface="Arial"/>
              <a:ea typeface="Arial"/>
              <a:cs typeface="Arial"/>
              <a:sym typeface="Arial"/>
            </a:endParaRPr>
          </a:p>
          <a:p>
            <a:pPr marL="0" lvl="0" indent="0" algn="l" rtl="0">
              <a:spcBef>
                <a:spcPts val="0"/>
              </a:spcBef>
              <a:spcAft>
                <a:spcPts val="0"/>
              </a:spcAft>
              <a:buNone/>
            </a:pPr>
            <a:endParaRPr sz="1350">
              <a:solidFill>
                <a:srgbClr val="424242"/>
              </a:solidFill>
              <a:highlight>
                <a:srgbClr val="FFFFFF"/>
              </a:highlight>
              <a:latin typeface="Arial"/>
              <a:ea typeface="Arial"/>
              <a:cs typeface="Arial"/>
              <a:sym typeface="Arial"/>
            </a:endParaRPr>
          </a:p>
          <a:p>
            <a:pPr marL="0" lvl="0" indent="0" algn="l" rtl="0">
              <a:spcBef>
                <a:spcPts val="0"/>
              </a:spcBef>
              <a:spcAft>
                <a:spcPts val="0"/>
              </a:spcAft>
              <a:buNone/>
            </a:pPr>
            <a:endParaRPr sz="1350">
              <a:solidFill>
                <a:srgbClr val="424242"/>
              </a:solidFill>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2400">
                <a:solidFill>
                  <a:schemeClr val="lt1"/>
                </a:solidFill>
              </a:rPr>
              <a:t>Time series forecasting is a very intriguing field to work with, as I have realized during my time writing these articles. There is a perception in the community that it’s a complex field, and while there is a grain of truth in there, it’s not so difficult once you get the hang of the basic techniques.</a:t>
            </a:r>
            <a:endParaRPr sz="2400">
              <a:solidFill>
                <a:schemeClr val="lt1"/>
              </a:solidFill>
            </a:endParaRPr>
          </a:p>
          <a:p>
            <a:pPr marL="0" lvl="0" indent="0" algn="l" rtl="0">
              <a:lnSpc>
                <a:spcPct val="90000"/>
              </a:lnSpc>
              <a:spcBef>
                <a:spcPts val="1000"/>
              </a:spcBef>
              <a:spcAft>
                <a:spcPts val="0"/>
              </a:spcAft>
              <a:buClr>
                <a:schemeClr val="dk1"/>
              </a:buClr>
              <a:buSzPts val="1100"/>
              <a:buFont typeface="Arial"/>
              <a:buNone/>
            </a:pPr>
            <a:endParaRPr sz="2400">
              <a:solidFill>
                <a:schemeClr val="lt1"/>
              </a:solidFill>
            </a:endParaRPr>
          </a:p>
          <a:p>
            <a:pPr marL="0" lvl="0" indent="0" algn="l" rtl="0">
              <a:lnSpc>
                <a:spcPct val="90000"/>
              </a:lnSpc>
              <a:spcBef>
                <a:spcPts val="1000"/>
              </a:spcBef>
              <a:spcAft>
                <a:spcPts val="0"/>
              </a:spcAft>
              <a:buClr>
                <a:schemeClr val="dk1"/>
              </a:buClr>
              <a:buSzPts val="1100"/>
              <a:buFont typeface="Arial"/>
              <a:buNone/>
            </a:pPr>
            <a:r>
              <a:rPr lang="en-US" sz="2400">
                <a:solidFill>
                  <a:schemeClr val="lt1"/>
                </a:solidFill>
              </a:rPr>
              <a:t>I am interested in finding out how LSTM works on a different kind of time series problem and encourage you to try it out on your own as well. If you have any questions, feel free to connect with me in the comments section below.</a:t>
            </a:r>
            <a:endParaRPr sz="1350">
              <a:solidFill>
                <a:srgbClr val="424242"/>
              </a:solidFill>
              <a:highlight>
                <a:srgbClr val="FFFFFF"/>
              </a:highlight>
              <a:latin typeface="Arial"/>
              <a:ea typeface="Arial"/>
              <a:cs typeface="Arial"/>
              <a:sym typeface="Arial"/>
            </a:endParaRPr>
          </a:p>
        </p:txBody>
      </p:sp>
      <p:sp>
        <p:nvSpPr>
          <p:cNvPr id="523" name="Google Shape;523;g1253a255e30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2224de8719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2224de8719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12224de8719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2549b4be32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g12549b4be32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224de871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224de8719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For a new investor, general research of the stock market is not really enough to make any investment decision. The common trend towards the stock market is highly risky for  investment, so most of the people are not able to make decision based on common trends. They fail to understand the nuances of the data. The seasonal variance and steady flow of any stock will help both existing and new investors to understand and make a decision to invest in a particular stock. So our forecasting analysis will help the investors in deciding  whether they should invest for long term or make a short term investments in Microsoft Stocks and will also help the company to make business decisions as per the price forecast.</a:t>
            </a:r>
            <a:endParaRPr/>
          </a:p>
        </p:txBody>
      </p:sp>
      <p:sp>
        <p:nvSpPr>
          <p:cNvPr id="270" name="Google Shape;270;g12224de8719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224de8719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224de8719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000">
                <a:solidFill>
                  <a:srgbClr val="3F3F3F"/>
                </a:solidFill>
              </a:rPr>
              <a:t>The motive behind making multiple forecasting models is to find the best fitting model to predict the Microsoft Stock price using the historical data which will eventually help the investors to make an investment decision as well as the company to better plan their future</a:t>
            </a:r>
            <a:endParaRPr/>
          </a:p>
        </p:txBody>
      </p:sp>
      <p:sp>
        <p:nvSpPr>
          <p:cNvPr id="282" name="Google Shape;282;g12224de8719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549b4be3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549b4be32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Continuous growth in the revenue irrespective of market conditions makes Microsoft a highly dependable stock to bet on, however we  just can’t take investment decision basis revenue growth only. So we have further analyzed the stock data to see how different models fit on the data.</a:t>
            </a:r>
            <a:endParaRPr/>
          </a:p>
        </p:txBody>
      </p:sp>
      <p:sp>
        <p:nvSpPr>
          <p:cNvPr id="305" name="Google Shape;305;g12549b4be32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53a2559b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53a2559bf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1253a2559bf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53a2559bf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253a2559bf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1253a2559bf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3"/>
        <p:cNvGrpSpPr/>
        <p:nvPr/>
      </p:nvGrpSpPr>
      <p:grpSpPr>
        <a:xfrm>
          <a:off x="0" y="0"/>
          <a:ext cx="0" cy="0"/>
          <a:chOff x="0" y="0"/>
          <a:chExt cx="0" cy="0"/>
        </a:xfrm>
      </p:grpSpPr>
      <p:sp>
        <p:nvSpPr>
          <p:cNvPr id="14" name="Google Shape;14;p13"/>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3"/>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13"/>
          <p:cNvCxnSpPr/>
          <p:nvPr/>
        </p:nvCxnSpPr>
        <p:spPr>
          <a:xfrm rot="10800000" flipH="1">
            <a:off x="0" y="-44"/>
            <a:ext cx="6030600" cy="3004500"/>
          </a:xfrm>
          <a:prstGeom prst="straightConnector1">
            <a:avLst/>
          </a:prstGeom>
          <a:noFill/>
          <a:ln w="9525" cap="flat" cmpd="sng">
            <a:solidFill>
              <a:srgbClr val="A5A5A5"/>
            </a:solidFill>
            <a:prstDash val="solid"/>
            <a:miter lim="800000"/>
            <a:headEnd type="none" w="sm" len="sm"/>
            <a:tailEnd type="none" w="sm" len="sm"/>
          </a:ln>
        </p:spPr>
      </p:cxnSp>
      <p:sp>
        <p:nvSpPr>
          <p:cNvPr id="17" name="Google Shape;17;p13"/>
          <p:cNvSpPr>
            <a:spLocks noGrp="1"/>
          </p:cNvSpPr>
          <p:nvPr>
            <p:ph type="pic" idx="2"/>
          </p:nvPr>
        </p:nvSpPr>
        <p:spPr>
          <a:xfrm>
            <a:off x="1683398" y="860944"/>
            <a:ext cx="4428600" cy="5137200"/>
          </a:xfrm>
          <a:prstGeom prst="rect">
            <a:avLst/>
          </a:prstGeom>
          <a:noFill/>
          <a:ln>
            <a:noFill/>
          </a:ln>
        </p:spPr>
      </p:sp>
      <p:cxnSp>
        <p:nvCxnSpPr>
          <p:cNvPr id="18" name="Google Shape;18;p13"/>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19" name="Google Shape;19;p13" title="Title"/>
          <p:cNvSpPr txBox="1">
            <a:spLocks noGrp="1"/>
          </p:cNvSpPr>
          <p:nvPr>
            <p:ph type="ctrTitle"/>
          </p:nvPr>
        </p:nvSpPr>
        <p:spPr>
          <a:xfrm>
            <a:off x="6375721" y="2006084"/>
            <a:ext cx="4853700" cy="16164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300"/>
              <a:buFont typeface="Calibri"/>
              <a:buNone/>
              <a:defRPr sz="43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13" title="Subtitle"/>
          <p:cNvSpPr txBox="1">
            <a:spLocks noGrp="1"/>
          </p:cNvSpPr>
          <p:nvPr>
            <p:ph type="subTitle" idx="1"/>
          </p:nvPr>
        </p:nvSpPr>
        <p:spPr>
          <a:xfrm>
            <a:off x="6375214" y="3640998"/>
            <a:ext cx="4854300" cy="1257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21" name="Google Shape;21;p13"/>
          <p:cNvCxnSpPr/>
          <p:nvPr/>
        </p:nvCxnSpPr>
        <p:spPr>
          <a:xfrm rot="10800000" flipH="1">
            <a:off x="-17837" y="4699970"/>
            <a:ext cx="1919700" cy="10011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2"/>
        <p:cNvGrpSpPr/>
        <p:nvPr/>
      </p:nvGrpSpPr>
      <p:grpSpPr>
        <a:xfrm>
          <a:off x="0" y="0"/>
          <a:ext cx="0" cy="0"/>
          <a:chOff x="0" y="0"/>
          <a:chExt cx="0" cy="0"/>
        </a:xfrm>
      </p:grpSpPr>
      <p:sp>
        <p:nvSpPr>
          <p:cNvPr id="123" name="Google Shape;123;p22"/>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22"/>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grpSp>
        <p:nvGrpSpPr>
          <p:cNvPr id="125" name="Google Shape;125;p22"/>
          <p:cNvGrpSpPr/>
          <p:nvPr/>
        </p:nvGrpSpPr>
        <p:grpSpPr>
          <a:xfrm flipH="1">
            <a:off x="7561241" y="1"/>
            <a:ext cx="4764065" cy="3540948"/>
            <a:chOff x="-124265" y="-1"/>
            <a:chExt cx="4764065" cy="3367200"/>
          </a:xfrm>
        </p:grpSpPr>
        <p:sp>
          <p:nvSpPr>
            <p:cNvPr id="126" name="Google Shape;126;p22"/>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27" name="Google Shape;127;p22"/>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128" name="Google Shape;128;p22"/>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9" name="Google Shape;129;p22"/>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2"/>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22"/>
          <p:cNvSpPr txBox="1">
            <a:spLocks noGrp="1"/>
          </p:cNvSpPr>
          <p:nvPr>
            <p:ph type="title"/>
          </p:nvPr>
        </p:nvSpPr>
        <p:spPr>
          <a:xfrm>
            <a:off x="518678" y="209029"/>
            <a:ext cx="8330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a:off x="1526131" y="1979613"/>
            <a:ext cx="9139800" cy="28989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E7A40"/>
              </a:buClr>
              <a:buSzPts val="6000"/>
              <a:buFont typeface="Arial"/>
              <a:buNone/>
              <a:defRPr sz="60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4"/>
        <p:cNvGrpSpPr/>
        <p:nvPr/>
      </p:nvGrpSpPr>
      <p:grpSpPr>
        <a:xfrm>
          <a:off x="0" y="0"/>
          <a:ext cx="0" cy="0"/>
          <a:chOff x="0" y="0"/>
          <a:chExt cx="0" cy="0"/>
        </a:xfrm>
      </p:grpSpPr>
      <p:sp>
        <p:nvSpPr>
          <p:cNvPr id="135" name="Google Shape;135;p23"/>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23"/>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 name="Google Shape;137;p23"/>
          <p:cNvCxnSpPr/>
          <p:nvPr/>
        </p:nvCxnSpPr>
        <p:spPr>
          <a:xfrm rot="10800000" flipH="1">
            <a:off x="0" y="-44"/>
            <a:ext cx="6030600" cy="3004500"/>
          </a:xfrm>
          <a:prstGeom prst="straightConnector1">
            <a:avLst/>
          </a:prstGeom>
          <a:noFill/>
          <a:ln w="9525" cap="flat" cmpd="sng">
            <a:solidFill>
              <a:srgbClr val="A5A5A5"/>
            </a:solidFill>
            <a:prstDash val="solid"/>
            <a:miter lim="800000"/>
            <a:headEnd type="none" w="sm" len="sm"/>
            <a:tailEnd type="none" w="sm" len="sm"/>
          </a:ln>
        </p:spPr>
      </p:cxnSp>
      <p:cxnSp>
        <p:nvCxnSpPr>
          <p:cNvPr id="138" name="Google Shape;138;p23"/>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139" name="Google Shape;139;p23" title="Title"/>
          <p:cNvSpPr txBox="1">
            <a:spLocks noGrp="1"/>
          </p:cNvSpPr>
          <p:nvPr>
            <p:ph type="ctrTitle"/>
          </p:nvPr>
        </p:nvSpPr>
        <p:spPr>
          <a:xfrm>
            <a:off x="6375721" y="2006084"/>
            <a:ext cx="4853700" cy="16164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300"/>
              <a:buFont typeface="Calibri"/>
              <a:buNone/>
              <a:defRPr sz="43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23" title="Subtitle"/>
          <p:cNvSpPr txBox="1">
            <a:spLocks noGrp="1"/>
          </p:cNvSpPr>
          <p:nvPr>
            <p:ph type="subTitle" idx="1"/>
          </p:nvPr>
        </p:nvSpPr>
        <p:spPr>
          <a:xfrm>
            <a:off x="6375214" y="3640998"/>
            <a:ext cx="4854300" cy="1257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141" name="Google Shape;141;p23"/>
          <p:cNvCxnSpPr/>
          <p:nvPr/>
        </p:nvCxnSpPr>
        <p:spPr>
          <a:xfrm rot="10800000" flipH="1">
            <a:off x="-17837" y="4699970"/>
            <a:ext cx="1919700" cy="10011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2"/>
        <p:cNvGrpSpPr/>
        <p:nvPr/>
      </p:nvGrpSpPr>
      <p:grpSpPr>
        <a:xfrm>
          <a:off x="0" y="0"/>
          <a:ext cx="0" cy="0"/>
          <a:chOff x="0" y="0"/>
          <a:chExt cx="0" cy="0"/>
        </a:xfrm>
      </p:grpSpPr>
      <p:sp>
        <p:nvSpPr>
          <p:cNvPr id="143" name="Google Shape;143;p24"/>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24"/>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24"/>
          <p:cNvSpPr/>
          <p:nvPr/>
        </p:nvSpPr>
        <p:spPr>
          <a:xfrm rot="-1641099">
            <a:off x="-637245" y="3588181"/>
            <a:ext cx="3860264" cy="1746983"/>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6" name="Google Shape;146;p24"/>
          <p:cNvCxnSpPr/>
          <p:nvPr/>
        </p:nvCxnSpPr>
        <p:spPr>
          <a:xfrm rot="10800000" flipH="1">
            <a:off x="0" y="1010096"/>
            <a:ext cx="1785300" cy="907500"/>
          </a:xfrm>
          <a:prstGeom prst="straightConnector1">
            <a:avLst/>
          </a:prstGeom>
          <a:noFill/>
          <a:ln w="9525" cap="flat" cmpd="sng">
            <a:solidFill>
              <a:srgbClr val="A5A5A5"/>
            </a:solidFill>
            <a:prstDash val="solid"/>
            <a:miter lim="800000"/>
            <a:headEnd type="none" w="sm" len="sm"/>
            <a:tailEnd type="none" w="sm" len="sm"/>
          </a:ln>
        </p:spPr>
      </p:cxnSp>
      <p:sp>
        <p:nvSpPr>
          <p:cNvPr id="147" name="Google Shape;147;p24" title="Title"/>
          <p:cNvSpPr txBox="1">
            <a:spLocks noGrp="1"/>
          </p:cNvSpPr>
          <p:nvPr>
            <p:ph type="title"/>
          </p:nvPr>
        </p:nvSpPr>
        <p:spPr>
          <a:xfrm>
            <a:off x="6283842" y="1987420"/>
            <a:ext cx="4911600" cy="17898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4" title="Subtitle"/>
          <p:cNvSpPr txBox="1">
            <a:spLocks noGrp="1"/>
          </p:cNvSpPr>
          <p:nvPr>
            <p:ph type="body" idx="1"/>
          </p:nvPr>
        </p:nvSpPr>
        <p:spPr>
          <a:xfrm>
            <a:off x="6283842" y="3792046"/>
            <a:ext cx="4911600" cy="9105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149" name="Google Shape;149;p24"/>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150" name="Google Shape;150;p24"/>
          <p:cNvSpPr/>
          <p:nvPr/>
        </p:nvSpPr>
        <p:spPr>
          <a:xfrm>
            <a:off x="7754112" y="0"/>
            <a:ext cx="2258700" cy="742800"/>
          </a:xfrm>
          <a:prstGeom prst="parallelogram">
            <a:avLst>
              <a:gd name="adj" fmla="val 19585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1" name="Google Shape;151;p24"/>
          <p:cNvCxnSpPr/>
          <p:nvPr/>
        </p:nvCxnSpPr>
        <p:spPr>
          <a:xfrm rot="10800000" flipH="1">
            <a:off x="0" y="408510"/>
            <a:ext cx="6595500" cy="3403200"/>
          </a:xfrm>
          <a:prstGeom prst="straightConnector1">
            <a:avLst/>
          </a:prstGeom>
          <a:noFill/>
          <a:ln w="9525" cap="flat" cmpd="sng">
            <a:solidFill>
              <a:srgbClr val="A5A5A5"/>
            </a:solidFill>
            <a:prstDash val="solid"/>
            <a:miter lim="800000"/>
            <a:headEnd type="none" w="sm" len="sm"/>
            <a:tailEnd type="none" w="sm" len="sm"/>
          </a:ln>
        </p:spPr>
      </p:cxnSp>
      <p:cxnSp>
        <p:nvCxnSpPr>
          <p:cNvPr id="152" name="Google Shape;152;p24"/>
          <p:cNvCxnSpPr/>
          <p:nvPr/>
        </p:nvCxnSpPr>
        <p:spPr>
          <a:xfrm rot="10800000" flipH="1">
            <a:off x="-17837" y="5266898"/>
            <a:ext cx="1919700" cy="1001100"/>
          </a:xfrm>
          <a:prstGeom prst="straightConnector1">
            <a:avLst/>
          </a:prstGeom>
          <a:noFill/>
          <a:ln w="9525" cap="flat" cmpd="sng">
            <a:solidFill>
              <a:schemeClr val="accent1"/>
            </a:solidFill>
            <a:prstDash val="solid"/>
            <a:miter lim="800000"/>
            <a:headEnd type="none" w="sm" len="sm"/>
            <a:tailEnd type="none" w="sm" len="sm"/>
          </a:ln>
        </p:spPr>
      </p:cxnSp>
      <p:sp>
        <p:nvSpPr>
          <p:cNvPr id="153" name="Google Shape;153;p24"/>
          <p:cNvSpPr/>
          <p:nvPr/>
        </p:nvSpPr>
        <p:spPr>
          <a:xfrm rot="-1641036">
            <a:off x="-139076" y="3407069"/>
            <a:ext cx="1438508" cy="236419"/>
          </a:xfrm>
          <a:prstGeom prst="parallelogram">
            <a:avLst>
              <a:gd name="adj" fmla="val 53218"/>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4"/>
        <p:cNvGrpSpPr/>
        <p:nvPr/>
      </p:nvGrpSpPr>
      <p:grpSpPr>
        <a:xfrm>
          <a:off x="0" y="0"/>
          <a:ext cx="0" cy="0"/>
          <a:chOff x="0" y="0"/>
          <a:chExt cx="0" cy="0"/>
        </a:xfrm>
      </p:grpSpPr>
      <p:sp>
        <p:nvSpPr>
          <p:cNvPr id="155" name="Google Shape;155;p25"/>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6" name="Google Shape;156;p25"/>
          <p:cNvCxnSpPr/>
          <p:nvPr/>
        </p:nvCxnSpPr>
        <p:spPr>
          <a:xfrm rot="10800000">
            <a:off x="-9128" y="3634056"/>
            <a:ext cx="1912500" cy="1572900"/>
          </a:xfrm>
          <a:prstGeom prst="straightConnector1">
            <a:avLst/>
          </a:prstGeom>
          <a:noFill/>
          <a:ln w="9525" cap="flat" cmpd="sng">
            <a:solidFill>
              <a:schemeClr val="accent2"/>
            </a:solidFill>
            <a:prstDash val="solid"/>
            <a:miter lim="800000"/>
            <a:headEnd type="none" w="sm" len="sm"/>
            <a:tailEnd type="none" w="sm" len="sm"/>
          </a:ln>
        </p:spPr>
      </p:cxnSp>
      <p:grpSp>
        <p:nvGrpSpPr>
          <p:cNvPr id="157" name="Google Shape;157;p25"/>
          <p:cNvGrpSpPr/>
          <p:nvPr/>
        </p:nvGrpSpPr>
        <p:grpSpPr>
          <a:xfrm flipH="1">
            <a:off x="7561241" y="1"/>
            <a:ext cx="4764065" cy="3540948"/>
            <a:chOff x="-124265" y="-1"/>
            <a:chExt cx="4764065" cy="3367200"/>
          </a:xfrm>
        </p:grpSpPr>
        <p:sp>
          <p:nvSpPr>
            <p:cNvPr id="158" name="Google Shape;158;p25"/>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59" name="Google Shape;159;p25"/>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160" name="Google Shape;160;p25"/>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1" name="Google Shape;161;p25"/>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sp>
        <p:nvSpPr>
          <p:cNvPr id="162" name="Google Shape;162;p25"/>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25"/>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25"/>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25"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6" name="Google Shape;166;p25"/>
          <p:cNvSpPr txBox="1">
            <a:spLocks noGrp="1"/>
          </p:cNvSpPr>
          <p:nvPr>
            <p:ph type="body" idx="1"/>
          </p:nvPr>
        </p:nvSpPr>
        <p:spPr>
          <a:xfrm>
            <a:off x="518678" y="1671924"/>
            <a:ext cx="10835100" cy="45051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7"/>
        <p:cNvGrpSpPr/>
        <p:nvPr/>
      </p:nvGrpSpPr>
      <p:grpSpPr>
        <a:xfrm>
          <a:off x="0" y="0"/>
          <a:ext cx="0" cy="0"/>
          <a:chOff x="0" y="0"/>
          <a:chExt cx="0" cy="0"/>
        </a:xfrm>
      </p:grpSpPr>
      <p:sp>
        <p:nvSpPr>
          <p:cNvPr id="168" name="Google Shape;168;p26"/>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69" name="Google Shape;169;p26"/>
          <p:cNvCxnSpPr/>
          <p:nvPr/>
        </p:nvCxnSpPr>
        <p:spPr>
          <a:xfrm rot="10800000">
            <a:off x="-9128" y="3634056"/>
            <a:ext cx="1912500" cy="1572900"/>
          </a:xfrm>
          <a:prstGeom prst="straightConnector1">
            <a:avLst/>
          </a:prstGeom>
          <a:noFill/>
          <a:ln w="9525" cap="flat" cmpd="sng">
            <a:solidFill>
              <a:schemeClr val="accent2"/>
            </a:solidFill>
            <a:prstDash val="solid"/>
            <a:miter lim="800000"/>
            <a:headEnd type="none" w="sm" len="sm"/>
            <a:tailEnd type="none" w="sm" len="sm"/>
          </a:ln>
        </p:spPr>
      </p:cxnSp>
      <p:grpSp>
        <p:nvGrpSpPr>
          <p:cNvPr id="170" name="Google Shape;170;p26"/>
          <p:cNvGrpSpPr/>
          <p:nvPr/>
        </p:nvGrpSpPr>
        <p:grpSpPr>
          <a:xfrm flipH="1">
            <a:off x="7561241" y="1"/>
            <a:ext cx="4764065" cy="3540948"/>
            <a:chOff x="-124265" y="-1"/>
            <a:chExt cx="4764065" cy="3367200"/>
          </a:xfrm>
        </p:grpSpPr>
        <p:sp>
          <p:nvSpPr>
            <p:cNvPr id="171" name="Google Shape;171;p26"/>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72" name="Google Shape;172;p26"/>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173" name="Google Shape;173;p26"/>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4" name="Google Shape;174;p26"/>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sp>
        <p:nvSpPr>
          <p:cNvPr id="175" name="Google Shape;175;p26"/>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6"/>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6"/>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8" name="Google Shape;178;p26"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26"/>
          <p:cNvSpPr txBox="1">
            <a:spLocks noGrp="1"/>
          </p:cNvSpPr>
          <p:nvPr>
            <p:ph type="body" idx="1"/>
          </p:nvPr>
        </p:nvSpPr>
        <p:spPr>
          <a:xfrm>
            <a:off x="529687" y="1651044"/>
            <a:ext cx="5181600" cy="45258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0" name="Google Shape;180;p26"/>
          <p:cNvSpPr txBox="1">
            <a:spLocks noGrp="1"/>
          </p:cNvSpPr>
          <p:nvPr>
            <p:ph type="body" idx="2"/>
          </p:nvPr>
        </p:nvSpPr>
        <p:spPr>
          <a:xfrm>
            <a:off x="6172200" y="1651044"/>
            <a:ext cx="5181600" cy="45258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81"/>
        <p:cNvGrpSpPr/>
        <p:nvPr/>
      </p:nvGrpSpPr>
      <p:grpSpPr>
        <a:xfrm>
          <a:off x="0" y="0"/>
          <a:ext cx="0" cy="0"/>
          <a:chOff x="0" y="0"/>
          <a:chExt cx="0" cy="0"/>
        </a:xfrm>
      </p:grpSpPr>
      <p:sp>
        <p:nvSpPr>
          <p:cNvPr id="182" name="Google Shape;182;p27"/>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83" name="Google Shape;183;p27"/>
          <p:cNvCxnSpPr/>
          <p:nvPr/>
        </p:nvCxnSpPr>
        <p:spPr>
          <a:xfrm rot="10800000">
            <a:off x="-9128" y="3634056"/>
            <a:ext cx="1912500" cy="1572900"/>
          </a:xfrm>
          <a:prstGeom prst="straightConnector1">
            <a:avLst/>
          </a:prstGeom>
          <a:noFill/>
          <a:ln w="9525" cap="flat" cmpd="sng">
            <a:solidFill>
              <a:schemeClr val="accent2"/>
            </a:solidFill>
            <a:prstDash val="solid"/>
            <a:miter lim="800000"/>
            <a:headEnd type="none" w="sm" len="sm"/>
            <a:tailEnd type="none" w="sm" len="sm"/>
          </a:ln>
        </p:spPr>
      </p:cxnSp>
      <p:grpSp>
        <p:nvGrpSpPr>
          <p:cNvPr id="184" name="Google Shape;184;p27"/>
          <p:cNvGrpSpPr/>
          <p:nvPr/>
        </p:nvGrpSpPr>
        <p:grpSpPr>
          <a:xfrm flipH="1">
            <a:off x="7561241" y="1"/>
            <a:ext cx="4764065" cy="3540948"/>
            <a:chOff x="-124265" y="-1"/>
            <a:chExt cx="4764065" cy="3367200"/>
          </a:xfrm>
        </p:grpSpPr>
        <p:sp>
          <p:nvSpPr>
            <p:cNvPr id="185" name="Google Shape;185;p27"/>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86" name="Google Shape;186;p27"/>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187" name="Google Shape;187;p27"/>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8" name="Google Shape;188;p27"/>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sp>
        <p:nvSpPr>
          <p:cNvPr id="189" name="Google Shape;189;p27"/>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27"/>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2" name="Google Shape;192;p27"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27"/>
          <p:cNvSpPr txBox="1">
            <a:spLocks noGrp="1"/>
          </p:cNvSpPr>
          <p:nvPr>
            <p:ph type="body" idx="1"/>
          </p:nvPr>
        </p:nvSpPr>
        <p:spPr>
          <a:xfrm>
            <a:off x="518678" y="1681163"/>
            <a:ext cx="5382600" cy="8238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4" name="Google Shape;194;p27"/>
          <p:cNvSpPr txBox="1">
            <a:spLocks noGrp="1"/>
          </p:cNvSpPr>
          <p:nvPr>
            <p:ph type="body" idx="2"/>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5" name="Google Shape;195;p27"/>
          <p:cNvSpPr txBox="1">
            <a:spLocks noGrp="1"/>
          </p:cNvSpPr>
          <p:nvPr>
            <p:ph type="body" idx="3"/>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6" name="Google Shape;196;p27"/>
          <p:cNvSpPr txBox="1">
            <a:spLocks noGrp="1"/>
          </p:cNvSpPr>
          <p:nvPr>
            <p:ph type="body" idx="4"/>
          </p:nvPr>
        </p:nvSpPr>
        <p:spPr>
          <a:xfrm>
            <a:off x="518678" y="2505075"/>
            <a:ext cx="5391600" cy="3684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97"/>
        <p:cNvGrpSpPr/>
        <p:nvPr/>
      </p:nvGrpSpPr>
      <p:grpSpPr>
        <a:xfrm>
          <a:off x="0" y="0"/>
          <a:ext cx="0" cy="0"/>
          <a:chOff x="0" y="0"/>
          <a:chExt cx="0" cy="0"/>
        </a:xfrm>
      </p:grpSpPr>
      <p:sp>
        <p:nvSpPr>
          <p:cNvPr id="198" name="Google Shape;198;p28"/>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8"/>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0" name="Google Shape;200;p28"/>
          <p:cNvCxnSpPr/>
          <p:nvPr/>
        </p:nvCxnSpPr>
        <p:spPr>
          <a:xfrm rot="10800000" flipH="1">
            <a:off x="0" y="-44"/>
            <a:ext cx="6030600" cy="3004500"/>
          </a:xfrm>
          <a:prstGeom prst="straightConnector1">
            <a:avLst/>
          </a:prstGeom>
          <a:noFill/>
          <a:ln w="9525" cap="flat" cmpd="sng">
            <a:solidFill>
              <a:srgbClr val="A5A5A5"/>
            </a:solidFill>
            <a:prstDash val="solid"/>
            <a:miter lim="800000"/>
            <a:headEnd type="none" w="sm" len="sm"/>
            <a:tailEnd type="none" w="sm" len="sm"/>
          </a:ln>
        </p:spPr>
      </p:cxnSp>
      <p:cxnSp>
        <p:nvCxnSpPr>
          <p:cNvPr id="201" name="Google Shape;201;p28"/>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202" name="Google Shape;202;p28" title="Title"/>
          <p:cNvSpPr txBox="1">
            <a:spLocks noGrp="1"/>
          </p:cNvSpPr>
          <p:nvPr>
            <p:ph type="ctrTitle"/>
          </p:nvPr>
        </p:nvSpPr>
        <p:spPr>
          <a:xfrm>
            <a:off x="719170" y="4374036"/>
            <a:ext cx="5311500" cy="1326900"/>
          </a:xfrm>
          <a:prstGeom prst="rect">
            <a:avLst/>
          </a:prstGeom>
          <a:noFill/>
          <a:ln>
            <a:noFill/>
          </a:ln>
        </p:spPr>
        <p:txBody>
          <a:bodyPr spcFirstLastPara="1" wrap="square" lIns="91425" tIns="45700" rIns="91425" bIns="0" anchor="b" anchorCtr="0">
            <a:normAutofit/>
          </a:bodyPr>
          <a:lstStyle>
            <a:lvl1pPr lvl="0" algn="r" rtl="0">
              <a:lnSpc>
                <a:spcPct val="90000"/>
              </a:lnSpc>
              <a:spcBef>
                <a:spcPts val="0"/>
              </a:spcBef>
              <a:spcAft>
                <a:spcPts val="0"/>
              </a:spcAft>
              <a:buClr>
                <a:schemeClr val="accent1"/>
              </a:buClr>
              <a:buSzPts val="4300"/>
              <a:buFont typeface="Arial"/>
              <a:buNone/>
              <a:defRPr sz="43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8"/>
          <p:cNvCxnSpPr/>
          <p:nvPr/>
        </p:nvCxnSpPr>
        <p:spPr>
          <a:xfrm rot="10800000" flipH="1">
            <a:off x="-17837" y="4699970"/>
            <a:ext cx="1919700" cy="1001100"/>
          </a:xfrm>
          <a:prstGeom prst="straightConnector1">
            <a:avLst/>
          </a:prstGeom>
          <a:noFill/>
          <a:ln w="9525" cap="flat" cmpd="sng">
            <a:solidFill>
              <a:schemeClr val="accent1"/>
            </a:solidFill>
            <a:prstDash val="solid"/>
            <a:miter lim="800000"/>
            <a:headEnd type="none" w="sm" len="sm"/>
            <a:tailEnd type="none" w="sm" len="sm"/>
          </a:ln>
        </p:spPr>
      </p:cxnSp>
      <p:sp>
        <p:nvSpPr>
          <p:cNvPr id="204" name="Google Shape;204;p28"/>
          <p:cNvSpPr txBox="1">
            <a:spLocks noGrp="1"/>
          </p:cNvSpPr>
          <p:nvPr>
            <p:ph type="body" idx="1"/>
          </p:nvPr>
        </p:nvSpPr>
        <p:spPr>
          <a:xfrm>
            <a:off x="719170" y="5701069"/>
            <a:ext cx="5311500" cy="9315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05" name="Google Shape;205;p28"/>
          <p:cNvSpPr txBox="1">
            <a:spLocks noGrp="1"/>
          </p:cNvSpPr>
          <p:nvPr>
            <p:ph type="body" idx="2"/>
          </p:nvPr>
        </p:nvSpPr>
        <p:spPr>
          <a:xfrm>
            <a:off x="6161316" y="2290713"/>
            <a:ext cx="5803800" cy="43419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06"/>
        <p:cNvGrpSpPr/>
        <p:nvPr/>
      </p:nvGrpSpPr>
      <p:grpSpPr>
        <a:xfrm>
          <a:off x="0" y="0"/>
          <a:ext cx="0" cy="0"/>
          <a:chOff x="0" y="0"/>
          <a:chExt cx="0" cy="0"/>
        </a:xfrm>
      </p:grpSpPr>
      <p:sp>
        <p:nvSpPr>
          <p:cNvPr id="207" name="Google Shape;207;p29"/>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29"/>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9" name="Google Shape;209;p29"/>
          <p:cNvCxnSpPr/>
          <p:nvPr/>
        </p:nvCxnSpPr>
        <p:spPr>
          <a:xfrm rot="10800000" flipH="1">
            <a:off x="0" y="-44"/>
            <a:ext cx="6030600" cy="3004500"/>
          </a:xfrm>
          <a:prstGeom prst="straightConnector1">
            <a:avLst/>
          </a:prstGeom>
          <a:noFill/>
          <a:ln w="9525" cap="flat" cmpd="sng">
            <a:solidFill>
              <a:srgbClr val="A5A5A5"/>
            </a:solidFill>
            <a:prstDash val="solid"/>
            <a:miter lim="800000"/>
            <a:headEnd type="none" w="sm" len="sm"/>
            <a:tailEnd type="none" w="sm" len="sm"/>
          </a:ln>
        </p:spPr>
      </p:cxnSp>
      <p:cxnSp>
        <p:nvCxnSpPr>
          <p:cNvPr id="210" name="Google Shape;210;p29"/>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211" name="Google Shape;211;p29" title="Title"/>
          <p:cNvSpPr txBox="1">
            <a:spLocks noGrp="1"/>
          </p:cNvSpPr>
          <p:nvPr>
            <p:ph type="ctrTitle"/>
          </p:nvPr>
        </p:nvSpPr>
        <p:spPr>
          <a:xfrm>
            <a:off x="719170" y="4374036"/>
            <a:ext cx="5311500" cy="1326900"/>
          </a:xfrm>
          <a:prstGeom prst="rect">
            <a:avLst/>
          </a:prstGeom>
          <a:noFill/>
          <a:ln>
            <a:noFill/>
          </a:ln>
        </p:spPr>
        <p:txBody>
          <a:bodyPr spcFirstLastPara="1" wrap="square" lIns="91425" tIns="45700" rIns="91425" bIns="0" anchor="b" anchorCtr="0">
            <a:normAutofit/>
          </a:bodyPr>
          <a:lstStyle>
            <a:lvl1pPr lvl="0" algn="r" rtl="0">
              <a:lnSpc>
                <a:spcPct val="90000"/>
              </a:lnSpc>
              <a:spcBef>
                <a:spcPts val="0"/>
              </a:spcBef>
              <a:spcAft>
                <a:spcPts val="0"/>
              </a:spcAft>
              <a:buClr>
                <a:schemeClr val="accent1"/>
              </a:buClr>
              <a:buSzPts val="4300"/>
              <a:buFont typeface="Arial"/>
              <a:buNone/>
              <a:defRPr sz="43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12" name="Google Shape;212;p29"/>
          <p:cNvCxnSpPr/>
          <p:nvPr/>
        </p:nvCxnSpPr>
        <p:spPr>
          <a:xfrm rot="10800000" flipH="1">
            <a:off x="-17837" y="4699970"/>
            <a:ext cx="1919700" cy="1001100"/>
          </a:xfrm>
          <a:prstGeom prst="straightConnector1">
            <a:avLst/>
          </a:prstGeom>
          <a:noFill/>
          <a:ln w="9525" cap="flat" cmpd="sng">
            <a:solidFill>
              <a:schemeClr val="accent1"/>
            </a:solidFill>
            <a:prstDash val="solid"/>
            <a:miter lim="800000"/>
            <a:headEnd type="none" w="sm" len="sm"/>
            <a:tailEnd type="none" w="sm" len="sm"/>
          </a:ln>
        </p:spPr>
      </p:cxnSp>
      <p:sp>
        <p:nvSpPr>
          <p:cNvPr id="213" name="Google Shape;213;p29"/>
          <p:cNvSpPr txBox="1">
            <a:spLocks noGrp="1"/>
          </p:cNvSpPr>
          <p:nvPr>
            <p:ph type="body" idx="1"/>
          </p:nvPr>
        </p:nvSpPr>
        <p:spPr>
          <a:xfrm>
            <a:off x="719170" y="5701069"/>
            <a:ext cx="5311500" cy="9315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14" name="Google Shape;214;p29"/>
          <p:cNvSpPr>
            <a:spLocks noGrp="1"/>
          </p:cNvSpPr>
          <p:nvPr>
            <p:ph type="pic" idx="2"/>
          </p:nvPr>
        </p:nvSpPr>
        <p:spPr>
          <a:xfrm>
            <a:off x="6249970" y="2271860"/>
            <a:ext cx="5715000" cy="43608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5"/>
        <p:cNvGrpSpPr/>
        <p:nvPr/>
      </p:nvGrpSpPr>
      <p:grpSpPr>
        <a:xfrm>
          <a:off x="0" y="0"/>
          <a:ext cx="0" cy="0"/>
          <a:chOff x="0" y="0"/>
          <a:chExt cx="0" cy="0"/>
        </a:xfrm>
      </p:grpSpPr>
      <p:sp>
        <p:nvSpPr>
          <p:cNvPr id="216" name="Google Shape;216;p30"/>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30"/>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grpSp>
        <p:nvGrpSpPr>
          <p:cNvPr id="218" name="Google Shape;218;p30"/>
          <p:cNvGrpSpPr/>
          <p:nvPr/>
        </p:nvGrpSpPr>
        <p:grpSpPr>
          <a:xfrm flipH="1">
            <a:off x="7561241" y="1"/>
            <a:ext cx="4764065" cy="3540948"/>
            <a:chOff x="-124265" y="-1"/>
            <a:chExt cx="4764065" cy="3367200"/>
          </a:xfrm>
        </p:grpSpPr>
        <p:sp>
          <p:nvSpPr>
            <p:cNvPr id="219" name="Google Shape;219;p30"/>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20" name="Google Shape;220;p30"/>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221" name="Google Shape;221;p30"/>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2" name="Google Shape;222;p30"/>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30"/>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30"/>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5"/>
        <p:cNvGrpSpPr/>
        <p:nvPr/>
      </p:nvGrpSpPr>
      <p:grpSpPr>
        <a:xfrm>
          <a:off x="0" y="0"/>
          <a:ext cx="0" cy="0"/>
          <a:chOff x="0" y="0"/>
          <a:chExt cx="0" cy="0"/>
        </a:xfrm>
      </p:grpSpPr>
      <p:sp>
        <p:nvSpPr>
          <p:cNvPr id="226" name="Google Shape;226;p31"/>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31"/>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grpSp>
        <p:nvGrpSpPr>
          <p:cNvPr id="228" name="Google Shape;228;p31"/>
          <p:cNvGrpSpPr/>
          <p:nvPr/>
        </p:nvGrpSpPr>
        <p:grpSpPr>
          <a:xfrm flipH="1">
            <a:off x="7561241" y="1"/>
            <a:ext cx="4764065" cy="3540948"/>
            <a:chOff x="-124265" y="-1"/>
            <a:chExt cx="4764065" cy="3367200"/>
          </a:xfrm>
        </p:grpSpPr>
        <p:sp>
          <p:nvSpPr>
            <p:cNvPr id="229" name="Google Shape;229;p31"/>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30" name="Google Shape;230;p31"/>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231" name="Google Shape;231;p31"/>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2" name="Google Shape;232;p31"/>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3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4" name="Google Shape;234;p31"/>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5" name="Google Shape;235;p31"/>
          <p:cNvSpPr txBox="1">
            <a:spLocks noGrp="1"/>
          </p:cNvSpPr>
          <p:nvPr>
            <p:ph type="title"/>
          </p:nvPr>
        </p:nvSpPr>
        <p:spPr>
          <a:xfrm>
            <a:off x="518678" y="209029"/>
            <a:ext cx="8330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rge Photo">
  <p:cSld name="Large Photo">
    <p:spTree>
      <p:nvGrpSpPr>
        <p:cNvPr id="1" name="Shape 22"/>
        <p:cNvGrpSpPr/>
        <p:nvPr/>
      </p:nvGrpSpPr>
      <p:grpSpPr>
        <a:xfrm>
          <a:off x="0" y="0"/>
          <a:ext cx="0" cy="0"/>
          <a:chOff x="0" y="0"/>
          <a:chExt cx="0" cy="0"/>
        </a:xfrm>
      </p:grpSpPr>
      <p:sp>
        <p:nvSpPr>
          <p:cNvPr id="23" name="Google Shape;23;p1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4"/>
          <p:cNvSpPr/>
          <p:nvPr/>
        </p:nvSpPr>
        <p:spPr>
          <a:xfrm rot="10800000" flipH="1">
            <a:off x="0" y="98"/>
            <a:ext cx="11747400" cy="62991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14" title="Image"/>
          <p:cNvSpPr>
            <a:spLocks noGrp="1"/>
          </p:cNvSpPr>
          <p:nvPr>
            <p:ph type="pic" idx="2"/>
          </p:nvPr>
        </p:nvSpPr>
        <p:spPr>
          <a:xfrm>
            <a:off x="359229" y="326570"/>
            <a:ext cx="11473500" cy="6204900"/>
          </a:xfrm>
          <a:prstGeom prst="rect">
            <a:avLst/>
          </a:prstGeom>
          <a:solidFill>
            <a:srgbClr val="D8D8D8"/>
          </a:solidFill>
          <a:ln>
            <a:noFill/>
          </a:ln>
        </p:spPr>
      </p:sp>
      <p:cxnSp>
        <p:nvCxnSpPr>
          <p:cNvPr id="26" name="Google Shape;26;p14"/>
          <p:cNvCxnSpPr/>
          <p:nvPr/>
        </p:nvCxnSpPr>
        <p:spPr>
          <a:xfrm rot="10800000" flipH="1">
            <a:off x="0" y="5344758"/>
            <a:ext cx="2362200" cy="1241100"/>
          </a:xfrm>
          <a:prstGeom prst="straightConnector1">
            <a:avLst/>
          </a:prstGeom>
          <a:noFill/>
          <a:ln w="9525" cap="flat" cmpd="sng">
            <a:solidFill>
              <a:srgbClr val="7F7F7F"/>
            </a:solidFill>
            <a:prstDash val="solid"/>
            <a:miter lim="800000"/>
            <a:headEnd type="none" w="sm" len="sm"/>
            <a:tailEnd type="none" w="sm" len="sm"/>
          </a:ln>
        </p:spPr>
      </p:cxnSp>
      <p:sp>
        <p:nvSpPr>
          <p:cNvPr id="27" name="Google Shape;27;p14" title="Title "/>
          <p:cNvSpPr txBox="1">
            <a:spLocks noGrp="1"/>
          </p:cNvSpPr>
          <p:nvPr>
            <p:ph type="title"/>
          </p:nvPr>
        </p:nvSpPr>
        <p:spPr>
          <a:xfrm>
            <a:off x="359229" y="558802"/>
            <a:ext cx="8333100" cy="939900"/>
          </a:xfrm>
          <a:prstGeom prst="rect">
            <a:avLst/>
          </a:prstGeom>
          <a:solidFill>
            <a:schemeClr val="lt1">
              <a:alpha val="89800"/>
            </a:schemeClr>
          </a:solidFill>
          <a:ln>
            <a:noFill/>
          </a:ln>
        </p:spPr>
        <p:txBody>
          <a:bodyPr spcFirstLastPara="1" wrap="square" lIns="288000" tIns="45700" rIns="91425" bIns="0" anchor="ctr" anchorCtr="0">
            <a:normAutofit/>
          </a:bodyPr>
          <a:lstStyle>
            <a:lvl1pPr lvl="0" algn="l" rtl="0">
              <a:lnSpc>
                <a:spcPct val="90000"/>
              </a:lnSpc>
              <a:spcBef>
                <a:spcPts val="0"/>
              </a:spcBef>
              <a:spcAft>
                <a:spcPts val="0"/>
              </a:spcAft>
              <a:buClr>
                <a:schemeClr val="dk1"/>
              </a:buClr>
              <a:buSzPts val="3600"/>
              <a:buFont typeface="Calibri"/>
              <a:buNone/>
              <a:defRPr sz="3600" b="1">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518678" y="209029"/>
            <a:ext cx="10835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8"/>
        <p:cNvGrpSpPr/>
        <p:nvPr/>
      </p:nvGrpSpPr>
      <p:grpSpPr>
        <a:xfrm>
          <a:off x="0" y="0"/>
          <a:ext cx="0" cy="0"/>
          <a:chOff x="0" y="0"/>
          <a:chExt cx="0" cy="0"/>
        </a:xfrm>
      </p:grpSpPr>
      <p:sp>
        <p:nvSpPr>
          <p:cNvPr id="29" name="Google Shape;29;p15"/>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15"/>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15"/>
          <p:cNvSpPr/>
          <p:nvPr/>
        </p:nvSpPr>
        <p:spPr>
          <a:xfrm rot="-1641099">
            <a:off x="-637245" y="3588181"/>
            <a:ext cx="3860264" cy="1746983"/>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2" name="Google Shape;32;p15"/>
          <p:cNvCxnSpPr/>
          <p:nvPr/>
        </p:nvCxnSpPr>
        <p:spPr>
          <a:xfrm rot="10800000" flipH="1">
            <a:off x="0" y="1010096"/>
            <a:ext cx="1785300" cy="907500"/>
          </a:xfrm>
          <a:prstGeom prst="straightConnector1">
            <a:avLst/>
          </a:prstGeom>
          <a:noFill/>
          <a:ln w="9525" cap="flat" cmpd="sng">
            <a:solidFill>
              <a:srgbClr val="A5A5A5"/>
            </a:solidFill>
            <a:prstDash val="solid"/>
            <a:miter lim="800000"/>
            <a:headEnd type="none" w="sm" len="sm"/>
            <a:tailEnd type="none" w="sm" len="sm"/>
          </a:ln>
        </p:spPr>
      </p:cxnSp>
      <p:sp>
        <p:nvSpPr>
          <p:cNvPr id="33" name="Google Shape;33;p15" title="Title"/>
          <p:cNvSpPr txBox="1">
            <a:spLocks noGrp="1"/>
          </p:cNvSpPr>
          <p:nvPr>
            <p:ph type="title"/>
          </p:nvPr>
        </p:nvSpPr>
        <p:spPr>
          <a:xfrm>
            <a:off x="6283842" y="1987420"/>
            <a:ext cx="4911600" cy="17898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15" title="Subtitle"/>
          <p:cNvSpPr txBox="1">
            <a:spLocks noGrp="1"/>
          </p:cNvSpPr>
          <p:nvPr>
            <p:ph type="body" idx="1"/>
          </p:nvPr>
        </p:nvSpPr>
        <p:spPr>
          <a:xfrm>
            <a:off x="6283842" y="3792046"/>
            <a:ext cx="4911600" cy="9105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35" name="Google Shape;35;p15"/>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sp>
        <p:nvSpPr>
          <p:cNvPr id="36" name="Google Shape;36;p15"/>
          <p:cNvSpPr/>
          <p:nvPr/>
        </p:nvSpPr>
        <p:spPr>
          <a:xfrm>
            <a:off x="7754112" y="0"/>
            <a:ext cx="2258700" cy="742800"/>
          </a:xfrm>
          <a:prstGeom prst="parallelogram">
            <a:avLst>
              <a:gd name="adj" fmla="val 19585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7" name="Google Shape;37;p15"/>
          <p:cNvCxnSpPr/>
          <p:nvPr/>
        </p:nvCxnSpPr>
        <p:spPr>
          <a:xfrm rot="10800000" flipH="1">
            <a:off x="0" y="408510"/>
            <a:ext cx="6595500" cy="3403200"/>
          </a:xfrm>
          <a:prstGeom prst="straightConnector1">
            <a:avLst/>
          </a:prstGeom>
          <a:noFill/>
          <a:ln w="9525" cap="flat" cmpd="sng">
            <a:solidFill>
              <a:srgbClr val="A5A5A5"/>
            </a:solidFill>
            <a:prstDash val="solid"/>
            <a:miter lim="800000"/>
            <a:headEnd type="none" w="sm" len="sm"/>
            <a:tailEnd type="none" w="sm" len="sm"/>
          </a:ln>
        </p:spPr>
      </p:cxnSp>
      <p:sp>
        <p:nvSpPr>
          <p:cNvPr id="38" name="Google Shape;38;p15"/>
          <p:cNvSpPr>
            <a:spLocks noGrp="1"/>
          </p:cNvSpPr>
          <p:nvPr>
            <p:ph type="pic" idx="2"/>
          </p:nvPr>
        </p:nvSpPr>
        <p:spPr>
          <a:xfrm>
            <a:off x="1683398" y="860944"/>
            <a:ext cx="4428600" cy="5137200"/>
          </a:xfrm>
          <a:prstGeom prst="rect">
            <a:avLst/>
          </a:prstGeom>
          <a:noFill/>
          <a:ln>
            <a:noFill/>
          </a:ln>
        </p:spPr>
      </p:sp>
      <p:cxnSp>
        <p:nvCxnSpPr>
          <p:cNvPr id="39" name="Google Shape;39;p15"/>
          <p:cNvCxnSpPr/>
          <p:nvPr/>
        </p:nvCxnSpPr>
        <p:spPr>
          <a:xfrm rot="10800000" flipH="1">
            <a:off x="-17837" y="5266898"/>
            <a:ext cx="1919700" cy="1001100"/>
          </a:xfrm>
          <a:prstGeom prst="straightConnector1">
            <a:avLst/>
          </a:prstGeom>
          <a:noFill/>
          <a:ln w="9525" cap="flat" cmpd="sng">
            <a:solidFill>
              <a:schemeClr val="accent1"/>
            </a:solidFill>
            <a:prstDash val="solid"/>
            <a:miter lim="800000"/>
            <a:headEnd type="none" w="sm" len="sm"/>
            <a:tailEnd type="none" w="sm" len="sm"/>
          </a:ln>
        </p:spPr>
      </p:cxnSp>
      <p:sp>
        <p:nvSpPr>
          <p:cNvPr id="40" name="Google Shape;40;p15"/>
          <p:cNvSpPr/>
          <p:nvPr/>
        </p:nvSpPr>
        <p:spPr>
          <a:xfrm rot="-1641036">
            <a:off x="-139076" y="3407069"/>
            <a:ext cx="1438508" cy="236419"/>
          </a:xfrm>
          <a:prstGeom prst="parallelogram">
            <a:avLst>
              <a:gd name="adj" fmla="val 53218"/>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41"/>
        <p:cNvGrpSpPr/>
        <p:nvPr/>
      </p:nvGrpSpPr>
      <p:grpSpPr>
        <a:xfrm>
          <a:off x="0" y="0"/>
          <a:ext cx="0" cy="0"/>
          <a:chOff x="0" y="0"/>
          <a:chExt cx="0" cy="0"/>
        </a:xfrm>
      </p:grpSpPr>
      <p:sp>
        <p:nvSpPr>
          <p:cNvPr id="42" name="Google Shape;42;p16" title="Bullet Points"/>
          <p:cNvSpPr txBox="1">
            <a:spLocks noGrp="1"/>
          </p:cNvSpPr>
          <p:nvPr>
            <p:ph type="body" idx="1"/>
          </p:nvPr>
        </p:nvSpPr>
        <p:spPr>
          <a:xfrm>
            <a:off x="531378" y="3129540"/>
            <a:ext cx="4942800" cy="29583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6"/>
          <p:cNvSpPr/>
          <p:nvPr/>
        </p:nvSpPr>
        <p:spPr>
          <a:xfrm rot="10800000">
            <a:off x="1839600" y="0"/>
            <a:ext cx="10352400" cy="5638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16"/>
          <p:cNvSpPr/>
          <p:nvPr/>
        </p:nvSpPr>
        <p:spPr>
          <a:xfrm flipH="1">
            <a:off x="2978200" y="-5"/>
            <a:ext cx="4121100" cy="1308000"/>
          </a:xfrm>
          <a:prstGeom prst="parallelogram">
            <a:avLst>
              <a:gd name="adj" fmla="val 18638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5" name="Google Shape;45;p16"/>
          <p:cNvCxnSpPr/>
          <p:nvPr/>
        </p:nvCxnSpPr>
        <p:spPr>
          <a:xfrm rot="10800000" flipH="1">
            <a:off x="6375400" y="5047177"/>
            <a:ext cx="1524600" cy="18033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46;p16" title="Subtitle"/>
          <p:cNvSpPr txBox="1">
            <a:spLocks noGrp="1"/>
          </p:cNvSpPr>
          <p:nvPr>
            <p:ph type="body" idx="2"/>
          </p:nvPr>
        </p:nvSpPr>
        <p:spPr>
          <a:xfrm>
            <a:off x="531379" y="2496102"/>
            <a:ext cx="7342500" cy="609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rgbClr val="525252"/>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6" title="Title "/>
          <p:cNvSpPr txBox="1">
            <a:spLocks noGrp="1"/>
          </p:cNvSpPr>
          <p:nvPr>
            <p:ph type="title"/>
          </p:nvPr>
        </p:nvSpPr>
        <p:spPr>
          <a:xfrm>
            <a:off x="531378" y="1241109"/>
            <a:ext cx="7342500" cy="12156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400"/>
              <a:buFont typeface="Calibri"/>
              <a:buNone/>
              <a:defRPr sz="44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16"/>
          <p:cNvSpPr>
            <a:spLocks noGrp="1"/>
          </p:cNvSpPr>
          <p:nvPr>
            <p:ph type="pic" idx="3"/>
          </p:nvPr>
        </p:nvSpPr>
        <p:spPr>
          <a:xfrm>
            <a:off x="6604000" y="0"/>
            <a:ext cx="5588100" cy="6872100"/>
          </a:xfrm>
          <a:prstGeom prst="rect">
            <a:avLst/>
          </a:prstGeom>
          <a:solidFill>
            <a:srgbClr val="D8D8D8"/>
          </a:solidFill>
          <a:ln>
            <a:noFill/>
          </a:ln>
        </p:spPr>
      </p:sp>
      <p:sp>
        <p:nvSpPr>
          <p:cNvPr id="49" name="Google Shape;49;p16"/>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Layout 02">
  <p:cSld name="Text Layout 02">
    <p:spTree>
      <p:nvGrpSpPr>
        <p:cNvPr id="1" name="Shape 51"/>
        <p:cNvGrpSpPr/>
        <p:nvPr/>
      </p:nvGrpSpPr>
      <p:grpSpPr>
        <a:xfrm>
          <a:off x="0" y="0"/>
          <a:ext cx="0" cy="0"/>
          <a:chOff x="0" y="0"/>
          <a:chExt cx="0" cy="0"/>
        </a:xfrm>
      </p:grpSpPr>
      <p:sp>
        <p:nvSpPr>
          <p:cNvPr id="52" name="Google Shape;52;p17"/>
          <p:cNvSpPr/>
          <p:nvPr/>
        </p:nvSpPr>
        <p:spPr>
          <a:xfrm rot="10800000">
            <a:off x="1839600" y="0"/>
            <a:ext cx="10352400" cy="5638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17"/>
          <p:cNvSpPr>
            <a:spLocks noGrp="1"/>
          </p:cNvSpPr>
          <p:nvPr>
            <p:ph type="pic" idx="2"/>
          </p:nvPr>
        </p:nvSpPr>
        <p:spPr>
          <a:xfrm>
            <a:off x="6170177" y="1435100"/>
            <a:ext cx="6021900" cy="5422800"/>
          </a:xfrm>
          <a:prstGeom prst="rect">
            <a:avLst/>
          </a:prstGeom>
          <a:solidFill>
            <a:srgbClr val="D8D8D8"/>
          </a:solidFill>
          <a:ln>
            <a:noFill/>
          </a:ln>
        </p:spPr>
      </p:sp>
      <p:sp>
        <p:nvSpPr>
          <p:cNvPr id="54" name="Google Shape;54;p17" title="Bullet Points"/>
          <p:cNvSpPr txBox="1">
            <a:spLocks noGrp="1"/>
          </p:cNvSpPr>
          <p:nvPr>
            <p:ph type="body" idx="1"/>
          </p:nvPr>
        </p:nvSpPr>
        <p:spPr>
          <a:xfrm>
            <a:off x="531378" y="3129540"/>
            <a:ext cx="4942800" cy="29583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17"/>
          <p:cNvSpPr/>
          <p:nvPr/>
        </p:nvSpPr>
        <p:spPr>
          <a:xfrm flipH="1">
            <a:off x="2978200" y="-5"/>
            <a:ext cx="4121100" cy="1308000"/>
          </a:xfrm>
          <a:prstGeom prst="parallelogram">
            <a:avLst>
              <a:gd name="adj" fmla="val 18638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6" name="Google Shape;56;p17"/>
          <p:cNvCxnSpPr/>
          <p:nvPr/>
        </p:nvCxnSpPr>
        <p:spPr>
          <a:xfrm rot="10800000" flipH="1">
            <a:off x="10352314" y="1185600"/>
            <a:ext cx="1839600" cy="1633800"/>
          </a:xfrm>
          <a:prstGeom prst="straightConnector1">
            <a:avLst/>
          </a:prstGeom>
          <a:noFill/>
          <a:ln w="9525" cap="flat" cmpd="sng">
            <a:solidFill>
              <a:srgbClr val="D8D8D8"/>
            </a:solidFill>
            <a:prstDash val="solid"/>
            <a:miter lim="800000"/>
            <a:headEnd type="none" w="sm" len="sm"/>
            <a:tailEnd type="none" w="sm" len="sm"/>
          </a:ln>
        </p:spPr>
      </p:cxnSp>
      <p:sp>
        <p:nvSpPr>
          <p:cNvPr id="57" name="Google Shape;57;p17" title="Subtitle"/>
          <p:cNvSpPr txBox="1">
            <a:spLocks noGrp="1"/>
          </p:cNvSpPr>
          <p:nvPr>
            <p:ph type="body" idx="3"/>
          </p:nvPr>
        </p:nvSpPr>
        <p:spPr>
          <a:xfrm>
            <a:off x="531379" y="2496102"/>
            <a:ext cx="7342500" cy="609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rgbClr val="525252"/>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17" title="Title "/>
          <p:cNvSpPr txBox="1">
            <a:spLocks noGrp="1"/>
          </p:cNvSpPr>
          <p:nvPr>
            <p:ph type="title"/>
          </p:nvPr>
        </p:nvSpPr>
        <p:spPr>
          <a:xfrm>
            <a:off x="531378" y="1241109"/>
            <a:ext cx="7342500" cy="12156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400"/>
              <a:buFont typeface="Calibri"/>
              <a:buNone/>
              <a:defRPr sz="44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7"/>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ion with Subtitle">
  <p:cSld name="Comparision with Subtitle">
    <p:spTree>
      <p:nvGrpSpPr>
        <p:cNvPr id="1" name="Shape 62"/>
        <p:cNvGrpSpPr/>
        <p:nvPr/>
      </p:nvGrpSpPr>
      <p:grpSpPr>
        <a:xfrm>
          <a:off x="0" y="0"/>
          <a:ext cx="0" cy="0"/>
          <a:chOff x="0" y="0"/>
          <a:chExt cx="0" cy="0"/>
        </a:xfrm>
      </p:grpSpPr>
      <p:sp>
        <p:nvSpPr>
          <p:cNvPr id="63" name="Google Shape;63;p18"/>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4" name="Google Shape;64;p18"/>
          <p:cNvCxnSpPr/>
          <p:nvPr/>
        </p:nvCxnSpPr>
        <p:spPr>
          <a:xfrm rot="10800000">
            <a:off x="-9128" y="3634056"/>
            <a:ext cx="1912500" cy="1572900"/>
          </a:xfrm>
          <a:prstGeom prst="straightConnector1">
            <a:avLst/>
          </a:prstGeom>
          <a:noFill/>
          <a:ln w="9525" cap="flat" cmpd="sng">
            <a:solidFill>
              <a:schemeClr val="accent2"/>
            </a:solidFill>
            <a:prstDash val="solid"/>
            <a:miter lim="800000"/>
            <a:headEnd type="none" w="sm" len="sm"/>
            <a:tailEnd type="none" w="sm" len="sm"/>
          </a:ln>
        </p:spPr>
      </p:cxnSp>
      <p:grpSp>
        <p:nvGrpSpPr>
          <p:cNvPr id="65" name="Google Shape;65;p18"/>
          <p:cNvGrpSpPr/>
          <p:nvPr/>
        </p:nvGrpSpPr>
        <p:grpSpPr>
          <a:xfrm flipH="1">
            <a:off x="7561241" y="1"/>
            <a:ext cx="4764065" cy="3540948"/>
            <a:chOff x="-124265" y="-1"/>
            <a:chExt cx="4764065" cy="3367200"/>
          </a:xfrm>
        </p:grpSpPr>
        <p:sp>
          <p:nvSpPr>
            <p:cNvPr id="66" name="Google Shape;66;p18"/>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7" name="Google Shape;67;p18"/>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68" name="Google Shape;68;p18"/>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9" name="Google Shape;69;p18"/>
          <p:cNvSpPr txBox="1">
            <a:spLocks noGrp="1"/>
          </p:cNvSpPr>
          <p:nvPr>
            <p:ph type="body" idx="1"/>
          </p:nvPr>
        </p:nvSpPr>
        <p:spPr>
          <a:xfrm>
            <a:off x="520698" y="2104888"/>
            <a:ext cx="5475300" cy="7812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0"/>
              </a:spcBef>
              <a:spcAft>
                <a:spcPts val="0"/>
              </a:spcAft>
              <a:buClr>
                <a:srgbClr val="2E7A40"/>
              </a:buClr>
              <a:buSzPts val="2800"/>
              <a:buFont typeface="Arial"/>
              <a:buNone/>
              <a:defRPr sz="2800" b="1"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0" name="Google Shape;70;p18" title="Bullet Points"/>
          <p:cNvSpPr txBox="1">
            <a:spLocks noGrp="1"/>
          </p:cNvSpPr>
          <p:nvPr>
            <p:ph type="body" idx="2"/>
          </p:nvPr>
        </p:nvSpPr>
        <p:spPr>
          <a:xfrm>
            <a:off x="520698" y="2886076"/>
            <a:ext cx="5475300" cy="32322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body" idx="3"/>
          </p:nvPr>
        </p:nvSpPr>
        <p:spPr>
          <a:xfrm>
            <a:off x="6186713" y="2104888"/>
            <a:ext cx="5475600" cy="7812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1000"/>
              </a:spcBef>
              <a:spcAft>
                <a:spcPts val="0"/>
              </a:spcAft>
              <a:buClr>
                <a:srgbClr val="2E7A40"/>
              </a:buClr>
              <a:buSzPts val="2800"/>
              <a:buFont typeface="Arial"/>
              <a:buNone/>
              <a:defRPr sz="2800" b="1"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2" name="Google Shape;72;p18" title="Bullet Points"/>
          <p:cNvSpPr txBox="1">
            <a:spLocks noGrp="1"/>
          </p:cNvSpPr>
          <p:nvPr>
            <p:ph type="body" idx="4"/>
          </p:nvPr>
        </p:nvSpPr>
        <p:spPr>
          <a:xfrm>
            <a:off x="6186713" y="2886076"/>
            <a:ext cx="5475600" cy="32322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18" title="Subtitle"/>
          <p:cNvSpPr txBox="1">
            <a:spLocks noGrp="1"/>
          </p:cNvSpPr>
          <p:nvPr>
            <p:ph type="body" idx="5"/>
          </p:nvPr>
        </p:nvSpPr>
        <p:spPr>
          <a:xfrm>
            <a:off x="520493" y="1376932"/>
            <a:ext cx="7368600" cy="609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8"/>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sp>
        <p:nvSpPr>
          <p:cNvPr id="75" name="Google Shape;75;p18"/>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18"/>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8"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hart">
  <p:cSld name="1_Chart">
    <p:spTree>
      <p:nvGrpSpPr>
        <p:cNvPr id="1" name="Shape 79"/>
        <p:cNvGrpSpPr/>
        <p:nvPr/>
      </p:nvGrpSpPr>
      <p:grpSpPr>
        <a:xfrm>
          <a:off x="0" y="0"/>
          <a:ext cx="0" cy="0"/>
          <a:chOff x="0" y="0"/>
          <a:chExt cx="0" cy="0"/>
        </a:xfrm>
      </p:grpSpPr>
      <p:sp>
        <p:nvSpPr>
          <p:cNvPr id="80" name="Google Shape;80;p19"/>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 name="Google Shape;81;p19"/>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grpSp>
        <p:nvGrpSpPr>
          <p:cNvPr id="82" name="Google Shape;82;p19"/>
          <p:cNvGrpSpPr/>
          <p:nvPr/>
        </p:nvGrpSpPr>
        <p:grpSpPr>
          <a:xfrm flipH="1">
            <a:off x="7561241" y="1"/>
            <a:ext cx="4764065" cy="3540948"/>
            <a:chOff x="-124265" y="-1"/>
            <a:chExt cx="4764065" cy="3367200"/>
          </a:xfrm>
        </p:grpSpPr>
        <p:sp>
          <p:nvSpPr>
            <p:cNvPr id="83" name="Google Shape;83;p19"/>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Google Shape;84;p19"/>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85" name="Google Shape;85;p19"/>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6" name="Google Shape;86;p19"/>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9" title="Subtitle"/>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9"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p19"/>
          <p:cNvSpPr txBox="1">
            <a:spLocks noGrp="1"/>
          </p:cNvSpPr>
          <p:nvPr>
            <p:ph type="body" idx="2"/>
          </p:nvPr>
        </p:nvSpPr>
        <p:spPr>
          <a:xfrm>
            <a:off x="531814" y="2005762"/>
            <a:ext cx="5225700" cy="4083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19" title="Chart"/>
          <p:cNvSpPr>
            <a:spLocks noGrp="1"/>
          </p:cNvSpPr>
          <p:nvPr>
            <p:ph type="chart" idx="3"/>
          </p:nvPr>
        </p:nvSpPr>
        <p:spPr>
          <a:xfrm>
            <a:off x="5796114" y="2005762"/>
            <a:ext cx="5719500" cy="408450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3"/>
        <p:cNvGrpSpPr/>
        <p:nvPr/>
      </p:nvGrpSpPr>
      <p:grpSpPr>
        <a:xfrm>
          <a:off x="0" y="0"/>
          <a:ext cx="0" cy="0"/>
          <a:chOff x="0" y="0"/>
          <a:chExt cx="0" cy="0"/>
        </a:xfrm>
      </p:grpSpPr>
      <p:sp>
        <p:nvSpPr>
          <p:cNvPr id="94" name="Google Shape;94;p20"/>
          <p:cNvSpPr/>
          <p:nvPr/>
        </p:nvSpPr>
        <p:spPr>
          <a:xfrm>
            <a:off x="0" y="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20"/>
          <p:cNvSpPr txBox="1"/>
          <p:nvPr/>
        </p:nvSpPr>
        <p:spPr>
          <a:xfrm>
            <a:off x="11072378" y="235732"/>
            <a:ext cx="8145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Arial Black"/>
                <a:ea typeface="Arial Black"/>
                <a:cs typeface="Arial Black"/>
                <a:sym typeface="Arial Black"/>
              </a:rPr>
              <a:t>FR</a:t>
            </a:r>
            <a:endParaRPr/>
          </a:p>
        </p:txBody>
      </p:sp>
      <p:grpSp>
        <p:nvGrpSpPr>
          <p:cNvPr id="96" name="Google Shape;96;p20"/>
          <p:cNvGrpSpPr/>
          <p:nvPr/>
        </p:nvGrpSpPr>
        <p:grpSpPr>
          <a:xfrm flipH="1">
            <a:off x="7561241" y="1"/>
            <a:ext cx="4764065" cy="3540948"/>
            <a:chOff x="-124265" y="-1"/>
            <a:chExt cx="4764065" cy="3367200"/>
          </a:xfrm>
        </p:grpSpPr>
        <p:sp>
          <p:nvSpPr>
            <p:cNvPr id="97" name="Google Shape;97;p20"/>
            <p:cNvSpPr/>
            <p:nvPr/>
          </p:nvSpPr>
          <p:spPr>
            <a:xfrm>
              <a:off x="0" y="-1"/>
              <a:ext cx="4639800" cy="3367200"/>
            </a:xfrm>
            <a:prstGeom prst="diagStripe">
              <a:avLst>
                <a:gd name="adj" fmla="val 51202"/>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8" name="Google Shape;98;p20"/>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99" name="Google Shape;99;p20"/>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0" name="Google Shape;100;p20"/>
          <p:cNvSpPr/>
          <p:nvPr/>
        </p:nvSpPr>
        <p:spPr>
          <a:xfrm flipH="1">
            <a:off x="6679908" y="1"/>
            <a:ext cx="1447800" cy="639000"/>
          </a:xfrm>
          <a:prstGeom prst="parallelogram">
            <a:avLst>
              <a:gd name="adj" fmla="val 13561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0" title="Subtitle"/>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20"/>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20" title="Title "/>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lt1"/>
              </a:buClr>
              <a:buSzPts val="4400"/>
              <a:buFont typeface="Calibri"/>
              <a:buNone/>
              <a:defRPr sz="44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20" title="Table"/>
          <p:cNvSpPr>
            <a:spLocks noGrp="1"/>
          </p:cNvSpPr>
          <p:nvPr>
            <p:ph type="tbl" idx="2"/>
          </p:nvPr>
        </p:nvSpPr>
        <p:spPr>
          <a:xfrm>
            <a:off x="531378" y="2664803"/>
            <a:ext cx="10993500" cy="3433200"/>
          </a:xfrm>
          <a:prstGeom prst="rect">
            <a:avLst/>
          </a:prstGeom>
          <a:noFill/>
          <a:ln>
            <a:noFill/>
          </a:ln>
        </p:spPr>
        <p:txBody>
          <a:bodyPr spcFirstLastPara="1" wrap="square" lIns="91400" tIns="45700" rIns="91400" bIns="45700" anchor="t" anchorCtr="0">
            <a:noAutofit/>
          </a:bodyPr>
          <a:lstStyle>
            <a:lvl1pPr marR="0" lvl="0" algn="ctr" rtl="0">
              <a:spcBef>
                <a:spcPts val="0"/>
              </a:spcBef>
              <a:spcAft>
                <a:spcPts val="0"/>
              </a:spcAft>
              <a:buClr>
                <a:schemeClr val="lt1"/>
              </a:buClr>
              <a:buSzPts val="2000"/>
              <a:buFont typeface="Calibri"/>
              <a:buNone/>
              <a:defRPr sz="2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06"/>
        <p:cNvGrpSpPr/>
        <p:nvPr/>
      </p:nvGrpSpPr>
      <p:grpSpPr>
        <a:xfrm>
          <a:off x="0" y="0"/>
          <a:ext cx="0" cy="0"/>
          <a:chOff x="0" y="0"/>
          <a:chExt cx="0" cy="0"/>
        </a:xfrm>
      </p:grpSpPr>
      <p:sp>
        <p:nvSpPr>
          <p:cNvPr id="107" name="Google Shape;107;p21"/>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1"/>
          <p:cNvSpPr txBox="1">
            <a:spLocks noGrp="1"/>
          </p:cNvSpPr>
          <p:nvPr>
            <p:ph type="body" idx="1"/>
          </p:nvPr>
        </p:nvSpPr>
        <p:spPr>
          <a:xfrm>
            <a:off x="6822929" y="3461163"/>
            <a:ext cx="3445800"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1"/>
          <p:cNvSpPr txBox="1">
            <a:spLocks noGrp="1"/>
          </p:cNvSpPr>
          <p:nvPr>
            <p:ph type="body" idx="2"/>
          </p:nvPr>
        </p:nvSpPr>
        <p:spPr>
          <a:xfrm>
            <a:off x="6822929" y="3839451"/>
            <a:ext cx="3445800"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21"/>
          <p:cNvSpPr txBox="1">
            <a:spLocks noGrp="1"/>
          </p:cNvSpPr>
          <p:nvPr>
            <p:ph type="body" idx="3"/>
          </p:nvPr>
        </p:nvSpPr>
        <p:spPr>
          <a:xfrm>
            <a:off x="6822928" y="4216669"/>
            <a:ext cx="3445800" cy="289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21"/>
          <p:cNvSpPr txBox="1">
            <a:spLocks noGrp="1"/>
          </p:cNvSpPr>
          <p:nvPr>
            <p:ph type="body" idx="4"/>
          </p:nvPr>
        </p:nvSpPr>
        <p:spPr>
          <a:xfrm>
            <a:off x="6822929" y="4594957"/>
            <a:ext cx="3445800"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p:nvPr/>
        </p:nvSpPr>
        <p:spPr>
          <a:xfrm>
            <a:off x="6458938" y="3505247"/>
            <a:ext cx="258876" cy="258876"/>
          </a:xfrm>
          <a:custGeom>
            <a:avLst/>
            <a:gdLst/>
            <a:ahLst/>
            <a:cxnLst/>
            <a:rect l="l" t="t"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1"/>
          <p:cNvSpPr/>
          <p:nvPr/>
        </p:nvSpPr>
        <p:spPr>
          <a:xfrm>
            <a:off x="6507622" y="3897986"/>
            <a:ext cx="161514" cy="296082"/>
          </a:xfrm>
          <a:custGeom>
            <a:avLst/>
            <a:gdLst/>
            <a:ahLst/>
            <a:cxnLst/>
            <a:rect l="l" t="t"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1"/>
          <p:cNvSpPr/>
          <p:nvPr/>
        </p:nvSpPr>
        <p:spPr>
          <a:xfrm>
            <a:off x="6458938" y="4327945"/>
            <a:ext cx="258876" cy="188298"/>
          </a:xfrm>
          <a:custGeom>
            <a:avLst/>
            <a:gdLst/>
            <a:ahLst/>
            <a:cxnLst/>
            <a:rect l="l" t="t"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21"/>
          <p:cNvSpPr/>
          <p:nvPr/>
        </p:nvSpPr>
        <p:spPr>
          <a:xfrm>
            <a:off x="6471716" y="4650082"/>
            <a:ext cx="233334" cy="233334"/>
          </a:xfrm>
          <a:custGeom>
            <a:avLst/>
            <a:gdLst/>
            <a:ahLst/>
            <a:cxnLst/>
            <a:rect l="l" t="t"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1"/>
          <p:cNvSpPr/>
          <p:nvPr/>
        </p:nvSpPr>
        <p:spPr>
          <a:xfrm rot="10800000" flipH="1">
            <a:off x="0" y="-96"/>
            <a:ext cx="10625400" cy="54042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7" name="Google Shape;117;p21"/>
          <p:cNvCxnSpPr/>
          <p:nvPr/>
        </p:nvCxnSpPr>
        <p:spPr>
          <a:xfrm rot="10800000" flipH="1">
            <a:off x="0" y="-44"/>
            <a:ext cx="6030600" cy="3004500"/>
          </a:xfrm>
          <a:prstGeom prst="straightConnector1">
            <a:avLst/>
          </a:prstGeom>
          <a:noFill/>
          <a:ln w="9525" cap="flat" cmpd="sng">
            <a:solidFill>
              <a:srgbClr val="A5A5A5"/>
            </a:solidFill>
            <a:prstDash val="solid"/>
            <a:miter lim="800000"/>
            <a:headEnd type="none" w="sm" len="sm"/>
            <a:tailEnd type="none" w="sm" len="sm"/>
          </a:ln>
        </p:spPr>
      </p:cxnSp>
      <p:cxnSp>
        <p:nvCxnSpPr>
          <p:cNvPr id="118" name="Google Shape;118;p21"/>
          <p:cNvCxnSpPr/>
          <p:nvPr/>
        </p:nvCxnSpPr>
        <p:spPr>
          <a:xfrm rot="10800000" flipH="1">
            <a:off x="9004301" y="3924399"/>
            <a:ext cx="3187800" cy="1689000"/>
          </a:xfrm>
          <a:prstGeom prst="straightConnector1">
            <a:avLst/>
          </a:prstGeom>
          <a:noFill/>
          <a:ln w="9525" cap="flat" cmpd="sng">
            <a:solidFill>
              <a:schemeClr val="accent2"/>
            </a:solidFill>
            <a:prstDash val="solid"/>
            <a:miter lim="800000"/>
            <a:headEnd type="none" w="sm" len="sm"/>
            <a:tailEnd type="none" w="sm" len="sm"/>
          </a:ln>
        </p:spPr>
      </p:cxnSp>
      <p:cxnSp>
        <p:nvCxnSpPr>
          <p:cNvPr id="119" name="Google Shape;119;p21"/>
          <p:cNvCxnSpPr/>
          <p:nvPr/>
        </p:nvCxnSpPr>
        <p:spPr>
          <a:xfrm rot="10800000" flipH="1">
            <a:off x="-17837" y="4699970"/>
            <a:ext cx="1919700" cy="1001100"/>
          </a:xfrm>
          <a:prstGeom prst="straightConnector1">
            <a:avLst/>
          </a:prstGeom>
          <a:noFill/>
          <a:ln w="9525" cap="flat" cmpd="sng">
            <a:solidFill>
              <a:schemeClr val="accent1"/>
            </a:solidFill>
            <a:prstDash val="solid"/>
            <a:miter lim="800000"/>
            <a:headEnd type="none" w="sm" len="sm"/>
            <a:tailEnd type="none" w="sm" len="sm"/>
          </a:ln>
        </p:spPr>
      </p:cxnSp>
      <p:sp>
        <p:nvSpPr>
          <p:cNvPr id="120" name="Google Shape;120;p21"/>
          <p:cNvSpPr>
            <a:spLocks noGrp="1"/>
          </p:cNvSpPr>
          <p:nvPr>
            <p:ph type="pic" idx="5"/>
          </p:nvPr>
        </p:nvSpPr>
        <p:spPr>
          <a:xfrm>
            <a:off x="1683398" y="860944"/>
            <a:ext cx="4428600" cy="5137200"/>
          </a:xfrm>
          <a:prstGeom prst="rect">
            <a:avLst/>
          </a:prstGeom>
          <a:noFill/>
          <a:ln>
            <a:noFill/>
          </a:ln>
        </p:spPr>
      </p:sp>
      <p:sp>
        <p:nvSpPr>
          <p:cNvPr id="121" name="Google Shape;121;p21" title="Title"/>
          <p:cNvSpPr txBox="1">
            <a:spLocks noGrp="1"/>
          </p:cNvSpPr>
          <p:nvPr>
            <p:ph type="ctrTitle"/>
          </p:nvPr>
        </p:nvSpPr>
        <p:spPr>
          <a:xfrm>
            <a:off x="6375721" y="1821022"/>
            <a:ext cx="4853700" cy="1616400"/>
          </a:xfrm>
          <a:prstGeom prst="rect">
            <a:avLst/>
          </a:prstGeom>
          <a:noFill/>
          <a:ln>
            <a:noFill/>
          </a:ln>
        </p:spPr>
        <p:txBody>
          <a:bodyPr spcFirstLastPara="1" wrap="square" lIns="91425" tIns="45700" rIns="91425" bIns="0" anchor="b" anchorCtr="0">
            <a:normAutofit/>
          </a:bodyPr>
          <a:lstStyle>
            <a:lvl1pPr lvl="0" algn="l" rtl="0">
              <a:lnSpc>
                <a:spcPct val="90000"/>
              </a:lnSpc>
              <a:spcBef>
                <a:spcPts val="0"/>
              </a:spcBef>
              <a:spcAft>
                <a:spcPts val="0"/>
              </a:spcAft>
              <a:buClr>
                <a:schemeClr val="accent1"/>
              </a:buClr>
              <a:buSzPts val="4300"/>
              <a:buFont typeface="Calibri"/>
              <a:buNone/>
              <a:defRPr sz="4300" b="1">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0" marR="0" lvl="1" indent="0" algn="r" rtl="0">
              <a:spcBef>
                <a:spcPts val="0"/>
              </a:spcBef>
              <a:buNone/>
              <a:defRPr sz="1200" b="0" i="0" u="none" strike="noStrike" cap="none">
                <a:solidFill>
                  <a:schemeClr val="lt2"/>
                </a:solidFill>
                <a:latin typeface="Calibri"/>
                <a:ea typeface="Calibri"/>
                <a:cs typeface="Calibri"/>
                <a:sym typeface="Calibri"/>
              </a:defRPr>
            </a:lvl2pPr>
            <a:lvl3pPr marL="0" marR="0" lvl="2" indent="0" algn="r" rtl="0">
              <a:spcBef>
                <a:spcPts val="0"/>
              </a:spcBef>
              <a:buNone/>
              <a:defRPr sz="1200" b="0" i="0" u="none" strike="noStrike" cap="none">
                <a:solidFill>
                  <a:schemeClr val="lt2"/>
                </a:solidFill>
                <a:latin typeface="Calibri"/>
                <a:ea typeface="Calibri"/>
                <a:cs typeface="Calibri"/>
                <a:sym typeface="Calibri"/>
              </a:defRPr>
            </a:lvl3pPr>
            <a:lvl4pPr marL="0" marR="0" lvl="3" indent="0" algn="r" rtl="0">
              <a:spcBef>
                <a:spcPts val="0"/>
              </a:spcBef>
              <a:buNone/>
              <a:defRPr sz="1200" b="0" i="0" u="none" strike="noStrike" cap="none">
                <a:solidFill>
                  <a:schemeClr val="lt2"/>
                </a:solidFill>
                <a:latin typeface="Calibri"/>
                <a:ea typeface="Calibri"/>
                <a:cs typeface="Calibri"/>
                <a:sym typeface="Calibri"/>
              </a:defRPr>
            </a:lvl4pPr>
            <a:lvl5pPr marL="0" marR="0" lvl="4" indent="0" algn="r" rtl="0">
              <a:spcBef>
                <a:spcPts val="0"/>
              </a:spcBef>
              <a:buNone/>
              <a:defRPr sz="1200" b="0" i="0" u="none" strike="noStrike" cap="none">
                <a:solidFill>
                  <a:schemeClr val="lt2"/>
                </a:solidFill>
                <a:latin typeface="Calibri"/>
                <a:ea typeface="Calibri"/>
                <a:cs typeface="Calibri"/>
                <a:sym typeface="Calibri"/>
              </a:defRPr>
            </a:lvl5pPr>
            <a:lvl6pPr marL="0" marR="0" lvl="5" indent="0" algn="r" rtl="0">
              <a:spcBef>
                <a:spcPts val="0"/>
              </a:spcBef>
              <a:buNone/>
              <a:defRPr sz="1200" b="0" i="0" u="none" strike="noStrike" cap="none">
                <a:solidFill>
                  <a:schemeClr val="lt2"/>
                </a:solidFill>
                <a:latin typeface="Calibri"/>
                <a:ea typeface="Calibri"/>
                <a:cs typeface="Calibri"/>
                <a:sym typeface="Calibri"/>
              </a:defRPr>
            </a:lvl6pPr>
            <a:lvl7pPr marL="0" marR="0" lvl="6" indent="0" algn="r" rtl="0">
              <a:spcBef>
                <a:spcPts val="0"/>
              </a:spcBef>
              <a:buNone/>
              <a:defRPr sz="1200" b="0" i="0" u="none" strike="noStrike" cap="none">
                <a:solidFill>
                  <a:schemeClr val="lt2"/>
                </a:solidFill>
                <a:latin typeface="Calibri"/>
                <a:ea typeface="Calibri"/>
                <a:cs typeface="Calibri"/>
                <a:sym typeface="Calibri"/>
              </a:defRPr>
            </a:lvl7pPr>
            <a:lvl8pPr marL="0" marR="0" lvl="7" indent="0" algn="r" rtl="0">
              <a:spcBef>
                <a:spcPts val="0"/>
              </a:spcBef>
              <a:buNone/>
              <a:defRPr sz="1200" b="0" i="0" u="none" strike="noStrike" cap="none">
                <a:solidFill>
                  <a:schemeClr val="lt2"/>
                </a:solidFill>
                <a:latin typeface="Calibri"/>
                <a:ea typeface="Calibri"/>
                <a:cs typeface="Calibri"/>
                <a:sym typeface="Calibri"/>
              </a:defRPr>
            </a:lvl8pPr>
            <a:lvl9pPr marL="0" marR="0" lvl="8" indent="0" algn="r" rtl="0">
              <a:spcBef>
                <a:spcPts val="0"/>
              </a:spcBef>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2"/>
          <p:cNvSpPr txBox="1">
            <a:spLocks noGrp="1"/>
          </p:cNvSpPr>
          <p:nvPr>
            <p:ph type="title"/>
          </p:nvPr>
        </p:nvSpPr>
        <p:spPr>
          <a:xfrm>
            <a:off x="518678" y="209029"/>
            <a:ext cx="10835100" cy="1148100"/>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hyperlink" Target="https://www.fool.com/investing/2020/07/02/heres-why-microsoft-stock-was-up-11-in-june.asp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hyperlink" Target="https://finance.yahoo.com/quote/MSFT/"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 descr="Building image"/>
          <p:cNvPicPr preferRelativeResize="0">
            <a:picLocks noGrp="1"/>
          </p:cNvPicPr>
          <p:nvPr>
            <p:ph type="pic" idx="2"/>
          </p:nvPr>
        </p:nvPicPr>
        <p:blipFill rotWithShape="1">
          <a:blip r:embed="rId3">
            <a:alphaModFix/>
          </a:blip>
          <a:srcRect l="20743" r="20743"/>
          <a:stretch/>
        </p:blipFill>
        <p:spPr>
          <a:xfrm>
            <a:off x="1683397" y="860454"/>
            <a:ext cx="4428523" cy="5137089"/>
          </a:xfrm>
          <a:prstGeom prst="rect">
            <a:avLst/>
          </a:prstGeom>
          <a:noFill/>
          <a:ln>
            <a:noFill/>
          </a:ln>
        </p:spPr>
      </p:pic>
      <p:sp>
        <p:nvSpPr>
          <p:cNvPr id="243" name="Google Shape;243;p1"/>
          <p:cNvSpPr/>
          <p:nvPr/>
        </p:nvSpPr>
        <p:spPr>
          <a:xfrm rot="-5400000">
            <a:off x="2691160" y="2388914"/>
            <a:ext cx="2412998" cy="2080172"/>
          </a:xfrm>
          <a:prstGeom prst="hexagon">
            <a:avLst>
              <a:gd name="adj" fmla="val 25000"/>
              <a:gd name="vf" fmla="val 115470"/>
            </a:avLst>
          </a:prstGeom>
          <a:solidFill>
            <a:srgbClr val="0019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 name="Google Shape;244;p1"/>
          <p:cNvSpPr txBox="1">
            <a:spLocks noGrp="1"/>
          </p:cNvSpPr>
          <p:nvPr>
            <p:ph type="ctrTitle"/>
          </p:nvPr>
        </p:nvSpPr>
        <p:spPr>
          <a:xfrm>
            <a:off x="6375721" y="2364762"/>
            <a:ext cx="4853573" cy="1257574"/>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Microsoft Stock Price Forecasting</a:t>
            </a:r>
            <a:endParaRPr b="0"/>
          </a:p>
        </p:txBody>
      </p:sp>
      <p:pic>
        <p:nvPicPr>
          <p:cNvPr id="246" name="Google Shape;246;p1"/>
          <p:cNvPicPr preferRelativeResize="0"/>
          <p:nvPr/>
        </p:nvPicPr>
        <p:blipFill>
          <a:blip r:embed="rId4">
            <a:alphaModFix/>
          </a:blip>
          <a:stretch>
            <a:fillRect/>
          </a:stretch>
        </p:blipFill>
        <p:spPr>
          <a:xfrm>
            <a:off x="3097450" y="2622600"/>
            <a:ext cx="1606108" cy="1612800"/>
          </a:xfrm>
          <a:prstGeom prst="rect">
            <a:avLst/>
          </a:prstGeom>
          <a:noFill/>
          <a:ln>
            <a:noFill/>
          </a:ln>
        </p:spPr>
      </p:pic>
      <p:sp>
        <p:nvSpPr>
          <p:cNvPr id="247" name="Google Shape;247;p1"/>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pic>
        <p:nvPicPr>
          <p:cNvPr id="248" name="Google Shape;248;p1"/>
          <p:cNvPicPr preferRelativeResize="0"/>
          <p:nvPr/>
        </p:nvPicPr>
        <p:blipFill>
          <a:blip r:embed="rId5">
            <a:alphaModFix/>
          </a:blip>
          <a:stretch>
            <a:fillRect/>
          </a:stretch>
        </p:blipFill>
        <p:spPr>
          <a:xfrm>
            <a:off x="10539350" y="225425"/>
            <a:ext cx="1527925" cy="60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253a2559bf_0_32"/>
          <p:cNvSpPr txBox="1">
            <a:spLocks noGrp="1"/>
          </p:cNvSpPr>
          <p:nvPr>
            <p:ph type="title"/>
          </p:nvPr>
        </p:nvSpPr>
        <p:spPr>
          <a:xfrm>
            <a:off x="550603" y="225434"/>
            <a:ext cx="73425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Data</a:t>
            </a:r>
            <a:endParaRPr/>
          </a:p>
        </p:txBody>
      </p:sp>
      <p:sp>
        <p:nvSpPr>
          <p:cNvPr id="338" name="Google Shape;338;g1253a2559bf_0_32"/>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339" name="Google Shape;339;g1253a2559bf_0_32"/>
          <p:cNvPicPr preferRelativeResize="0"/>
          <p:nvPr/>
        </p:nvPicPr>
        <p:blipFill>
          <a:blip r:embed="rId3">
            <a:alphaModFix/>
          </a:blip>
          <a:stretch>
            <a:fillRect/>
          </a:stretch>
        </p:blipFill>
        <p:spPr>
          <a:xfrm>
            <a:off x="5011975" y="1564075"/>
            <a:ext cx="7055300" cy="4396975"/>
          </a:xfrm>
          <a:prstGeom prst="rect">
            <a:avLst/>
          </a:prstGeom>
          <a:noFill/>
          <a:ln>
            <a:noFill/>
          </a:ln>
        </p:spPr>
      </p:pic>
      <p:sp>
        <p:nvSpPr>
          <p:cNvPr id="340" name="Google Shape;340;g1253a2559bf_0_32"/>
          <p:cNvSpPr txBox="1"/>
          <p:nvPr/>
        </p:nvSpPr>
        <p:spPr>
          <a:xfrm>
            <a:off x="550600" y="2166900"/>
            <a:ext cx="3971700" cy="2524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Target variable: Adj Close</a:t>
            </a:r>
            <a:endParaRPr sz="1900"/>
          </a:p>
          <a:p>
            <a:pPr marL="457200" lvl="0" indent="-349250" algn="l" rtl="0">
              <a:spcBef>
                <a:spcPts val="0"/>
              </a:spcBef>
              <a:spcAft>
                <a:spcPts val="0"/>
              </a:spcAft>
              <a:buSzPts val="1900"/>
              <a:buChar char="●"/>
            </a:pPr>
            <a:r>
              <a:rPr lang="en-US" sz="1900"/>
              <a:t>Total number of entries: 505</a:t>
            </a:r>
            <a:endParaRPr sz="1900"/>
          </a:p>
          <a:p>
            <a:pPr marL="457200" lvl="0" indent="-349250" algn="l" rtl="0">
              <a:spcBef>
                <a:spcPts val="0"/>
              </a:spcBef>
              <a:spcAft>
                <a:spcPts val="0"/>
              </a:spcAft>
              <a:buSzPts val="1900"/>
              <a:buChar char="●"/>
            </a:pPr>
            <a:r>
              <a:rPr lang="en-US" sz="1900"/>
              <a:t>Maximum value of Adj Close: 342.402008</a:t>
            </a:r>
            <a:endParaRPr sz="1900"/>
          </a:p>
          <a:p>
            <a:pPr marL="457200" lvl="0" indent="-349250" algn="l" rtl="0">
              <a:spcBef>
                <a:spcPts val="0"/>
              </a:spcBef>
              <a:spcAft>
                <a:spcPts val="0"/>
              </a:spcAft>
              <a:buSzPts val="1900"/>
              <a:buChar char="●"/>
            </a:pPr>
            <a:r>
              <a:rPr lang="en-US" sz="1900"/>
              <a:t>Minimum value of Adj Close: 162.521194</a:t>
            </a:r>
            <a:endParaRPr sz="1900"/>
          </a:p>
          <a:p>
            <a:pPr marL="457200" lvl="0" indent="-349250" algn="l" rtl="0">
              <a:spcBef>
                <a:spcPts val="0"/>
              </a:spcBef>
              <a:spcAft>
                <a:spcPts val="0"/>
              </a:spcAft>
              <a:buSzPts val="1900"/>
              <a:buChar char="●"/>
            </a:pPr>
            <a:r>
              <a:rPr lang="en-US" sz="1900"/>
              <a:t>Mean value of Adj Close: 251.269551</a:t>
            </a:r>
            <a:endParaRPr sz="1900"/>
          </a:p>
        </p:txBody>
      </p:sp>
      <p:pic>
        <p:nvPicPr>
          <p:cNvPr id="341" name="Google Shape;341;g1253a2559bf_0_32"/>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42" name="Google Shape;342;g1253a2559bf_0_32"/>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253a2559bf_0_43"/>
          <p:cNvSpPr txBox="1">
            <a:spLocks noGrp="1"/>
          </p:cNvSpPr>
          <p:nvPr>
            <p:ph type="title"/>
          </p:nvPr>
        </p:nvSpPr>
        <p:spPr>
          <a:xfrm>
            <a:off x="531403" y="866559"/>
            <a:ext cx="7342500" cy="12156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Data Exploration</a:t>
            </a:r>
            <a:endParaRPr/>
          </a:p>
          <a:p>
            <a:pPr marL="0" lvl="0" indent="0" algn="l" rtl="0">
              <a:spcBef>
                <a:spcPts val="0"/>
              </a:spcBef>
              <a:spcAft>
                <a:spcPts val="0"/>
              </a:spcAft>
              <a:buNone/>
            </a:pPr>
            <a:r>
              <a:rPr lang="en-US"/>
              <a:t>Correlation</a:t>
            </a:r>
            <a:endParaRPr/>
          </a:p>
        </p:txBody>
      </p:sp>
      <p:sp>
        <p:nvSpPr>
          <p:cNvPr id="349" name="Google Shape;349;g1253a2559bf_0_43"/>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350" name="Google Shape;350;g1253a2559bf_0_43"/>
          <p:cNvPicPr preferRelativeResize="0"/>
          <p:nvPr/>
        </p:nvPicPr>
        <p:blipFill>
          <a:blip r:embed="rId3">
            <a:alphaModFix/>
          </a:blip>
          <a:stretch>
            <a:fillRect/>
          </a:stretch>
        </p:blipFill>
        <p:spPr>
          <a:xfrm>
            <a:off x="6385825" y="1717048"/>
            <a:ext cx="5681450" cy="4639300"/>
          </a:xfrm>
          <a:prstGeom prst="rect">
            <a:avLst/>
          </a:prstGeom>
          <a:noFill/>
          <a:ln>
            <a:noFill/>
          </a:ln>
        </p:spPr>
      </p:pic>
      <p:pic>
        <p:nvPicPr>
          <p:cNvPr id="351" name="Google Shape;351;g1253a2559bf_0_43"/>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52" name="Google Shape;352;g1253a2559bf_0_43"/>
          <p:cNvSpPr txBox="1"/>
          <p:nvPr/>
        </p:nvSpPr>
        <p:spPr>
          <a:xfrm>
            <a:off x="531400" y="2382300"/>
            <a:ext cx="4322100" cy="1647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292929"/>
              </a:buClr>
              <a:buSzPts val="1900"/>
              <a:buChar char="●"/>
            </a:pPr>
            <a:r>
              <a:rPr lang="en-US" sz="1900">
                <a:solidFill>
                  <a:srgbClr val="292929"/>
                </a:solidFill>
              </a:rPr>
              <a:t>Maximum Positive Correlation: 1.000</a:t>
            </a:r>
            <a:endParaRPr sz="1900">
              <a:solidFill>
                <a:srgbClr val="292929"/>
              </a:solidFill>
            </a:endParaRPr>
          </a:p>
          <a:p>
            <a:pPr marL="457200" lvl="0" indent="-349250" algn="l" rtl="0">
              <a:spcBef>
                <a:spcPts val="0"/>
              </a:spcBef>
              <a:spcAft>
                <a:spcPts val="0"/>
              </a:spcAft>
              <a:buClr>
                <a:srgbClr val="292929"/>
              </a:buClr>
              <a:buSzPts val="1900"/>
              <a:buChar char="●"/>
            </a:pPr>
            <a:r>
              <a:rPr lang="en-US" sz="1900">
                <a:solidFill>
                  <a:srgbClr val="292929"/>
                </a:solidFill>
              </a:rPr>
              <a:t>Maximum Positive Correlation is between Adj Close and Close</a:t>
            </a:r>
            <a:endParaRPr sz="1900">
              <a:solidFill>
                <a:srgbClr val="292929"/>
              </a:solidFill>
            </a:endParaRPr>
          </a:p>
          <a:p>
            <a:pPr marL="457200" lvl="0" indent="0" algn="l" rtl="0">
              <a:spcBef>
                <a:spcPts val="0"/>
              </a:spcBef>
              <a:spcAft>
                <a:spcPts val="0"/>
              </a:spcAft>
              <a:buNone/>
            </a:pPr>
            <a:endParaRPr sz="1900">
              <a:solidFill>
                <a:srgbClr val="292929"/>
              </a:solidFill>
            </a:endParaRPr>
          </a:p>
        </p:txBody>
      </p:sp>
      <p:sp>
        <p:nvSpPr>
          <p:cNvPr id="353" name="Google Shape;353;g1253a2559bf_0_43"/>
          <p:cNvSpPr txBox="1"/>
          <p:nvPr/>
        </p:nvSpPr>
        <p:spPr>
          <a:xfrm>
            <a:off x="531400" y="4029300"/>
            <a:ext cx="4045800" cy="1354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Maximum Negative Correlation: -0.225</a:t>
            </a:r>
            <a:endParaRPr sz="1900"/>
          </a:p>
          <a:p>
            <a:pPr marL="457200" lvl="0" indent="-349250" algn="l" rtl="0">
              <a:spcBef>
                <a:spcPts val="0"/>
              </a:spcBef>
              <a:spcAft>
                <a:spcPts val="0"/>
              </a:spcAft>
              <a:buSzPts val="1900"/>
              <a:buChar char="●"/>
            </a:pPr>
            <a:r>
              <a:rPr lang="en-US" sz="1900"/>
              <a:t>Maximum Negative Correlation is between Low and Volume</a:t>
            </a:r>
            <a:endParaRPr sz="1900"/>
          </a:p>
        </p:txBody>
      </p:sp>
      <p:sp>
        <p:nvSpPr>
          <p:cNvPr id="354" name="Google Shape;354;g1253a2559bf_0_43"/>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253a2559bf_0_71"/>
          <p:cNvSpPr txBox="1">
            <a:spLocks noGrp="1"/>
          </p:cNvSpPr>
          <p:nvPr>
            <p:ph type="title"/>
          </p:nvPr>
        </p:nvSpPr>
        <p:spPr>
          <a:xfrm>
            <a:off x="531378" y="935209"/>
            <a:ext cx="7342500" cy="12156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Data Exploration</a:t>
            </a:r>
            <a:endParaRPr/>
          </a:p>
          <a:p>
            <a:pPr marL="0" lvl="0" indent="0" algn="l" rtl="0">
              <a:spcBef>
                <a:spcPts val="0"/>
              </a:spcBef>
              <a:spcAft>
                <a:spcPts val="0"/>
              </a:spcAft>
              <a:buNone/>
            </a:pPr>
            <a:r>
              <a:rPr lang="en-US"/>
              <a:t>Outliers</a:t>
            </a:r>
            <a:endParaRPr/>
          </a:p>
        </p:txBody>
      </p:sp>
      <p:sp>
        <p:nvSpPr>
          <p:cNvPr id="361" name="Google Shape;361;g1253a2559bf_0_71"/>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362" name="Google Shape;362;g1253a2559bf_0_71"/>
          <p:cNvPicPr preferRelativeResize="0"/>
          <p:nvPr/>
        </p:nvPicPr>
        <p:blipFill>
          <a:blip r:embed="rId3">
            <a:alphaModFix/>
          </a:blip>
          <a:stretch>
            <a:fillRect/>
          </a:stretch>
        </p:blipFill>
        <p:spPr>
          <a:xfrm>
            <a:off x="658825" y="2263300"/>
            <a:ext cx="10310251" cy="3409950"/>
          </a:xfrm>
          <a:prstGeom prst="rect">
            <a:avLst/>
          </a:prstGeom>
          <a:noFill/>
          <a:ln>
            <a:noFill/>
          </a:ln>
        </p:spPr>
      </p:pic>
      <p:pic>
        <p:nvPicPr>
          <p:cNvPr id="363" name="Google Shape;363;g1253a2559bf_0_71"/>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64" name="Google Shape;364;g1253a2559bf_0_71"/>
          <p:cNvSpPr txBox="1"/>
          <p:nvPr/>
        </p:nvSpPr>
        <p:spPr>
          <a:xfrm>
            <a:off x="947750" y="5673250"/>
            <a:ext cx="10021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292929"/>
                </a:solidFill>
              </a:rPr>
              <a:t>No outliers are observed in the data, as all the data points for the features are within the box plot</a:t>
            </a:r>
            <a:endParaRPr sz="1900">
              <a:solidFill>
                <a:srgbClr val="292929"/>
              </a:solidFill>
            </a:endParaRPr>
          </a:p>
        </p:txBody>
      </p:sp>
      <p:sp>
        <p:nvSpPr>
          <p:cNvPr id="365" name="Google Shape;365;g1253a2559bf_0_7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253a2559bf_0_53"/>
          <p:cNvSpPr txBox="1">
            <a:spLocks noGrp="1"/>
          </p:cNvSpPr>
          <p:nvPr>
            <p:ph type="title"/>
          </p:nvPr>
        </p:nvSpPr>
        <p:spPr>
          <a:xfrm>
            <a:off x="186503" y="683434"/>
            <a:ext cx="7342500" cy="12156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Data Exploration</a:t>
            </a:r>
            <a:endParaRPr/>
          </a:p>
          <a:p>
            <a:pPr marL="0" lvl="0" indent="0" algn="l" rtl="0">
              <a:spcBef>
                <a:spcPts val="0"/>
              </a:spcBef>
              <a:spcAft>
                <a:spcPts val="0"/>
              </a:spcAft>
              <a:buNone/>
            </a:pPr>
            <a:r>
              <a:rPr lang="en-US"/>
              <a:t>Stock Volume</a:t>
            </a:r>
            <a:endParaRPr/>
          </a:p>
        </p:txBody>
      </p:sp>
      <p:sp>
        <p:nvSpPr>
          <p:cNvPr id="372" name="Google Shape;372;g1253a2559bf_0_53"/>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373" name="Google Shape;373;g1253a2559bf_0_53"/>
          <p:cNvPicPr preferRelativeResize="0"/>
          <p:nvPr/>
        </p:nvPicPr>
        <p:blipFill>
          <a:blip r:embed="rId3">
            <a:alphaModFix/>
          </a:blip>
          <a:stretch>
            <a:fillRect/>
          </a:stretch>
        </p:blipFill>
        <p:spPr>
          <a:xfrm>
            <a:off x="5155900" y="1899025"/>
            <a:ext cx="7036101" cy="4286250"/>
          </a:xfrm>
          <a:prstGeom prst="rect">
            <a:avLst/>
          </a:prstGeom>
          <a:noFill/>
          <a:ln>
            <a:noFill/>
          </a:ln>
        </p:spPr>
      </p:pic>
      <p:pic>
        <p:nvPicPr>
          <p:cNvPr id="374" name="Google Shape;374;g1253a2559bf_0_53"/>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75" name="Google Shape;375;g1253a2559bf_0_53"/>
          <p:cNvSpPr txBox="1"/>
          <p:nvPr/>
        </p:nvSpPr>
        <p:spPr>
          <a:xfrm>
            <a:off x="485000" y="2246000"/>
            <a:ext cx="4205400" cy="310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292929"/>
              </a:buClr>
              <a:buSzPts val="1900"/>
              <a:buChar char="●"/>
            </a:pPr>
            <a:r>
              <a:rPr lang="en-US" sz="1900">
                <a:solidFill>
                  <a:srgbClr val="292929"/>
                </a:solidFill>
              </a:rPr>
              <a:t>Maximum number of shares were traded between the months of January and February 2022</a:t>
            </a:r>
            <a:endParaRPr sz="1900">
              <a:solidFill>
                <a:srgbClr val="292929"/>
              </a:solidFill>
            </a:endParaRPr>
          </a:p>
          <a:p>
            <a:pPr marL="457200" lvl="0" indent="0" algn="l" rtl="0">
              <a:spcBef>
                <a:spcPts val="0"/>
              </a:spcBef>
              <a:spcAft>
                <a:spcPts val="0"/>
              </a:spcAft>
              <a:buNone/>
            </a:pPr>
            <a:endParaRPr sz="1900">
              <a:solidFill>
                <a:srgbClr val="292929"/>
              </a:solidFill>
            </a:endParaRPr>
          </a:p>
          <a:p>
            <a:pPr marL="457200" lvl="0" indent="-349250" algn="l" rtl="0">
              <a:spcBef>
                <a:spcPts val="0"/>
              </a:spcBef>
              <a:spcAft>
                <a:spcPts val="0"/>
              </a:spcAft>
              <a:buClr>
                <a:srgbClr val="292929"/>
              </a:buClr>
              <a:buSzPts val="1900"/>
              <a:buChar char="●"/>
            </a:pPr>
            <a:r>
              <a:rPr lang="en-US" sz="1900"/>
              <a:t>Minimum number of shares were traded between the months of December 2020 and January 2021</a:t>
            </a:r>
            <a:endParaRPr sz="1900">
              <a:solidFill>
                <a:srgbClr val="292929"/>
              </a:solidFill>
            </a:endParaRPr>
          </a:p>
          <a:p>
            <a:pPr marL="0" lvl="0" indent="0" algn="l" rtl="0">
              <a:spcBef>
                <a:spcPts val="0"/>
              </a:spcBef>
              <a:spcAft>
                <a:spcPts val="0"/>
              </a:spcAft>
              <a:buNone/>
            </a:pPr>
            <a:endParaRPr sz="1900">
              <a:solidFill>
                <a:srgbClr val="292929"/>
              </a:solidFill>
            </a:endParaRPr>
          </a:p>
          <a:p>
            <a:pPr marL="0" lvl="0" indent="0" algn="l" rtl="0">
              <a:spcBef>
                <a:spcPts val="0"/>
              </a:spcBef>
              <a:spcAft>
                <a:spcPts val="0"/>
              </a:spcAft>
              <a:buNone/>
            </a:pPr>
            <a:endParaRPr sz="1900">
              <a:solidFill>
                <a:srgbClr val="292929"/>
              </a:solidFill>
            </a:endParaRPr>
          </a:p>
        </p:txBody>
      </p:sp>
      <p:sp>
        <p:nvSpPr>
          <p:cNvPr id="376" name="Google Shape;376;g1253a2559bf_0_53"/>
          <p:cNvSpPr txBox="1"/>
          <p:nvPr/>
        </p:nvSpPr>
        <p:spPr>
          <a:xfrm>
            <a:off x="-872850" y="4951425"/>
            <a:ext cx="375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77" name="Google Shape;377;g1253a2559bf_0_53"/>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253a255e30_0_12"/>
          <p:cNvSpPr txBox="1">
            <a:spLocks noGrp="1"/>
          </p:cNvSpPr>
          <p:nvPr>
            <p:ph type="title"/>
          </p:nvPr>
        </p:nvSpPr>
        <p:spPr>
          <a:xfrm>
            <a:off x="149126" y="608700"/>
            <a:ext cx="4260900" cy="12156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Model - Linear Regression</a:t>
            </a:r>
            <a:endParaRPr/>
          </a:p>
        </p:txBody>
      </p:sp>
      <p:sp>
        <p:nvSpPr>
          <p:cNvPr id="384" name="Google Shape;384;g1253a255e30_0_12"/>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385" name="Google Shape;385;g1253a255e30_0_12"/>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386" name="Google Shape;386;g1253a255e30_0_12"/>
          <p:cNvSpPr txBox="1"/>
          <p:nvPr/>
        </p:nvSpPr>
        <p:spPr>
          <a:xfrm>
            <a:off x="485875" y="2429275"/>
            <a:ext cx="4260900" cy="28167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Initially the model showed a good fit as the actual price (blue dots) fit closely on the regression line (yellow) </a:t>
            </a:r>
            <a:endParaRPr sz="1900"/>
          </a:p>
          <a:p>
            <a:pPr marL="457200" lvl="0" indent="0" algn="l" rtl="0">
              <a:spcBef>
                <a:spcPts val="0"/>
              </a:spcBef>
              <a:spcAft>
                <a:spcPts val="0"/>
              </a:spcAft>
              <a:buNone/>
            </a:pPr>
            <a:endParaRPr sz="1900"/>
          </a:p>
          <a:p>
            <a:pPr marL="457200" lvl="0" indent="-349250" algn="l" rtl="0">
              <a:spcBef>
                <a:spcPts val="0"/>
              </a:spcBef>
              <a:spcAft>
                <a:spcPts val="0"/>
              </a:spcAft>
              <a:buSzPts val="1900"/>
              <a:buChar char="●"/>
            </a:pPr>
            <a:r>
              <a:rPr lang="en-US" sz="1900"/>
              <a:t>Later on the actual price was away from the predicted price, increasing the error of the predictions</a:t>
            </a:r>
            <a:endParaRPr sz="1900"/>
          </a:p>
        </p:txBody>
      </p:sp>
      <p:pic>
        <p:nvPicPr>
          <p:cNvPr id="387" name="Google Shape;387;g1253a255e30_0_12"/>
          <p:cNvPicPr preferRelativeResize="0"/>
          <p:nvPr/>
        </p:nvPicPr>
        <p:blipFill>
          <a:blip r:embed="rId4">
            <a:alphaModFix/>
          </a:blip>
          <a:stretch>
            <a:fillRect/>
          </a:stretch>
        </p:blipFill>
        <p:spPr>
          <a:xfrm>
            <a:off x="5243050" y="1296425"/>
            <a:ext cx="6948950" cy="4809400"/>
          </a:xfrm>
          <a:prstGeom prst="rect">
            <a:avLst/>
          </a:prstGeom>
          <a:noFill/>
          <a:ln>
            <a:noFill/>
          </a:ln>
        </p:spPr>
      </p:pic>
      <p:sp>
        <p:nvSpPr>
          <p:cNvPr id="388" name="Google Shape;388;g1253a255e30_0_12"/>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2549b4be32_0_1"/>
          <p:cNvSpPr txBox="1">
            <a:spLocks noGrp="1"/>
          </p:cNvSpPr>
          <p:nvPr>
            <p:ph type="title"/>
          </p:nvPr>
        </p:nvSpPr>
        <p:spPr>
          <a:xfrm>
            <a:off x="149126" y="608700"/>
            <a:ext cx="4260900" cy="12156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Model - Linear Regression</a:t>
            </a:r>
            <a:endParaRPr/>
          </a:p>
        </p:txBody>
      </p:sp>
      <p:sp>
        <p:nvSpPr>
          <p:cNvPr id="395" name="Google Shape;395;g12549b4be32_0_1"/>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396" name="Google Shape;396;g12549b4be32_0_1"/>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397" name="Google Shape;397;g12549b4be32_0_1"/>
          <p:cNvSpPr txBox="1"/>
          <p:nvPr/>
        </p:nvSpPr>
        <p:spPr>
          <a:xfrm>
            <a:off x="149125" y="3120650"/>
            <a:ext cx="4260900" cy="1647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R-Squared - 0.890</a:t>
            </a:r>
            <a:endParaRPr sz="1900"/>
          </a:p>
          <a:p>
            <a:pPr marL="457200" lvl="0" indent="0" algn="l" rtl="0">
              <a:spcBef>
                <a:spcPts val="0"/>
              </a:spcBef>
              <a:spcAft>
                <a:spcPts val="0"/>
              </a:spcAft>
              <a:buNone/>
            </a:pPr>
            <a:endParaRPr sz="1900"/>
          </a:p>
          <a:p>
            <a:pPr marL="457200" lvl="0" indent="-349250" algn="l" rtl="0">
              <a:spcBef>
                <a:spcPts val="0"/>
              </a:spcBef>
              <a:spcAft>
                <a:spcPts val="0"/>
              </a:spcAft>
              <a:buSzPts val="1900"/>
              <a:buChar char="●"/>
            </a:pPr>
            <a:r>
              <a:rPr lang="en-US" sz="1900"/>
              <a:t>Mean Squared Error - 256.26</a:t>
            </a:r>
            <a:endParaRPr sz="1900"/>
          </a:p>
          <a:p>
            <a:pPr marL="457200" lvl="0" indent="0" algn="l" rtl="0">
              <a:spcBef>
                <a:spcPts val="0"/>
              </a:spcBef>
              <a:spcAft>
                <a:spcPts val="0"/>
              </a:spcAft>
              <a:buNone/>
            </a:pPr>
            <a:endParaRPr sz="1900"/>
          </a:p>
          <a:p>
            <a:pPr marL="457200" lvl="0" indent="-349250" algn="l" rtl="0">
              <a:spcBef>
                <a:spcPts val="0"/>
              </a:spcBef>
              <a:spcAft>
                <a:spcPts val="0"/>
              </a:spcAft>
              <a:buSzPts val="1900"/>
              <a:buChar char="●"/>
            </a:pPr>
            <a:r>
              <a:rPr lang="en-US" sz="1900"/>
              <a:t>RMSE - 16.04</a:t>
            </a:r>
            <a:endParaRPr sz="1900"/>
          </a:p>
        </p:txBody>
      </p:sp>
      <p:pic>
        <p:nvPicPr>
          <p:cNvPr id="398" name="Google Shape;398;g12549b4be32_0_1"/>
          <p:cNvPicPr preferRelativeResize="0"/>
          <p:nvPr/>
        </p:nvPicPr>
        <p:blipFill>
          <a:blip r:embed="rId4">
            <a:alphaModFix/>
          </a:blip>
          <a:stretch>
            <a:fillRect/>
          </a:stretch>
        </p:blipFill>
        <p:spPr>
          <a:xfrm>
            <a:off x="4562425" y="986725"/>
            <a:ext cx="7477174" cy="5146038"/>
          </a:xfrm>
          <a:prstGeom prst="rect">
            <a:avLst/>
          </a:prstGeom>
          <a:noFill/>
          <a:ln>
            <a:noFill/>
          </a:ln>
        </p:spPr>
      </p:pic>
      <p:sp>
        <p:nvSpPr>
          <p:cNvPr id="399" name="Google Shape;399;g12549b4be32_0_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2549b4be32_0_14"/>
          <p:cNvSpPr txBox="1">
            <a:spLocks noGrp="1"/>
          </p:cNvSpPr>
          <p:nvPr>
            <p:ph type="title"/>
          </p:nvPr>
        </p:nvSpPr>
        <p:spPr>
          <a:xfrm>
            <a:off x="112125" y="636525"/>
            <a:ext cx="4260900" cy="15990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Model - Double Exponential Smoothing</a:t>
            </a:r>
            <a:endParaRPr/>
          </a:p>
        </p:txBody>
      </p:sp>
      <p:sp>
        <p:nvSpPr>
          <p:cNvPr id="406" name="Google Shape;406;g12549b4be32_0_14"/>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407" name="Google Shape;407;g12549b4be32_0_14"/>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08" name="Google Shape;408;g12549b4be32_0_14"/>
          <p:cNvSpPr txBox="1"/>
          <p:nvPr/>
        </p:nvSpPr>
        <p:spPr>
          <a:xfrm>
            <a:off x="485875" y="2429275"/>
            <a:ext cx="4260900" cy="310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Single Exponential Smoothing:</a:t>
            </a:r>
            <a:endParaRPr sz="1900"/>
          </a:p>
          <a:p>
            <a:pPr marL="914400" lvl="1" indent="-349250" algn="l" rtl="0">
              <a:spcBef>
                <a:spcPts val="0"/>
              </a:spcBef>
              <a:spcAft>
                <a:spcPts val="0"/>
              </a:spcAft>
              <a:buSzPts val="1900"/>
              <a:buChar char="○"/>
            </a:pPr>
            <a:r>
              <a:rPr lang="en-US" sz="1900"/>
              <a:t>The idea of this model is to assume that the future will be more or less the same as the (recent) past.</a:t>
            </a:r>
            <a:endParaRPr sz="1900"/>
          </a:p>
          <a:p>
            <a:pPr marL="914400" lvl="1" indent="-349250" algn="l" rtl="0">
              <a:spcBef>
                <a:spcPts val="0"/>
              </a:spcBef>
              <a:spcAft>
                <a:spcPts val="0"/>
              </a:spcAft>
              <a:buSzPts val="1900"/>
              <a:buChar char="○"/>
            </a:pPr>
            <a:r>
              <a:rPr lang="en-US" sz="1900"/>
              <a:t>The weight put on each observation decreases exponentially over time. Most recent observation having the highest weight. </a:t>
            </a:r>
            <a:endParaRPr sz="1900"/>
          </a:p>
        </p:txBody>
      </p:sp>
      <p:pic>
        <p:nvPicPr>
          <p:cNvPr id="409" name="Google Shape;409;g12549b4be32_0_14"/>
          <p:cNvPicPr preferRelativeResize="0"/>
          <p:nvPr/>
        </p:nvPicPr>
        <p:blipFill>
          <a:blip r:embed="rId4">
            <a:alphaModFix/>
          </a:blip>
          <a:stretch>
            <a:fillRect/>
          </a:stretch>
        </p:blipFill>
        <p:spPr>
          <a:xfrm>
            <a:off x="5268825" y="2483500"/>
            <a:ext cx="5878151" cy="1891000"/>
          </a:xfrm>
          <a:prstGeom prst="rect">
            <a:avLst/>
          </a:prstGeom>
          <a:noFill/>
          <a:ln>
            <a:noFill/>
          </a:ln>
        </p:spPr>
      </p:pic>
      <p:sp>
        <p:nvSpPr>
          <p:cNvPr id="410" name="Google Shape;410;g12549b4be32_0_14"/>
          <p:cNvSpPr txBox="1"/>
          <p:nvPr/>
        </p:nvSpPr>
        <p:spPr>
          <a:xfrm>
            <a:off x="5448650" y="4601900"/>
            <a:ext cx="5518500" cy="1939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US" sz="1900"/>
              <a:t>alpha = importance the model will allocate to the most recent observation </a:t>
            </a:r>
            <a:endParaRPr sz="1900"/>
          </a:p>
          <a:p>
            <a:pPr marL="457200" lvl="0" indent="-349250" algn="l" rtl="0">
              <a:spcBef>
                <a:spcPts val="0"/>
              </a:spcBef>
              <a:spcAft>
                <a:spcPts val="0"/>
              </a:spcAft>
              <a:buSzPts val="1900"/>
              <a:buChar char="●"/>
            </a:pPr>
            <a:r>
              <a:rPr lang="en-US" sz="1900"/>
              <a:t>alpha d(t-1) = represents previous observation times the learning rate </a:t>
            </a:r>
            <a:endParaRPr sz="1900"/>
          </a:p>
          <a:p>
            <a:pPr marL="457200" lvl="0" indent="-349250" algn="l" rtl="0">
              <a:spcBef>
                <a:spcPts val="0"/>
              </a:spcBef>
              <a:spcAft>
                <a:spcPts val="0"/>
              </a:spcAft>
              <a:buSzPts val="1900"/>
              <a:buChar char="●"/>
            </a:pPr>
            <a:r>
              <a:rPr lang="en-US" sz="1900"/>
              <a:t>(1-alpha)f(t-1) = represents how much the model remembers from its previous forecast </a:t>
            </a:r>
            <a:endParaRPr sz="1900"/>
          </a:p>
        </p:txBody>
      </p:sp>
      <p:sp>
        <p:nvSpPr>
          <p:cNvPr id="411" name="Google Shape;411;g12549b4be32_0_14"/>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2549b4be32_5_0"/>
          <p:cNvSpPr txBox="1">
            <a:spLocks noGrp="1"/>
          </p:cNvSpPr>
          <p:nvPr>
            <p:ph type="title"/>
          </p:nvPr>
        </p:nvSpPr>
        <p:spPr>
          <a:xfrm>
            <a:off x="112125" y="636525"/>
            <a:ext cx="4260900" cy="15990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Model - Double Exponential Smoothing</a:t>
            </a:r>
            <a:endParaRPr/>
          </a:p>
        </p:txBody>
      </p:sp>
      <p:sp>
        <p:nvSpPr>
          <p:cNvPr id="418" name="Google Shape;418;g12549b4be32_5_0"/>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419" name="Google Shape;419;g12549b4be32_5_0"/>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20" name="Google Shape;420;g12549b4be32_5_0"/>
          <p:cNvSpPr txBox="1"/>
          <p:nvPr/>
        </p:nvSpPr>
        <p:spPr>
          <a:xfrm>
            <a:off x="149125" y="3120650"/>
            <a:ext cx="4260900" cy="1354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900"/>
          </a:p>
          <a:p>
            <a:pPr marL="457200" lvl="0" indent="-349250" algn="l" rtl="0">
              <a:spcBef>
                <a:spcPts val="0"/>
              </a:spcBef>
              <a:spcAft>
                <a:spcPts val="0"/>
              </a:spcAft>
              <a:buSzPts val="1900"/>
              <a:buChar char="●"/>
            </a:pPr>
            <a:r>
              <a:rPr lang="en-US" sz="1900"/>
              <a:t>Mean Squared Error - 17.09</a:t>
            </a:r>
            <a:endParaRPr sz="1900"/>
          </a:p>
          <a:p>
            <a:pPr marL="457200" lvl="0" indent="0" algn="l" rtl="0">
              <a:spcBef>
                <a:spcPts val="0"/>
              </a:spcBef>
              <a:spcAft>
                <a:spcPts val="0"/>
              </a:spcAft>
              <a:buNone/>
            </a:pPr>
            <a:endParaRPr sz="1900"/>
          </a:p>
          <a:p>
            <a:pPr marL="457200" lvl="0" indent="-349250" algn="l" rtl="0">
              <a:spcBef>
                <a:spcPts val="0"/>
              </a:spcBef>
              <a:spcAft>
                <a:spcPts val="0"/>
              </a:spcAft>
              <a:buSzPts val="1900"/>
              <a:buChar char="●"/>
            </a:pPr>
            <a:r>
              <a:rPr lang="en-US" sz="1900"/>
              <a:t>RMSE - 4.13</a:t>
            </a:r>
            <a:endParaRPr sz="1900"/>
          </a:p>
        </p:txBody>
      </p:sp>
      <p:pic>
        <p:nvPicPr>
          <p:cNvPr id="421" name="Google Shape;421;g12549b4be32_5_0"/>
          <p:cNvPicPr preferRelativeResize="0"/>
          <p:nvPr/>
        </p:nvPicPr>
        <p:blipFill>
          <a:blip r:embed="rId4">
            <a:alphaModFix/>
          </a:blip>
          <a:stretch>
            <a:fillRect/>
          </a:stretch>
        </p:blipFill>
        <p:spPr>
          <a:xfrm>
            <a:off x="4217100" y="1637750"/>
            <a:ext cx="7974899" cy="4320300"/>
          </a:xfrm>
          <a:prstGeom prst="rect">
            <a:avLst/>
          </a:prstGeom>
          <a:noFill/>
          <a:ln>
            <a:noFill/>
          </a:ln>
        </p:spPr>
      </p:pic>
      <p:sp>
        <p:nvSpPr>
          <p:cNvPr id="422" name="Google Shape;422;g12549b4be32_5_0"/>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2549b4be32_2_0"/>
          <p:cNvSpPr txBox="1">
            <a:spLocks noGrp="1"/>
          </p:cNvSpPr>
          <p:nvPr>
            <p:ph type="title"/>
          </p:nvPr>
        </p:nvSpPr>
        <p:spPr>
          <a:xfrm>
            <a:off x="149126" y="608700"/>
            <a:ext cx="4260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29" name="Google Shape;429;g12549b4be32_2_0"/>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430" name="Google Shape;430;g12549b4be32_2_0"/>
          <p:cNvPicPr preferRelativeResize="0"/>
          <p:nvPr/>
        </p:nvPicPr>
        <p:blipFill>
          <a:blip r:embed="rId3">
            <a:alphaModFix/>
          </a:blip>
          <a:stretch>
            <a:fillRect/>
          </a:stretch>
        </p:blipFill>
        <p:spPr>
          <a:xfrm>
            <a:off x="10539350" y="225425"/>
            <a:ext cx="1527925" cy="608900"/>
          </a:xfrm>
          <a:prstGeom prst="rect">
            <a:avLst/>
          </a:prstGeom>
          <a:noFill/>
          <a:ln>
            <a:noFill/>
          </a:ln>
        </p:spPr>
      </p:pic>
      <p:pic>
        <p:nvPicPr>
          <p:cNvPr id="431" name="Google Shape;431;g12549b4be32_2_0"/>
          <p:cNvPicPr preferRelativeResize="0"/>
          <p:nvPr/>
        </p:nvPicPr>
        <p:blipFill>
          <a:blip r:embed="rId4">
            <a:alphaModFix/>
          </a:blip>
          <a:stretch>
            <a:fillRect/>
          </a:stretch>
        </p:blipFill>
        <p:spPr>
          <a:xfrm>
            <a:off x="152400" y="1976700"/>
            <a:ext cx="5175149" cy="3320875"/>
          </a:xfrm>
          <a:prstGeom prst="rect">
            <a:avLst/>
          </a:prstGeom>
          <a:noFill/>
          <a:ln>
            <a:noFill/>
          </a:ln>
        </p:spPr>
      </p:pic>
      <p:pic>
        <p:nvPicPr>
          <p:cNvPr id="432" name="Google Shape;432;g12549b4be32_2_0"/>
          <p:cNvPicPr preferRelativeResize="0"/>
          <p:nvPr/>
        </p:nvPicPr>
        <p:blipFill>
          <a:blip r:embed="rId5">
            <a:alphaModFix/>
          </a:blip>
          <a:stretch>
            <a:fillRect/>
          </a:stretch>
        </p:blipFill>
        <p:spPr>
          <a:xfrm>
            <a:off x="5419400" y="1986245"/>
            <a:ext cx="6543649" cy="3734479"/>
          </a:xfrm>
          <a:prstGeom prst="rect">
            <a:avLst/>
          </a:prstGeom>
          <a:noFill/>
          <a:ln>
            <a:noFill/>
          </a:ln>
        </p:spPr>
      </p:pic>
      <p:sp>
        <p:nvSpPr>
          <p:cNvPr id="433" name="Google Shape;433;g12549b4be32_2_0"/>
          <p:cNvSpPr txBox="1"/>
          <p:nvPr/>
        </p:nvSpPr>
        <p:spPr>
          <a:xfrm>
            <a:off x="573650" y="5720725"/>
            <a:ext cx="996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rgbClr val="292929"/>
                </a:solidFill>
                <a:highlight>
                  <a:srgbClr val="FFFFFF"/>
                </a:highlight>
              </a:rPr>
              <a:t>Equation</a:t>
            </a:r>
            <a:endParaRPr sz="1500" b="1">
              <a:solidFill>
                <a:srgbClr val="292929"/>
              </a:solidFill>
              <a:highlight>
                <a:srgbClr val="FFFFFF"/>
              </a:highlight>
            </a:endParaRPr>
          </a:p>
          <a:p>
            <a:pPr marL="0" lvl="0" indent="0" algn="l" rtl="0">
              <a:spcBef>
                <a:spcPts val="0"/>
              </a:spcBef>
              <a:spcAft>
                <a:spcPts val="0"/>
              </a:spcAft>
              <a:buNone/>
            </a:pPr>
            <a:r>
              <a:rPr lang="en-US" sz="1500" b="1">
                <a:solidFill>
                  <a:srgbClr val="292929"/>
                </a:solidFill>
                <a:highlight>
                  <a:srgbClr val="FFFFFF"/>
                </a:highlight>
              </a:rPr>
              <a:t>y’(t) = c + ϕ1* y′(t−1) +⋯ + ϕp*y′(t−p) + θ1*ε(t−1) +⋯ + θq*ε(t−q) + εt</a:t>
            </a:r>
            <a:endParaRPr/>
          </a:p>
        </p:txBody>
      </p:sp>
      <p:sp>
        <p:nvSpPr>
          <p:cNvPr id="434" name="Google Shape;434;g12549b4be32_2_0"/>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2549b4be32_3_2"/>
          <p:cNvSpPr txBox="1">
            <a:spLocks noGrp="1"/>
          </p:cNvSpPr>
          <p:nvPr>
            <p:ph type="title"/>
          </p:nvPr>
        </p:nvSpPr>
        <p:spPr>
          <a:xfrm>
            <a:off x="149126" y="608700"/>
            <a:ext cx="4260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41" name="Google Shape;441;g12549b4be32_3_2"/>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442" name="Google Shape;442;g12549b4be32_3_2"/>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43" name="Google Shape;443;g12549b4be32_3_2"/>
          <p:cNvSpPr txBox="1"/>
          <p:nvPr/>
        </p:nvSpPr>
        <p:spPr>
          <a:xfrm>
            <a:off x="573650" y="5720725"/>
            <a:ext cx="99657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292929"/>
              </a:buClr>
              <a:buSzPts val="1500"/>
              <a:buChar char="●"/>
            </a:pPr>
            <a:r>
              <a:rPr lang="en-US" sz="1500" b="1">
                <a:solidFill>
                  <a:srgbClr val="292929"/>
                </a:solidFill>
                <a:highlight>
                  <a:srgbClr val="FFFFFF"/>
                </a:highlight>
              </a:rPr>
              <a:t>ARIMA Model assumes that the time series is stationary</a:t>
            </a:r>
            <a:endParaRPr sz="1500" b="1">
              <a:solidFill>
                <a:srgbClr val="292929"/>
              </a:solidFill>
              <a:highlight>
                <a:srgbClr val="FFFFFF"/>
              </a:highlight>
            </a:endParaRPr>
          </a:p>
          <a:p>
            <a:pPr marL="457200" lvl="0" indent="-323850" algn="l" rtl="0">
              <a:spcBef>
                <a:spcPts val="0"/>
              </a:spcBef>
              <a:spcAft>
                <a:spcPts val="0"/>
              </a:spcAft>
              <a:buClr>
                <a:srgbClr val="292929"/>
              </a:buClr>
              <a:buSzPts val="1500"/>
              <a:buChar char="●"/>
            </a:pPr>
            <a:r>
              <a:rPr lang="en-US" sz="1500" b="1">
                <a:solidFill>
                  <a:srgbClr val="292929"/>
                </a:solidFill>
                <a:highlight>
                  <a:srgbClr val="FFFFFF"/>
                </a:highlight>
              </a:rPr>
              <a:t>The original series is not stationary as it clearly as han upward trend</a:t>
            </a:r>
            <a:endParaRPr sz="1500" b="1">
              <a:solidFill>
                <a:srgbClr val="292929"/>
              </a:solidFill>
              <a:highlight>
                <a:srgbClr val="FFFFFF"/>
              </a:highlight>
            </a:endParaRPr>
          </a:p>
          <a:p>
            <a:pPr marL="457200" lvl="0" indent="-323850" algn="l" rtl="0">
              <a:spcBef>
                <a:spcPts val="0"/>
              </a:spcBef>
              <a:spcAft>
                <a:spcPts val="0"/>
              </a:spcAft>
              <a:buClr>
                <a:srgbClr val="292929"/>
              </a:buClr>
              <a:buSzPts val="1500"/>
              <a:buChar char="●"/>
            </a:pPr>
            <a:r>
              <a:rPr lang="en-US" sz="1500" b="1">
                <a:solidFill>
                  <a:srgbClr val="292929"/>
                </a:solidFill>
                <a:highlight>
                  <a:srgbClr val="FFFFFF"/>
                </a:highlight>
              </a:rPr>
              <a:t>Also from the statistical test suggests that Series is not stationary</a:t>
            </a:r>
            <a:endParaRPr sz="1500" b="1">
              <a:solidFill>
                <a:srgbClr val="292929"/>
              </a:solidFill>
              <a:highlight>
                <a:srgbClr val="FFFFFF"/>
              </a:highlight>
            </a:endParaRPr>
          </a:p>
          <a:p>
            <a:pPr marL="0" lvl="0" indent="0" algn="l" rtl="0">
              <a:spcBef>
                <a:spcPts val="0"/>
              </a:spcBef>
              <a:spcAft>
                <a:spcPts val="0"/>
              </a:spcAft>
              <a:buNone/>
            </a:pPr>
            <a:endParaRPr sz="1500" b="1">
              <a:solidFill>
                <a:srgbClr val="292929"/>
              </a:solidFill>
              <a:highlight>
                <a:srgbClr val="FFFFFF"/>
              </a:highlight>
            </a:endParaRPr>
          </a:p>
        </p:txBody>
      </p:sp>
      <p:pic>
        <p:nvPicPr>
          <p:cNvPr id="444" name="Google Shape;444;g12549b4be32_3_2"/>
          <p:cNvPicPr preferRelativeResize="0"/>
          <p:nvPr/>
        </p:nvPicPr>
        <p:blipFill>
          <a:blip r:embed="rId4">
            <a:alphaModFix/>
          </a:blip>
          <a:stretch>
            <a:fillRect/>
          </a:stretch>
        </p:blipFill>
        <p:spPr>
          <a:xfrm>
            <a:off x="658825" y="2081825"/>
            <a:ext cx="4852425" cy="3381375"/>
          </a:xfrm>
          <a:prstGeom prst="rect">
            <a:avLst/>
          </a:prstGeom>
          <a:noFill/>
          <a:ln>
            <a:noFill/>
          </a:ln>
        </p:spPr>
      </p:pic>
      <p:pic>
        <p:nvPicPr>
          <p:cNvPr id="445" name="Google Shape;445;g12549b4be32_3_2"/>
          <p:cNvPicPr preferRelativeResize="0"/>
          <p:nvPr/>
        </p:nvPicPr>
        <p:blipFill>
          <a:blip r:embed="rId5">
            <a:alphaModFix/>
          </a:blip>
          <a:stretch>
            <a:fillRect/>
          </a:stretch>
        </p:blipFill>
        <p:spPr>
          <a:xfrm>
            <a:off x="3980450" y="2076450"/>
            <a:ext cx="7787701" cy="3009900"/>
          </a:xfrm>
          <a:prstGeom prst="rect">
            <a:avLst/>
          </a:prstGeom>
          <a:noFill/>
          <a:ln>
            <a:noFill/>
          </a:ln>
        </p:spPr>
      </p:pic>
      <p:sp>
        <p:nvSpPr>
          <p:cNvPr id="446" name="Google Shape;446;g12549b4be32_3_2"/>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
          <p:cNvSpPr txBox="1">
            <a:spLocks noGrp="1"/>
          </p:cNvSpPr>
          <p:nvPr>
            <p:ph type="title"/>
          </p:nvPr>
        </p:nvSpPr>
        <p:spPr>
          <a:xfrm>
            <a:off x="159724" y="384234"/>
            <a:ext cx="8333222" cy="939798"/>
          </a:xfrm>
          <a:prstGeom prst="rect">
            <a:avLst/>
          </a:prstGeom>
          <a:solidFill>
            <a:schemeClr val="lt1">
              <a:alpha val="89803"/>
            </a:schemeClr>
          </a:solidFill>
          <a:ln>
            <a:noFill/>
          </a:ln>
        </p:spPr>
        <p:txBody>
          <a:bodyPr spcFirstLastPara="1" wrap="square" lIns="288000" tIns="45700" rIns="91425" bIns="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solidFill>
                  <a:schemeClr val="dk1"/>
                </a:solidFill>
              </a:rPr>
              <a:t>Title </a:t>
            </a:r>
            <a:r>
              <a:rPr lang="en-US" b="0">
                <a:solidFill>
                  <a:schemeClr val="dk1"/>
                </a:solidFill>
                <a:latin typeface="Calibri"/>
                <a:ea typeface="Calibri"/>
                <a:cs typeface="Calibri"/>
                <a:sym typeface="Calibri"/>
              </a:rPr>
              <a:t>Goes Here</a:t>
            </a:r>
            <a:endParaRPr/>
          </a:p>
        </p:txBody>
      </p:sp>
      <p:pic>
        <p:nvPicPr>
          <p:cNvPr id="254" name="Google Shape;254;p2"/>
          <p:cNvPicPr preferRelativeResize="0">
            <a:picLocks noGrp="1"/>
          </p:cNvPicPr>
          <p:nvPr>
            <p:ph type="pic" idx="2"/>
          </p:nvPr>
        </p:nvPicPr>
        <p:blipFill rotWithShape="1">
          <a:blip r:embed="rId3">
            <a:alphaModFix/>
          </a:blip>
          <a:srcRect t="1865" b="1864"/>
          <a:stretch/>
        </p:blipFill>
        <p:spPr>
          <a:xfrm>
            <a:off x="0" y="0"/>
            <a:ext cx="12191999" cy="6864244"/>
          </a:xfrm>
          <a:prstGeom prst="rect">
            <a:avLst/>
          </a:prstGeom>
          <a:solidFill>
            <a:srgbClr val="D8D8D8"/>
          </a:solidFill>
          <a:ln>
            <a:noFill/>
          </a:ln>
        </p:spPr>
      </p:pic>
      <p:sp>
        <p:nvSpPr>
          <p:cNvPr id="255" name="Google Shape;255;p2"/>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pic>
        <p:nvPicPr>
          <p:cNvPr id="256" name="Google Shape;256;p2"/>
          <p:cNvPicPr preferRelativeResize="0"/>
          <p:nvPr/>
        </p:nvPicPr>
        <p:blipFill>
          <a:blip r:embed="rId4">
            <a:alphaModFix/>
          </a:blip>
          <a:stretch>
            <a:fillRect/>
          </a:stretch>
        </p:blipFill>
        <p:spPr>
          <a:xfrm>
            <a:off x="10539350" y="225425"/>
            <a:ext cx="1527925" cy="608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2549b4be32_3_14"/>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53" name="Google Shape;453;g12549b4be32_3_14"/>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454" name="Google Shape;454;g12549b4be32_3_14"/>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55" name="Google Shape;455;g12549b4be32_3_14"/>
          <p:cNvSpPr txBox="1"/>
          <p:nvPr/>
        </p:nvSpPr>
        <p:spPr>
          <a:xfrm>
            <a:off x="573650" y="5720725"/>
            <a:ext cx="99657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292929"/>
              </a:buClr>
              <a:buSzPts val="1500"/>
              <a:buChar char="●"/>
            </a:pPr>
            <a:r>
              <a:rPr lang="en-US" sz="1500" b="1">
                <a:solidFill>
                  <a:srgbClr val="292929"/>
                </a:solidFill>
                <a:highlight>
                  <a:srgbClr val="FFFFFF"/>
                </a:highlight>
              </a:rPr>
              <a:t>After first order differencing the seires becomes stationary</a:t>
            </a:r>
            <a:endParaRPr sz="1500" b="1">
              <a:solidFill>
                <a:srgbClr val="292929"/>
              </a:solidFill>
              <a:highlight>
                <a:srgbClr val="FFFFFF"/>
              </a:highlight>
            </a:endParaRPr>
          </a:p>
          <a:p>
            <a:pPr marL="457200" lvl="0" indent="-323850" algn="l" rtl="0">
              <a:spcBef>
                <a:spcPts val="0"/>
              </a:spcBef>
              <a:spcAft>
                <a:spcPts val="0"/>
              </a:spcAft>
              <a:buClr>
                <a:srgbClr val="292929"/>
              </a:buClr>
              <a:buSzPts val="1500"/>
              <a:buChar char="●"/>
            </a:pPr>
            <a:r>
              <a:rPr lang="en-US" sz="1500" b="1">
                <a:solidFill>
                  <a:srgbClr val="292929"/>
                </a:solidFill>
                <a:highlight>
                  <a:srgbClr val="FFFFFF"/>
                </a:highlight>
              </a:rPr>
              <a:t>The series can now be used for ARIMA modeling</a:t>
            </a:r>
            <a:endParaRPr sz="1500" b="1">
              <a:solidFill>
                <a:srgbClr val="292929"/>
              </a:solidFill>
              <a:highlight>
                <a:srgbClr val="FFFFFF"/>
              </a:highlight>
            </a:endParaRPr>
          </a:p>
        </p:txBody>
      </p:sp>
      <p:sp>
        <p:nvSpPr>
          <p:cNvPr id="456" name="Google Shape;456;g12549b4be32_3_14"/>
          <p:cNvSpPr txBox="1"/>
          <p:nvPr/>
        </p:nvSpPr>
        <p:spPr>
          <a:xfrm>
            <a:off x="282800" y="1965875"/>
            <a:ext cx="507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Differencing the series to make it stationary</a:t>
            </a:r>
            <a:endParaRPr sz="1600" b="1"/>
          </a:p>
        </p:txBody>
      </p:sp>
      <p:pic>
        <p:nvPicPr>
          <p:cNvPr id="457" name="Google Shape;457;g12549b4be32_3_14"/>
          <p:cNvPicPr preferRelativeResize="0"/>
          <p:nvPr/>
        </p:nvPicPr>
        <p:blipFill>
          <a:blip r:embed="rId4">
            <a:alphaModFix/>
          </a:blip>
          <a:stretch>
            <a:fillRect/>
          </a:stretch>
        </p:blipFill>
        <p:spPr>
          <a:xfrm>
            <a:off x="658825" y="2538550"/>
            <a:ext cx="5801526" cy="3130225"/>
          </a:xfrm>
          <a:prstGeom prst="rect">
            <a:avLst/>
          </a:prstGeom>
          <a:noFill/>
          <a:ln>
            <a:noFill/>
          </a:ln>
        </p:spPr>
      </p:pic>
      <p:pic>
        <p:nvPicPr>
          <p:cNvPr id="458" name="Google Shape;458;g12549b4be32_3_14"/>
          <p:cNvPicPr preferRelativeResize="0"/>
          <p:nvPr/>
        </p:nvPicPr>
        <p:blipFill>
          <a:blip r:embed="rId5">
            <a:alphaModFix/>
          </a:blip>
          <a:stretch>
            <a:fillRect/>
          </a:stretch>
        </p:blipFill>
        <p:spPr>
          <a:xfrm>
            <a:off x="6596000" y="2396975"/>
            <a:ext cx="4364900" cy="3017000"/>
          </a:xfrm>
          <a:prstGeom prst="rect">
            <a:avLst/>
          </a:prstGeom>
          <a:noFill/>
          <a:ln>
            <a:noFill/>
          </a:ln>
        </p:spPr>
      </p:pic>
      <p:pic>
        <p:nvPicPr>
          <p:cNvPr id="459" name="Google Shape;459;g12549b4be32_3_14"/>
          <p:cNvPicPr preferRelativeResize="0"/>
          <p:nvPr/>
        </p:nvPicPr>
        <p:blipFill>
          <a:blip r:embed="rId6">
            <a:alphaModFix/>
          </a:blip>
          <a:stretch>
            <a:fillRect/>
          </a:stretch>
        </p:blipFill>
        <p:spPr>
          <a:xfrm>
            <a:off x="383050" y="2312500"/>
            <a:ext cx="5878176" cy="676275"/>
          </a:xfrm>
          <a:prstGeom prst="rect">
            <a:avLst/>
          </a:prstGeom>
          <a:noFill/>
          <a:ln>
            <a:noFill/>
          </a:ln>
        </p:spPr>
      </p:pic>
      <p:sp>
        <p:nvSpPr>
          <p:cNvPr id="460" name="Google Shape;460;g12549b4be32_3_14"/>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12549b4be32_3_37"/>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67" name="Google Shape;467;g12549b4be32_3_37"/>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468" name="Google Shape;468;g12549b4be32_3_37"/>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69" name="Google Shape;469;g12549b4be32_3_37"/>
          <p:cNvSpPr txBox="1"/>
          <p:nvPr/>
        </p:nvSpPr>
        <p:spPr>
          <a:xfrm>
            <a:off x="573650" y="5720725"/>
            <a:ext cx="99657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THE ACF plot decays exponentially </a:t>
            </a:r>
            <a:endParaRPr sz="1800" b="1">
              <a:solidFill>
                <a:srgbClr val="292929"/>
              </a:solidFill>
              <a:highlight>
                <a:srgbClr val="FFFFFF"/>
              </a:highlight>
            </a:endParaRPr>
          </a:p>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IN PACF plot the is a sharp drop after 1 lag</a:t>
            </a:r>
            <a:endParaRPr sz="1800" b="1">
              <a:solidFill>
                <a:srgbClr val="292929"/>
              </a:solidFill>
              <a:highlight>
                <a:srgbClr val="FFFFFF"/>
              </a:highlight>
            </a:endParaRPr>
          </a:p>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p,q values are determined using the above plots</a:t>
            </a:r>
            <a:endParaRPr sz="1800" b="1">
              <a:solidFill>
                <a:srgbClr val="292929"/>
              </a:solidFill>
              <a:highlight>
                <a:srgbClr val="FFFFFF"/>
              </a:highlight>
            </a:endParaRPr>
          </a:p>
        </p:txBody>
      </p:sp>
      <p:pic>
        <p:nvPicPr>
          <p:cNvPr id="470" name="Google Shape;470;g12549b4be32_3_37"/>
          <p:cNvPicPr preferRelativeResize="0"/>
          <p:nvPr/>
        </p:nvPicPr>
        <p:blipFill>
          <a:blip r:embed="rId4">
            <a:alphaModFix/>
          </a:blip>
          <a:stretch>
            <a:fillRect/>
          </a:stretch>
        </p:blipFill>
        <p:spPr>
          <a:xfrm>
            <a:off x="653450" y="1976700"/>
            <a:ext cx="10885105" cy="3591625"/>
          </a:xfrm>
          <a:prstGeom prst="rect">
            <a:avLst/>
          </a:prstGeom>
          <a:noFill/>
          <a:ln>
            <a:noFill/>
          </a:ln>
        </p:spPr>
      </p:pic>
      <p:sp>
        <p:nvSpPr>
          <p:cNvPr id="471" name="Google Shape;471;g12549b4be32_3_37"/>
          <p:cNvSpPr txBox="1"/>
          <p:nvPr/>
        </p:nvSpPr>
        <p:spPr>
          <a:xfrm>
            <a:off x="1056625" y="1720000"/>
            <a:ext cx="1117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t>ACF</a:t>
            </a:r>
            <a:endParaRPr sz="1500" b="1"/>
          </a:p>
        </p:txBody>
      </p:sp>
      <p:sp>
        <p:nvSpPr>
          <p:cNvPr id="472" name="Google Shape;472;g12549b4be32_3_37"/>
          <p:cNvSpPr txBox="1"/>
          <p:nvPr/>
        </p:nvSpPr>
        <p:spPr>
          <a:xfrm>
            <a:off x="6781175" y="1720000"/>
            <a:ext cx="1117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chemeClr val="lt1"/>
                </a:solidFill>
              </a:rPr>
              <a:t>PACF</a:t>
            </a:r>
            <a:endParaRPr sz="1500" b="1">
              <a:solidFill>
                <a:schemeClr val="lt1"/>
              </a:solidFill>
            </a:endParaRPr>
          </a:p>
        </p:txBody>
      </p:sp>
      <p:sp>
        <p:nvSpPr>
          <p:cNvPr id="473" name="Google Shape;473;g12549b4be32_3_3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12549b4be32_3_50"/>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80" name="Google Shape;480;g12549b4be32_3_50"/>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pic>
        <p:nvPicPr>
          <p:cNvPr id="481" name="Google Shape;481;g12549b4be32_3_50"/>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82" name="Google Shape;482;g12549b4be32_3_50"/>
          <p:cNvSpPr txBox="1"/>
          <p:nvPr/>
        </p:nvSpPr>
        <p:spPr>
          <a:xfrm>
            <a:off x="573650" y="5720725"/>
            <a:ext cx="99657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Building ARIMA model for all possible nearby values of p,d,q determined from previous step</a:t>
            </a:r>
            <a:endParaRPr sz="1800" b="1">
              <a:solidFill>
                <a:srgbClr val="292929"/>
              </a:solidFill>
              <a:highlight>
                <a:srgbClr val="FFFFFF"/>
              </a:highlight>
            </a:endParaRPr>
          </a:p>
        </p:txBody>
      </p:sp>
      <p:pic>
        <p:nvPicPr>
          <p:cNvPr id="483" name="Google Shape;483;g12549b4be32_3_50"/>
          <p:cNvPicPr preferRelativeResize="0"/>
          <p:nvPr/>
        </p:nvPicPr>
        <p:blipFill>
          <a:blip r:embed="rId4">
            <a:alphaModFix/>
          </a:blip>
          <a:stretch>
            <a:fillRect/>
          </a:stretch>
        </p:blipFill>
        <p:spPr>
          <a:xfrm>
            <a:off x="7515575" y="1976700"/>
            <a:ext cx="2809875" cy="3457575"/>
          </a:xfrm>
          <a:prstGeom prst="rect">
            <a:avLst/>
          </a:prstGeom>
          <a:noFill/>
          <a:ln>
            <a:noFill/>
          </a:ln>
        </p:spPr>
      </p:pic>
      <p:pic>
        <p:nvPicPr>
          <p:cNvPr id="484" name="Google Shape;484;g12549b4be32_3_50"/>
          <p:cNvPicPr preferRelativeResize="0"/>
          <p:nvPr/>
        </p:nvPicPr>
        <p:blipFill>
          <a:blip r:embed="rId5">
            <a:alphaModFix/>
          </a:blip>
          <a:stretch>
            <a:fillRect/>
          </a:stretch>
        </p:blipFill>
        <p:spPr>
          <a:xfrm>
            <a:off x="573650" y="1976700"/>
            <a:ext cx="6598449" cy="3305175"/>
          </a:xfrm>
          <a:prstGeom prst="rect">
            <a:avLst/>
          </a:prstGeom>
          <a:noFill/>
          <a:ln>
            <a:noFill/>
          </a:ln>
        </p:spPr>
      </p:pic>
      <p:sp>
        <p:nvSpPr>
          <p:cNvPr id="485" name="Google Shape;485;g12549b4be32_3_50"/>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12549b4be32_3_71"/>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a:t>
            </a:r>
            <a:endParaRPr/>
          </a:p>
        </p:txBody>
      </p:sp>
      <p:sp>
        <p:nvSpPr>
          <p:cNvPr id="492" name="Google Shape;492;g12549b4be32_3_71"/>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pic>
        <p:nvPicPr>
          <p:cNvPr id="493" name="Google Shape;493;g12549b4be32_3_71"/>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494" name="Google Shape;494;g12549b4be32_3_71"/>
          <p:cNvSpPr txBox="1"/>
          <p:nvPr/>
        </p:nvSpPr>
        <p:spPr>
          <a:xfrm>
            <a:off x="573650" y="5720725"/>
            <a:ext cx="99657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The residuals obtained from ARIMA model are distributed around zero and not correlated</a:t>
            </a:r>
            <a:endParaRPr sz="1800" b="1">
              <a:solidFill>
                <a:srgbClr val="292929"/>
              </a:solidFill>
              <a:highlight>
                <a:srgbClr val="FFFFFF"/>
              </a:highlight>
            </a:endParaRPr>
          </a:p>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The RMSE obtained from the model is 88.2</a:t>
            </a:r>
            <a:endParaRPr sz="1800" b="1">
              <a:solidFill>
                <a:srgbClr val="292929"/>
              </a:solidFill>
              <a:highlight>
                <a:srgbClr val="FFFFFF"/>
              </a:highlight>
            </a:endParaRPr>
          </a:p>
        </p:txBody>
      </p:sp>
      <p:pic>
        <p:nvPicPr>
          <p:cNvPr id="495" name="Google Shape;495;g12549b4be32_3_71"/>
          <p:cNvPicPr preferRelativeResize="0"/>
          <p:nvPr/>
        </p:nvPicPr>
        <p:blipFill>
          <a:blip r:embed="rId4">
            <a:alphaModFix/>
          </a:blip>
          <a:stretch>
            <a:fillRect/>
          </a:stretch>
        </p:blipFill>
        <p:spPr>
          <a:xfrm>
            <a:off x="152400" y="1976700"/>
            <a:ext cx="5162550" cy="3390900"/>
          </a:xfrm>
          <a:prstGeom prst="rect">
            <a:avLst/>
          </a:prstGeom>
          <a:noFill/>
          <a:ln>
            <a:noFill/>
          </a:ln>
        </p:spPr>
      </p:pic>
      <p:pic>
        <p:nvPicPr>
          <p:cNvPr id="496" name="Google Shape;496;g12549b4be32_3_71"/>
          <p:cNvPicPr preferRelativeResize="0"/>
          <p:nvPr/>
        </p:nvPicPr>
        <p:blipFill>
          <a:blip r:embed="rId5">
            <a:alphaModFix/>
          </a:blip>
          <a:stretch>
            <a:fillRect/>
          </a:stretch>
        </p:blipFill>
        <p:spPr>
          <a:xfrm>
            <a:off x="5314951" y="2248162"/>
            <a:ext cx="5486400" cy="2847975"/>
          </a:xfrm>
          <a:prstGeom prst="rect">
            <a:avLst/>
          </a:prstGeom>
          <a:noFill/>
          <a:ln>
            <a:noFill/>
          </a:ln>
        </p:spPr>
      </p:pic>
      <p:sp>
        <p:nvSpPr>
          <p:cNvPr id="497" name="Google Shape;497;g12549b4be32_3_7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12549b4be32_3_85"/>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ARIMAX</a:t>
            </a:r>
            <a:endParaRPr/>
          </a:p>
        </p:txBody>
      </p:sp>
      <p:sp>
        <p:nvSpPr>
          <p:cNvPr id="504" name="Google Shape;504;g12549b4be32_3_85"/>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pic>
        <p:nvPicPr>
          <p:cNvPr id="505" name="Google Shape;505;g12549b4be32_3_85"/>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506" name="Google Shape;506;g12549b4be32_3_85"/>
          <p:cNvSpPr txBox="1"/>
          <p:nvPr/>
        </p:nvSpPr>
        <p:spPr>
          <a:xfrm>
            <a:off x="573650" y="5720725"/>
            <a:ext cx="99657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ARIMAX model combined ARIMA with external intervention </a:t>
            </a:r>
            <a:endParaRPr sz="1800" b="1">
              <a:solidFill>
                <a:srgbClr val="292929"/>
              </a:solidFill>
              <a:highlight>
                <a:srgbClr val="FFFFFF"/>
              </a:highlight>
            </a:endParaRPr>
          </a:p>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Here we considered open price as proxy for exogenous variable</a:t>
            </a:r>
            <a:endParaRPr sz="1800" b="1">
              <a:solidFill>
                <a:srgbClr val="292929"/>
              </a:solidFill>
              <a:highlight>
                <a:srgbClr val="FFFFFF"/>
              </a:highlight>
            </a:endParaRPr>
          </a:p>
        </p:txBody>
      </p:sp>
      <p:pic>
        <p:nvPicPr>
          <p:cNvPr id="507" name="Google Shape;507;g12549b4be32_3_85"/>
          <p:cNvPicPr preferRelativeResize="0"/>
          <p:nvPr/>
        </p:nvPicPr>
        <p:blipFill>
          <a:blip r:embed="rId4">
            <a:alphaModFix/>
          </a:blip>
          <a:stretch>
            <a:fillRect/>
          </a:stretch>
        </p:blipFill>
        <p:spPr>
          <a:xfrm>
            <a:off x="573650" y="1976700"/>
            <a:ext cx="6868478" cy="3591625"/>
          </a:xfrm>
          <a:prstGeom prst="rect">
            <a:avLst/>
          </a:prstGeom>
          <a:noFill/>
          <a:ln>
            <a:noFill/>
          </a:ln>
        </p:spPr>
      </p:pic>
      <p:sp>
        <p:nvSpPr>
          <p:cNvPr id="508" name="Google Shape;508;g12549b4be32_3_85"/>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2549b4be32_3_96"/>
          <p:cNvSpPr txBox="1">
            <a:spLocks noGrp="1"/>
          </p:cNvSpPr>
          <p:nvPr>
            <p:ph type="title"/>
          </p:nvPr>
        </p:nvSpPr>
        <p:spPr>
          <a:xfrm>
            <a:off x="197326" y="608700"/>
            <a:ext cx="60639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Model - ARIMAX</a:t>
            </a:r>
            <a:endParaRPr/>
          </a:p>
        </p:txBody>
      </p:sp>
      <p:sp>
        <p:nvSpPr>
          <p:cNvPr id="515" name="Google Shape;515;g12549b4be32_3_96"/>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pic>
        <p:nvPicPr>
          <p:cNvPr id="516" name="Google Shape;516;g12549b4be32_3_96"/>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517" name="Google Shape;517;g12549b4be32_3_96"/>
          <p:cNvSpPr txBox="1"/>
          <p:nvPr/>
        </p:nvSpPr>
        <p:spPr>
          <a:xfrm>
            <a:off x="573650" y="5720725"/>
            <a:ext cx="99657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The Addition of new variables disrupt the fit of the model</a:t>
            </a:r>
            <a:endParaRPr sz="1800" b="1">
              <a:solidFill>
                <a:srgbClr val="292929"/>
              </a:solidFill>
              <a:highlight>
                <a:srgbClr val="FFFFFF"/>
              </a:highlight>
            </a:endParaRPr>
          </a:p>
          <a:p>
            <a:pPr marL="457200" lvl="0" indent="-342900" algn="l" rtl="0">
              <a:spcBef>
                <a:spcPts val="0"/>
              </a:spcBef>
              <a:spcAft>
                <a:spcPts val="0"/>
              </a:spcAft>
              <a:buClr>
                <a:srgbClr val="292929"/>
              </a:buClr>
              <a:buSzPts val="1800"/>
              <a:buChar char="●"/>
            </a:pPr>
            <a:r>
              <a:rPr lang="en-US" sz="1800" b="1">
                <a:solidFill>
                  <a:srgbClr val="292929"/>
                </a:solidFill>
                <a:highlight>
                  <a:srgbClr val="FFFFFF"/>
                </a:highlight>
              </a:rPr>
              <a:t>New external variables should be identified and incorporated into the model</a:t>
            </a:r>
            <a:endParaRPr sz="1800" b="1">
              <a:solidFill>
                <a:srgbClr val="292929"/>
              </a:solidFill>
              <a:highlight>
                <a:srgbClr val="FFFFFF"/>
              </a:highlight>
            </a:endParaRPr>
          </a:p>
        </p:txBody>
      </p:sp>
      <p:pic>
        <p:nvPicPr>
          <p:cNvPr id="518" name="Google Shape;518;g12549b4be32_3_96"/>
          <p:cNvPicPr preferRelativeResize="0"/>
          <p:nvPr/>
        </p:nvPicPr>
        <p:blipFill>
          <a:blip r:embed="rId4">
            <a:alphaModFix/>
          </a:blip>
          <a:stretch>
            <a:fillRect/>
          </a:stretch>
        </p:blipFill>
        <p:spPr>
          <a:xfrm>
            <a:off x="573650" y="1976700"/>
            <a:ext cx="6670161" cy="3591625"/>
          </a:xfrm>
          <a:prstGeom prst="rect">
            <a:avLst/>
          </a:prstGeom>
          <a:noFill/>
          <a:ln>
            <a:noFill/>
          </a:ln>
        </p:spPr>
      </p:pic>
      <p:sp>
        <p:nvSpPr>
          <p:cNvPr id="519" name="Google Shape;519;g12549b4be32_3_96"/>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253a255e30_2_7"/>
          <p:cNvSpPr txBox="1">
            <a:spLocks noGrp="1"/>
          </p:cNvSpPr>
          <p:nvPr>
            <p:ph type="title"/>
          </p:nvPr>
        </p:nvSpPr>
        <p:spPr>
          <a:xfrm>
            <a:off x="518678" y="209029"/>
            <a:ext cx="8330100" cy="11481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Business Insights</a:t>
            </a:r>
            <a:endParaRPr/>
          </a:p>
          <a:p>
            <a:pPr marL="0" lvl="0" indent="0" algn="l" rtl="0">
              <a:spcBef>
                <a:spcPts val="0"/>
              </a:spcBef>
              <a:spcAft>
                <a:spcPts val="0"/>
              </a:spcAft>
              <a:buNone/>
            </a:pPr>
            <a:endParaRPr/>
          </a:p>
        </p:txBody>
      </p:sp>
      <p:sp>
        <p:nvSpPr>
          <p:cNvPr id="526" name="Google Shape;526;g1253a255e30_2_7"/>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pic>
        <p:nvPicPr>
          <p:cNvPr id="527" name="Google Shape;527;g1253a255e30_2_7"/>
          <p:cNvPicPr preferRelativeResize="0"/>
          <p:nvPr/>
        </p:nvPicPr>
        <p:blipFill>
          <a:blip r:embed="rId3">
            <a:alphaModFix/>
          </a:blip>
          <a:stretch>
            <a:fillRect/>
          </a:stretch>
        </p:blipFill>
        <p:spPr>
          <a:xfrm>
            <a:off x="10539350" y="225425"/>
            <a:ext cx="1527925" cy="608900"/>
          </a:xfrm>
          <a:prstGeom prst="rect">
            <a:avLst/>
          </a:prstGeom>
          <a:noFill/>
          <a:ln>
            <a:noFill/>
          </a:ln>
        </p:spPr>
      </p:pic>
      <p:pic>
        <p:nvPicPr>
          <p:cNvPr id="528" name="Google Shape;528;g1253a255e30_2_7"/>
          <p:cNvPicPr preferRelativeResize="0"/>
          <p:nvPr/>
        </p:nvPicPr>
        <p:blipFill>
          <a:blip r:embed="rId4">
            <a:alphaModFix/>
          </a:blip>
          <a:stretch>
            <a:fillRect/>
          </a:stretch>
        </p:blipFill>
        <p:spPr>
          <a:xfrm>
            <a:off x="181700" y="1835950"/>
            <a:ext cx="6086625" cy="3881650"/>
          </a:xfrm>
          <a:prstGeom prst="rect">
            <a:avLst/>
          </a:prstGeom>
          <a:noFill/>
          <a:ln>
            <a:noFill/>
          </a:ln>
        </p:spPr>
      </p:pic>
      <p:sp>
        <p:nvSpPr>
          <p:cNvPr id="529" name="Google Shape;529;g1253a255e30_2_7"/>
          <p:cNvSpPr txBox="1"/>
          <p:nvPr/>
        </p:nvSpPr>
        <p:spPr>
          <a:xfrm>
            <a:off x="6268325" y="1217050"/>
            <a:ext cx="5923800" cy="55044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rgbClr val="2E7A40"/>
              </a:buClr>
              <a:buSzPts val="2400"/>
              <a:buChar char="●"/>
            </a:pPr>
            <a:r>
              <a:rPr lang="en-US" sz="2400">
                <a:solidFill>
                  <a:schemeClr val="lt1"/>
                </a:solidFill>
                <a:latin typeface="Calibri"/>
                <a:ea typeface="Calibri"/>
                <a:cs typeface="Calibri"/>
                <a:sym typeface="Calibri"/>
              </a:rPr>
              <a:t>Best Model - Double Exponential Smoothing</a:t>
            </a:r>
            <a:endParaRPr sz="2400">
              <a:solidFill>
                <a:schemeClr val="lt1"/>
              </a:solidFill>
              <a:latin typeface="Calibri"/>
              <a:ea typeface="Calibri"/>
              <a:cs typeface="Calibri"/>
              <a:sym typeface="Calibri"/>
            </a:endParaRPr>
          </a:p>
          <a:p>
            <a:pPr marL="457200" lvl="0" indent="-381000" algn="l" rtl="0">
              <a:lnSpc>
                <a:spcPct val="90000"/>
              </a:lnSpc>
              <a:spcBef>
                <a:spcPts val="0"/>
              </a:spcBef>
              <a:spcAft>
                <a:spcPts val="0"/>
              </a:spcAft>
              <a:buClr>
                <a:srgbClr val="2E7A40"/>
              </a:buClr>
              <a:buSzPts val="2400"/>
              <a:buChar char="●"/>
            </a:pPr>
            <a:r>
              <a:rPr lang="en-US" sz="2400">
                <a:solidFill>
                  <a:schemeClr val="lt1"/>
                </a:solidFill>
                <a:latin typeface="Calibri"/>
                <a:ea typeface="Calibri"/>
                <a:cs typeface="Calibri"/>
                <a:sym typeface="Calibri"/>
              </a:rPr>
              <a:t>Investors can identify the pattern (Rise &amp; Fall) to identify MSFT stocks for better planning.</a:t>
            </a:r>
            <a:endParaRPr sz="2400">
              <a:solidFill>
                <a:schemeClr val="lt1"/>
              </a:solidFill>
              <a:latin typeface="Calibri"/>
              <a:ea typeface="Calibri"/>
              <a:cs typeface="Calibri"/>
              <a:sym typeface="Calibri"/>
            </a:endParaRPr>
          </a:p>
          <a:p>
            <a:pPr marL="457200" lvl="0" indent="-381000" algn="l" rtl="0">
              <a:lnSpc>
                <a:spcPct val="90000"/>
              </a:lnSpc>
              <a:spcBef>
                <a:spcPts val="0"/>
              </a:spcBef>
              <a:spcAft>
                <a:spcPts val="0"/>
              </a:spcAft>
              <a:buClr>
                <a:srgbClr val="2E7A40"/>
              </a:buClr>
              <a:buSzPts val="2400"/>
              <a:buChar char="●"/>
            </a:pPr>
            <a:r>
              <a:rPr lang="en-US" sz="2400">
                <a:solidFill>
                  <a:schemeClr val="lt1"/>
                </a:solidFill>
                <a:latin typeface="Calibri"/>
                <a:ea typeface="Calibri"/>
                <a:cs typeface="Calibri"/>
                <a:sym typeface="Calibri"/>
              </a:rPr>
              <a:t>External Factors - </a:t>
            </a:r>
            <a:endParaRPr sz="2400">
              <a:solidFill>
                <a:schemeClr val="lt1"/>
              </a:solidFill>
              <a:latin typeface="Calibri"/>
              <a:ea typeface="Calibri"/>
              <a:cs typeface="Calibri"/>
              <a:sym typeface="Calibri"/>
            </a:endParaRPr>
          </a:p>
          <a:p>
            <a:pPr marL="1371600" lvl="2"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Sentiment Analysis</a:t>
            </a:r>
            <a:endParaRPr sz="2400">
              <a:solidFill>
                <a:schemeClr val="lt1"/>
              </a:solidFill>
              <a:latin typeface="Calibri"/>
              <a:ea typeface="Calibri"/>
              <a:cs typeface="Calibri"/>
              <a:sym typeface="Calibri"/>
            </a:endParaRPr>
          </a:p>
          <a:p>
            <a:pPr marL="1828800" lvl="3"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Antitrust Issues</a:t>
            </a:r>
            <a:endParaRPr sz="2400">
              <a:solidFill>
                <a:schemeClr val="lt1"/>
              </a:solidFill>
              <a:latin typeface="Calibri"/>
              <a:ea typeface="Calibri"/>
              <a:cs typeface="Calibri"/>
              <a:sym typeface="Calibri"/>
            </a:endParaRPr>
          </a:p>
          <a:p>
            <a:pPr marL="1371600" lvl="2"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External Investments</a:t>
            </a:r>
            <a:endParaRPr sz="2400">
              <a:solidFill>
                <a:schemeClr val="lt1"/>
              </a:solidFill>
              <a:latin typeface="Calibri"/>
              <a:ea typeface="Calibri"/>
              <a:cs typeface="Calibri"/>
              <a:sym typeface="Calibri"/>
            </a:endParaRPr>
          </a:p>
          <a:p>
            <a:pPr marL="1828800" lvl="3"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Acquisition of Activision Blizzard</a:t>
            </a:r>
            <a:endParaRPr sz="2400">
              <a:solidFill>
                <a:schemeClr val="lt1"/>
              </a:solidFill>
              <a:latin typeface="Calibri"/>
              <a:ea typeface="Calibri"/>
              <a:cs typeface="Calibri"/>
              <a:sym typeface="Calibri"/>
            </a:endParaRPr>
          </a:p>
          <a:p>
            <a:pPr marL="1371600" lvl="2"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Unprecedented Crisis</a:t>
            </a:r>
            <a:endParaRPr sz="2400">
              <a:solidFill>
                <a:schemeClr val="lt1"/>
              </a:solidFill>
              <a:latin typeface="Calibri"/>
              <a:ea typeface="Calibri"/>
              <a:cs typeface="Calibri"/>
              <a:sym typeface="Calibri"/>
            </a:endParaRPr>
          </a:p>
          <a:p>
            <a:pPr marL="1828800" lvl="3"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Covid19</a:t>
            </a:r>
            <a:endParaRPr sz="2400">
              <a:solidFill>
                <a:schemeClr val="lt1"/>
              </a:solidFill>
              <a:latin typeface="Calibri"/>
              <a:ea typeface="Calibri"/>
              <a:cs typeface="Calibri"/>
              <a:sym typeface="Calibri"/>
            </a:endParaRPr>
          </a:p>
          <a:p>
            <a:pPr marL="1371600" lvl="2"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Business and Tech News</a:t>
            </a:r>
            <a:endParaRPr sz="2400">
              <a:solidFill>
                <a:schemeClr val="lt1"/>
              </a:solidFill>
              <a:latin typeface="Calibri"/>
              <a:ea typeface="Calibri"/>
              <a:cs typeface="Calibri"/>
              <a:sym typeface="Calibri"/>
            </a:endParaRPr>
          </a:p>
          <a:p>
            <a:pPr marL="1371600" lvl="2"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Inflation Rate</a:t>
            </a:r>
            <a:endParaRPr sz="2400">
              <a:solidFill>
                <a:schemeClr val="lt1"/>
              </a:solidFill>
              <a:latin typeface="Calibri"/>
              <a:ea typeface="Calibri"/>
              <a:cs typeface="Calibri"/>
              <a:sym typeface="Calibri"/>
            </a:endParaRPr>
          </a:p>
          <a:p>
            <a:pPr marL="1828800" lvl="3"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War Crisis</a:t>
            </a:r>
            <a:endParaRPr sz="2400">
              <a:solidFill>
                <a:schemeClr val="lt1"/>
              </a:solidFill>
              <a:latin typeface="Calibri"/>
              <a:ea typeface="Calibri"/>
              <a:cs typeface="Calibri"/>
              <a:sym typeface="Calibri"/>
            </a:endParaRPr>
          </a:p>
        </p:txBody>
      </p:sp>
      <p:sp>
        <p:nvSpPr>
          <p:cNvPr id="530" name="Google Shape;530;g1253a255e30_2_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2224de8719_0_27"/>
          <p:cNvSpPr txBox="1">
            <a:spLocks noGrp="1"/>
          </p:cNvSpPr>
          <p:nvPr>
            <p:ph type="title"/>
          </p:nvPr>
        </p:nvSpPr>
        <p:spPr>
          <a:xfrm>
            <a:off x="518678" y="209029"/>
            <a:ext cx="8330100" cy="1148100"/>
          </a:xfrm>
          <a:prstGeom prst="rect">
            <a:avLst/>
          </a:prstGeom>
        </p:spPr>
        <p:txBody>
          <a:bodyPr spcFirstLastPara="1" wrap="square" lIns="91425" tIns="45700" rIns="91425" bIns="0" anchor="b" anchorCtr="0">
            <a:normAutofit fontScale="90000"/>
          </a:bodyPr>
          <a:lstStyle/>
          <a:p>
            <a:pPr marL="0" lvl="0" indent="0" algn="l" rtl="0">
              <a:spcBef>
                <a:spcPts val="0"/>
              </a:spcBef>
              <a:spcAft>
                <a:spcPts val="0"/>
              </a:spcAft>
              <a:buNone/>
            </a:pPr>
            <a:r>
              <a:rPr lang="en-US"/>
              <a:t>References </a:t>
            </a:r>
            <a:endParaRPr/>
          </a:p>
          <a:p>
            <a:pPr marL="0" lvl="0" indent="0" algn="l" rtl="0">
              <a:spcBef>
                <a:spcPts val="0"/>
              </a:spcBef>
              <a:spcAft>
                <a:spcPts val="0"/>
              </a:spcAft>
              <a:buNone/>
            </a:pPr>
            <a:endParaRPr/>
          </a:p>
        </p:txBody>
      </p:sp>
      <p:sp>
        <p:nvSpPr>
          <p:cNvPr id="537" name="Google Shape;537;g12224de8719_0_27"/>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pic>
        <p:nvPicPr>
          <p:cNvPr id="538" name="Google Shape;538;g12224de8719_0_27"/>
          <p:cNvPicPr preferRelativeResize="0"/>
          <p:nvPr/>
        </p:nvPicPr>
        <p:blipFill>
          <a:blip r:embed="rId3">
            <a:alphaModFix/>
          </a:blip>
          <a:stretch>
            <a:fillRect/>
          </a:stretch>
        </p:blipFill>
        <p:spPr>
          <a:xfrm>
            <a:off x="10539350" y="225425"/>
            <a:ext cx="1527925" cy="608900"/>
          </a:xfrm>
          <a:prstGeom prst="rect">
            <a:avLst/>
          </a:prstGeom>
          <a:noFill/>
          <a:ln>
            <a:noFill/>
          </a:ln>
        </p:spPr>
      </p:pic>
      <p:sp>
        <p:nvSpPr>
          <p:cNvPr id="539" name="Google Shape;539;g12224de8719_0_27"/>
          <p:cNvSpPr txBox="1"/>
          <p:nvPr/>
        </p:nvSpPr>
        <p:spPr>
          <a:xfrm>
            <a:off x="518675" y="1089800"/>
            <a:ext cx="9813600" cy="5442600"/>
          </a:xfrm>
          <a:prstGeom prst="rect">
            <a:avLst/>
          </a:prstGeom>
          <a:noFill/>
          <a:ln>
            <a:noFill/>
          </a:ln>
        </p:spPr>
        <p:txBody>
          <a:bodyPr spcFirstLastPara="1" wrap="square" lIns="91425" tIns="91425" rIns="91425" bIns="91425" anchor="t" anchorCtr="0">
            <a:spAutoFit/>
          </a:bodyPr>
          <a:lstStyle/>
          <a:p>
            <a:pPr marL="457200" lvl="0" indent="-393700" algn="l" rtl="0">
              <a:lnSpc>
                <a:spcPct val="90000"/>
              </a:lnSpc>
              <a:spcBef>
                <a:spcPts val="1000"/>
              </a:spcBef>
              <a:spcAft>
                <a:spcPts val="0"/>
              </a:spcAft>
              <a:buClr>
                <a:schemeClr val="lt1"/>
              </a:buClr>
              <a:buSzPts val="2600"/>
              <a:buChar char="❏"/>
            </a:pPr>
            <a:r>
              <a:rPr lang="en-US" sz="2600">
                <a:solidFill>
                  <a:schemeClr val="lt1"/>
                </a:solidFill>
                <a:latin typeface="Calibri"/>
                <a:ea typeface="Calibri"/>
                <a:cs typeface="Calibri"/>
                <a:sym typeface="Calibri"/>
              </a:rPr>
              <a:t>MSFT Stock Analysis</a:t>
            </a:r>
            <a:br>
              <a:rPr lang="en-US" sz="2600">
                <a:solidFill>
                  <a:schemeClr val="lt1"/>
                </a:solidFill>
                <a:latin typeface="Calibri"/>
                <a:ea typeface="Calibri"/>
                <a:cs typeface="Calibri"/>
                <a:sym typeface="Calibri"/>
              </a:rPr>
            </a:br>
            <a:r>
              <a:rPr lang="en-US" sz="2600">
                <a:solidFill>
                  <a:schemeClr val="lt1"/>
                </a:solidFill>
                <a:latin typeface="Calibri"/>
                <a:ea typeface="Calibri"/>
                <a:cs typeface="Calibri"/>
                <a:sym typeface="Calibri"/>
              </a:rPr>
              <a:t>https://www.britannica.com/topic/Microsoft-Corporation</a:t>
            </a:r>
            <a:endParaRPr sz="2600">
              <a:solidFill>
                <a:schemeClr val="lt1"/>
              </a:solidFill>
              <a:latin typeface="Calibri"/>
              <a:ea typeface="Calibri"/>
              <a:cs typeface="Calibri"/>
              <a:sym typeface="Calibri"/>
            </a:endParaRPr>
          </a:p>
          <a:p>
            <a:pPr marL="457200" lvl="0" indent="-393700" algn="l" rtl="0">
              <a:lnSpc>
                <a:spcPct val="90000"/>
              </a:lnSpc>
              <a:spcBef>
                <a:spcPts val="0"/>
              </a:spcBef>
              <a:spcAft>
                <a:spcPts val="0"/>
              </a:spcAft>
              <a:buClr>
                <a:schemeClr val="lt1"/>
              </a:buClr>
              <a:buSzPts val="2600"/>
              <a:buChar char="❏"/>
            </a:pPr>
            <a:r>
              <a:rPr lang="en-US" sz="2600">
                <a:solidFill>
                  <a:schemeClr val="lt1"/>
                </a:solidFill>
                <a:latin typeface="Calibri"/>
                <a:ea typeface="Calibri"/>
                <a:cs typeface="Calibri"/>
                <a:sym typeface="Calibri"/>
              </a:rPr>
              <a:t>MSFT Stock Price Data</a:t>
            </a:r>
            <a:br>
              <a:rPr lang="en-US" sz="2600">
                <a:solidFill>
                  <a:schemeClr val="lt1"/>
                </a:solidFill>
                <a:latin typeface="Calibri"/>
                <a:ea typeface="Calibri"/>
                <a:cs typeface="Calibri"/>
                <a:sym typeface="Calibri"/>
              </a:rPr>
            </a:br>
            <a:r>
              <a:rPr lang="en-US" sz="2600">
                <a:solidFill>
                  <a:schemeClr val="lt1"/>
                </a:solidFill>
                <a:latin typeface="Calibri"/>
                <a:ea typeface="Calibri"/>
                <a:cs typeface="Calibri"/>
                <a:sym typeface="Calibri"/>
              </a:rPr>
              <a:t>https://finance.yahoo.com/quote/MSFT/history?p=MSFT</a:t>
            </a:r>
            <a:endParaRPr sz="2600">
              <a:solidFill>
                <a:schemeClr val="lt1"/>
              </a:solidFill>
              <a:latin typeface="Calibri"/>
              <a:ea typeface="Calibri"/>
              <a:cs typeface="Calibri"/>
              <a:sym typeface="Calibri"/>
            </a:endParaRPr>
          </a:p>
          <a:p>
            <a:pPr marL="457200" lvl="0" indent="-393700" algn="l" rtl="0">
              <a:lnSpc>
                <a:spcPct val="90000"/>
              </a:lnSpc>
              <a:spcBef>
                <a:spcPts val="0"/>
              </a:spcBef>
              <a:spcAft>
                <a:spcPts val="0"/>
              </a:spcAft>
              <a:buClr>
                <a:schemeClr val="lt1"/>
              </a:buClr>
              <a:buSzPts val="2600"/>
              <a:buChar char="❏"/>
            </a:pPr>
            <a:r>
              <a:rPr lang="en-US" sz="2600">
                <a:solidFill>
                  <a:schemeClr val="lt1"/>
                </a:solidFill>
                <a:latin typeface="Calibri"/>
                <a:ea typeface="Calibri"/>
                <a:cs typeface="Calibri"/>
                <a:sym typeface="Calibri"/>
              </a:rPr>
              <a:t>Is A Microsoft Stock Split Likely In 2022?</a:t>
            </a:r>
            <a:br>
              <a:rPr lang="en-US" sz="2600">
                <a:solidFill>
                  <a:schemeClr val="lt1"/>
                </a:solidFill>
                <a:latin typeface="Calibri"/>
                <a:ea typeface="Calibri"/>
                <a:cs typeface="Calibri"/>
                <a:sym typeface="Calibri"/>
              </a:rPr>
            </a:br>
            <a:r>
              <a:rPr lang="en-US" sz="2600">
                <a:solidFill>
                  <a:schemeClr val="lt1"/>
                </a:solidFill>
                <a:latin typeface="Calibri"/>
                <a:ea typeface="Calibri"/>
                <a:cs typeface="Calibri"/>
                <a:sym typeface="Calibri"/>
              </a:rPr>
              <a:t>http://seekingalpha.com/amp/arti</a:t>
            </a:r>
            <a:endParaRPr sz="2600">
              <a:solidFill>
                <a:schemeClr val="lt1"/>
              </a:solidFill>
              <a:latin typeface="Calibri"/>
              <a:ea typeface="Calibri"/>
              <a:cs typeface="Calibri"/>
              <a:sym typeface="Calibri"/>
            </a:endParaRPr>
          </a:p>
          <a:p>
            <a:pPr marL="457200" lvl="0" indent="-393700" algn="l" rtl="0">
              <a:lnSpc>
                <a:spcPct val="90000"/>
              </a:lnSpc>
              <a:spcBef>
                <a:spcPts val="0"/>
              </a:spcBef>
              <a:spcAft>
                <a:spcPts val="0"/>
              </a:spcAft>
              <a:buClr>
                <a:schemeClr val="lt1"/>
              </a:buClr>
              <a:buSzPts val="2600"/>
              <a:buChar char="❏"/>
            </a:pPr>
            <a:r>
              <a:rPr lang="en-US" sz="2600">
                <a:solidFill>
                  <a:schemeClr val="lt1"/>
                </a:solidFill>
                <a:latin typeface="Calibri"/>
                <a:ea typeface="Calibri"/>
                <a:cs typeface="Calibri"/>
                <a:sym typeface="Calibri"/>
              </a:rPr>
              <a:t>How Microsoft’s $68.7 billion deal for Activision Blizzard came together</a:t>
            </a:r>
            <a:br>
              <a:rPr lang="en-US" sz="2600">
                <a:solidFill>
                  <a:schemeClr val="lt1"/>
                </a:solidFill>
                <a:latin typeface="Calibri"/>
                <a:ea typeface="Calibri"/>
                <a:cs typeface="Calibri"/>
                <a:sym typeface="Calibri"/>
              </a:rPr>
            </a:br>
            <a:r>
              <a:rPr lang="en-US" sz="2600">
                <a:solidFill>
                  <a:schemeClr val="lt1"/>
                </a:solidFill>
                <a:latin typeface="Calibri"/>
                <a:ea typeface="Calibri"/>
                <a:cs typeface="Calibri"/>
                <a:sym typeface="Calibri"/>
              </a:rPr>
              <a:t>https://www.theverge.com/22941636/microsoft-activision-blizzard-acquisition-sec-filing-came-together</a:t>
            </a:r>
            <a:endParaRPr sz="2600">
              <a:solidFill>
                <a:schemeClr val="lt1"/>
              </a:solidFill>
              <a:latin typeface="Calibri"/>
              <a:ea typeface="Calibri"/>
              <a:cs typeface="Calibri"/>
              <a:sym typeface="Calibri"/>
            </a:endParaRPr>
          </a:p>
          <a:p>
            <a:pPr marL="457200" lvl="0" indent="-393700" algn="l" rtl="0">
              <a:lnSpc>
                <a:spcPct val="90000"/>
              </a:lnSpc>
              <a:spcBef>
                <a:spcPts val="0"/>
              </a:spcBef>
              <a:spcAft>
                <a:spcPts val="0"/>
              </a:spcAft>
              <a:buClr>
                <a:schemeClr val="lt1"/>
              </a:buClr>
              <a:buSzPts val="2600"/>
              <a:buChar char="❏"/>
            </a:pPr>
            <a:r>
              <a:rPr lang="en-US" sz="2600">
                <a:solidFill>
                  <a:schemeClr val="lt1"/>
                </a:solidFill>
                <a:latin typeface="Calibri"/>
                <a:ea typeface="Calibri"/>
                <a:cs typeface="Calibri"/>
                <a:sym typeface="Calibri"/>
              </a:rPr>
              <a:t>Here's Why Microsoft Stock Was Up 11% in June</a:t>
            </a:r>
            <a:r>
              <a:rPr lang="en-US" sz="2600" u="sng">
                <a:solidFill>
                  <a:schemeClr val="hlink"/>
                </a:solidFill>
                <a:latin typeface="Calibri"/>
                <a:ea typeface="Calibri"/>
                <a:cs typeface="Calibri"/>
                <a:sym typeface="Calibri"/>
                <a:hlinkClick r:id="rId4"/>
              </a:rPr>
              <a:t>eres-why-microsoft-stock-was-up-11-in-june.aspx</a:t>
            </a:r>
            <a:endParaRPr sz="2600">
              <a:solidFill>
                <a:schemeClr val="lt1"/>
              </a:solidFill>
              <a:latin typeface="Calibri"/>
              <a:ea typeface="Calibri"/>
              <a:cs typeface="Calibri"/>
              <a:sym typeface="Calibri"/>
            </a:endParaRPr>
          </a:p>
          <a:p>
            <a:pPr marL="457200" lvl="0" indent="-393700" algn="l" rtl="0">
              <a:lnSpc>
                <a:spcPct val="90000"/>
              </a:lnSpc>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https://medium.com/analytics-vidhya/a-thorough-introduction-to-holt-winters-forecasting-c21810b8c0e6</a:t>
            </a:r>
            <a:endParaRPr sz="2600">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endParaRPr>
          </a:p>
        </p:txBody>
      </p:sp>
      <p:sp>
        <p:nvSpPr>
          <p:cNvPr id="540" name="Google Shape;540;g12224de8719_0_2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4"/>
        <p:cNvGrpSpPr/>
        <p:nvPr/>
      </p:nvGrpSpPr>
      <p:grpSpPr>
        <a:xfrm>
          <a:off x="0" y="0"/>
          <a:ext cx="0" cy="0"/>
          <a:chOff x="0" y="0"/>
          <a:chExt cx="0" cy="0"/>
        </a:xfrm>
      </p:grpSpPr>
      <p:sp>
        <p:nvSpPr>
          <p:cNvPr id="545" name="Google Shape;545;p1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46" name="Google Shape;546;p1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
        <p:nvSpPr>
          <p:cNvPr id="547" name="Google Shape;547;p11"/>
          <p:cNvSpPr txBox="1"/>
          <p:nvPr/>
        </p:nvSpPr>
        <p:spPr>
          <a:xfrm>
            <a:off x="1534125" y="1936150"/>
            <a:ext cx="8664900" cy="372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1500">
                <a:solidFill>
                  <a:schemeClr val="lt1"/>
                </a:solidFill>
                <a:latin typeface="Montserrat ExtraBold"/>
                <a:ea typeface="Montserrat ExtraBold"/>
                <a:cs typeface="Montserrat ExtraBold"/>
                <a:sym typeface="Montserrat ExtraBold"/>
              </a:rPr>
              <a:t>THANK YOU</a:t>
            </a:r>
            <a:endParaRPr sz="11500">
              <a:solidFill>
                <a:schemeClr val="lt1"/>
              </a:solidFill>
              <a:latin typeface="Montserrat ExtraBold"/>
              <a:ea typeface="Montserrat ExtraBold"/>
              <a:cs typeface="Montserrat ExtraBold"/>
              <a:sym typeface="Montserrat ExtraBold"/>
            </a:endParaRPr>
          </a:p>
        </p:txBody>
      </p:sp>
      <p:pic>
        <p:nvPicPr>
          <p:cNvPr id="548" name="Google Shape;548;p11"/>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549" name="Google Shape;549;p1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3"/>
        <p:cNvGrpSpPr/>
        <p:nvPr/>
      </p:nvGrpSpPr>
      <p:grpSpPr>
        <a:xfrm>
          <a:off x="0" y="0"/>
          <a:ext cx="0" cy="0"/>
          <a:chOff x="0" y="0"/>
          <a:chExt cx="0" cy="0"/>
        </a:xfrm>
      </p:grpSpPr>
      <p:sp>
        <p:nvSpPr>
          <p:cNvPr id="554" name="Google Shape;554;g12549b4be32_1_17"/>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555" name="Google Shape;555;g12549b4be32_1_1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
        <p:nvSpPr>
          <p:cNvPr id="556" name="Google Shape;556;g12549b4be32_1_17"/>
          <p:cNvSpPr txBox="1"/>
          <p:nvPr/>
        </p:nvSpPr>
        <p:spPr>
          <a:xfrm>
            <a:off x="1534125" y="1936150"/>
            <a:ext cx="8664900" cy="195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1500">
                <a:solidFill>
                  <a:schemeClr val="lt1"/>
                </a:solidFill>
                <a:latin typeface="Montserrat ExtraBold"/>
                <a:ea typeface="Montserrat ExtraBold"/>
                <a:cs typeface="Montserrat ExtraBold"/>
                <a:sym typeface="Montserrat ExtraBold"/>
              </a:rPr>
              <a:t>Q&amp;A</a:t>
            </a:r>
            <a:endParaRPr sz="11500">
              <a:solidFill>
                <a:schemeClr val="lt1"/>
              </a:solidFill>
              <a:latin typeface="Montserrat ExtraBold"/>
              <a:ea typeface="Montserrat ExtraBold"/>
              <a:cs typeface="Montserrat ExtraBold"/>
              <a:sym typeface="Montserrat ExtraBold"/>
            </a:endParaRPr>
          </a:p>
        </p:txBody>
      </p:sp>
      <p:pic>
        <p:nvPicPr>
          <p:cNvPr id="557" name="Google Shape;557;g12549b4be32_1_17"/>
          <p:cNvPicPr preferRelativeResize="0"/>
          <p:nvPr/>
        </p:nvPicPr>
        <p:blipFill>
          <a:blip r:embed="rId4">
            <a:alphaModFix/>
          </a:blip>
          <a:stretch>
            <a:fillRect/>
          </a:stretch>
        </p:blipFill>
        <p:spPr>
          <a:xfrm>
            <a:off x="10539350" y="225425"/>
            <a:ext cx="1527925" cy="6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 descr="Building image"/>
          <p:cNvPicPr preferRelativeResize="0">
            <a:picLocks noGrp="1"/>
          </p:cNvPicPr>
          <p:nvPr>
            <p:ph type="pic" idx="2"/>
          </p:nvPr>
        </p:nvPicPr>
        <p:blipFill rotWithShape="1">
          <a:blip r:embed="rId3">
            <a:alphaModFix/>
          </a:blip>
          <a:srcRect l="20809" r="20809"/>
          <a:stretch/>
        </p:blipFill>
        <p:spPr>
          <a:xfrm>
            <a:off x="1683398" y="860944"/>
            <a:ext cx="4428523" cy="5137089"/>
          </a:xfrm>
          <a:prstGeom prst="rect">
            <a:avLst/>
          </a:prstGeom>
          <a:noFill/>
          <a:ln>
            <a:noFill/>
          </a:ln>
        </p:spPr>
      </p:pic>
      <p:sp>
        <p:nvSpPr>
          <p:cNvPr id="262" name="Google Shape;262;p3"/>
          <p:cNvSpPr/>
          <p:nvPr/>
        </p:nvSpPr>
        <p:spPr>
          <a:xfrm rot="-5400000">
            <a:off x="2691228" y="2425474"/>
            <a:ext cx="2412900" cy="20802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 name="Google Shape;263;p3"/>
          <p:cNvSpPr txBox="1"/>
          <p:nvPr/>
        </p:nvSpPr>
        <p:spPr>
          <a:xfrm>
            <a:off x="2945925" y="3188525"/>
            <a:ext cx="19035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Arial Black"/>
                <a:ea typeface="Arial Black"/>
                <a:cs typeface="Arial Black"/>
                <a:sym typeface="Arial Black"/>
              </a:rPr>
              <a:t>Agenda</a:t>
            </a:r>
            <a:endParaRPr sz="2600"/>
          </a:p>
        </p:txBody>
      </p:sp>
      <p:sp>
        <p:nvSpPr>
          <p:cNvPr id="264" name="Google Shape;264;p3"/>
          <p:cNvSpPr txBox="1">
            <a:spLocks noGrp="1"/>
          </p:cNvSpPr>
          <p:nvPr>
            <p:ph type="title"/>
          </p:nvPr>
        </p:nvSpPr>
        <p:spPr>
          <a:xfrm>
            <a:off x="7258800" y="1685425"/>
            <a:ext cx="4933200" cy="5869800"/>
          </a:xfrm>
          <a:prstGeom prst="rect">
            <a:avLst/>
          </a:prstGeom>
          <a:noFill/>
          <a:ln>
            <a:noFill/>
          </a:ln>
        </p:spPr>
        <p:txBody>
          <a:bodyPr spcFirstLastPara="1" wrap="square" lIns="91425" tIns="45700" rIns="91425" bIns="0" anchor="b" anchorCtr="0">
            <a:normAutofit fontScale="90000"/>
          </a:bodyPr>
          <a:lstStyle/>
          <a:p>
            <a:pPr marL="0" lvl="0" indent="0" algn="l" rtl="0">
              <a:lnSpc>
                <a:spcPct val="100000"/>
              </a:lnSpc>
              <a:spcBef>
                <a:spcPts val="0"/>
              </a:spcBef>
              <a:spcAft>
                <a:spcPts val="0"/>
              </a:spcAft>
              <a:buNone/>
            </a:pPr>
            <a:endParaRPr/>
          </a:p>
          <a:p>
            <a:pPr marL="457200" lvl="0" indent="-457200" algn="l" rtl="0">
              <a:lnSpc>
                <a:spcPct val="100000"/>
              </a:lnSpc>
              <a:spcBef>
                <a:spcPts val="0"/>
              </a:spcBef>
              <a:spcAft>
                <a:spcPts val="0"/>
              </a:spcAft>
              <a:buSzPct val="100000"/>
              <a:buChar char="❏"/>
            </a:pPr>
            <a:r>
              <a:rPr lang="en-US"/>
              <a:t>Problem Statement</a:t>
            </a:r>
            <a:endParaRPr/>
          </a:p>
          <a:p>
            <a:pPr marL="457200" lvl="0" indent="-457200" algn="l" rtl="0">
              <a:lnSpc>
                <a:spcPct val="100000"/>
              </a:lnSpc>
              <a:spcBef>
                <a:spcPts val="0"/>
              </a:spcBef>
              <a:spcAft>
                <a:spcPts val="0"/>
              </a:spcAft>
              <a:buSzPct val="100000"/>
              <a:buChar char="❏"/>
            </a:pPr>
            <a:r>
              <a:rPr lang="en-US"/>
              <a:t>Objective</a:t>
            </a:r>
            <a:endParaRPr/>
          </a:p>
          <a:p>
            <a:pPr marL="457200" lvl="0" indent="-457200" algn="l" rtl="0">
              <a:lnSpc>
                <a:spcPct val="100000"/>
              </a:lnSpc>
              <a:spcBef>
                <a:spcPts val="0"/>
              </a:spcBef>
              <a:spcAft>
                <a:spcPts val="0"/>
              </a:spcAft>
              <a:buSzPct val="100000"/>
              <a:buChar char="❏"/>
            </a:pPr>
            <a:r>
              <a:rPr lang="en-US"/>
              <a:t>Introduction</a:t>
            </a:r>
            <a:endParaRPr/>
          </a:p>
          <a:p>
            <a:pPr marL="457200" lvl="0" indent="-457200" algn="l" rtl="0">
              <a:lnSpc>
                <a:spcPct val="100000"/>
              </a:lnSpc>
              <a:spcBef>
                <a:spcPts val="0"/>
              </a:spcBef>
              <a:spcAft>
                <a:spcPts val="0"/>
              </a:spcAft>
              <a:buSzPct val="100000"/>
              <a:buChar char="❏"/>
            </a:pPr>
            <a:r>
              <a:rPr lang="en-US"/>
              <a:t>Data Dictionary</a:t>
            </a:r>
            <a:endParaRPr/>
          </a:p>
          <a:p>
            <a:pPr marL="457200" lvl="0" indent="-457200" algn="l" rtl="0">
              <a:lnSpc>
                <a:spcPct val="100000"/>
              </a:lnSpc>
              <a:spcBef>
                <a:spcPts val="0"/>
              </a:spcBef>
              <a:spcAft>
                <a:spcPts val="0"/>
              </a:spcAft>
              <a:buSzPct val="100000"/>
              <a:buChar char="❏"/>
            </a:pPr>
            <a:r>
              <a:rPr lang="en-US"/>
              <a:t>Exploratory Analysis</a:t>
            </a:r>
            <a:endParaRPr/>
          </a:p>
          <a:p>
            <a:pPr marL="457200" lvl="0" indent="-457200" algn="l" rtl="0">
              <a:lnSpc>
                <a:spcPct val="100000"/>
              </a:lnSpc>
              <a:spcBef>
                <a:spcPts val="0"/>
              </a:spcBef>
              <a:spcAft>
                <a:spcPts val="0"/>
              </a:spcAft>
              <a:buSzPct val="100000"/>
              <a:buChar char="❏"/>
            </a:pPr>
            <a:r>
              <a:rPr lang="en-US"/>
              <a:t>Model Comparison</a:t>
            </a:r>
            <a:endParaRPr/>
          </a:p>
          <a:p>
            <a:pPr marL="457200" lvl="0" indent="-457200" algn="l" rtl="0">
              <a:lnSpc>
                <a:spcPct val="100000"/>
              </a:lnSpc>
              <a:spcBef>
                <a:spcPts val="0"/>
              </a:spcBef>
              <a:spcAft>
                <a:spcPts val="0"/>
              </a:spcAft>
              <a:buSzPct val="100000"/>
              <a:buChar char="❏"/>
            </a:pPr>
            <a:r>
              <a:rPr lang="en-US"/>
              <a:t>Best Model</a:t>
            </a:r>
            <a:endParaRPr/>
          </a:p>
          <a:p>
            <a:pPr marL="457200" lvl="0" indent="-457200" algn="l" rtl="0">
              <a:lnSpc>
                <a:spcPct val="100000"/>
              </a:lnSpc>
              <a:spcBef>
                <a:spcPts val="0"/>
              </a:spcBef>
              <a:spcAft>
                <a:spcPts val="0"/>
              </a:spcAft>
              <a:buSzPct val="100000"/>
              <a:buChar char="❏"/>
            </a:pPr>
            <a:r>
              <a:rPr lang="en-US"/>
              <a:t>Business Insights</a:t>
            </a:r>
            <a:endParaRPr/>
          </a:p>
          <a:p>
            <a:pPr marL="0" lvl="0" indent="0" algn="l" rtl="0">
              <a:lnSpc>
                <a:spcPct val="90000"/>
              </a:lnSpc>
              <a:spcBef>
                <a:spcPts val="0"/>
              </a:spcBef>
              <a:spcAft>
                <a:spcPts val="0"/>
              </a:spcAft>
              <a:buClr>
                <a:schemeClr val="accent1"/>
              </a:buClr>
              <a:buSzPct val="100000"/>
              <a:buFont typeface="Calibri"/>
              <a:buNone/>
            </a:pPr>
            <a:endParaRPr/>
          </a:p>
          <a:p>
            <a:pPr marL="0" lvl="0" indent="0" algn="l" rtl="0">
              <a:lnSpc>
                <a:spcPct val="90000"/>
              </a:lnSpc>
              <a:spcBef>
                <a:spcPts val="0"/>
              </a:spcBef>
              <a:spcAft>
                <a:spcPts val="0"/>
              </a:spcAft>
              <a:buClr>
                <a:schemeClr val="accent1"/>
              </a:buClr>
              <a:buSzPct val="100000"/>
              <a:buFont typeface="Calibri"/>
              <a:buNone/>
            </a:pPr>
            <a:endParaRPr/>
          </a:p>
        </p:txBody>
      </p:sp>
      <p:sp>
        <p:nvSpPr>
          <p:cNvPr id="265" name="Google Shape;265;p3"/>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pic>
        <p:nvPicPr>
          <p:cNvPr id="266" name="Google Shape;266;p3"/>
          <p:cNvPicPr preferRelativeResize="0"/>
          <p:nvPr/>
        </p:nvPicPr>
        <p:blipFill>
          <a:blip r:embed="rId4">
            <a:alphaModFix/>
          </a:blip>
          <a:stretch>
            <a:fillRect/>
          </a:stretch>
        </p:blipFill>
        <p:spPr>
          <a:xfrm>
            <a:off x="10539350" y="225425"/>
            <a:ext cx="1527925" cy="6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2224de8719_0_19"/>
          <p:cNvSpPr txBox="1">
            <a:spLocks noGrp="1"/>
          </p:cNvSpPr>
          <p:nvPr>
            <p:ph type="title"/>
          </p:nvPr>
        </p:nvSpPr>
        <p:spPr>
          <a:xfrm>
            <a:off x="6225717" y="962645"/>
            <a:ext cx="4911600" cy="17898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Problem Statement</a:t>
            </a:r>
            <a:endParaRPr/>
          </a:p>
        </p:txBody>
      </p:sp>
      <p:sp>
        <p:nvSpPr>
          <p:cNvPr id="273" name="Google Shape;273;g12224de8719_0_19"/>
          <p:cNvSpPr txBox="1">
            <a:spLocks noGrp="1"/>
          </p:cNvSpPr>
          <p:nvPr>
            <p:ph type="body" idx="1"/>
          </p:nvPr>
        </p:nvSpPr>
        <p:spPr>
          <a:xfrm>
            <a:off x="6283850" y="3051225"/>
            <a:ext cx="4911600" cy="3048600"/>
          </a:xfrm>
          <a:prstGeom prst="rect">
            <a:avLst/>
          </a:prstGeom>
        </p:spPr>
        <p:txBody>
          <a:bodyPr spcFirstLastPara="1" wrap="square" lIns="91425" tIns="45700" rIns="91425" bIns="45700" anchor="t" anchorCtr="0">
            <a:normAutofit lnSpcReduction="20000"/>
          </a:bodyPr>
          <a:lstStyle/>
          <a:p>
            <a:pPr marL="0" lvl="0" indent="0" algn="l" rtl="0">
              <a:spcBef>
                <a:spcPts val="1000"/>
              </a:spcBef>
              <a:spcAft>
                <a:spcPts val="0"/>
              </a:spcAft>
              <a:buNone/>
            </a:pPr>
            <a:r>
              <a:rPr lang="en-US"/>
              <a:t>Stock prices are highly volatile in nature and the price of a stock is determined by a variety of factors. </a:t>
            </a:r>
            <a:endParaRPr/>
          </a:p>
          <a:p>
            <a:pPr marL="0" lvl="0" indent="0" algn="l" rtl="0">
              <a:spcBef>
                <a:spcPts val="1000"/>
              </a:spcBef>
              <a:spcAft>
                <a:spcPts val="0"/>
              </a:spcAft>
              <a:buNone/>
            </a:pPr>
            <a:r>
              <a:rPr lang="en-US"/>
              <a:t>Nowadays, many people are involved in the stock market, either directly or indirectly.</a:t>
            </a:r>
            <a:endParaRPr/>
          </a:p>
          <a:p>
            <a:pPr marL="0" lvl="0" indent="0" algn="l" rtl="0">
              <a:spcBef>
                <a:spcPts val="1000"/>
              </a:spcBef>
              <a:spcAft>
                <a:spcPts val="0"/>
              </a:spcAft>
              <a:buNone/>
            </a:pPr>
            <a:r>
              <a:rPr lang="en-US"/>
              <a:t>As a result, identifying market trends has become absolutely essential to maximize returns on investments</a:t>
            </a:r>
            <a:endParaRPr/>
          </a:p>
          <a:p>
            <a:pPr marL="0" lvl="0" indent="0" algn="l" rtl="0">
              <a:spcBef>
                <a:spcPts val="1000"/>
              </a:spcBef>
              <a:spcAft>
                <a:spcPts val="0"/>
              </a:spcAft>
              <a:buNone/>
            </a:pPr>
            <a:r>
              <a:rPr lang="en-US"/>
              <a:t>For our analysis, we used historical data of Microsoft stock price available on Yahoo Finance. </a:t>
            </a:r>
            <a:endParaRPr/>
          </a:p>
        </p:txBody>
      </p:sp>
      <p:sp>
        <p:nvSpPr>
          <p:cNvPr id="274" name="Google Shape;274;g12224de8719_0_19"/>
          <p:cNvSpPr>
            <a:spLocks noGrp="1"/>
          </p:cNvSpPr>
          <p:nvPr>
            <p:ph type="pic" idx="2"/>
          </p:nvPr>
        </p:nvSpPr>
        <p:spPr>
          <a:xfrm>
            <a:off x="462898" y="962644"/>
            <a:ext cx="4428600" cy="5137200"/>
          </a:xfrm>
          <a:prstGeom prst="rect">
            <a:avLst/>
          </a:prstGeom>
        </p:spPr>
      </p:sp>
      <p:pic>
        <p:nvPicPr>
          <p:cNvPr id="275" name="Google Shape;275;g12224de8719_0_19"/>
          <p:cNvPicPr preferRelativeResize="0"/>
          <p:nvPr/>
        </p:nvPicPr>
        <p:blipFill>
          <a:blip r:embed="rId3">
            <a:alphaModFix/>
          </a:blip>
          <a:stretch>
            <a:fillRect/>
          </a:stretch>
        </p:blipFill>
        <p:spPr>
          <a:xfrm>
            <a:off x="462900" y="962675"/>
            <a:ext cx="4840425" cy="5137200"/>
          </a:xfrm>
          <a:prstGeom prst="rect">
            <a:avLst/>
          </a:prstGeom>
          <a:noFill/>
          <a:ln>
            <a:noFill/>
          </a:ln>
        </p:spPr>
      </p:pic>
      <p:pic>
        <p:nvPicPr>
          <p:cNvPr id="276" name="Google Shape;276;g12224de8719_0_19"/>
          <p:cNvPicPr preferRelativeResize="0"/>
          <p:nvPr/>
        </p:nvPicPr>
        <p:blipFill>
          <a:blip r:embed="rId4">
            <a:alphaModFix/>
          </a:blip>
          <a:stretch>
            <a:fillRect/>
          </a:stretch>
        </p:blipFill>
        <p:spPr>
          <a:xfrm>
            <a:off x="462900" y="3835825"/>
            <a:ext cx="4840426" cy="2382425"/>
          </a:xfrm>
          <a:prstGeom prst="rect">
            <a:avLst/>
          </a:prstGeom>
          <a:noFill/>
          <a:ln>
            <a:noFill/>
          </a:ln>
        </p:spPr>
      </p:pic>
      <p:pic>
        <p:nvPicPr>
          <p:cNvPr id="277" name="Google Shape;277;g12224de8719_0_19"/>
          <p:cNvPicPr preferRelativeResize="0"/>
          <p:nvPr/>
        </p:nvPicPr>
        <p:blipFill>
          <a:blip r:embed="rId5">
            <a:alphaModFix/>
          </a:blip>
          <a:stretch>
            <a:fillRect/>
          </a:stretch>
        </p:blipFill>
        <p:spPr>
          <a:xfrm>
            <a:off x="10539350" y="225425"/>
            <a:ext cx="1527925" cy="608900"/>
          </a:xfrm>
          <a:prstGeom prst="rect">
            <a:avLst/>
          </a:prstGeom>
          <a:noFill/>
          <a:ln>
            <a:noFill/>
          </a:ln>
        </p:spPr>
      </p:pic>
      <p:sp>
        <p:nvSpPr>
          <p:cNvPr id="278" name="Google Shape;278;g12224de8719_0_19"/>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2224de8719_0_39"/>
          <p:cNvSpPr txBox="1">
            <a:spLocks noGrp="1"/>
          </p:cNvSpPr>
          <p:nvPr>
            <p:ph type="title"/>
          </p:nvPr>
        </p:nvSpPr>
        <p:spPr>
          <a:xfrm>
            <a:off x="6225717" y="962645"/>
            <a:ext cx="4911600" cy="17898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Objective</a:t>
            </a:r>
            <a:endParaRPr/>
          </a:p>
        </p:txBody>
      </p:sp>
      <p:sp>
        <p:nvSpPr>
          <p:cNvPr id="285" name="Google Shape;285;g12224de8719_0_39"/>
          <p:cNvSpPr txBox="1">
            <a:spLocks noGrp="1"/>
          </p:cNvSpPr>
          <p:nvPr>
            <p:ph type="body" idx="1"/>
          </p:nvPr>
        </p:nvSpPr>
        <p:spPr>
          <a:xfrm>
            <a:off x="6283850" y="3051225"/>
            <a:ext cx="4911600" cy="3048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The goal is to forecast Microsoft stock prices in order to make data - driven decisions and accurate investing decisions.</a:t>
            </a:r>
            <a:endParaRPr/>
          </a:p>
        </p:txBody>
      </p:sp>
      <p:sp>
        <p:nvSpPr>
          <p:cNvPr id="286" name="Google Shape;286;g12224de8719_0_39"/>
          <p:cNvSpPr>
            <a:spLocks noGrp="1"/>
          </p:cNvSpPr>
          <p:nvPr>
            <p:ph type="pic" idx="2"/>
          </p:nvPr>
        </p:nvSpPr>
        <p:spPr>
          <a:xfrm>
            <a:off x="462898" y="962644"/>
            <a:ext cx="4428600" cy="5137200"/>
          </a:xfrm>
          <a:prstGeom prst="rect">
            <a:avLst/>
          </a:prstGeom>
        </p:spPr>
      </p:sp>
      <p:pic>
        <p:nvPicPr>
          <p:cNvPr id="287" name="Google Shape;287;g12224de8719_0_39"/>
          <p:cNvPicPr preferRelativeResize="0"/>
          <p:nvPr/>
        </p:nvPicPr>
        <p:blipFill>
          <a:blip r:embed="rId3">
            <a:alphaModFix/>
          </a:blip>
          <a:stretch>
            <a:fillRect/>
          </a:stretch>
        </p:blipFill>
        <p:spPr>
          <a:xfrm>
            <a:off x="462900" y="962675"/>
            <a:ext cx="4428600" cy="3730400"/>
          </a:xfrm>
          <a:prstGeom prst="rect">
            <a:avLst/>
          </a:prstGeom>
          <a:noFill/>
          <a:ln>
            <a:noFill/>
          </a:ln>
        </p:spPr>
      </p:pic>
      <p:pic>
        <p:nvPicPr>
          <p:cNvPr id="288" name="Google Shape;288;g12224de8719_0_39"/>
          <p:cNvPicPr preferRelativeResize="0"/>
          <p:nvPr/>
        </p:nvPicPr>
        <p:blipFill>
          <a:blip r:embed="rId4">
            <a:alphaModFix/>
          </a:blip>
          <a:stretch>
            <a:fillRect/>
          </a:stretch>
        </p:blipFill>
        <p:spPr>
          <a:xfrm>
            <a:off x="462900" y="3465525"/>
            <a:ext cx="4428600" cy="2752725"/>
          </a:xfrm>
          <a:prstGeom prst="rect">
            <a:avLst/>
          </a:prstGeom>
          <a:noFill/>
          <a:ln>
            <a:noFill/>
          </a:ln>
        </p:spPr>
      </p:pic>
      <p:pic>
        <p:nvPicPr>
          <p:cNvPr id="289" name="Google Shape;289;g12224de8719_0_39"/>
          <p:cNvPicPr preferRelativeResize="0"/>
          <p:nvPr/>
        </p:nvPicPr>
        <p:blipFill>
          <a:blip r:embed="rId5">
            <a:alphaModFix/>
          </a:blip>
          <a:stretch>
            <a:fillRect/>
          </a:stretch>
        </p:blipFill>
        <p:spPr>
          <a:xfrm>
            <a:off x="10539350" y="225425"/>
            <a:ext cx="1527925" cy="608900"/>
          </a:xfrm>
          <a:prstGeom prst="rect">
            <a:avLst/>
          </a:prstGeom>
          <a:noFill/>
          <a:ln>
            <a:noFill/>
          </a:ln>
        </p:spPr>
      </p:pic>
      <p:sp>
        <p:nvSpPr>
          <p:cNvPr id="290" name="Google Shape;290;g12224de8719_0_39"/>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
          <p:cNvSpPr txBox="1">
            <a:spLocks noGrp="1"/>
          </p:cNvSpPr>
          <p:nvPr>
            <p:ph type="title"/>
          </p:nvPr>
        </p:nvSpPr>
        <p:spPr>
          <a:xfrm>
            <a:off x="222278" y="718034"/>
            <a:ext cx="7342500" cy="12156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About </a:t>
            </a:r>
            <a:r>
              <a:rPr lang="en-US" b="0"/>
              <a:t>Microsoft</a:t>
            </a:r>
            <a:endParaRPr/>
          </a:p>
        </p:txBody>
      </p:sp>
      <p:sp>
        <p:nvSpPr>
          <p:cNvPr id="296" name="Google Shape;296;p4"/>
          <p:cNvSpPr txBox="1">
            <a:spLocks noGrp="1"/>
          </p:cNvSpPr>
          <p:nvPr>
            <p:ph type="body" idx="2"/>
          </p:nvPr>
        </p:nvSpPr>
        <p:spPr>
          <a:xfrm>
            <a:off x="531379" y="1933627"/>
            <a:ext cx="73425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Be What’s Next.</a:t>
            </a:r>
            <a:endParaRPr/>
          </a:p>
        </p:txBody>
      </p:sp>
      <p:sp>
        <p:nvSpPr>
          <p:cNvPr id="297" name="Google Shape;297;p4"/>
          <p:cNvSpPr txBox="1">
            <a:spLocks noGrp="1"/>
          </p:cNvSpPr>
          <p:nvPr>
            <p:ph type="body" idx="1"/>
          </p:nvPr>
        </p:nvSpPr>
        <p:spPr>
          <a:xfrm>
            <a:off x="338525" y="2324750"/>
            <a:ext cx="6185400" cy="40317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ct val="100000"/>
              <a:buChar char="•"/>
            </a:pPr>
            <a:r>
              <a:rPr lang="en-US"/>
              <a:t>Microsoft is a multinational software company with its headquarter in Redmond, Washington.</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ct val="100000"/>
              <a:buChar char="•"/>
            </a:pPr>
            <a:r>
              <a:rPr lang="en-US"/>
              <a:t>Premier producer of personal-computer software systems and applications, and it supports a wide variety of computing-related products and services.</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ct val="100000"/>
              <a:buChar char="•"/>
            </a:pPr>
            <a:r>
              <a:rPr lang="en-US"/>
              <a:t>Founded by Bill Gates and Paul Allen on April 4, 1975</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ct val="100000"/>
              <a:buChar char="•"/>
            </a:pPr>
            <a:r>
              <a:rPr lang="en-US"/>
              <a:t>World’s largest software making company in terms of revenue</a:t>
            </a:r>
            <a:endParaRPr/>
          </a:p>
          <a:p>
            <a:pPr marL="228600" lvl="0" indent="0" algn="l" rtl="0">
              <a:lnSpc>
                <a:spcPct val="90000"/>
              </a:lnSpc>
              <a:spcBef>
                <a:spcPts val="0"/>
              </a:spcBef>
              <a:spcAft>
                <a:spcPts val="0"/>
              </a:spcAft>
              <a:buNone/>
            </a:pPr>
            <a:endParaRPr/>
          </a:p>
        </p:txBody>
      </p:sp>
      <p:sp>
        <p:nvSpPr>
          <p:cNvPr id="298" name="Google Shape;298;p4"/>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
        <p:nvSpPr>
          <p:cNvPr id="299" name="Google Shape;299;p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00" name="Google Shape;300;p4"/>
          <p:cNvPicPr preferRelativeResize="0"/>
          <p:nvPr/>
        </p:nvPicPr>
        <p:blipFill>
          <a:blip r:embed="rId3">
            <a:alphaModFix/>
          </a:blip>
          <a:stretch>
            <a:fillRect/>
          </a:stretch>
        </p:blipFill>
        <p:spPr>
          <a:xfrm>
            <a:off x="6676325" y="0"/>
            <a:ext cx="5515676" cy="6857999"/>
          </a:xfrm>
          <a:prstGeom prst="rect">
            <a:avLst/>
          </a:prstGeom>
          <a:noFill/>
          <a:ln>
            <a:noFill/>
          </a:ln>
        </p:spPr>
      </p:pic>
      <p:pic>
        <p:nvPicPr>
          <p:cNvPr id="301" name="Google Shape;301;p4"/>
          <p:cNvPicPr preferRelativeResize="0"/>
          <p:nvPr/>
        </p:nvPicPr>
        <p:blipFill>
          <a:blip r:embed="rId4">
            <a:alphaModFix/>
          </a:blip>
          <a:stretch>
            <a:fillRect/>
          </a:stretch>
        </p:blipFill>
        <p:spPr>
          <a:xfrm>
            <a:off x="10539350" y="225425"/>
            <a:ext cx="1527925" cy="6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2549b4be32_1_0"/>
          <p:cNvSpPr txBox="1">
            <a:spLocks noGrp="1"/>
          </p:cNvSpPr>
          <p:nvPr>
            <p:ph type="title"/>
          </p:nvPr>
        </p:nvSpPr>
        <p:spPr>
          <a:xfrm>
            <a:off x="359229" y="558802"/>
            <a:ext cx="8333100" cy="939900"/>
          </a:xfrm>
          <a:prstGeom prst="rect">
            <a:avLst/>
          </a:prstGeom>
        </p:spPr>
        <p:txBody>
          <a:bodyPr spcFirstLastPara="1" wrap="square" lIns="288000" tIns="45700" rIns="91425" bIns="0" anchor="ctr" anchorCtr="0">
            <a:normAutofit/>
          </a:bodyPr>
          <a:lstStyle/>
          <a:p>
            <a:pPr marL="0" lvl="0" indent="0" algn="l" rtl="0">
              <a:spcBef>
                <a:spcPts val="0"/>
              </a:spcBef>
              <a:spcAft>
                <a:spcPts val="0"/>
              </a:spcAft>
              <a:buNone/>
            </a:pPr>
            <a:r>
              <a:rPr lang="en-US"/>
              <a:t>Microsoft: Revenue Growth </a:t>
            </a:r>
            <a:endParaRPr/>
          </a:p>
        </p:txBody>
      </p:sp>
      <p:pic>
        <p:nvPicPr>
          <p:cNvPr id="308" name="Google Shape;308;g12549b4be32_1_0"/>
          <p:cNvPicPr preferRelativeResize="0"/>
          <p:nvPr/>
        </p:nvPicPr>
        <p:blipFill>
          <a:blip r:embed="rId3">
            <a:alphaModFix/>
          </a:blip>
          <a:stretch>
            <a:fillRect/>
          </a:stretch>
        </p:blipFill>
        <p:spPr>
          <a:xfrm>
            <a:off x="10539350" y="225425"/>
            <a:ext cx="1527925" cy="608900"/>
          </a:xfrm>
          <a:prstGeom prst="rect">
            <a:avLst/>
          </a:prstGeom>
          <a:noFill/>
          <a:ln>
            <a:noFill/>
          </a:ln>
        </p:spPr>
      </p:pic>
      <p:pic>
        <p:nvPicPr>
          <p:cNvPr id="309" name="Google Shape;309;g12549b4be32_1_0"/>
          <p:cNvPicPr preferRelativeResize="0"/>
          <p:nvPr/>
        </p:nvPicPr>
        <p:blipFill>
          <a:blip r:embed="rId4">
            <a:alphaModFix/>
          </a:blip>
          <a:stretch>
            <a:fillRect/>
          </a:stretch>
        </p:blipFill>
        <p:spPr>
          <a:xfrm>
            <a:off x="785750" y="2314750"/>
            <a:ext cx="9632026" cy="2746625"/>
          </a:xfrm>
          <a:prstGeom prst="rect">
            <a:avLst/>
          </a:prstGeom>
          <a:noFill/>
          <a:ln>
            <a:noFill/>
          </a:ln>
        </p:spPr>
      </p:pic>
      <p:sp>
        <p:nvSpPr>
          <p:cNvPr id="310" name="Google Shape;310;g12549b4be32_1_0"/>
          <p:cNvSpPr txBox="1">
            <a:spLocks noGrp="1"/>
          </p:cNvSpPr>
          <p:nvPr>
            <p:ph type="ftr" idx="4294967295"/>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253a2559bf_0_11"/>
          <p:cNvSpPr txBox="1">
            <a:spLocks noGrp="1"/>
          </p:cNvSpPr>
          <p:nvPr>
            <p:ph type="body" idx="1"/>
          </p:nvPr>
        </p:nvSpPr>
        <p:spPr>
          <a:xfrm>
            <a:off x="472175" y="2454925"/>
            <a:ext cx="7718400" cy="4146300"/>
          </a:xfrm>
          <a:prstGeom prst="rect">
            <a:avLst/>
          </a:prstGeom>
        </p:spPr>
        <p:txBody>
          <a:bodyPr spcFirstLastPara="1" wrap="square" lIns="91425" tIns="45700" rIns="91425" bIns="45700" anchor="t" anchorCtr="0">
            <a:normAutofit/>
          </a:bodyPr>
          <a:lstStyle/>
          <a:p>
            <a:pPr marL="457200" lvl="0" indent="-419100" algn="l" rtl="0">
              <a:spcBef>
                <a:spcPts val="1000"/>
              </a:spcBef>
              <a:spcAft>
                <a:spcPts val="0"/>
              </a:spcAft>
              <a:buSzPts val="3000"/>
              <a:buChar char="●"/>
            </a:pPr>
            <a:r>
              <a:rPr lang="en-US" sz="3000"/>
              <a:t>Data Source: </a:t>
            </a:r>
            <a:r>
              <a:rPr lang="en-US" sz="3000" u="sng">
                <a:solidFill>
                  <a:schemeClr val="hlink"/>
                </a:solidFill>
                <a:hlinkClick r:id="rId3"/>
              </a:rPr>
              <a:t>Yahoo Finance</a:t>
            </a:r>
            <a:endParaRPr sz="3000"/>
          </a:p>
          <a:p>
            <a:pPr marL="457200" lvl="0" indent="-419100" algn="l" rtl="0">
              <a:spcBef>
                <a:spcPts val="0"/>
              </a:spcBef>
              <a:spcAft>
                <a:spcPts val="0"/>
              </a:spcAft>
              <a:buSzPts val="3000"/>
              <a:buChar char="●"/>
            </a:pPr>
            <a:r>
              <a:rPr lang="en-US" sz="3000"/>
              <a:t>Date Range: April 13th 2020 to April 11th 2022</a:t>
            </a:r>
            <a:endParaRPr sz="3000"/>
          </a:p>
          <a:p>
            <a:pPr marL="457200" lvl="0" indent="-419100" algn="l" rtl="0">
              <a:spcBef>
                <a:spcPts val="0"/>
              </a:spcBef>
              <a:spcAft>
                <a:spcPts val="0"/>
              </a:spcAft>
              <a:buSzPts val="3000"/>
              <a:buChar char="●"/>
            </a:pPr>
            <a:r>
              <a:rPr lang="en-US" sz="3000"/>
              <a:t>Target Variable: Adj Close</a:t>
            </a:r>
            <a:endParaRPr sz="3000"/>
          </a:p>
          <a:p>
            <a:pPr marL="457200" lvl="0" indent="-419100" algn="l" rtl="0">
              <a:spcBef>
                <a:spcPts val="0"/>
              </a:spcBef>
              <a:spcAft>
                <a:spcPts val="0"/>
              </a:spcAft>
              <a:buSzPts val="3000"/>
              <a:buChar char="●"/>
            </a:pPr>
            <a:r>
              <a:rPr lang="en-US" sz="3000"/>
              <a:t>Other Variables: </a:t>
            </a:r>
            <a:endParaRPr sz="3000"/>
          </a:p>
          <a:p>
            <a:pPr marL="914400" lvl="1" indent="-393700" algn="l" rtl="0">
              <a:spcBef>
                <a:spcPts val="0"/>
              </a:spcBef>
              <a:spcAft>
                <a:spcPts val="0"/>
              </a:spcAft>
              <a:buSzPts val="2600"/>
              <a:buChar char="○"/>
            </a:pPr>
            <a:r>
              <a:rPr lang="en-US" sz="2600"/>
              <a:t>Open: Opening `Stock Price of the day</a:t>
            </a:r>
            <a:endParaRPr sz="2600"/>
          </a:p>
          <a:p>
            <a:pPr marL="914400" lvl="1" indent="-393700" algn="l" rtl="0">
              <a:spcBef>
                <a:spcPts val="0"/>
              </a:spcBef>
              <a:spcAft>
                <a:spcPts val="0"/>
              </a:spcAft>
              <a:buSzPts val="2600"/>
              <a:buChar char="○"/>
            </a:pPr>
            <a:r>
              <a:rPr lang="en-US" sz="2600"/>
              <a:t>High: Highest Stock Price of the day</a:t>
            </a:r>
            <a:endParaRPr sz="2600"/>
          </a:p>
          <a:p>
            <a:pPr marL="914400" lvl="1" indent="-393700" algn="l" rtl="0">
              <a:spcBef>
                <a:spcPts val="0"/>
              </a:spcBef>
              <a:spcAft>
                <a:spcPts val="0"/>
              </a:spcAft>
              <a:buSzPts val="2600"/>
              <a:buChar char="○"/>
            </a:pPr>
            <a:r>
              <a:rPr lang="en-US" sz="2600"/>
              <a:t>Low: Lowest Stock Price of the day</a:t>
            </a:r>
            <a:endParaRPr sz="2600"/>
          </a:p>
          <a:p>
            <a:pPr marL="914400" lvl="1" indent="-393700" algn="l" rtl="0">
              <a:spcBef>
                <a:spcPts val="0"/>
              </a:spcBef>
              <a:spcAft>
                <a:spcPts val="0"/>
              </a:spcAft>
              <a:buSzPts val="2600"/>
              <a:buChar char="○"/>
            </a:pPr>
            <a:r>
              <a:rPr lang="en-US" sz="2600"/>
              <a:t>Close: Closing Stock Price of the day</a:t>
            </a:r>
            <a:endParaRPr sz="2600"/>
          </a:p>
          <a:p>
            <a:pPr marL="914400" lvl="1" indent="-393700" algn="l" rtl="0">
              <a:spcBef>
                <a:spcPts val="0"/>
              </a:spcBef>
              <a:spcAft>
                <a:spcPts val="0"/>
              </a:spcAft>
              <a:buSzPts val="2600"/>
              <a:buChar char="○"/>
            </a:pPr>
            <a:r>
              <a:rPr lang="en-US" sz="2600"/>
              <a:t>Volume: Total number of shares traded in a day</a:t>
            </a:r>
            <a:endParaRPr sz="2600"/>
          </a:p>
        </p:txBody>
      </p:sp>
      <p:sp>
        <p:nvSpPr>
          <p:cNvPr id="317" name="Google Shape;317;g1253a2559bf_0_11"/>
          <p:cNvSpPr txBox="1">
            <a:spLocks noGrp="1"/>
          </p:cNvSpPr>
          <p:nvPr>
            <p:ph type="title"/>
          </p:nvPr>
        </p:nvSpPr>
        <p:spPr>
          <a:xfrm>
            <a:off x="531378" y="702659"/>
            <a:ext cx="73425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Data Description</a:t>
            </a:r>
            <a:endParaRPr/>
          </a:p>
        </p:txBody>
      </p:sp>
      <p:sp>
        <p:nvSpPr>
          <p:cNvPr id="318" name="Google Shape;318;g1253a2559bf_0_11"/>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19" name="Google Shape;319;g1253a2559bf_0_11"/>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20" name="Google Shape;320;g1253a2559bf_0_1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253a2559bf_0_21"/>
          <p:cNvSpPr txBox="1">
            <a:spLocks noGrp="1"/>
          </p:cNvSpPr>
          <p:nvPr>
            <p:ph type="title"/>
          </p:nvPr>
        </p:nvSpPr>
        <p:spPr>
          <a:xfrm>
            <a:off x="531378" y="337284"/>
            <a:ext cx="7342500" cy="12156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Data</a:t>
            </a:r>
            <a:endParaRPr/>
          </a:p>
        </p:txBody>
      </p:sp>
      <p:sp>
        <p:nvSpPr>
          <p:cNvPr id="327" name="Google Shape;327;g1253a2559bf_0_21"/>
          <p:cNvSpPr txBox="1">
            <a:spLocks noGrp="1"/>
          </p:cNvSpPr>
          <p:nvPr>
            <p:ph type="sldNum" idx="12"/>
          </p:nvPr>
        </p:nvSpPr>
        <p:spPr>
          <a:xfrm>
            <a:off x="11146971" y="6356350"/>
            <a:ext cx="74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328" name="Google Shape;328;g1253a2559bf_0_21"/>
          <p:cNvPicPr preferRelativeResize="0"/>
          <p:nvPr/>
        </p:nvPicPr>
        <p:blipFill>
          <a:blip r:embed="rId3">
            <a:alphaModFix/>
          </a:blip>
          <a:stretch>
            <a:fillRect/>
          </a:stretch>
        </p:blipFill>
        <p:spPr>
          <a:xfrm>
            <a:off x="1280551" y="1651588"/>
            <a:ext cx="9630900" cy="3554825"/>
          </a:xfrm>
          <a:prstGeom prst="rect">
            <a:avLst/>
          </a:prstGeom>
          <a:noFill/>
          <a:ln>
            <a:noFill/>
          </a:ln>
        </p:spPr>
      </p:pic>
      <p:sp>
        <p:nvSpPr>
          <p:cNvPr id="329" name="Google Shape;329;g1253a2559bf_0_21"/>
          <p:cNvSpPr txBox="1"/>
          <p:nvPr/>
        </p:nvSpPr>
        <p:spPr>
          <a:xfrm>
            <a:off x="1257650" y="5374600"/>
            <a:ext cx="98034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Adj Close: Amends a stock’s closing price to reflect that stock’s value after accounting for any corporate actions, such as stock splits, dividends.</a:t>
            </a:r>
            <a:endParaRPr/>
          </a:p>
          <a:p>
            <a:pPr marL="457200" lvl="0" indent="-317500" algn="l" rtl="0">
              <a:spcBef>
                <a:spcPts val="0"/>
              </a:spcBef>
              <a:spcAft>
                <a:spcPts val="0"/>
              </a:spcAft>
              <a:buSzPts val="1400"/>
              <a:buChar char="●"/>
            </a:pPr>
            <a:r>
              <a:rPr lang="en-US"/>
              <a:t>It is used when examining historical returns or detailed analysis of past performance.</a:t>
            </a:r>
            <a:endParaRPr/>
          </a:p>
          <a:p>
            <a:pPr marL="457200" lvl="0" indent="0" algn="l" rtl="0">
              <a:spcBef>
                <a:spcPts val="0"/>
              </a:spcBef>
              <a:spcAft>
                <a:spcPts val="0"/>
              </a:spcAft>
              <a:buNone/>
            </a:pPr>
            <a:endParaRPr/>
          </a:p>
        </p:txBody>
      </p:sp>
      <p:pic>
        <p:nvPicPr>
          <p:cNvPr id="330" name="Google Shape;330;g1253a2559bf_0_21"/>
          <p:cNvPicPr preferRelativeResize="0"/>
          <p:nvPr/>
        </p:nvPicPr>
        <p:blipFill>
          <a:blip r:embed="rId4">
            <a:alphaModFix/>
          </a:blip>
          <a:stretch>
            <a:fillRect/>
          </a:stretch>
        </p:blipFill>
        <p:spPr>
          <a:xfrm>
            <a:off x="10539350" y="225425"/>
            <a:ext cx="1527925" cy="608900"/>
          </a:xfrm>
          <a:prstGeom prst="rect">
            <a:avLst/>
          </a:prstGeom>
          <a:noFill/>
          <a:ln>
            <a:noFill/>
          </a:ln>
        </p:spPr>
      </p:pic>
      <p:sp>
        <p:nvSpPr>
          <p:cNvPr id="331" name="Google Shape;331;g1253a2559bf_0_21"/>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OPIM 5671</a:t>
            </a:r>
            <a:endParaRPr/>
          </a:p>
        </p:txBody>
      </p:sp>
    </p:spTree>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1431</Words>
  <Application>Microsoft Office PowerPoint</Application>
  <PresentationFormat>Widescreen</PresentationFormat>
  <Paragraphs>222</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 Black</vt:lpstr>
      <vt:lpstr>Montserrat ExtraBold</vt:lpstr>
      <vt:lpstr>Arial</vt:lpstr>
      <vt:lpstr>Calibri</vt:lpstr>
      <vt:lpstr>Office Theme</vt:lpstr>
      <vt:lpstr>Microsoft Stock Price Forecasting</vt:lpstr>
      <vt:lpstr>Title Goes Here</vt:lpstr>
      <vt:lpstr> Problem Statement Objective Introduction Data Dictionary Exploratory Analysis Model Comparison Best Model Business Insights  </vt:lpstr>
      <vt:lpstr>Problem Statement</vt:lpstr>
      <vt:lpstr>Objective</vt:lpstr>
      <vt:lpstr>About Microsoft</vt:lpstr>
      <vt:lpstr>Microsoft: Revenue Growth </vt:lpstr>
      <vt:lpstr>Data Description</vt:lpstr>
      <vt:lpstr>Data</vt:lpstr>
      <vt:lpstr>Data</vt:lpstr>
      <vt:lpstr>Data Exploration Correlation</vt:lpstr>
      <vt:lpstr>Data Exploration Outliers</vt:lpstr>
      <vt:lpstr>Data Exploration Stock Volume</vt:lpstr>
      <vt:lpstr>Model - Linear Regression</vt:lpstr>
      <vt:lpstr>Model - Linear Regression</vt:lpstr>
      <vt:lpstr>Model - Double Exponential Smoothing</vt:lpstr>
      <vt:lpstr>Model - Double Exponential Smoothing</vt:lpstr>
      <vt:lpstr>Model - ARIMA</vt:lpstr>
      <vt:lpstr>Model - ARIMA</vt:lpstr>
      <vt:lpstr>Model - ARIMA</vt:lpstr>
      <vt:lpstr>Model - ARIMA</vt:lpstr>
      <vt:lpstr>Model - ARIMA</vt:lpstr>
      <vt:lpstr>Model - ARIMA</vt:lpstr>
      <vt:lpstr>Model - ARIMAX</vt:lpstr>
      <vt:lpstr>Model - ARIMAX</vt:lpstr>
      <vt:lpstr>Business Insights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Forecasting</dc:title>
  <dc:creator>Binny Sharma</dc:creator>
  <cp:lastModifiedBy>Prashant Gaikwad</cp:lastModifiedBy>
  <cp:revision>1</cp:revision>
  <dcterms:created xsi:type="dcterms:W3CDTF">2022-04-20T18:33:40Z</dcterms:created>
  <dcterms:modified xsi:type="dcterms:W3CDTF">2022-05-03T21:37:24Z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