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0" r:id="rId3"/>
    <p:sldId id="257" r:id="rId4"/>
    <p:sldId id="262" r:id="rId5"/>
    <p:sldId id="277" r:id="rId6"/>
    <p:sldId id="283" r:id="rId7"/>
    <p:sldId id="258" r:id="rId8"/>
    <p:sldId id="286" r:id="rId9"/>
    <p:sldId id="261" r:id="rId10"/>
    <p:sldId id="284" r:id="rId11"/>
    <p:sldId id="266" r:id="rId12"/>
    <p:sldId id="278" r:id="rId13"/>
    <p:sldId id="279" r:id="rId14"/>
    <p:sldId id="280" r:id="rId15"/>
    <p:sldId id="282" r:id="rId16"/>
    <p:sldId id="281" r:id="rId17"/>
    <p:sldId id="270" r:id="rId18"/>
    <p:sldId id="28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94"/>
  </p:normalViewPr>
  <p:slideViewPr>
    <p:cSldViewPr snapToGrid="0">
      <p:cViewPr varScale="1">
        <p:scale>
          <a:sx n="78" d="100"/>
          <a:sy n="78" d="100"/>
        </p:scale>
        <p:origin x="878" y="62"/>
      </p:cViewPr>
      <p:guideLst/>
    </p:cSldViewPr>
  </p:slideViewPr>
  <p:notesTextViewPr>
    <p:cViewPr>
      <p:scale>
        <a:sx n="1" d="1"/>
        <a:sy n="1" d="1"/>
      </p:scale>
      <p:origin x="0" y="-149"/>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437EF5-EFA0-4410-97C4-91EA5469C6A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26A1165-03DB-4955-ACD3-0748A21F9785}">
      <dgm:prSet/>
      <dgm:spPr/>
      <dgm:t>
        <a:bodyPr/>
        <a:lstStyle/>
        <a:p>
          <a:pPr>
            <a:lnSpc>
              <a:spcPct val="100000"/>
            </a:lnSpc>
          </a:pPr>
          <a:r>
            <a:rPr lang="en-US"/>
            <a:t>Devices used by Netflix subscribers does not significantly differ from one another</a:t>
          </a:r>
        </a:p>
      </dgm:t>
    </dgm:pt>
    <dgm:pt modelId="{03CE3229-BBF6-4067-A037-486616C764EF}" type="parTrans" cxnId="{D9057BB7-AB6A-4D90-A1BF-95F07F2496A3}">
      <dgm:prSet/>
      <dgm:spPr/>
      <dgm:t>
        <a:bodyPr/>
        <a:lstStyle/>
        <a:p>
          <a:endParaRPr lang="en-US"/>
        </a:p>
      </dgm:t>
    </dgm:pt>
    <dgm:pt modelId="{63B03837-D856-4891-87BD-11F6EEC5F677}" type="sibTrans" cxnId="{D9057BB7-AB6A-4D90-A1BF-95F07F2496A3}">
      <dgm:prSet/>
      <dgm:spPr/>
      <dgm:t>
        <a:bodyPr/>
        <a:lstStyle/>
        <a:p>
          <a:endParaRPr lang="en-US"/>
        </a:p>
      </dgm:t>
    </dgm:pt>
    <dgm:pt modelId="{D6AE7517-C1CF-440A-BB5C-01B9E446C093}">
      <dgm:prSet/>
      <dgm:spPr/>
      <dgm:t>
        <a:bodyPr/>
        <a:lstStyle/>
        <a:p>
          <a:pPr>
            <a:lnSpc>
              <a:spcPct val="100000"/>
            </a:lnSpc>
          </a:pPr>
          <a:r>
            <a:rPr lang="en-US"/>
            <a:t>All four devices are significantly used </a:t>
          </a:r>
        </a:p>
      </dgm:t>
    </dgm:pt>
    <dgm:pt modelId="{09D387BD-E603-42CA-A3A0-7C13B5C87CD6}" type="parTrans" cxnId="{01C36F64-0E69-4A8F-AB88-C35AE6C94E64}">
      <dgm:prSet/>
      <dgm:spPr/>
      <dgm:t>
        <a:bodyPr/>
        <a:lstStyle/>
        <a:p>
          <a:endParaRPr lang="en-US"/>
        </a:p>
      </dgm:t>
    </dgm:pt>
    <dgm:pt modelId="{BD569830-7458-465B-A981-B57D326ADBE1}" type="sibTrans" cxnId="{01C36F64-0E69-4A8F-AB88-C35AE6C94E64}">
      <dgm:prSet/>
      <dgm:spPr/>
      <dgm:t>
        <a:bodyPr/>
        <a:lstStyle/>
        <a:p>
          <a:endParaRPr lang="en-US"/>
        </a:p>
      </dgm:t>
    </dgm:pt>
    <dgm:pt modelId="{28C66F39-2538-4C8F-889F-32452BDD4B02}" type="pres">
      <dgm:prSet presAssocID="{40437EF5-EFA0-4410-97C4-91EA5469C6A0}" presName="root" presStyleCnt="0">
        <dgm:presLayoutVars>
          <dgm:dir/>
          <dgm:resizeHandles val="exact"/>
        </dgm:presLayoutVars>
      </dgm:prSet>
      <dgm:spPr/>
    </dgm:pt>
    <dgm:pt modelId="{530C9290-5988-4D62-B3DF-CBA7A01DFA2D}" type="pres">
      <dgm:prSet presAssocID="{426A1165-03DB-4955-ACD3-0748A21F9785}" presName="compNode" presStyleCnt="0"/>
      <dgm:spPr/>
    </dgm:pt>
    <dgm:pt modelId="{E133DCFC-2550-4F98-B22F-CDE42B604759}" type="pres">
      <dgm:prSet presAssocID="{426A1165-03DB-4955-ACD3-0748A21F9785}" presName="bgRect" presStyleLbl="bgShp" presStyleIdx="0" presStyleCnt="2"/>
      <dgm:spPr/>
    </dgm:pt>
    <dgm:pt modelId="{715BD4EC-8CCC-4B92-8173-09A89F5BD9D4}" type="pres">
      <dgm:prSet presAssocID="{426A1165-03DB-4955-ACD3-0748A21F978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D167DD84-C41B-43EE-99DF-14B950D5F585}" type="pres">
      <dgm:prSet presAssocID="{426A1165-03DB-4955-ACD3-0748A21F9785}" presName="spaceRect" presStyleCnt="0"/>
      <dgm:spPr/>
    </dgm:pt>
    <dgm:pt modelId="{19A6085B-BCD2-45B1-9AFA-663B6EB9481B}" type="pres">
      <dgm:prSet presAssocID="{426A1165-03DB-4955-ACD3-0748A21F9785}" presName="parTx" presStyleLbl="revTx" presStyleIdx="0" presStyleCnt="2">
        <dgm:presLayoutVars>
          <dgm:chMax val="0"/>
          <dgm:chPref val="0"/>
        </dgm:presLayoutVars>
      </dgm:prSet>
      <dgm:spPr/>
    </dgm:pt>
    <dgm:pt modelId="{05026E09-3002-4A3A-9EB8-B603BDF7CAFA}" type="pres">
      <dgm:prSet presAssocID="{63B03837-D856-4891-87BD-11F6EEC5F677}" presName="sibTrans" presStyleCnt="0"/>
      <dgm:spPr/>
    </dgm:pt>
    <dgm:pt modelId="{40F2C681-5E97-4116-B951-0E2D677CD707}" type="pres">
      <dgm:prSet presAssocID="{D6AE7517-C1CF-440A-BB5C-01B9E446C093}" presName="compNode" presStyleCnt="0"/>
      <dgm:spPr/>
    </dgm:pt>
    <dgm:pt modelId="{62BB7A29-B8D3-4A78-AE48-7714EC8A365A}" type="pres">
      <dgm:prSet presAssocID="{D6AE7517-C1CF-440A-BB5C-01B9E446C093}" presName="bgRect" presStyleLbl="bgShp" presStyleIdx="1" presStyleCnt="2"/>
      <dgm:spPr/>
    </dgm:pt>
    <dgm:pt modelId="{12FB849E-32BD-45E2-BA7D-0E377F82523B}" type="pres">
      <dgm:prSet presAssocID="{D6AE7517-C1CF-440A-BB5C-01B9E446C09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t"/>
        </a:ext>
      </dgm:extLst>
    </dgm:pt>
    <dgm:pt modelId="{34A8BCEB-EEB3-4219-B8C7-F5D8E9FA2284}" type="pres">
      <dgm:prSet presAssocID="{D6AE7517-C1CF-440A-BB5C-01B9E446C093}" presName="spaceRect" presStyleCnt="0"/>
      <dgm:spPr/>
    </dgm:pt>
    <dgm:pt modelId="{FB3EE3F2-2A83-4E29-8295-5FEC4BFE47FD}" type="pres">
      <dgm:prSet presAssocID="{D6AE7517-C1CF-440A-BB5C-01B9E446C093}" presName="parTx" presStyleLbl="revTx" presStyleIdx="1" presStyleCnt="2">
        <dgm:presLayoutVars>
          <dgm:chMax val="0"/>
          <dgm:chPref val="0"/>
        </dgm:presLayoutVars>
      </dgm:prSet>
      <dgm:spPr/>
    </dgm:pt>
  </dgm:ptLst>
  <dgm:cxnLst>
    <dgm:cxn modelId="{35C8E112-CD75-4F04-8F85-ABC2FD537AB0}" type="presOf" srcId="{40437EF5-EFA0-4410-97C4-91EA5469C6A0}" destId="{28C66F39-2538-4C8F-889F-32452BDD4B02}" srcOrd="0" destOrd="0" presId="urn:microsoft.com/office/officeart/2018/2/layout/IconVerticalSolidList"/>
    <dgm:cxn modelId="{01C36F64-0E69-4A8F-AB88-C35AE6C94E64}" srcId="{40437EF5-EFA0-4410-97C4-91EA5469C6A0}" destId="{D6AE7517-C1CF-440A-BB5C-01B9E446C093}" srcOrd="1" destOrd="0" parTransId="{09D387BD-E603-42CA-A3A0-7C13B5C87CD6}" sibTransId="{BD569830-7458-465B-A981-B57D326ADBE1}"/>
    <dgm:cxn modelId="{691DB76B-E9BE-4CBF-A3A9-CEC48B0A93A7}" type="presOf" srcId="{426A1165-03DB-4955-ACD3-0748A21F9785}" destId="{19A6085B-BCD2-45B1-9AFA-663B6EB9481B}" srcOrd="0" destOrd="0" presId="urn:microsoft.com/office/officeart/2018/2/layout/IconVerticalSolidList"/>
    <dgm:cxn modelId="{D532D099-F8BF-4B0E-87EE-E5AACBCCE240}" type="presOf" srcId="{D6AE7517-C1CF-440A-BB5C-01B9E446C093}" destId="{FB3EE3F2-2A83-4E29-8295-5FEC4BFE47FD}" srcOrd="0" destOrd="0" presId="urn:microsoft.com/office/officeart/2018/2/layout/IconVerticalSolidList"/>
    <dgm:cxn modelId="{D9057BB7-AB6A-4D90-A1BF-95F07F2496A3}" srcId="{40437EF5-EFA0-4410-97C4-91EA5469C6A0}" destId="{426A1165-03DB-4955-ACD3-0748A21F9785}" srcOrd="0" destOrd="0" parTransId="{03CE3229-BBF6-4067-A037-486616C764EF}" sibTransId="{63B03837-D856-4891-87BD-11F6EEC5F677}"/>
    <dgm:cxn modelId="{E614753A-EE7F-4258-9332-99D93B046A0E}" type="presParOf" srcId="{28C66F39-2538-4C8F-889F-32452BDD4B02}" destId="{530C9290-5988-4D62-B3DF-CBA7A01DFA2D}" srcOrd="0" destOrd="0" presId="urn:microsoft.com/office/officeart/2018/2/layout/IconVerticalSolidList"/>
    <dgm:cxn modelId="{47992125-C2BD-4897-8CB3-BA4F8B827B28}" type="presParOf" srcId="{530C9290-5988-4D62-B3DF-CBA7A01DFA2D}" destId="{E133DCFC-2550-4F98-B22F-CDE42B604759}" srcOrd="0" destOrd="0" presId="urn:microsoft.com/office/officeart/2018/2/layout/IconVerticalSolidList"/>
    <dgm:cxn modelId="{9E6CCDFD-9E46-4DCA-822A-BD5BA40ED8C2}" type="presParOf" srcId="{530C9290-5988-4D62-B3DF-CBA7A01DFA2D}" destId="{715BD4EC-8CCC-4B92-8173-09A89F5BD9D4}" srcOrd="1" destOrd="0" presId="urn:microsoft.com/office/officeart/2018/2/layout/IconVerticalSolidList"/>
    <dgm:cxn modelId="{A2D68C1F-AA77-4572-BFAC-270A3096CB43}" type="presParOf" srcId="{530C9290-5988-4D62-B3DF-CBA7A01DFA2D}" destId="{D167DD84-C41B-43EE-99DF-14B950D5F585}" srcOrd="2" destOrd="0" presId="urn:microsoft.com/office/officeart/2018/2/layout/IconVerticalSolidList"/>
    <dgm:cxn modelId="{810BE7FE-17CD-4EE3-9E15-5BB5508CD17F}" type="presParOf" srcId="{530C9290-5988-4D62-B3DF-CBA7A01DFA2D}" destId="{19A6085B-BCD2-45B1-9AFA-663B6EB9481B}" srcOrd="3" destOrd="0" presId="urn:microsoft.com/office/officeart/2018/2/layout/IconVerticalSolidList"/>
    <dgm:cxn modelId="{A8080305-85EA-469B-97FA-B36E35C802C6}" type="presParOf" srcId="{28C66F39-2538-4C8F-889F-32452BDD4B02}" destId="{05026E09-3002-4A3A-9EB8-B603BDF7CAFA}" srcOrd="1" destOrd="0" presId="urn:microsoft.com/office/officeart/2018/2/layout/IconVerticalSolidList"/>
    <dgm:cxn modelId="{776FB7F3-7C2D-436C-A79C-E40EAD3D7774}" type="presParOf" srcId="{28C66F39-2538-4C8F-889F-32452BDD4B02}" destId="{40F2C681-5E97-4116-B951-0E2D677CD707}" srcOrd="2" destOrd="0" presId="urn:microsoft.com/office/officeart/2018/2/layout/IconVerticalSolidList"/>
    <dgm:cxn modelId="{2DD8B30E-BF13-4EFB-BF13-E91044252A6D}" type="presParOf" srcId="{40F2C681-5E97-4116-B951-0E2D677CD707}" destId="{62BB7A29-B8D3-4A78-AE48-7714EC8A365A}" srcOrd="0" destOrd="0" presId="urn:microsoft.com/office/officeart/2018/2/layout/IconVerticalSolidList"/>
    <dgm:cxn modelId="{226F4093-E822-4D0A-B759-1D49A2CE8852}" type="presParOf" srcId="{40F2C681-5E97-4116-B951-0E2D677CD707}" destId="{12FB849E-32BD-45E2-BA7D-0E377F82523B}" srcOrd="1" destOrd="0" presId="urn:microsoft.com/office/officeart/2018/2/layout/IconVerticalSolidList"/>
    <dgm:cxn modelId="{0D7D61AC-12C0-4CC9-8F0D-9AE14A9273B4}" type="presParOf" srcId="{40F2C681-5E97-4116-B951-0E2D677CD707}" destId="{34A8BCEB-EEB3-4219-B8C7-F5D8E9FA2284}" srcOrd="2" destOrd="0" presId="urn:microsoft.com/office/officeart/2018/2/layout/IconVerticalSolidList"/>
    <dgm:cxn modelId="{B6241501-C598-475A-8546-627A5565E474}" type="presParOf" srcId="{40F2C681-5E97-4116-B951-0E2D677CD707}" destId="{FB3EE3F2-2A83-4E29-8295-5FEC4BFE47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0B93E2-8E89-43D6-A53D-071A163589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EB723DF-8C1F-46B0-A124-3E54DB750D88}">
      <dgm:prSet/>
      <dgm:spPr/>
      <dgm:t>
        <a:bodyPr/>
        <a:lstStyle/>
        <a:p>
          <a:pPr>
            <a:lnSpc>
              <a:spcPct val="100000"/>
            </a:lnSpc>
          </a:pPr>
          <a:r>
            <a:rPr lang="en-US"/>
            <a:t>Most popular genre is documentaries, according to the data</a:t>
          </a:r>
        </a:p>
      </dgm:t>
    </dgm:pt>
    <dgm:pt modelId="{E18C83FA-7B10-4D31-97E9-E227E07939D4}" type="parTrans" cxnId="{32CB102B-5B58-431B-AA50-1A1A6C47F1B4}">
      <dgm:prSet/>
      <dgm:spPr/>
      <dgm:t>
        <a:bodyPr/>
        <a:lstStyle/>
        <a:p>
          <a:endParaRPr lang="en-US"/>
        </a:p>
      </dgm:t>
    </dgm:pt>
    <dgm:pt modelId="{3A11A8D3-2797-488D-9AF3-FEDC31543EE3}" type="sibTrans" cxnId="{32CB102B-5B58-431B-AA50-1A1A6C47F1B4}">
      <dgm:prSet/>
      <dgm:spPr/>
      <dgm:t>
        <a:bodyPr/>
        <a:lstStyle/>
        <a:p>
          <a:pPr>
            <a:lnSpc>
              <a:spcPct val="100000"/>
            </a:lnSpc>
          </a:pPr>
          <a:endParaRPr lang="en-US"/>
        </a:p>
      </dgm:t>
    </dgm:pt>
    <dgm:pt modelId="{0BEF45E8-4496-4462-A2CF-A423FC9B87B8}">
      <dgm:prSet/>
      <dgm:spPr/>
      <dgm:t>
        <a:bodyPr/>
        <a:lstStyle/>
        <a:p>
          <a:pPr>
            <a:lnSpc>
              <a:spcPct val="100000"/>
            </a:lnSpc>
          </a:pPr>
          <a:r>
            <a:rPr lang="en-US"/>
            <a:t>Action contents are the next popular, followed by drama, then comedies</a:t>
          </a:r>
        </a:p>
      </dgm:t>
    </dgm:pt>
    <dgm:pt modelId="{7FAFE017-78AC-47A5-BB5C-5C25D84A6D86}" type="parTrans" cxnId="{6B8E33E5-A5A1-4E9A-A136-2120D34F1541}">
      <dgm:prSet/>
      <dgm:spPr/>
      <dgm:t>
        <a:bodyPr/>
        <a:lstStyle/>
        <a:p>
          <a:endParaRPr lang="en-US"/>
        </a:p>
      </dgm:t>
    </dgm:pt>
    <dgm:pt modelId="{445A23C7-67D7-453F-999D-B96CBA64D145}" type="sibTrans" cxnId="{6B8E33E5-A5A1-4E9A-A136-2120D34F1541}">
      <dgm:prSet/>
      <dgm:spPr/>
      <dgm:t>
        <a:bodyPr/>
        <a:lstStyle/>
        <a:p>
          <a:pPr>
            <a:lnSpc>
              <a:spcPct val="100000"/>
            </a:lnSpc>
          </a:pPr>
          <a:endParaRPr lang="en-US"/>
        </a:p>
      </dgm:t>
    </dgm:pt>
    <dgm:pt modelId="{E279B879-9C0F-4860-8BEC-341DC69EB647}">
      <dgm:prSet/>
      <dgm:spPr/>
      <dgm:t>
        <a:bodyPr/>
        <a:lstStyle/>
        <a:p>
          <a:pPr>
            <a:lnSpc>
              <a:spcPct val="100000"/>
            </a:lnSpc>
          </a:pPr>
          <a:r>
            <a:rPr lang="en-US"/>
            <a:t>The least popular content is sci-fi among subscribers</a:t>
          </a:r>
        </a:p>
      </dgm:t>
    </dgm:pt>
    <dgm:pt modelId="{9E816A6A-B6B0-4CAB-BF44-FA4A3A80B05E}" type="parTrans" cxnId="{5E22D708-02C6-473D-BDAF-9B8C41609827}">
      <dgm:prSet/>
      <dgm:spPr/>
      <dgm:t>
        <a:bodyPr/>
        <a:lstStyle/>
        <a:p>
          <a:endParaRPr lang="en-US"/>
        </a:p>
      </dgm:t>
    </dgm:pt>
    <dgm:pt modelId="{1C31C985-C6FB-488F-BF63-B142A23EF141}" type="sibTrans" cxnId="{5E22D708-02C6-473D-BDAF-9B8C41609827}">
      <dgm:prSet/>
      <dgm:spPr/>
      <dgm:t>
        <a:bodyPr/>
        <a:lstStyle/>
        <a:p>
          <a:endParaRPr lang="en-US"/>
        </a:p>
      </dgm:t>
    </dgm:pt>
    <dgm:pt modelId="{C8A06E9B-4C58-4D9D-9E3C-FB0EFB2BE1B8}" type="pres">
      <dgm:prSet presAssocID="{FA0B93E2-8E89-43D6-A53D-071A16358977}" presName="root" presStyleCnt="0">
        <dgm:presLayoutVars>
          <dgm:dir/>
          <dgm:resizeHandles val="exact"/>
        </dgm:presLayoutVars>
      </dgm:prSet>
      <dgm:spPr/>
    </dgm:pt>
    <dgm:pt modelId="{BC8672D8-D7E5-44A0-BA79-45E0292B457C}" type="pres">
      <dgm:prSet presAssocID="{0EB723DF-8C1F-46B0-A124-3E54DB750D88}" presName="compNode" presStyleCnt="0"/>
      <dgm:spPr/>
    </dgm:pt>
    <dgm:pt modelId="{E5C535D9-63AF-413C-B03D-BF7E4BFA1420}" type="pres">
      <dgm:prSet presAssocID="{0EB723DF-8C1F-46B0-A124-3E54DB750D88}" presName="bgRect" presStyleLbl="bgShp" presStyleIdx="0" presStyleCnt="3"/>
      <dgm:spPr/>
    </dgm:pt>
    <dgm:pt modelId="{ACACF4FE-DC8E-490E-903A-07B686F1E72E}" type="pres">
      <dgm:prSet presAssocID="{0EB723DF-8C1F-46B0-A124-3E54DB750D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m reel"/>
        </a:ext>
      </dgm:extLst>
    </dgm:pt>
    <dgm:pt modelId="{8ADBEA00-FF63-4496-B999-64F241B0F9E4}" type="pres">
      <dgm:prSet presAssocID="{0EB723DF-8C1F-46B0-A124-3E54DB750D88}" presName="spaceRect" presStyleCnt="0"/>
      <dgm:spPr/>
    </dgm:pt>
    <dgm:pt modelId="{8160B3AC-C947-41BE-A57D-051C14883738}" type="pres">
      <dgm:prSet presAssocID="{0EB723DF-8C1F-46B0-A124-3E54DB750D88}" presName="parTx" presStyleLbl="revTx" presStyleIdx="0" presStyleCnt="3">
        <dgm:presLayoutVars>
          <dgm:chMax val="0"/>
          <dgm:chPref val="0"/>
        </dgm:presLayoutVars>
      </dgm:prSet>
      <dgm:spPr/>
    </dgm:pt>
    <dgm:pt modelId="{F571F544-CD9C-42F5-8DDD-226385A97010}" type="pres">
      <dgm:prSet presAssocID="{3A11A8D3-2797-488D-9AF3-FEDC31543EE3}" presName="sibTrans" presStyleCnt="0"/>
      <dgm:spPr/>
    </dgm:pt>
    <dgm:pt modelId="{F5508FA9-2C15-4277-A09A-90B54769B9DF}" type="pres">
      <dgm:prSet presAssocID="{0BEF45E8-4496-4462-A2CF-A423FC9B87B8}" presName="compNode" presStyleCnt="0"/>
      <dgm:spPr/>
    </dgm:pt>
    <dgm:pt modelId="{3FDA8211-EE37-4D12-8333-7C83DAB18A97}" type="pres">
      <dgm:prSet presAssocID="{0BEF45E8-4496-4462-A2CF-A423FC9B87B8}" presName="bgRect" presStyleLbl="bgShp" presStyleIdx="1" presStyleCnt="3"/>
      <dgm:spPr/>
    </dgm:pt>
    <dgm:pt modelId="{B4071F75-0C5C-406C-96B2-B101B613967E}" type="pres">
      <dgm:prSet presAssocID="{0BEF45E8-4496-4462-A2CF-A423FC9B87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rama"/>
        </a:ext>
      </dgm:extLst>
    </dgm:pt>
    <dgm:pt modelId="{E0BA7A95-00C8-494E-AAA0-9891EF560FCC}" type="pres">
      <dgm:prSet presAssocID="{0BEF45E8-4496-4462-A2CF-A423FC9B87B8}" presName="spaceRect" presStyleCnt="0"/>
      <dgm:spPr/>
    </dgm:pt>
    <dgm:pt modelId="{FC5DEF7F-477C-4463-AE83-B4D53209D371}" type="pres">
      <dgm:prSet presAssocID="{0BEF45E8-4496-4462-A2CF-A423FC9B87B8}" presName="parTx" presStyleLbl="revTx" presStyleIdx="1" presStyleCnt="3">
        <dgm:presLayoutVars>
          <dgm:chMax val="0"/>
          <dgm:chPref val="0"/>
        </dgm:presLayoutVars>
      </dgm:prSet>
      <dgm:spPr/>
    </dgm:pt>
    <dgm:pt modelId="{89FD81E0-D99A-4F5A-81FA-6D93ACCF69A5}" type="pres">
      <dgm:prSet presAssocID="{445A23C7-67D7-453F-999D-B96CBA64D145}" presName="sibTrans" presStyleCnt="0"/>
      <dgm:spPr/>
    </dgm:pt>
    <dgm:pt modelId="{FCA96C1A-7A48-4E62-8A24-7D204AA7A446}" type="pres">
      <dgm:prSet presAssocID="{E279B879-9C0F-4860-8BEC-341DC69EB647}" presName="compNode" presStyleCnt="0"/>
      <dgm:spPr/>
    </dgm:pt>
    <dgm:pt modelId="{E16BD480-AC69-421A-BB9D-453BEAB38366}" type="pres">
      <dgm:prSet presAssocID="{E279B879-9C0F-4860-8BEC-341DC69EB647}" presName="bgRect" presStyleLbl="bgShp" presStyleIdx="2" presStyleCnt="3"/>
      <dgm:spPr/>
    </dgm:pt>
    <dgm:pt modelId="{A3D67CAC-055D-4B6B-A41F-40DCE36677BC}" type="pres">
      <dgm:prSet presAssocID="{E279B879-9C0F-4860-8BEC-341DC69EB64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umbs Up Sign"/>
        </a:ext>
      </dgm:extLst>
    </dgm:pt>
    <dgm:pt modelId="{40737C05-EE79-487F-917C-53FDBA98E4A6}" type="pres">
      <dgm:prSet presAssocID="{E279B879-9C0F-4860-8BEC-341DC69EB647}" presName="spaceRect" presStyleCnt="0"/>
      <dgm:spPr/>
    </dgm:pt>
    <dgm:pt modelId="{F3D253F8-90CB-4E9D-8CA5-83C9B2CBD48A}" type="pres">
      <dgm:prSet presAssocID="{E279B879-9C0F-4860-8BEC-341DC69EB647}" presName="parTx" presStyleLbl="revTx" presStyleIdx="2" presStyleCnt="3">
        <dgm:presLayoutVars>
          <dgm:chMax val="0"/>
          <dgm:chPref val="0"/>
        </dgm:presLayoutVars>
      </dgm:prSet>
      <dgm:spPr/>
    </dgm:pt>
  </dgm:ptLst>
  <dgm:cxnLst>
    <dgm:cxn modelId="{5E22D708-02C6-473D-BDAF-9B8C41609827}" srcId="{FA0B93E2-8E89-43D6-A53D-071A16358977}" destId="{E279B879-9C0F-4860-8BEC-341DC69EB647}" srcOrd="2" destOrd="0" parTransId="{9E816A6A-B6B0-4CAB-BF44-FA4A3A80B05E}" sibTransId="{1C31C985-C6FB-488F-BF63-B142A23EF141}"/>
    <dgm:cxn modelId="{5057591A-F96C-864E-92BC-0AC23F434DF3}" type="presOf" srcId="{0BEF45E8-4496-4462-A2CF-A423FC9B87B8}" destId="{FC5DEF7F-477C-4463-AE83-B4D53209D371}" srcOrd="0" destOrd="0" presId="urn:microsoft.com/office/officeart/2018/2/layout/IconVerticalSolidList"/>
    <dgm:cxn modelId="{32CB102B-5B58-431B-AA50-1A1A6C47F1B4}" srcId="{FA0B93E2-8E89-43D6-A53D-071A16358977}" destId="{0EB723DF-8C1F-46B0-A124-3E54DB750D88}" srcOrd="0" destOrd="0" parTransId="{E18C83FA-7B10-4D31-97E9-E227E07939D4}" sibTransId="{3A11A8D3-2797-488D-9AF3-FEDC31543EE3}"/>
    <dgm:cxn modelId="{68C79B5D-9499-5448-8260-DB9350FD55AE}" type="presOf" srcId="{FA0B93E2-8E89-43D6-A53D-071A16358977}" destId="{C8A06E9B-4C58-4D9D-9E3C-FB0EFB2BE1B8}" srcOrd="0" destOrd="0" presId="urn:microsoft.com/office/officeart/2018/2/layout/IconVerticalSolidList"/>
    <dgm:cxn modelId="{2F5A1483-308D-8544-9558-DDCF70DAC9A4}" type="presOf" srcId="{E279B879-9C0F-4860-8BEC-341DC69EB647}" destId="{F3D253F8-90CB-4E9D-8CA5-83C9B2CBD48A}" srcOrd="0" destOrd="0" presId="urn:microsoft.com/office/officeart/2018/2/layout/IconVerticalSolidList"/>
    <dgm:cxn modelId="{42D307DD-1CF6-DC41-972C-BA640BB383EF}" type="presOf" srcId="{0EB723DF-8C1F-46B0-A124-3E54DB750D88}" destId="{8160B3AC-C947-41BE-A57D-051C14883738}" srcOrd="0" destOrd="0" presId="urn:microsoft.com/office/officeart/2018/2/layout/IconVerticalSolidList"/>
    <dgm:cxn modelId="{6B8E33E5-A5A1-4E9A-A136-2120D34F1541}" srcId="{FA0B93E2-8E89-43D6-A53D-071A16358977}" destId="{0BEF45E8-4496-4462-A2CF-A423FC9B87B8}" srcOrd="1" destOrd="0" parTransId="{7FAFE017-78AC-47A5-BB5C-5C25D84A6D86}" sibTransId="{445A23C7-67D7-453F-999D-B96CBA64D145}"/>
    <dgm:cxn modelId="{5BC92D80-3B58-B246-AE0F-7953DBE1D799}" type="presParOf" srcId="{C8A06E9B-4C58-4D9D-9E3C-FB0EFB2BE1B8}" destId="{BC8672D8-D7E5-44A0-BA79-45E0292B457C}" srcOrd="0" destOrd="0" presId="urn:microsoft.com/office/officeart/2018/2/layout/IconVerticalSolidList"/>
    <dgm:cxn modelId="{ABF349A1-8D9C-624A-9B9F-DA1778ED0E1C}" type="presParOf" srcId="{BC8672D8-D7E5-44A0-BA79-45E0292B457C}" destId="{E5C535D9-63AF-413C-B03D-BF7E4BFA1420}" srcOrd="0" destOrd="0" presId="urn:microsoft.com/office/officeart/2018/2/layout/IconVerticalSolidList"/>
    <dgm:cxn modelId="{9BBB48F6-6632-2442-8A24-C6CD286EB082}" type="presParOf" srcId="{BC8672D8-D7E5-44A0-BA79-45E0292B457C}" destId="{ACACF4FE-DC8E-490E-903A-07B686F1E72E}" srcOrd="1" destOrd="0" presId="urn:microsoft.com/office/officeart/2018/2/layout/IconVerticalSolidList"/>
    <dgm:cxn modelId="{FC7A7719-2EBD-374F-9250-F60843B4E775}" type="presParOf" srcId="{BC8672D8-D7E5-44A0-BA79-45E0292B457C}" destId="{8ADBEA00-FF63-4496-B999-64F241B0F9E4}" srcOrd="2" destOrd="0" presId="urn:microsoft.com/office/officeart/2018/2/layout/IconVerticalSolidList"/>
    <dgm:cxn modelId="{1ADFD31B-6F79-D34D-B230-2E0A1B83D9CE}" type="presParOf" srcId="{BC8672D8-D7E5-44A0-BA79-45E0292B457C}" destId="{8160B3AC-C947-41BE-A57D-051C14883738}" srcOrd="3" destOrd="0" presId="urn:microsoft.com/office/officeart/2018/2/layout/IconVerticalSolidList"/>
    <dgm:cxn modelId="{C6BA409F-567C-5B46-88AE-ECEA58B25A62}" type="presParOf" srcId="{C8A06E9B-4C58-4D9D-9E3C-FB0EFB2BE1B8}" destId="{F571F544-CD9C-42F5-8DDD-226385A97010}" srcOrd="1" destOrd="0" presId="urn:microsoft.com/office/officeart/2018/2/layout/IconVerticalSolidList"/>
    <dgm:cxn modelId="{BDD33569-B237-E246-93BE-4A3B8433340B}" type="presParOf" srcId="{C8A06E9B-4C58-4D9D-9E3C-FB0EFB2BE1B8}" destId="{F5508FA9-2C15-4277-A09A-90B54769B9DF}" srcOrd="2" destOrd="0" presId="urn:microsoft.com/office/officeart/2018/2/layout/IconVerticalSolidList"/>
    <dgm:cxn modelId="{02B0702C-9E41-3D42-8D8B-437D3CCB4CED}" type="presParOf" srcId="{F5508FA9-2C15-4277-A09A-90B54769B9DF}" destId="{3FDA8211-EE37-4D12-8333-7C83DAB18A97}" srcOrd="0" destOrd="0" presId="urn:microsoft.com/office/officeart/2018/2/layout/IconVerticalSolidList"/>
    <dgm:cxn modelId="{CC02F45A-D529-FB44-B74A-A5BFB8881E90}" type="presParOf" srcId="{F5508FA9-2C15-4277-A09A-90B54769B9DF}" destId="{B4071F75-0C5C-406C-96B2-B101B613967E}" srcOrd="1" destOrd="0" presId="urn:microsoft.com/office/officeart/2018/2/layout/IconVerticalSolidList"/>
    <dgm:cxn modelId="{74724FB3-178E-494B-A927-9E5A43A2E053}" type="presParOf" srcId="{F5508FA9-2C15-4277-A09A-90B54769B9DF}" destId="{E0BA7A95-00C8-494E-AAA0-9891EF560FCC}" srcOrd="2" destOrd="0" presId="urn:microsoft.com/office/officeart/2018/2/layout/IconVerticalSolidList"/>
    <dgm:cxn modelId="{FEC8380A-9790-7746-9863-224308F98175}" type="presParOf" srcId="{F5508FA9-2C15-4277-A09A-90B54769B9DF}" destId="{FC5DEF7F-477C-4463-AE83-B4D53209D371}" srcOrd="3" destOrd="0" presId="urn:microsoft.com/office/officeart/2018/2/layout/IconVerticalSolidList"/>
    <dgm:cxn modelId="{BC293E13-4E4F-9542-A967-834B15BD6565}" type="presParOf" srcId="{C8A06E9B-4C58-4D9D-9E3C-FB0EFB2BE1B8}" destId="{89FD81E0-D99A-4F5A-81FA-6D93ACCF69A5}" srcOrd="3" destOrd="0" presId="urn:microsoft.com/office/officeart/2018/2/layout/IconVerticalSolidList"/>
    <dgm:cxn modelId="{86725F46-DB97-A74F-8050-EAACD2EB8EFD}" type="presParOf" srcId="{C8A06E9B-4C58-4D9D-9E3C-FB0EFB2BE1B8}" destId="{FCA96C1A-7A48-4E62-8A24-7D204AA7A446}" srcOrd="4" destOrd="0" presId="urn:microsoft.com/office/officeart/2018/2/layout/IconVerticalSolidList"/>
    <dgm:cxn modelId="{2A65CA99-691A-5544-9174-08E6264D57B1}" type="presParOf" srcId="{FCA96C1A-7A48-4E62-8A24-7D204AA7A446}" destId="{E16BD480-AC69-421A-BB9D-453BEAB38366}" srcOrd="0" destOrd="0" presId="urn:microsoft.com/office/officeart/2018/2/layout/IconVerticalSolidList"/>
    <dgm:cxn modelId="{A189C437-E9B7-A144-A7AB-505F85EE022B}" type="presParOf" srcId="{FCA96C1A-7A48-4E62-8A24-7D204AA7A446}" destId="{A3D67CAC-055D-4B6B-A41F-40DCE36677BC}" srcOrd="1" destOrd="0" presId="urn:microsoft.com/office/officeart/2018/2/layout/IconVerticalSolidList"/>
    <dgm:cxn modelId="{2FE52568-0034-AA4C-90F9-626C649694C1}" type="presParOf" srcId="{FCA96C1A-7A48-4E62-8A24-7D204AA7A446}" destId="{40737C05-EE79-487F-917C-53FDBA98E4A6}" srcOrd="2" destOrd="0" presId="urn:microsoft.com/office/officeart/2018/2/layout/IconVerticalSolidList"/>
    <dgm:cxn modelId="{2B3418F9-EC79-6749-B96E-12D9DA245606}" type="presParOf" srcId="{FCA96C1A-7A48-4E62-8A24-7D204AA7A446}" destId="{F3D253F8-90CB-4E9D-8CA5-83C9B2CBD4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3DCFC-2550-4F98-B22F-CDE42B604759}">
      <dsp:nvSpPr>
        <dsp:cNvPr id="0" name=""/>
        <dsp:cNvSpPr/>
      </dsp:nvSpPr>
      <dsp:spPr>
        <a:xfrm>
          <a:off x="0" y="707092"/>
          <a:ext cx="6038088"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5BD4EC-8CCC-4B92-8173-09A89F5BD9D4}">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A6085B-BCD2-45B1-9AFA-663B6EB9481B}">
      <dsp:nvSpPr>
        <dsp:cNvPr id="0" name=""/>
        <dsp:cNvSpPr/>
      </dsp:nvSpPr>
      <dsp:spPr>
        <a:xfrm>
          <a:off x="1507738" y="707092"/>
          <a:ext cx="4530349"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Devices used by Netflix subscribers does not significantly differ from one another</a:t>
          </a:r>
        </a:p>
      </dsp:txBody>
      <dsp:txXfrm>
        <a:off x="1507738" y="707092"/>
        <a:ext cx="4530349" cy="1305401"/>
      </dsp:txXfrm>
    </dsp:sp>
    <dsp:sp modelId="{62BB7A29-B8D3-4A78-AE48-7714EC8A365A}">
      <dsp:nvSpPr>
        <dsp:cNvPr id="0" name=""/>
        <dsp:cNvSpPr/>
      </dsp:nvSpPr>
      <dsp:spPr>
        <a:xfrm>
          <a:off x="0" y="2338844"/>
          <a:ext cx="6038088"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B849E-32BD-45E2-BA7D-0E377F82523B}">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EE3F2-2A83-4E29-8295-5FEC4BFE47FD}">
      <dsp:nvSpPr>
        <dsp:cNvPr id="0" name=""/>
        <dsp:cNvSpPr/>
      </dsp:nvSpPr>
      <dsp:spPr>
        <a:xfrm>
          <a:off x="1507738" y="2338844"/>
          <a:ext cx="4530349"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All four devices are significantly used </a:t>
          </a:r>
        </a:p>
      </dsp:txBody>
      <dsp:txXfrm>
        <a:off x="1507738" y="2338844"/>
        <a:ext cx="4530349"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535D9-63AF-413C-B03D-BF7E4BFA1420}">
      <dsp:nvSpPr>
        <dsp:cNvPr id="0" name=""/>
        <dsp:cNvSpPr/>
      </dsp:nvSpPr>
      <dsp:spPr>
        <a:xfrm>
          <a:off x="0" y="531"/>
          <a:ext cx="5526024"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CF4FE-DC8E-490E-903A-07B686F1E72E}">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60B3AC-C947-41BE-A57D-051C14883738}">
      <dsp:nvSpPr>
        <dsp:cNvPr id="0" name=""/>
        <dsp:cNvSpPr/>
      </dsp:nvSpPr>
      <dsp:spPr>
        <a:xfrm>
          <a:off x="1435590" y="531"/>
          <a:ext cx="4090433"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Most popular genre is documentaries, according to the data</a:t>
          </a:r>
        </a:p>
      </dsp:txBody>
      <dsp:txXfrm>
        <a:off x="1435590" y="531"/>
        <a:ext cx="4090433" cy="1242935"/>
      </dsp:txXfrm>
    </dsp:sp>
    <dsp:sp modelId="{3FDA8211-EE37-4D12-8333-7C83DAB18A97}">
      <dsp:nvSpPr>
        <dsp:cNvPr id="0" name=""/>
        <dsp:cNvSpPr/>
      </dsp:nvSpPr>
      <dsp:spPr>
        <a:xfrm>
          <a:off x="0" y="1554201"/>
          <a:ext cx="5526024"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071F75-0C5C-406C-96B2-B101B613967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5DEF7F-477C-4463-AE83-B4D53209D371}">
      <dsp:nvSpPr>
        <dsp:cNvPr id="0" name=""/>
        <dsp:cNvSpPr/>
      </dsp:nvSpPr>
      <dsp:spPr>
        <a:xfrm>
          <a:off x="1435590" y="1554201"/>
          <a:ext cx="4090433"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Action contents are the next popular, followed by drama, then comedies</a:t>
          </a:r>
        </a:p>
      </dsp:txBody>
      <dsp:txXfrm>
        <a:off x="1435590" y="1554201"/>
        <a:ext cx="4090433" cy="1242935"/>
      </dsp:txXfrm>
    </dsp:sp>
    <dsp:sp modelId="{E16BD480-AC69-421A-BB9D-453BEAB38366}">
      <dsp:nvSpPr>
        <dsp:cNvPr id="0" name=""/>
        <dsp:cNvSpPr/>
      </dsp:nvSpPr>
      <dsp:spPr>
        <a:xfrm>
          <a:off x="0" y="3107870"/>
          <a:ext cx="5526024"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67CAC-055D-4B6B-A41F-40DCE36677B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D253F8-90CB-4E9D-8CA5-83C9B2CBD48A}">
      <dsp:nvSpPr>
        <dsp:cNvPr id="0" name=""/>
        <dsp:cNvSpPr/>
      </dsp:nvSpPr>
      <dsp:spPr>
        <a:xfrm>
          <a:off x="1435590" y="3107870"/>
          <a:ext cx="4090433"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least popular content is sci-fi among subscribers</a:t>
          </a:r>
        </a:p>
      </dsp:txBody>
      <dsp:txXfrm>
        <a:off x="1435590" y="3107870"/>
        <a:ext cx="4090433"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4EBFF8-ADE7-49C5-97C0-8C92877BFF1A}"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465CB-6933-4B46-9DAF-19E83073529F}" type="slidenum">
              <a:rPr lang="en-US" smtClean="0"/>
              <a:t>‹#›</a:t>
            </a:fld>
            <a:endParaRPr lang="en-US"/>
          </a:p>
        </p:txBody>
      </p:sp>
    </p:spTree>
    <p:extLst>
      <p:ext uri="{BB962C8B-B14F-4D97-AF65-F5344CB8AC3E}">
        <p14:creationId xmlns:p14="http://schemas.microsoft.com/office/powerpoint/2010/main" val="659382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gathering (collecting data without honest consent, multiple user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ownership (what gives a company a right to claim data, do real people know what’s happening to their data?)</a:t>
            </a:r>
          </a:p>
          <a:p>
            <a:endParaRPr lang="en-US" dirty="0"/>
          </a:p>
        </p:txBody>
      </p:sp>
      <p:sp>
        <p:nvSpPr>
          <p:cNvPr id="4" name="Slide Number Placeholder 3"/>
          <p:cNvSpPr>
            <a:spLocks noGrp="1"/>
          </p:cNvSpPr>
          <p:nvPr>
            <p:ph type="sldNum" sz="quarter" idx="5"/>
          </p:nvPr>
        </p:nvSpPr>
        <p:spPr/>
        <p:txBody>
          <a:bodyPr/>
          <a:lstStyle/>
          <a:p>
            <a:fld id="{415465CB-6933-4B46-9DAF-19E83073529F}" type="slidenum">
              <a:rPr lang="en-US" smtClean="0"/>
              <a:t>5</a:t>
            </a:fld>
            <a:endParaRPr lang="en-US"/>
          </a:p>
        </p:txBody>
      </p:sp>
    </p:spTree>
    <p:extLst>
      <p:ext uri="{BB962C8B-B14F-4D97-AF65-F5344CB8AC3E}">
        <p14:creationId xmlns:p14="http://schemas.microsoft.com/office/powerpoint/2010/main" val="295540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prioritizing privacy and consent, ensuring fairness and accountability, and considering the broader societal impacts of their work, data scientists can harness the power of data responsibly and ethically. The goal should be to create data-driven solutions that not only advance technology but also promote social good and uphold fundamental ethical principles.</a:t>
            </a:r>
          </a:p>
          <a:p>
            <a:endParaRPr lang="en-US" dirty="0"/>
          </a:p>
        </p:txBody>
      </p:sp>
      <p:sp>
        <p:nvSpPr>
          <p:cNvPr id="4" name="Slide Number Placeholder 3"/>
          <p:cNvSpPr>
            <a:spLocks noGrp="1"/>
          </p:cNvSpPr>
          <p:nvPr>
            <p:ph type="sldNum" sz="quarter" idx="5"/>
          </p:nvPr>
        </p:nvSpPr>
        <p:spPr/>
        <p:txBody>
          <a:bodyPr/>
          <a:lstStyle/>
          <a:p>
            <a:fld id="{415465CB-6933-4B46-9DAF-19E83073529F}" type="slidenum">
              <a:rPr lang="en-US" smtClean="0"/>
              <a:t>18</a:t>
            </a:fld>
            <a:endParaRPr lang="en-US"/>
          </a:p>
        </p:txBody>
      </p:sp>
    </p:spTree>
    <p:extLst>
      <p:ext uri="{BB962C8B-B14F-4D97-AF65-F5344CB8AC3E}">
        <p14:creationId xmlns:p14="http://schemas.microsoft.com/office/powerpoint/2010/main" val="200579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8881-3DF0-2E98-3CC7-55211007A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B1CC07-8B1E-A2E3-0B3C-F50680CE0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7156C2-B6BB-7D9E-F39F-FA0B8A3EF206}"/>
              </a:ext>
            </a:extLst>
          </p:cNvPr>
          <p:cNvSpPr>
            <a:spLocks noGrp="1"/>
          </p:cNvSpPr>
          <p:nvPr>
            <p:ph type="dt" sz="half" idx="10"/>
          </p:nvPr>
        </p:nvSpPr>
        <p:spPr/>
        <p:txBody>
          <a:bodyPr/>
          <a:lstStyle/>
          <a:p>
            <a:fld id="{C203CA0D-D491-4DB4-99A1-1222607A0044}" type="datetimeFigureOut">
              <a:rPr lang="en-US" smtClean="0"/>
              <a:t>6/25/2024</a:t>
            </a:fld>
            <a:endParaRPr lang="en-US"/>
          </a:p>
        </p:txBody>
      </p:sp>
      <p:sp>
        <p:nvSpPr>
          <p:cNvPr id="5" name="Footer Placeholder 4">
            <a:extLst>
              <a:ext uri="{FF2B5EF4-FFF2-40B4-BE49-F238E27FC236}">
                <a16:creationId xmlns:a16="http://schemas.microsoft.com/office/drawing/2014/main" id="{02E19F52-741D-2475-9D03-DA8A32E1B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236D5-EF3B-46F8-8963-9AFCB1A52B9B}"/>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316954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724B-8DFD-364B-2DC4-E6A5EA4D8D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68FF41-1418-00F2-7C89-C5E31A5AB6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CA4D8C-BC63-94B5-89C3-1DC75218609A}"/>
              </a:ext>
            </a:extLst>
          </p:cNvPr>
          <p:cNvSpPr>
            <a:spLocks noGrp="1"/>
          </p:cNvSpPr>
          <p:nvPr>
            <p:ph type="dt" sz="half" idx="10"/>
          </p:nvPr>
        </p:nvSpPr>
        <p:spPr/>
        <p:txBody>
          <a:bodyPr/>
          <a:lstStyle/>
          <a:p>
            <a:fld id="{C203CA0D-D491-4DB4-99A1-1222607A0044}" type="datetimeFigureOut">
              <a:rPr lang="en-US" smtClean="0"/>
              <a:t>6/25/2024</a:t>
            </a:fld>
            <a:endParaRPr lang="en-US"/>
          </a:p>
        </p:txBody>
      </p:sp>
      <p:sp>
        <p:nvSpPr>
          <p:cNvPr id="5" name="Footer Placeholder 4">
            <a:extLst>
              <a:ext uri="{FF2B5EF4-FFF2-40B4-BE49-F238E27FC236}">
                <a16:creationId xmlns:a16="http://schemas.microsoft.com/office/drawing/2014/main" id="{966FE819-33A0-7D49-CEB1-3613FA446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781CD-F3CC-FAD4-9E4D-8F5504A9F9E7}"/>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387113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A7129-32A4-842D-A77C-0C54B4BC75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975D00-2F6B-9A55-F5B4-3ABA39405F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F6A70-39C7-9B96-DF38-5BAC64798E63}"/>
              </a:ext>
            </a:extLst>
          </p:cNvPr>
          <p:cNvSpPr>
            <a:spLocks noGrp="1"/>
          </p:cNvSpPr>
          <p:nvPr>
            <p:ph type="dt" sz="half" idx="10"/>
          </p:nvPr>
        </p:nvSpPr>
        <p:spPr/>
        <p:txBody>
          <a:bodyPr/>
          <a:lstStyle/>
          <a:p>
            <a:fld id="{C203CA0D-D491-4DB4-99A1-1222607A0044}" type="datetimeFigureOut">
              <a:rPr lang="en-US" smtClean="0"/>
              <a:t>6/25/2024</a:t>
            </a:fld>
            <a:endParaRPr lang="en-US"/>
          </a:p>
        </p:txBody>
      </p:sp>
      <p:sp>
        <p:nvSpPr>
          <p:cNvPr id="5" name="Footer Placeholder 4">
            <a:extLst>
              <a:ext uri="{FF2B5EF4-FFF2-40B4-BE49-F238E27FC236}">
                <a16:creationId xmlns:a16="http://schemas.microsoft.com/office/drawing/2014/main" id="{57F3B84D-22F0-6EB1-E829-56520CD06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EB60E-72E5-D032-0877-341ABC22EDCB}"/>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179678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96D5-FA2A-328E-E380-7771416580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AB235-1542-4C7D-CEB9-1E85ACEAAB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04698-7ED8-7335-5F5C-338D973BA1CE}"/>
              </a:ext>
            </a:extLst>
          </p:cNvPr>
          <p:cNvSpPr>
            <a:spLocks noGrp="1"/>
          </p:cNvSpPr>
          <p:nvPr>
            <p:ph type="dt" sz="half" idx="10"/>
          </p:nvPr>
        </p:nvSpPr>
        <p:spPr/>
        <p:txBody>
          <a:bodyPr/>
          <a:lstStyle/>
          <a:p>
            <a:fld id="{C203CA0D-D491-4DB4-99A1-1222607A0044}" type="datetimeFigureOut">
              <a:rPr lang="en-US" smtClean="0"/>
              <a:t>6/25/2024</a:t>
            </a:fld>
            <a:endParaRPr lang="en-US"/>
          </a:p>
        </p:txBody>
      </p:sp>
      <p:sp>
        <p:nvSpPr>
          <p:cNvPr id="5" name="Footer Placeholder 4">
            <a:extLst>
              <a:ext uri="{FF2B5EF4-FFF2-40B4-BE49-F238E27FC236}">
                <a16:creationId xmlns:a16="http://schemas.microsoft.com/office/drawing/2014/main" id="{5789E69B-8B89-AB9D-AB33-75CF4D95C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901D4-D75A-F56D-EBA4-3735F17BE434}"/>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63697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D1752-AB80-4F01-8B4D-DF4ACCB430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BE49C8-4931-E13A-FB93-7C2C5C7845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670E55-AF84-F686-AB12-E50E8F204807}"/>
              </a:ext>
            </a:extLst>
          </p:cNvPr>
          <p:cNvSpPr>
            <a:spLocks noGrp="1"/>
          </p:cNvSpPr>
          <p:nvPr>
            <p:ph type="dt" sz="half" idx="10"/>
          </p:nvPr>
        </p:nvSpPr>
        <p:spPr/>
        <p:txBody>
          <a:bodyPr/>
          <a:lstStyle/>
          <a:p>
            <a:fld id="{C203CA0D-D491-4DB4-99A1-1222607A0044}" type="datetimeFigureOut">
              <a:rPr lang="en-US" smtClean="0"/>
              <a:t>6/25/2024</a:t>
            </a:fld>
            <a:endParaRPr lang="en-US"/>
          </a:p>
        </p:txBody>
      </p:sp>
      <p:sp>
        <p:nvSpPr>
          <p:cNvPr id="5" name="Footer Placeholder 4">
            <a:extLst>
              <a:ext uri="{FF2B5EF4-FFF2-40B4-BE49-F238E27FC236}">
                <a16:creationId xmlns:a16="http://schemas.microsoft.com/office/drawing/2014/main" id="{16F00587-D3B6-9A49-2BB4-D5DBF794A5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3B936-9DCD-2994-5E94-BD2FBAF4F0FD}"/>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1948585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85C-7A33-9B6C-032F-2A8DE72C93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09E72-5BBD-91CB-3332-4D3032174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F0DB6-482B-A475-4DB4-415ACF47D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C0AA1F-C1A5-8B4C-A69B-962C6CC2618F}"/>
              </a:ext>
            </a:extLst>
          </p:cNvPr>
          <p:cNvSpPr>
            <a:spLocks noGrp="1"/>
          </p:cNvSpPr>
          <p:nvPr>
            <p:ph type="dt" sz="half" idx="10"/>
          </p:nvPr>
        </p:nvSpPr>
        <p:spPr/>
        <p:txBody>
          <a:bodyPr/>
          <a:lstStyle/>
          <a:p>
            <a:fld id="{C203CA0D-D491-4DB4-99A1-1222607A0044}" type="datetimeFigureOut">
              <a:rPr lang="en-US" smtClean="0"/>
              <a:t>6/25/2024</a:t>
            </a:fld>
            <a:endParaRPr lang="en-US"/>
          </a:p>
        </p:txBody>
      </p:sp>
      <p:sp>
        <p:nvSpPr>
          <p:cNvPr id="6" name="Footer Placeholder 5">
            <a:extLst>
              <a:ext uri="{FF2B5EF4-FFF2-40B4-BE49-F238E27FC236}">
                <a16:creationId xmlns:a16="http://schemas.microsoft.com/office/drawing/2014/main" id="{C07EFE56-319A-9185-99D2-2D12CD3AD1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A422-0951-278C-5058-B9C51910608C}"/>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141999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692F-20BA-03D6-50A8-D854E0291C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E80A26-3219-0D6E-1ED7-D581DFB4A0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F2F70C-5901-6727-3204-E3A8AA7814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A8CF5-5BAE-BC2D-4D0F-4BEEA27319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2357BD-1898-745E-3E0D-73943B35E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3DB4AB-0843-34F5-4F10-B0438269DA10}"/>
              </a:ext>
            </a:extLst>
          </p:cNvPr>
          <p:cNvSpPr>
            <a:spLocks noGrp="1"/>
          </p:cNvSpPr>
          <p:nvPr>
            <p:ph type="dt" sz="half" idx="10"/>
          </p:nvPr>
        </p:nvSpPr>
        <p:spPr/>
        <p:txBody>
          <a:bodyPr/>
          <a:lstStyle/>
          <a:p>
            <a:fld id="{C203CA0D-D491-4DB4-99A1-1222607A0044}" type="datetimeFigureOut">
              <a:rPr lang="en-US" smtClean="0"/>
              <a:t>6/25/2024</a:t>
            </a:fld>
            <a:endParaRPr lang="en-US"/>
          </a:p>
        </p:txBody>
      </p:sp>
      <p:sp>
        <p:nvSpPr>
          <p:cNvPr id="8" name="Footer Placeholder 7">
            <a:extLst>
              <a:ext uri="{FF2B5EF4-FFF2-40B4-BE49-F238E27FC236}">
                <a16:creationId xmlns:a16="http://schemas.microsoft.com/office/drawing/2014/main" id="{765AF45B-FD30-F141-CF10-97A9140A18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2BEF81-34C2-E5A2-1902-57C64C45EC41}"/>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40634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468A-2673-73CC-A16A-94B7A56AE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1B82A2-B7BB-097A-0090-004AA2F9CE58}"/>
              </a:ext>
            </a:extLst>
          </p:cNvPr>
          <p:cNvSpPr>
            <a:spLocks noGrp="1"/>
          </p:cNvSpPr>
          <p:nvPr>
            <p:ph type="dt" sz="half" idx="10"/>
          </p:nvPr>
        </p:nvSpPr>
        <p:spPr/>
        <p:txBody>
          <a:bodyPr/>
          <a:lstStyle/>
          <a:p>
            <a:fld id="{C203CA0D-D491-4DB4-99A1-1222607A0044}" type="datetimeFigureOut">
              <a:rPr lang="en-US" smtClean="0"/>
              <a:t>6/25/2024</a:t>
            </a:fld>
            <a:endParaRPr lang="en-US"/>
          </a:p>
        </p:txBody>
      </p:sp>
      <p:sp>
        <p:nvSpPr>
          <p:cNvPr id="4" name="Footer Placeholder 3">
            <a:extLst>
              <a:ext uri="{FF2B5EF4-FFF2-40B4-BE49-F238E27FC236}">
                <a16:creationId xmlns:a16="http://schemas.microsoft.com/office/drawing/2014/main" id="{F1315D62-5041-7C37-9C05-E1C82C6806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3594A9-DC51-9199-EA36-F6DD19612882}"/>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522389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F9E17C-266B-CC1B-7C6B-A46D0F712307}"/>
              </a:ext>
            </a:extLst>
          </p:cNvPr>
          <p:cNvSpPr>
            <a:spLocks noGrp="1"/>
          </p:cNvSpPr>
          <p:nvPr>
            <p:ph type="dt" sz="half" idx="10"/>
          </p:nvPr>
        </p:nvSpPr>
        <p:spPr/>
        <p:txBody>
          <a:bodyPr/>
          <a:lstStyle/>
          <a:p>
            <a:fld id="{C203CA0D-D491-4DB4-99A1-1222607A0044}" type="datetimeFigureOut">
              <a:rPr lang="en-US" smtClean="0"/>
              <a:t>6/25/2024</a:t>
            </a:fld>
            <a:endParaRPr lang="en-US"/>
          </a:p>
        </p:txBody>
      </p:sp>
      <p:sp>
        <p:nvSpPr>
          <p:cNvPr id="3" name="Footer Placeholder 2">
            <a:extLst>
              <a:ext uri="{FF2B5EF4-FFF2-40B4-BE49-F238E27FC236}">
                <a16:creationId xmlns:a16="http://schemas.microsoft.com/office/drawing/2014/main" id="{F5F27A37-8968-AF41-9E32-0C2081CF9D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4DCD1D-B9A8-3581-B651-2AB18F092FE3}"/>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744527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C89E-C151-D726-EBE0-7EAF05990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C85BDF-A17E-0DE2-04F5-C2C764F64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69F695-BAF0-0FB6-5325-53A9A37AC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0CFB1B-B253-61D5-706F-DF5624B4BEAB}"/>
              </a:ext>
            </a:extLst>
          </p:cNvPr>
          <p:cNvSpPr>
            <a:spLocks noGrp="1"/>
          </p:cNvSpPr>
          <p:nvPr>
            <p:ph type="dt" sz="half" idx="10"/>
          </p:nvPr>
        </p:nvSpPr>
        <p:spPr/>
        <p:txBody>
          <a:bodyPr/>
          <a:lstStyle/>
          <a:p>
            <a:fld id="{C203CA0D-D491-4DB4-99A1-1222607A0044}" type="datetimeFigureOut">
              <a:rPr lang="en-US" smtClean="0"/>
              <a:t>6/25/2024</a:t>
            </a:fld>
            <a:endParaRPr lang="en-US"/>
          </a:p>
        </p:txBody>
      </p:sp>
      <p:sp>
        <p:nvSpPr>
          <p:cNvPr id="6" name="Footer Placeholder 5">
            <a:extLst>
              <a:ext uri="{FF2B5EF4-FFF2-40B4-BE49-F238E27FC236}">
                <a16:creationId xmlns:a16="http://schemas.microsoft.com/office/drawing/2014/main" id="{DC268AC6-7FC1-2B62-0AF0-75E538C647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DE4F1-F580-5198-84D0-8D1791E99DD3}"/>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49355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F7B4-AE42-07E0-1C70-1A022AD271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478D83-8AD4-F1FF-8192-7DCE8EAEBD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B56392-B7AC-FC11-E123-015314B75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6654B-B869-0BC1-B780-BC607F1F8F8C}"/>
              </a:ext>
            </a:extLst>
          </p:cNvPr>
          <p:cNvSpPr>
            <a:spLocks noGrp="1"/>
          </p:cNvSpPr>
          <p:nvPr>
            <p:ph type="dt" sz="half" idx="10"/>
          </p:nvPr>
        </p:nvSpPr>
        <p:spPr/>
        <p:txBody>
          <a:bodyPr/>
          <a:lstStyle/>
          <a:p>
            <a:fld id="{C203CA0D-D491-4DB4-99A1-1222607A0044}" type="datetimeFigureOut">
              <a:rPr lang="en-US" smtClean="0"/>
              <a:t>6/25/2024</a:t>
            </a:fld>
            <a:endParaRPr lang="en-US"/>
          </a:p>
        </p:txBody>
      </p:sp>
      <p:sp>
        <p:nvSpPr>
          <p:cNvPr id="6" name="Footer Placeholder 5">
            <a:extLst>
              <a:ext uri="{FF2B5EF4-FFF2-40B4-BE49-F238E27FC236}">
                <a16:creationId xmlns:a16="http://schemas.microsoft.com/office/drawing/2014/main" id="{1FE44062-813B-D9F3-704C-A1222AA34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2527E-9DFC-2BDE-E92A-B49C509EC9B4}"/>
              </a:ext>
            </a:extLst>
          </p:cNvPr>
          <p:cNvSpPr>
            <a:spLocks noGrp="1"/>
          </p:cNvSpPr>
          <p:nvPr>
            <p:ph type="sldNum" sz="quarter" idx="12"/>
          </p:nvPr>
        </p:nvSpPr>
        <p:spPr/>
        <p:txBody>
          <a:bodyPr/>
          <a:lstStyle/>
          <a:p>
            <a:fld id="{BD7EB1AD-9049-4AA5-BC7E-0B4135055212}" type="slidenum">
              <a:rPr lang="en-US" smtClean="0"/>
              <a:t>‹#›</a:t>
            </a:fld>
            <a:endParaRPr lang="en-US"/>
          </a:p>
        </p:txBody>
      </p:sp>
    </p:spTree>
    <p:extLst>
      <p:ext uri="{BB962C8B-B14F-4D97-AF65-F5344CB8AC3E}">
        <p14:creationId xmlns:p14="http://schemas.microsoft.com/office/powerpoint/2010/main" val="369577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5305B-0C60-59C1-9748-95B379EB6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A3B2C-BCE9-D9A0-6614-2EE9EE0B3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F4B44-3BDE-A5A9-5555-A93D3AE4C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3CA0D-D491-4DB4-99A1-1222607A0044}" type="datetimeFigureOut">
              <a:rPr lang="en-US" smtClean="0"/>
              <a:t>6/25/2024</a:t>
            </a:fld>
            <a:endParaRPr lang="en-US"/>
          </a:p>
        </p:txBody>
      </p:sp>
      <p:sp>
        <p:nvSpPr>
          <p:cNvPr id="5" name="Footer Placeholder 4">
            <a:extLst>
              <a:ext uri="{FF2B5EF4-FFF2-40B4-BE49-F238E27FC236}">
                <a16:creationId xmlns:a16="http://schemas.microsoft.com/office/drawing/2014/main" id="{B57C34C4-66BF-A177-81BA-ABDB584A1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1A98CE-3114-8BE7-EE16-A96ECA9C2A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7EB1AD-9049-4AA5-BC7E-0B4135055212}" type="slidenum">
              <a:rPr lang="en-US" smtClean="0"/>
              <a:t>‹#›</a:t>
            </a:fld>
            <a:endParaRPr lang="en-US"/>
          </a:p>
        </p:txBody>
      </p:sp>
    </p:spTree>
    <p:extLst>
      <p:ext uri="{BB962C8B-B14F-4D97-AF65-F5344CB8AC3E}">
        <p14:creationId xmlns:p14="http://schemas.microsoft.com/office/powerpoint/2010/main" val="57619600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46C9-364F-54AC-3AA9-D6B69E03501A}"/>
              </a:ext>
            </a:extLst>
          </p:cNvPr>
          <p:cNvSpPr>
            <a:spLocks noGrp="1"/>
          </p:cNvSpPr>
          <p:nvPr>
            <p:ph type="ctrTitle"/>
          </p:nvPr>
        </p:nvSpPr>
        <p:spPr/>
        <p:txBody>
          <a:bodyPr/>
          <a:lstStyle/>
          <a:p>
            <a:r>
              <a:rPr lang="en-US" dirty="0"/>
              <a:t>Netflix Analysis</a:t>
            </a:r>
          </a:p>
        </p:txBody>
      </p:sp>
      <p:sp>
        <p:nvSpPr>
          <p:cNvPr id="3" name="Subtitle 2">
            <a:extLst>
              <a:ext uri="{FF2B5EF4-FFF2-40B4-BE49-F238E27FC236}">
                <a16:creationId xmlns:a16="http://schemas.microsoft.com/office/drawing/2014/main" id="{9BF9C8A0-8D49-16A6-DD02-4A7579627975}"/>
              </a:ext>
            </a:extLst>
          </p:cNvPr>
          <p:cNvSpPr>
            <a:spLocks noGrp="1"/>
          </p:cNvSpPr>
          <p:nvPr>
            <p:ph type="subTitle" idx="1"/>
          </p:nvPr>
        </p:nvSpPr>
        <p:spPr/>
        <p:txBody>
          <a:bodyPr/>
          <a:lstStyle/>
          <a:p>
            <a:r>
              <a:rPr lang="en-US" dirty="0"/>
              <a:t>Project 3</a:t>
            </a:r>
          </a:p>
        </p:txBody>
      </p:sp>
    </p:spTree>
    <p:extLst>
      <p:ext uri="{BB962C8B-B14F-4D97-AF65-F5344CB8AC3E}">
        <p14:creationId xmlns:p14="http://schemas.microsoft.com/office/powerpoint/2010/main" val="2816169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1025-44C6-9921-8302-ABD80234C2C7}"/>
              </a:ext>
            </a:extLst>
          </p:cNvPr>
          <p:cNvSpPr>
            <a:spLocks noGrp="1"/>
          </p:cNvSpPr>
          <p:nvPr>
            <p:ph type="title"/>
          </p:nvPr>
        </p:nvSpPr>
        <p:spPr/>
        <p:txBody>
          <a:bodyPr/>
          <a:lstStyle/>
          <a:p>
            <a:r>
              <a:rPr lang="en-US" dirty="0"/>
              <a:t>Revenue and projection</a:t>
            </a:r>
          </a:p>
        </p:txBody>
      </p:sp>
      <p:sp>
        <p:nvSpPr>
          <p:cNvPr id="3" name="Content Placeholder 2">
            <a:extLst>
              <a:ext uri="{FF2B5EF4-FFF2-40B4-BE49-F238E27FC236}">
                <a16:creationId xmlns:a16="http://schemas.microsoft.com/office/drawing/2014/main" id="{2D5EDF77-912E-A193-1E06-7DE896FF90EC}"/>
              </a:ext>
            </a:extLst>
          </p:cNvPr>
          <p:cNvSpPr>
            <a:spLocks noGrp="1"/>
          </p:cNvSpPr>
          <p:nvPr>
            <p:ph idx="1"/>
          </p:nvPr>
        </p:nvSpPr>
        <p:spPr/>
        <p:txBody>
          <a:bodyPr>
            <a:normAutofit lnSpcReduction="10000"/>
          </a:bodyPr>
          <a:lstStyle/>
          <a:p>
            <a:r>
              <a:rPr lang="en-US" dirty="0"/>
              <a:t>Netflix has seen an increase in revenue from year to year in the last five years. Comparing 2022 to 2023, the revenue has increased by 42.86%.  This year, it already has increased by 16.36% for the first quarter. </a:t>
            </a:r>
          </a:p>
          <a:p>
            <a:endParaRPr lang="en-US" dirty="0"/>
          </a:p>
          <a:p>
            <a:r>
              <a:rPr lang="en-US" dirty="0"/>
              <a:t>With this trajectory, Netflix revenue is very likely to increase. </a:t>
            </a:r>
          </a:p>
          <a:p>
            <a:endParaRPr lang="en-US" dirty="0"/>
          </a:p>
          <a:p>
            <a:r>
              <a:rPr lang="en-US" dirty="0"/>
              <a:t>With more than 270 million subscribers, the subscription number is trending up this </a:t>
            </a:r>
            <a:r>
              <a:rPr lang="en-US" dirty="0">
                <a:cs typeface="Poppins Regular" panose="00000500000000000000" pitchFamily="2" charset="0"/>
              </a:rPr>
              <a:t>continues to engage a vast and diverse user base, signifying its widespread appeal and market penetration.</a:t>
            </a:r>
            <a:endParaRPr lang="en-US" dirty="0"/>
          </a:p>
        </p:txBody>
      </p:sp>
    </p:spTree>
    <p:extLst>
      <p:ext uri="{BB962C8B-B14F-4D97-AF65-F5344CB8AC3E}">
        <p14:creationId xmlns:p14="http://schemas.microsoft.com/office/powerpoint/2010/main" val="78666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C7FB6-F651-2973-9E38-F01F549F15F4}"/>
              </a:ext>
            </a:extLst>
          </p:cNvPr>
          <p:cNvSpPr>
            <a:spLocks noGrp="1"/>
          </p:cNvSpPr>
          <p:nvPr>
            <p:ph type="title"/>
          </p:nvPr>
        </p:nvSpPr>
        <p:spPr>
          <a:xfrm>
            <a:off x="640080" y="325369"/>
            <a:ext cx="4368602" cy="1956841"/>
          </a:xfrm>
        </p:spPr>
        <p:txBody>
          <a:bodyPr anchor="b">
            <a:normAutofit/>
          </a:bodyPr>
          <a:lstStyle/>
          <a:p>
            <a:r>
              <a:rPr lang="en-US" sz="5400" dirty="0"/>
              <a:t>GENDER DISTRIBUTION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4F63C9-FA8F-D515-4BC9-8176D07E43BE}"/>
              </a:ext>
            </a:extLst>
          </p:cNvPr>
          <p:cNvSpPr>
            <a:spLocks noGrp="1"/>
          </p:cNvSpPr>
          <p:nvPr>
            <p:ph idx="1"/>
          </p:nvPr>
        </p:nvSpPr>
        <p:spPr>
          <a:xfrm>
            <a:off x="640080" y="2872899"/>
            <a:ext cx="4243589" cy="3320668"/>
          </a:xfrm>
        </p:spPr>
        <p:txBody>
          <a:bodyPr>
            <a:normAutofit/>
          </a:bodyPr>
          <a:lstStyle/>
          <a:p>
            <a:r>
              <a:rPr lang="en-US" sz="2200" dirty="0"/>
              <a:t>Gender Comparison – The gender distribution between male and female is slightly different by 0.28% based on our data.</a:t>
            </a:r>
          </a:p>
          <a:p>
            <a:r>
              <a:rPr lang="en-US" sz="2200" dirty="0"/>
              <a:t>Both gender almost equally enjoy using Netflix</a:t>
            </a:r>
          </a:p>
        </p:txBody>
      </p:sp>
      <p:pic>
        <p:nvPicPr>
          <p:cNvPr id="4" name="Picture 3">
            <a:extLst>
              <a:ext uri="{FF2B5EF4-FFF2-40B4-BE49-F238E27FC236}">
                <a16:creationId xmlns:a16="http://schemas.microsoft.com/office/drawing/2014/main" id="{34C9A3E3-6519-6B5A-D93F-E036C91127A5}"/>
              </a:ext>
            </a:extLst>
          </p:cNvPr>
          <p:cNvPicPr>
            <a:picLocks noChangeAspect="1"/>
          </p:cNvPicPr>
          <p:nvPr/>
        </p:nvPicPr>
        <p:blipFill rotWithShape="1">
          <a:blip r:embed="rId2"/>
          <a:srcRect t="1002" r="-1" b="417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4966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F7FC400-6940-A488-7AB8-0117E891632A}"/>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SUBSCRIPTION</a:t>
            </a:r>
          </a:p>
        </p:txBody>
      </p:sp>
      <p:cxnSp>
        <p:nvCxnSpPr>
          <p:cNvPr id="13" name="Straight Connector 12">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75DA3AC-AAD2-8B13-B8D1-CAB0289CE8D7}"/>
              </a:ext>
            </a:extLst>
          </p:cNvPr>
          <p:cNvSpPr>
            <a:spLocks noGrp="1"/>
          </p:cNvSpPr>
          <p:nvPr>
            <p:ph idx="1"/>
          </p:nvPr>
        </p:nvSpPr>
        <p:spPr>
          <a:xfrm>
            <a:off x="-1" y="2288833"/>
            <a:ext cx="6096001" cy="4569163"/>
          </a:xfrm>
        </p:spPr>
        <p:txBody>
          <a:bodyPr>
            <a:normAutofit/>
          </a:bodyPr>
          <a:lstStyle/>
          <a:p>
            <a:r>
              <a:rPr lang="en-US" sz="2000" dirty="0">
                <a:solidFill>
                  <a:schemeClr val="bg1"/>
                </a:solidFill>
              </a:rPr>
              <a:t>Most users of 39.96% subscribed to the basic  subscription</a:t>
            </a:r>
          </a:p>
          <a:p>
            <a:r>
              <a:rPr lang="en-US" sz="2000" dirty="0">
                <a:solidFill>
                  <a:schemeClr val="bg1"/>
                </a:solidFill>
              </a:rPr>
              <a:t>Most users who subscribed to basic option were from the United States</a:t>
            </a:r>
          </a:p>
          <a:p>
            <a:r>
              <a:rPr lang="en-US" sz="2000" dirty="0">
                <a:solidFill>
                  <a:schemeClr val="bg1"/>
                </a:solidFill>
              </a:rPr>
              <a:t>Users from the UK  and Mexico used only standard subscription – Not clear if they had other options from the data</a:t>
            </a:r>
          </a:p>
          <a:p>
            <a:r>
              <a:rPr lang="en-US" sz="2000" dirty="0">
                <a:solidFill>
                  <a:schemeClr val="bg1"/>
                </a:solidFill>
              </a:rPr>
              <a:t>The standard subscription has the next highest users of 30.72%</a:t>
            </a:r>
          </a:p>
          <a:p>
            <a:r>
              <a:rPr lang="en-US" sz="2000" dirty="0">
                <a:solidFill>
                  <a:schemeClr val="bg1"/>
                </a:solidFill>
              </a:rPr>
              <a:t>Premium subscribers has the least users in Germany, Italy, Brazil and Australia</a:t>
            </a:r>
          </a:p>
          <a:p>
            <a:r>
              <a:rPr lang="en-US" sz="2000" dirty="0">
                <a:solidFill>
                  <a:schemeClr val="bg1"/>
                </a:solidFill>
              </a:rPr>
              <a:t>French and Spanish users subscribe to premium subscriptions</a:t>
            </a:r>
          </a:p>
        </p:txBody>
      </p:sp>
      <p:pic>
        <p:nvPicPr>
          <p:cNvPr id="6" name="Picture 5">
            <a:extLst>
              <a:ext uri="{FF2B5EF4-FFF2-40B4-BE49-F238E27FC236}">
                <a16:creationId xmlns:a16="http://schemas.microsoft.com/office/drawing/2014/main" id="{27FD66CC-6CC6-BFE4-9912-13BAAD941050}"/>
              </a:ext>
            </a:extLst>
          </p:cNvPr>
          <p:cNvPicPr>
            <a:picLocks noChangeAspect="1"/>
          </p:cNvPicPr>
          <p:nvPr/>
        </p:nvPicPr>
        <p:blipFill>
          <a:blip r:embed="rId2"/>
          <a:stretch>
            <a:fillRect/>
          </a:stretch>
        </p:blipFill>
        <p:spPr>
          <a:xfrm>
            <a:off x="6993003" y="369913"/>
            <a:ext cx="2893020" cy="2784532"/>
          </a:xfrm>
          <a:prstGeom prst="rect">
            <a:avLst/>
          </a:prstGeom>
        </p:spPr>
      </p:pic>
      <p:sp>
        <p:nvSpPr>
          <p:cNvPr id="15" name="Rectangle 14">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EBF46A4-FD5A-3877-EFD5-7C69D7F1EDE8}"/>
              </a:ext>
            </a:extLst>
          </p:cNvPr>
          <p:cNvPicPr>
            <a:picLocks noChangeAspect="1"/>
          </p:cNvPicPr>
          <p:nvPr/>
        </p:nvPicPr>
        <p:blipFill>
          <a:blip r:embed="rId3"/>
          <a:stretch>
            <a:fillRect/>
          </a:stretch>
        </p:blipFill>
        <p:spPr>
          <a:xfrm>
            <a:off x="8376038" y="3730267"/>
            <a:ext cx="2913886" cy="2784532"/>
          </a:xfrm>
          <a:prstGeom prst="rect">
            <a:avLst/>
          </a:prstGeom>
        </p:spPr>
      </p:pic>
      <p:sp>
        <p:nvSpPr>
          <p:cNvPr id="17" name="Rectangle 16">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625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5D46A9AD-6231-FD10-FA48-D47B092BA3B7}"/>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rPr>
              <a:t>AGE AND SUBSCRIPTION</a:t>
            </a: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F13770-0E72-6548-5370-D750843E7CC8}"/>
              </a:ext>
            </a:extLst>
          </p:cNvPr>
          <p:cNvSpPr>
            <a:spLocks noGrp="1"/>
          </p:cNvSpPr>
          <p:nvPr>
            <p:ph idx="1"/>
          </p:nvPr>
        </p:nvSpPr>
        <p:spPr>
          <a:xfrm>
            <a:off x="897769" y="1909192"/>
            <a:ext cx="4586513" cy="3647710"/>
          </a:xfrm>
        </p:spPr>
        <p:txBody>
          <a:bodyPr>
            <a:normAutofit/>
          </a:bodyPr>
          <a:lstStyle/>
          <a:p>
            <a:r>
              <a:rPr lang="en-US" sz="2000" dirty="0">
                <a:solidFill>
                  <a:schemeClr val="bg1"/>
                </a:solidFill>
              </a:rPr>
              <a:t>Correlation between  user age and subscription is consistent across all subscription types.</a:t>
            </a:r>
          </a:p>
          <a:p>
            <a:r>
              <a:rPr lang="en-US" sz="2000" dirty="0">
                <a:solidFill>
                  <a:schemeClr val="bg1"/>
                </a:solidFill>
              </a:rPr>
              <a:t>There are more basic users across subscription types , especially, 39 years olds</a:t>
            </a:r>
          </a:p>
          <a:p>
            <a:r>
              <a:rPr lang="en-US" sz="2000" dirty="0">
                <a:solidFill>
                  <a:schemeClr val="bg1"/>
                </a:solidFill>
              </a:rPr>
              <a:t>Except for 26 years olds, who barely have subscription. However, the those who have at all have the premium subscription</a:t>
            </a:r>
          </a:p>
        </p:txBody>
      </p: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895E3E7-3C6E-88B3-DF05-A3BF7EE7AD8C}"/>
              </a:ext>
            </a:extLst>
          </p:cNvPr>
          <p:cNvPicPr>
            <a:picLocks noChangeAspect="1"/>
          </p:cNvPicPr>
          <p:nvPr/>
        </p:nvPicPr>
        <p:blipFill>
          <a:blip r:embed="rId2"/>
          <a:stretch>
            <a:fillRect/>
          </a:stretch>
        </p:blipFill>
        <p:spPr>
          <a:xfrm>
            <a:off x="6525453" y="1601539"/>
            <a:ext cx="5666547" cy="3654921"/>
          </a:xfrm>
          <a:prstGeom prst="rect">
            <a:avLst/>
          </a:prstGeom>
        </p:spPr>
      </p:pic>
    </p:spTree>
    <p:extLst>
      <p:ext uri="{BB962C8B-B14F-4D97-AF65-F5344CB8AC3E}">
        <p14:creationId xmlns:p14="http://schemas.microsoft.com/office/powerpoint/2010/main" val="1208831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A98E-4BC1-6E32-8775-6DA70048AE9E}"/>
              </a:ext>
            </a:extLst>
          </p:cNvPr>
          <p:cNvSpPr>
            <a:spLocks noGrp="1"/>
          </p:cNvSpPr>
          <p:nvPr>
            <p:ph type="title"/>
          </p:nvPr>
        </p:nvSpPr>
        <p:spPr/>
        <p:txBody>
          <a:bodyPr/>
          <a:lstStyle/>
          <a:p>
            <a:r>
              <a:rPr lang="en-US" dirty="0"/>
              <a:t>DEVICE USAGE</a:t>
            </a:r>
          </a:p>
        </p:txBody>
      </p:sp>
      <p:graphicFrame>
        <p:nvGraphicFramePr>
          <p:cNvPr id="8" name="Content Placeholder 2">
            <a:extLst>
              <a:ext uri="{FF2B5EF4-FFF2-40B4-BE49-F238E27FC236}">
                <a16:creationId xmlns:a16="http://schemas.microsoft.com/office/drawing/2014/main" id="{F2558350-965B-101A-019D-3197355C94FD}"/>
              </a:ext>
            </a:extLst>
          </p:cNvPr>
          <p:cNvGraphicFramePr>
            <a:graphicFrameLocks noGrp="1"/>
          </p:cNvGraphicFramePr>
          <p:nvPr>
            <p:ph idx="1"/>
          </p:nvPr>
        </p:nvGraphicFramePr>
        <p:xfrm>
          <a:off x="838200" y="1825625"/>
          <a:ext cx="6038088"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64DADDA-5535-9390-2526-A2A1AD8DE1CC}"/>
              </a:ext>
            </a:extLst>
          </p:cNvPr>
          <p:cNvPicPr>
            <a:picLocks noChangeAspect="1"/>
          </p:cNvPicPr>
          <p:nvPr/>
        </p:nvPicPr>
        <p:blipFill>
          <a:blip r:embed="rId7"/>
          <a:stretch>
            <a:fillRect/>
          </a:stretch>
        </p:blipFill>
        <p:spPr>
          <a:xfrm>
            <a:off x="7693152" y="1987296"/>
            <a:ext cx="3852672" cy="3432048"/>
          </a:xfrm>
          <a:prstGeom prst="rect">
            <a:avLst/>
          </a:prstGeom>
        </p:spPr>
      </p:pic>
    </p:spTree>
    <p:extLst>
      <p:ext uri="{BB962C8B-B14F-4D97-AF65-F5344CB8AC3E}">
        <p14:creationId xmlns:p14="http://schemas.microsoft.com/office/powerpoint/2010/main" val="2194440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B87A-9C4A-5A96-1B35-720A95C80885}"/>
              </a:ext>
            </a:extLst>
          </p:cNvPr>
          <p:cNvSpPr>
            <a:spLocks noGrp="1"/>
          </p:cNvSpPr>
          <p:nvPr>
            <p:ph type="title"/>
          </p:nvPr>
        </p:nvSpPr>
        <p:spPr/>
        <p:txBody>
          <a:bodyPr/>
          <a:lstStyle/>
          <a:p>
            <a:pPr algn="ctr"/>
            <a:r>
              <a:rPr lang="en-US"/>
              <a:t>GENRE</a:t>
            </a:r>
            <a:endParaRPr lang="en-US" dirty="0"/>
          </a:p>
        </p:txBody>
      </p:sp>
      <p:graphicFrame>
        <p:nvGraphicFramePr>
          <p:cNvPr id="8" name="Content Placeholder 2">
            <a:extLst>
              <a:ext uri="{FF2B5EF4-FFF2-40B4-BE49-F238E27FC236}">
                <a16:creationId xmlns:a16="http://schemas.microsoft.com/office/drawing/2014/main" id="{FE6F7F83-CCCE-07FF-A7B8-BFA85ECACF0C}"/>
              </a:ext>
            </a:extLst>
          </p:cNvPr>
          <p:cNvGraphicFramePr>
            <a:graphicFrameLocks noGrp="1"/>
          </p:cNvGraphicFramePr>
          <p:nvPr>
            <p:ph idx="1"/>
            <p:extLst>
              <p:ext uri="{D42A27DB-BD31-4B8C-83A1-F6EECF244321}">
                <p14:modId xmlns:p14="http://schemas.microsoft.com/office/powerpoint/2010/main" val="1738696818"/>
              </p:ext>
            </p:extLst>
          </p:nvPr>
        </p:nvGraphicFramePr>
        <p:xfrm>
          <a:off x="838200" y="1825625"/>
          <a:ext cx="552602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DD5833E1-23B1-8EA6-D183-0C5325BB0725}"/>
              </a:ext>
            </a:extLst>
          </p:cNvPr>
          <p:cNvPicPr>
            <a:picLocks noChangeAspect="1"/>
          </p:cNvPicPr>
          <p:nvPr/>
        </p:nvPicPr>
        <p:blipFill>
          <a:blip r:embed="rId7"/>
          <a:stretch>
            <a:fillRect/>
          </a:stretch>
        </p:blipFill>
        <p:spPr>
          <a:xfrm>
            <a:off x="7315200" y="1194816"/>
            <a:ext cx="4681728" cy="5157216"/>
          </a:xfrm>
          <a:prstGeom prst="rect">
            <a:avLst/>
          </a:prstGeom>
        </p:spPr>
      </p:pic>
    </p:spTree>
    <p:extLst>
      <p:ext uri="{BB962C8B-B14F-4D97-AF65-F5344CB8AC3E}">
        <p14:creationId xmlns:p14="http://schemas.microsoft.com/office/powerpoint/2010/main" val="999325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1" name="Rectangle 20">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Rectangle 22">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FC9DFB1-75A3-2173-BAB7-2CD937830FF3}"/>
              </a:ext>
            </a:extLst>
          </p:cNvPr>
          <p:cNvSpPr>
            <a:spLocks noGrp="1"/>
          </p:cNvSpPr>
          <p:nvPr>
            <p:ph type="title"/>
          </p:nvPr>
        </p:nvSpPr>
        <p:spPr>
          <a:xfrm>
            <a:off x="755484" y="268224"/>
            <a:ext cx="3702580" cy="780288"/>
          </a:xfrm>
        </p:spPr>
        <p:txBody>
          <a:bodyPr anchor="b">
            <a:normAutofit/>
          </a:bodyPr>
          <a:lstStyle/>
          <a:p>
            <a:r>
              <a:rPr lang="en-US" sz="3200" dirty="0">
                <a:solidFill>
                  <a:srgbClr val="FFFFFF"/>
                </a:solidFill>
              </a:rPr>
              <a:t>CONTENT TYPES</a:t>
            </a:r>
          </a:p>
        </p:txBody>
      </p:sp>
      <p:sp>
        <p:nvSpPr>
          <p:cNvPr id="3" name="Content Placeholder 2">
            <a:extLst>
              <a:ext uri="{FF2B5EF4-FFF2-40B4-BE49-F238E27FC236}">
                <a16:creationId xmlns:a16="http://schemas.microsoft.com/office/drawing/2014/main" id="{9D9A9429-B630-C6EE-C474-485B01546FA1}"/>
              </a:ext>
            </a:extLst>
          </p:cNvPr>
          <p:cNvSpPr>
            <a:spLocks noGrp="1"/>
          </p:cNvSpPr>
          <p:nvPr>
            <p:ph idx="1"/>
          </p:nvPr>
        </p:nvSpPr>
        <p:spPr>
          <a:xfrm>
            <a:off x="755484" y="1828800"/>
            <a:ext cx="3702579" cy="4155139"/>
          </a:xfrm>
        </p:spPr>
        <p:txBody>
          <a:bodyPr>
            <a:normAutofit/>
          </a:bodyPr>
          <a:lstStyle/>
          <a:p>
            <a:r>
              <a:rPr lang="en-US" sz="2400" dirty="0">
                <a:solidFill>
                  <a:srgbClr val="FFFFFF"/>
                </a:solidFill>
              </a:rPr>
              <a:t>Most subscribers watch movies than TV shows</a:t>
            </a:r>
          </a:p>
          <a:p>
            <a:r>
              <a:rPr lang="en-US" sz="2400" dirty="0">
                <a:solidFill>
                  <a:srgbClr val="FFFFFF"/>
                </a:solidFill>
              </a:rPr>
              <a:t>69.62%prefer movies while only 30.38% prefer TV shows.</a:t>
            </a:r>
          </a:p>
          <a:p>
            <a:r>
              <a:rPr lang="en-US" sz="2400" dirty="0">
                <a:solidFill>
                  <a:srgbClr val="FFFFFF"/>
                </a:solidFill>
              </a:rPr>
              <a:t>There is no significant data to show the reason users prefer movies to TV shows</a:t>
            </a:r>
          </a:p>
          <a:p>
            <a:pPr marL="0" indent="0">
              <a:buNone/>
            </a:pPr>
            <a:endParaRPr lang="en-US" sz="2000" dirty="0">
              <a:solidFill>
                <a:srgbClr val="FFFFFF"/>
              </a:solidFill>
            </a:endParaRPr>
          </a:p>
        </p:txBody>
      </p:sp>
      <p:pic>
        <p:nvPicPr>
          <p:cNvPr id="4" name="Picture 3">
            <a:extLst>
              <a:ext uri="{FF2B5EF4-FFF2-40B4-BE49-F238E27FC236}">
                <a16:creationId xmlns:a16="http://schemas.microsoft.com/office/drawing/2014/main" id="{44C685F9-1753-E69E-3524-203EAC4C4AAB}"/>
              </a:ext>
            </a:extLst>
          </p:cNvPr>
          <p:cNvPicPr>
            <a:picLocks noChangeAspect="1"/>
          </p:cNvPicPr>
          <p:nvPr/>
        </p:nvPicPr>
        <p:blipFill rotWithShape="1">
          <a:blip r:embed="rId2"/>
          <a:srcRect l="4091" r="2452" b="2"/>
          <a:stretch/>
        </p:blipFill>
        <p:spPr>
          <a:xfrm>
            <a:off x="6360466" y="787114"/>
            <a:ext cx="4696678" cy="5283771"/>
          </a:xfrm>
          <a:prstGeom prst="rect">
            <a:avLst/>
          </a:prstGeom>
        </p:spPr>
      </p:pic>
    </p:spTree>
    <p:extLst>
      <p:ext uri="{BB962C8B-B14F-4D97-AF65-F5344CB8AC3E}">
        <p14:creationId xmlns:p14="http://schemas.microsoft.com/office/powerpoint/2010/main" val="877923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677D-5245-6DE9-D4C5-17294A419AA4}"/>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C0BF2F9-EDB3-8869-2677-6E75D4E23226}"/>
              </a:ext>
            </a:extLst>
          </p:cNvPr>
          <p:cNvSpPr>
            <a:spLocks noGrp="1"/>
          </p:cNvSpPr>
          <p:nvPr>
            <p:ph idx="1"/>
          </p:nvPr>
        </p:nvSpPr>
        <p:spPr/>
        <p:txBody>
          <a:bodyPr/>
          <a:lstStyle/>
          <a:p>
            <a:r>
              <a:rPr lang="en-US" dirty="0"/>
              <a:t> There should be considerable investment in Movies as most subscribers watch more movies than TV shows</a:t>
            </a:r>
          </a:p>
          <a:p>
            <a:r>
              <a:rPr lang="en-US" dirty="0"/>
              <a:t>Documentaries are widely watched by users. Thus, the company can invest in more documentaries , with the sci-fi being the least to be invested in</a:t>
            </a:r>
          </a:p>
          <a:p>
            <a:r>
              <a:rPr lang="en-US" dirty="0"/>
              <a:t>Netflix may also invest more in action and drama</a:t>
            </a:r>
          </a:p>
          <a:p>
            <a:r>
              <a:rPr lang="en-US" dirty="0"/>
              <a:t>The company needs to market premium subscription advantages to users in the UK, Mexico, Italy, Brazil, Germany and Australia</a:t>
            </a:r>
          </a:p>
          <a:p>
            <a:endParaRPr lang="en-US" dirty="0"/>
          </a:p>
        </p:txBody>
      </p:sp>
    </p:spTree>
    <p:extLst>
      <p:ext uri="{BB962C8B-B14F-4D97-AF65-F5344CB8AC3E}">
        <p14:creationId xmlns:p14="http://schemas.microsoft.com/office/powerpoint/2010/main" val="136671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2F94-3440-D334-0709-D55F8A9B51F0}"/>
              </a:ext>
            </a:extLst>
          </p:cNvPr>
          <p:cNvSpPr>
            <a:spLocks noGrp="1"/>
          </p:cNvSpPr>
          <p:nvPr>
            <p:ph type="title"/>
          </p:nvPr>
        </p:nvSpPr>
        <p:spPr/>
        <p:txBody>
          <a:bodyPr/>
          <a:lstStyle/>
          <a:p>
            <a:pPr algn="ctr"/>
            <a:endParaRPr lang="en-US" dirty="0"/>
          </a:p>
        </p:txBody>
      </p:sp>
      <p:sp>
        <p:nvSpPr>
          <p:cNvPr id="3" name="Content Placeholder 2">
            <a:extLst>
              <a:ext uri="{FF2B5EF4-FFF2-40B4-BE49-F238E27FC236}">
                <a16:creationId xmlns:a16="http://schemas.microsoft.com/office/drawing/2014/main" id="{1C77542C-77E2-C0B4-E27B-94DFA99347F0}"/>
              </a:ext>
            </a:extLst>
          </p:cNvPr>
          <p:cNvSpPr>
            <a:spLocks noGrp="1"/>
          </p:cNvSpPr>
          <p:nvPr>
            <p:ph idx="1"/>
          </p:nvPr>
        </p:nvSpPr>
        <p:spPr/>
        <p:txBody>
          <a:bodyPr/>
          <a:lstStyle/>
          <a:p>
            <a:r>
              <a:rPr lang="en-US" dirty="0"/>
              <a:t>Privacy and consent.</a:t>
            </a:r>
          </a:p>
          <a:p>
            <a:r>
              <a:rPr lang="en-US" dirty="0"/>
              <a:t>Render data anonymous.</a:t>
            </a:r>
          </a:p>
          <a:p>
            <a:r>
              <a:rPr lang="en-US" dirty="0"/>
              <a:t>Research on technology to change the </a:t>
            </a:r>
            <a:r>
              <a:rPr lang="en-US"/>
              <a:t>data-acquiring rules. </a:t>
            </a:r>
            <a:endParaRPr lang="en-US" dirty="0"/>
          </a:p>
        </p:txBody>
      </p:sp>
    </p:spTree>
    <p:extLst>
      <p:ext uri="{BB962C8B-B14F-4D97-AF65-F5344CB8AC3E}">
        <p14:creationId xmlns:p14="http://schemas.microsoft.com/office/powerpoint/2010/main" val="2501709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FC0FB7C-87CF-2B6C-1554-2A4D7B4D13D5}"/>
              </a:ext>
            </a:extLst>
          </p:cNvPr>
          <p:cNvPicPr>
            <a:picLocks noChangeAspect="1"/>
          </p:cNvPicPr>
          <p:nvPr/>
        </p:nvPicPr>
        <p:blipFill rotWithShape="1">
          <a:blip r:embed="rId2"/>
          <a:srcRect t="1108" r="-1"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1AC25C-1817-6654-6330-C9DB3FFA4DB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Thank you</a:t>
            </a:r>
          </a:p>
        </p:txBody>
      </p:sp>
      <p:sp>
        <p:nvSpPr>
          <p:cNvPr id="3" name="Text Placeholder 2">
            <a:extLst>
              <a:ext uri="{FF2B5EF4-FFF2-40B4-BE49-F238E27FC236}">
                <a16:creationId xmlns:a16="http://schemas.microsoft.com/office/drawing/2014/main" id="{DA6D1BA4-BFCD-21B0-EFE5-F0A9A25F1974}"/>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1000" dirty="0">
              <a:solidFill>
                <a:schemeClr val="bg1"/>
              </a:solidFill>
            </a:endParaRPr>
          </a:p>
          <a:p>
            <a:endParaRPr lang="en-US" sz="1000" dirty="0">
              <a:solidFill>
                <a:schemeClr val="bg1"/>
              </a:solidFill>
            </a:endParaRPr>
          </a:p>
          <a:p>
            <a:endParaRPr lang="en-US" sz="1000" dirty="0">
              <a:solidFill>
                <a:schemeClr val="bg1"/>
              </a:solidFill>
            </a:endParaRPr>
          </a:p>
          <a:p>
            <a:r>
              <a:rPr lang="en-US" sz="1000" dirty="0">
                <a:solidFill>
                  <a:schemeClr val="bg1"/>
                </a:solidFill>
              </a:rPr>
              <a:t>Abigail </a:t>
            </a:r>
            <a:r>
              <a:rPr lang="en-US" sz="1000" dirty="0" err="1">
                <a:solidFill>
                  <a:schemeClr val="bg1"/>
                </a:solidFill>
              </a:rPr>
              <a:t>Diche</a:t>
            </a:r>
            <a:r>
              <a:rPr lang="en-US" sz="1000" dirty="0">
                <a:solidFill>
                  <a:schemeClr val="bg1"/>
                </a:solidFill>
              </a:rPr>
              <a:t>, Alexa Lutz, Brittany Hammond, Lexi Schroeder, </a:t>
            </a:r>
            <a:r>
              <a:rPr lang="en-US" sz="1000" dirty="0" err="1">
                <a:solidFill>
                  <a:schemeClr val="bg1"/>
                </a:solidFill>
              </a:rPr>
              <a:t>Soumik</a:t>
            </a:r>
            <a:r>
              <a:rPr lang="en-US" sz="1000" dirty="0">
                <a:solidFill>
                  <a:schemeClr val="bg1"/>
                </a:solidFill>
              </a:rPr>
              <a:t> Sarkar , Vlad </a:t>
            </a:r>
            <a:r>
              <a:rPr lang="en-US" sz="1000" dirty="0" err="1">
                <a:solidFill>
                  <a:schemeClr val="bg1"/>
                </a:solidFill>
              </a:rPr>
              <a:t>koledin</a:t>
            </a:r>
            <a:r>
              <a:rPr lang="en-US" sz="1000" dirty="0">
                <a:solidFill>
                  <a:schemeClr val="bg1"/>
                </a:solidFill>
              </a:rPr>
              <a:t>, Charly Ilunga</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093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2080D-10C7-4B68-B0C2-BA8B8EFCD857}"/>
              </a:ext>
            </a:extLst>
          </p:cNvPr>
          <p:cNvSpPr>
            <a:spLocks noGrp="1"/>
          </p:cNvSpPr>
          <p:nvPr>
            <p:ph type="title"/>
          </p:nvPr>
        </p:nvSpPr>
        <p:spPr>
          <a:xfrm>
            <a:off x="838200" y="1748452"/>
            <a:ext cx="4974771" cy="3587786"/>
          </a:xfrm>
        </p:spPr>
        <p:txBody>
          <a:bodyPr>
            <a:normAutofit/>
          </a:bodyPr>
          <a:lstStyle/>
          <a:p>
            <a:pPr algn="ctr"/>
            <a:r>
              <a:rPr lang="en-US">
                <a:solidFill>
                  <a:schemeClr val="bg1"/>
                </a:solidFill>
              </a:rPr>
              <a:t>Contents</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AC9A9D67-3A4D-8619-5D09-078C748B2613}"/>
              </a:ext>
            </a:extLst>
          </p:cNvPr>
          <p:cNvSpPr>
            <a:spLocks noGrp="1"/>
          </p:cNvSpPr>
          <p:nvPr>
            <p:ph idx="1"/>
          </p:nvPr>
        </p:nvSpPr>
        <p:spPr>
          <a:xfrm>
            <a:off x="6477270" y="1130846"/>
            <a:ext cx="4974771" cy="4351338"/>
          </a:xfrm>
        </p:spPr>
        <p:txBody>
          <a:bodyPr>
            <a:normAutofit/>
          </a:bodyPr>
          <a:lstStyle/>
          <a:p>
            <a:r>
              <a:rPr lang="en-US" dirty="0">
                <a:solidFill>
                  <a:schemeClr val="bg1"/>
                </a:solidFill>
              </a:rPr>
              <a:t>Background</a:t>
            </a:r>
          </a:p>
          <a:p>
            <a:r>
              <a:rPr lang="en-US" dirty="0">
                <a:solidFill>
                  <a:schemeClr val="bg1"/>
                </a:solidFill>
              </a:rPr>
              <a:t>Ethical concerns</a:t>
            </a:r>
          </a:p>
          <a:p>
            <a:r>
              <a:rPr lang="en-US" dirty="0">
                <a:solidFill>
                  <a:schemeClr val="bg1"/>
                </a:solidFill>
              </a:rPr>
              <a:t>Approach</a:t>
            </a:r>
          </a:p>
          <a:p>
            <a:r>
              <a:rPr lang="en-US" dirty="0">
                <a:solidFill>
                  <a:schemeClr val="bg1"/>
                </a:solidFill>
              </a:rPr>
              <a:t>Limitations</a:t>
            </a:r>
          </a:p>
          <a:p>
            <a:r>
              <a:rPr lang="en-US" dirty="0">
                <a:solidFill>
                  <a:schemeClr val="bg1"/>
                </a:solidFill>
              </a:rPr>
              <a:t>Netflix Market Review</a:t>
            </a:r>
          </a:p>
          <a:p>
            <a:r>
              <a:rPr lang="en-US" dirty="0">
                <a:solidFill>
                  <a:schemeClr val="bg1"/>
                </a:solidFill>
              </a:rPr>
              <a:t>Netflix data analysis </a:t>
            </a:r>
          </a:p>
          <a:p>
            <a:r>
              <a:rPr lang="en-US" dirty="0">
                <a:solidFill>
                  <a:schemeClr val="bg1"/>
                </a:solidFill>
              </a:rPr>
              <a:t>Recommendations and conclusion</a:t>
            </a:r>
          </a:p>
        </p:txBody>
      </p:sp>
    </p:spTree>
    <p:extLst>
      <p:ext uri="{BB962C8B-B14F-4D97-AF65-F5344CB8AC3E}">
        <p14:creationId xmlns:p14="http://schemas.microsoft.com/office/powerpoint/2010/main" val="254986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2661-0FA6-2DF4-E036-AFA0F0971D5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999946F-848F-8033-AD09-6ED1CFFC08D9}"/>
              </a:ext>
            </a:extLst>
          </p:cNvPr>
          <p:cNvSpPr>
            <a:spLocks noGrp="1"/>
          </p:cNvSpPr>
          <p:nvPr>
            <p:ph idx="1"/>
          </p:nvPr>
        </p:nvSpPr>
        <p:spPr/>
        <p:txBody>
          <a:bodyPr/>
          <a:lstStyle/>
          <a:p>
            <a:r>
              <a:rPr lang="en-US" dirty="0"/>
              <a:t>As Data analysts we are supposed to tell a story based on in-depth data analysis on real-life generated data. This time, we want to tell a story about Netflix users.</a:t>
            </a:r>
          </a:p>
          <a:p>
            <a:r>
              <a:rPr lang="en-US" dirty="0"/>
              <a:t>Our goal was to analyze Netflix’s revenue and profits using multiple</a:t>
            </a:r>
            <a:r>
              <a:rPr lang="en-US" dirty="0">
                <a:effectLst/>
                <a:latin typeface="Segoe UI" panose="020B0502040204020203" pitchFamily="34" charset="0"/>
              </a:rPr>
              <a:t> data visualization techniques to tell a </a:t>
            </a:r>
            <a:br>
              <a:rPr lang="en-US" dirty="0">
                <a:effectLst/>
                <a:latin typeface="Segoe UI" panose="020B0502040204020203" pitchFamily="34" charset="0"/>
              </a:rPr>
            </a:br>
            <a:r>
              <a:rPr lang="en-US" dirty="0">
                <a:effectLst/>
                <a:latin typeface="Segoe UI" panose="020B0502040204020203" pitchFamily="34" charset="0"/>
              </a:rPr>
              <a:t>compelling story about the Netflix user base. We also tried to understand the ethical traditions while data gathering.</a:t>
            </a:r>
            <a:br>
              <a:rPr lang="en-US" dirty="0">
                <a:effectLst/>
                <a:latin typeface="Segoe UI" panose="020B0502040204020203" pitchFamily="34" charset="0"/>
              </a:rPr>
            </a:br>
            <a:endParaRPr lang="en-US" dirty="0"/>
          </a:p>
        </p:txBody>
      </p:sp>
    </p:spTree>
    <p:extLst>
      <p:ext uri="{BB962C8B-B14F-4D97-AF65-F5344CB8AC3E}">
        <p14:creationId xmlns:p14="http://schemas.microsoft.com/office/powerpoint/2010/main" val="66699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137397"/>
            <a:ext cx="12192000" cy="1720601"/>
          </a:xfrm>
          <a:prstGeom prst="rect">
            <a:avLst/>
          </a:prstGeom>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29FCBF-1F79-BA5A-F229-CE77F5201180}"/>
              </a:ext>
            </a:extLst>
          </p:cNvPr>
          <p:cNvSpPr>
            <a:spLocks noGrp="1"/>
          </p:cNvSpPr>
          <p:nvPr>
            <p:ph type="title"/>
          </p:nvPr>
        </p:nvSpPr>
        <p:spPr>
          <a:xfrm>
            <a:off x="589558" y="5505709"/>
            <a:ext cx="7015500" cy="1019449"/>
          </a:xfrm>
        </p:spPr>
        <p:txBody>
          <a:bodyPr vert="horz" lIns="91440" tIns="45720" rIns="91440" bIns="45720" rtlCol="0" anchor="ctr">
            <a:normAutofit/>
          </a:bodyPr>
          <a:lstStyle/>
          <a:p>
            <a:r>
              <a:rPr lang="en-US" dirty="0"/>
              <a:t>Ethical concern</a:t>
            </a:r>
          </a:p>
        </p:txBody>
      </p:sp>
      <p:pic>
        <p:nvPicPr>
          <p:cNvPr id="19" name="Picture 18" descr="Many question marks on black background">
            <a:extLst>
              <a:ext uri="{FF2B5EF4-FFF2-40B4-BE49-F238E27FC236}">
                <a16:creationId xmlns:a16="http://schemas.microsoft.com/office/drawing/2014/main" id="{342E4394-83C2-D2C3-F47A-B2E72FEBA73F}"/>
              </a:ext>
            </a:extLst>
          </p:cNvPr>
          <p:cNvPicPr>
            <a:picLocks noChangeAspect="1"/>
          </p:cNvPicPr>
          <p:nvPr/>
        </p:nvPicPr>
        <p:blipFill rotWithShape="1">
          <a:blip r:embed="rId2"/>
          <a:srcRect t="23050" b="7872"/>
          <a:stretch/>
        </p:blipFill>
        <p:spPr>
          <a:xfrm>
            <a:off x="20" y="10"/>
            <a:ext cx="12191979" cy="5137387"/>
          </a:xfrm>
          <a:prstGeom prst="rect">
            <a:avLst/>
          </a:prstGeom>
          <a:effectLst>
            <a:outerShdw blurRad="190500" dist="63500" dir="5400000" sx="98000" sy="98000" algn="t" rotWithShape="0">
              <a:prstClr val="black">
                <a:alpha val="40000"/>
              </a:prstClr>
            </a:outerShdw>
          </a:effectLst>
        </p:spPr>
      </p:pic>
    </p:spTree>
    <p:extLst>
      <p:ext uri="{BB962C8B-B14F-4D97-AF65-F5344CB8AC3E}">
        <p14:creationId xmlns:p14="http://schemas.microsoft.com/office/powerpoint/2010/main" val="113668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785A-79B6-468F-C6D0-9C0DE85D28D1}"/>
              </a:ext>
            </a:extLst>
          </p:cNvPr>
          <p:cNvSpPr>
            <a:spLocks noGrp="1"/>
          </p:cNvSpPr>
          <p:nvPr>
            <p:ph type="title"/>
          </p:nvPr>
        </p:nvSpPr>
        <p:spPr/>
        <p:txBody>
          <a:bodyPr/>
          <a:lstStyle/>
          <a:p>
            <a:pPr algn="ctr"/>
            <a:r>
              <a:rPr lang="en-US" dirty="0"/>
              <a:t>Ethical considerations</a:t>
            </a:r>
          </a:p>
        </p:txBody>
      </p:sp>
      <p:sp>
        <p:nvSpPr>
          <p:cNvPr id="3" name="Content Placeholder 2">
            <a:extLst>
              <a:ext uri="{FF2B5EF4-FFF2-40B4-BE49-F238E27FC236}">
                <a16:creationId xmlns:a16="http://schemas.microsoft.com/office/drawing/2014/main" id="{3021EFE2-DBB2-3A37-736F-D1200879B80A}"/>
              </a:ext>
            </a:extLst>
          </p:cNvPr>
          <p:cNvSpPr>
            <a:spLocks noGrp="1"/>
          </p:cNvSpPr>
          <p:nvPr>
            <p:ph idx="1"/>
          </p:nvPr>
        </p:nvSpPr>
        <p:spPr/>
        <p:txBody>
          <a:bodyPr/>
          <a:lstStyle/>
          <a:p>
            <a:r>
              <a:rPr lang="en-US" dirty="0"/>
              <a:t>Data gathering</a:t>
            </a:r>
          </a:p>
          <a:p>
            <a:pPr marL="0" indent="0">
              <a:buNone/>
            </a:pPr>
            <a:r>
              <a:rPr lang="en-US" dirty="0"/>
              <a:t> (collecting data without honest consent, multiple user data)</a:t>
            </a:r>
          </a:p>
          <a:p>
            <a:endParaRPr lang="en-US" dirty="0"/>
          </a:p>
          <a:p>
            <a:endParaRPr lang="en-US" dirty="0"/>
          </a:p>
          <a:p>
            <a:r>
              <a:rPr lang="en-US" dirty="0"/>
              <a:t>Data ownership</a:t>
            </a:r>
          </a:p>
          <a:p>
            <a:pPr marL="0" indent="0">
              <a:buNone/>
            </a:pPr>
            <a:r>
              <a:rPr lang="en-US" dirty="0"/>
              <a:t> (what gives a company a right to claim data, do real people know what’s happening to their data?)</a:t>
            </a:r>
          </a:p>
          <a:p>
            <a:endParaRPr lang="en-US" dirty="0"/>
          </a:p>
        </p:txBody>
      </p:sp>
    </p:spTree>
    <p:extLst>
      <p:ext uri="{BB962C8B-B14F-4D97-AF65-F5344CB8AC3E}">
        <p14:creationId xmlns:p14="http://schemas.microsoft.com/office/powerpoint/2010/main" val="279903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6476-CAA1-2380-D3EC-075EE5A80BD0}"/>
              </a:ext>
            </a:extLst>
          </p:cNvPr>
          <p:cNvSpPr>
            <a:spLocks noGrp="1"/>
          </p:cNvSpPr>
          <p:nvPr>
            <p:ph type="title"/>
          </p:nvPr>
        </p:nvSpPr>
        <p:spPr/>
        <p:txBody>
          <a:bodyPr/>
          <a:lstStyle/>
          <a:p>
            <a:pPr algn="ctr"/>
            <a:r>
              <a:rPr lang="en-US" dirty="0"/>
              <a:t>Ethical Solution</a:t>
            </a:r>
          </a:p>
        </p:txBody>
      </p:sp>
      <p:sp>
        <p:nvSpPr>
          <p:cNvPr id="3" name="Content Placeholder 2">
            <a:extLst>
              <a:ext uri="{FF2B5EF4-FFF2-40B4-BE49-F238E27FC236}">
                <a16:creationId xmlns:a16="http://schemas.microsoft.com/office/drawing/2014/main" id="{764D3447-DA9A-1DAE-A7E1-075E904DA1F6}"/>
              </a:ext>
            </a:extLst>
          </p:cNvPr>
          <p:cNvSpPr>
            <a:spLocks noGrp="1"/>
          </p:cNvSpPr>
          <p:nvPr>
            <p:ph idx="1"/>
          </p:nvPr>
        </p:nvSpPr>
        <p:spPr/>
        <p:txBody>
          <a:bodyPr/>
          <a:lstStyle/>
          <a:p>
            <a:endParaRPr lang="en-US" dirty="0"/>
          </a:p>
          <a:p>
            <a:r>
              <a:rPr lang="en-US" dirty="0"/>
              <a:t>Data anonymization </a:t>
            </a:r>
          </a:p>
          <a:p>
            <a:r>
              <a:rPr lang="en-US" dirty="0"/>
              <a:t>(</a:t>
            </a:r>
            <a:r>
              <a:rPr lang="en-US" sz="1800" kern="0" dirty="0">
                <a:effectLst/>
                <a:latin typeface="Times New Roman" panose="02020603050405020304" pitchFamily="18" charset="0"/>
                <a:ea typeface="Times New Roman" panose="02020603050405020304" pitchFamily="18" charset="0"/>
              </a:rPr>
              <a:t>modifying personal data in such a way that the individuals to whom the data pertains cannot be readily identified)</a:t>
            </a:r>
            <a:endParaRPr lang="en-US" dirty="0"/>
          </a:p>
          <a:p>
            <a:pPr marL="0" indent="0">
              <a:buNone/>
            </a:pPr>
            <a:endParaRPr lang="en-US" dirty="0"/>
          </a:p>
          <a:p>
            <a:endParaRPr lang="en-US" dirty="0"/>
          </a:p>
          <a:p>
            <a:r>
              <a:rPr lang="en-US" dirty="0"/>
              <a:t> Ever-evolving regulations (Federal Privacy laws)</a:t>
            </a:r>
          </a:p>
        </p:txBody>
      </p:sp>
    </p:spTree>
    <p:extLst>
      <p:ext uri="{BB962C8B-B14F-4D97-AF65-F5344CB8AC3E}">
        <p14:creationId xmlns:p14="http://schemas.microsoft.com/office/powerpoint/2010/main" val="241783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1867B-4048-A294-E8D5-D8A74964094A}"/>
              </a:ext>
            </a:extLst>
          </p:cNvPr>
          <p:cNvSpPr>
            <a:spLocks noGrp="1"/>
          </p:cNvSpPr>
          <p:nvPr>
            <p:ph type="title"/>
          </p:nvPr>
        </p:nvSpPr>
        <p:spPr/>
        <p:txBody>
          <a:bodyPr/>
          <a:lstStyle/>
          <a:p>
            <a:pPr algn="ctr"/>
            <a:r>
              <a:rPr lang="en-US" dirty="0"/>
              <a:t>Approach</a:t>
            </a:r>
          </a:p>
        </p:txBody>
      </p:sp>
      <p:sp>
        <p:nvSpPr>
          <p:cNvPr id="3" name="Content Placeholder 2">
            <a:extLst>
              <a:ext uri="{FF2B5EF4-FFF2-40B4-BE49-F238E27FC236}">
                <a16:creationId xmlns:a16="http://schemas.microsoft.com/office/drawing/2014/main" id="{A7BE4907-86D8-161D-0447-4C0B0FBE488E}"/>
              </a:ext>
            </a:extLst>
          </p:cNvPr>
          <p:cNvSpPr>
            <a:spLocks noGrp="1"/>
          </p:cNvSpPr>
          <p:nvPr>
            <p:ph idx="1"/>
          </p:nvPr>
        </p:nvSpPr>
        <p:spPr/>
        <p:txBody>
          <a:bodyPr/>
          <a:lstStyle/>
          <a:p>
            <a:r>
              <a:rPr lang="en-US" dirty="0"/>
              <a:t>We used data available to us</a:t>
            </a:r>
          </a:p>
          <a:p>
            <a:r>
              <a:rPr lang="en-US" dirty="0"/>
              <a:t>Understand the data we had</a:t>
            </a:r>
          </a:p>
          <a:p>
            <a:r>
              <a:rPr lang="en-US" dirty="0"/>
              <a:t>Plan our analyses (we made sure to use everything in the 2.5 months</a:t>
            </a:r>
          </a:p>
          <a:p>
            <a:r>
              <a:rPr lang="en-US" dirty="0"/>
              <a:t>Data modeling and interpretation.</a:t>
            </a:r>
          </a:p>
        </p:txBody>
      </p:sp>
    </p:spTree>
    <p:extLst>
      <p:ext uri="{BB962C8B-B14F-4D97-AF65-F5344CB8AC3E}">
        <p14:creationId xmlns:p14="http://schemas.microsoft.com/office/powerpoint/2010/main" val="118311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5235-A450-699E-F881-7C9AF3E95DB9}"/>
              </a:ext>
            </a:extLst>
          </p:cNvPr>
          <p:cNvSpPr>
            <a:spLocks noGrp="1"/>
          </p:cNvSpPr>
          <p:nvPr>
            <p:ph type="title"/>
          </p:nvPr>
        </p:nvSpPr>
        <p:spPr/>
        <p:txBody>
          <a:bodyPr/>
          <a:lstStyle/>
          <a:p>
            <a:pPr algn="ctr"/>
            <a:r>
              <a:rPr lang="en-US" dirty="0"/>
              <a:t>Limitations</a:t>
            </a:r>
          </a:p>
        </p:txBody>
      </p:sp>
      <p:sp>
        <p:nvSpPr>
          <p:cNvPr id="3" name="Content Placeholder 2">
            <a:extLst>
              <a:ext uri="{FF2B5EF4-FFF2-40B4-BE49-F238E27FC236}">
                <a16:creationId xmlns:a16="http://schemas.microsoft.com/office/drawing/2014/main" id="{1B624294-8D1E-62D0-E849-12DF7EAD3333}"/>
              </a:ext>
            </a:extLst>
          </p:cNvPr>
          <p:cNvSpPr>
            <a:spLocks noGrp="1"/>
          </p:cNvSpPr>
          <p:nvPr>
            <p:ph idx="1"/>
          </p:nvPr>
        </p:nvSpPr>
        <p:spPr/>
        <p:txBody>
          <a:bodyPr/>
          <a:lstStyle/>
          <a:p>
            <a:r>
              <a:rPr lang="en-US" dirty="0"/>
              <a:t>Not enough data to distinguish age and gender based on questions (viewing hours, peak viewing time)</a:t>
            </a:r>
          </a:p>
          <a:p>
            <a:r>
              <a:rPr lang="en-US" dirty="0"/>
              <a:t>Not enough data to fully understand the number of users in each country (how many users, population proportions)</a:t>
            </a:r>
          </a:p>
          <a:p>
            <a:r>
              <a:rPr lang="en-US" dirty="0"/>
              <a:t>Not enough data to understand the trends of data distribution</a:t>
            </a:r>
          </a:p>
          <a:p>
            <a:endParaRPr lang="en-US" dirty="0"/>
          </a:p>
        </p:txBody>
      </p:sp>
    </p:spTree>
    <p:extLst>
      <p:ext uri="{BB962C8B-B14F-4D97-AF65-F5344CB8AC3E}">
        <p14:creationId xmlns:p14="http://schemas.microsoft.com/office/powerpoint/2010/main" val="397498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ata concept">
            <a:extLst>
              <a:ext uri="{FF2B5EF4-FFF2-40B4-BE49-F238E27FC236}">
                <a16:creationId xmlns:a16="http://schemas.microsoft.com/office/drawing/2014/main" id="{57AB3C64-CEDB-F03D-61BE-67BBAC9A6D31}"/>
              </a:ext>
            </a:extLst>
          </p:cNvPr>
          <p:cNvPicPr>
            <a:picLocks noChangeAspect="1"/>
          </p:cNvPicPr>
          <p:nvPr/>
        </p:nvPicPr>
        <p:blipFill rotWithShape="1">
          <a:blip r:embed="rId2"/>
          <a:srcRect r="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EDE541-C96E-F52F-D1E2-64C5B2C034A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solidFill>
                  <a:schemeClr val="bg1"/>
                </a:solidFill>
              </a:rPr>
              <a:t>Netflix market review</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2965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752</TotalTime>
  <Words>802</Words>
  <Application>Microsoft Office PowerPoint</Application>
  <PresentationFormat>Widescreen</PresentationFormat>
  <Paragraphs>87</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Calibri</vt:lpstr>
      <vt:lpstr>Poppins Regular</vt:lpstr>
      <vt:lpstr>Segoe UI</vt:lpstr>
      <vt:lpstr>Times New Roman</vt:lpstr>
      <vt:lpstr>Office Theme</vt:lpstr>
      <vt:lpstr>Netflix Analysis</vt:lpstr>
      <vt:lpstr>Contents</vt:lpstr>
      <vt:lpstr>Background</vt:lpstr>
      <vt:lpstr>Ethical concern</vt:lpstr>
      <vt:lpstr>Ethical considerations</vt:lpstr>
      <vt:lpstr>Ethical Solution</vt:lpstr>
      <vt:lpstr>Approach</vt:lpstr>
      <vt:lpstr>Limitations</vt:lpstr>
      <vt:lpstr>Netflix market review</vt:lpstr>
      <vt:lpstr>Revenue and projection</vt:lpstr>
      <vt:lpstr>GENDER DISTRIBUTION</vt:lpstr>
      <vt:lpstr>SUBSCRIPTION</vt:lpstr>
      <vt:lpstr>AGE AND SUBSCRIPTION</vt:lpstr>
      <vt:lpstr>DEVICE USAGE</vt:lpstr>
      <vt:lpstr>GENRE</vt:lpstr>
      <vt:lpstr>CONTENT TYPES</vt:lpstr>
      <vt:lpstr>RECOMMENDATIONS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Ilunga, Enoc</dc:creator>
  <cp:lastModifiedBy>Ilunga, Enoc</cp:lastModifiedBy>
  <cp:revision>7</cp:revision>
  <dcterms:created xsi:type="dcterms:W3CDTF">2024-06-25T03:15:09Z</dcterms:created>
  <dcterms:modified xsi:type="dcterms:W3CDTF">2024-06-26T05:27:35Z</dcterms:modified>
</cp:coreProperties>
</file>