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sldIdLst>
    <p:sldId id="2146847261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F4770F-A873-2785-DBE1-ED29C59BD6E9}" name="Gina Bellinger" initials="GB" userId="S::ginab@microsoft.com::58af9b9e-9634-4feb-aab2-1ccdeff66006" providerId="AD"/>
  <p188:author id="{9E082813-4CA7-9957-10B0-7B3E1CFFEEF9}" name="Ken Logan" initials="KL" userId="S::ken_trilliumcs.com#ext#@microsoft.onmicrosoft.com::ccbcbe4d-0ca8-4b6d-a370-fedf4d0965c1" providerId="AD"/>
  <p188:author id="{5D16F416-EC48-F6F3-EA84-BE1D6EADAEF7}" name="Jaime McGeathy" initials="JM" userId="S::jamcgeat@microsoft.com::62dac0b6-19ed-4026-a679-db5a21abc993" providerId="AD"/>
  <p188:author id="{AF57C345-35CE-C315-8818-F96E7D6A8682}" name="Samantha Tinline" initials="ST" userId="S::sakinosh@microsoft.com::00cd7458-fb72-44b6-af04-36be0894b3af" providerId="AD"/>
  <p188:author id="{60F6C171-0FD7-5717-F810-C07C53F46B5B}" name="Tory Graf (TRILLIUM CREATIVE SOLUTIONS IN)" initials="TI" userId="S::v-eugr@microsoft.com::412aad74-b0cb-4644-9ca1-ccce9fd6bb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CC00"/>
    <a:srgbClr val="00CC66"/>
    <a:srgbClr val="FFCC66"/>
    <a:srgbClr val="0099FF"/>
    <a:srgbClr val="00CC99"/>
    <a:srgbClr val="FFCC99"/>
    <a:srgbClr val="66FFCC"/>
    <a:srgbClr val="0000FF"/>
    <a:srgbClr val="FF9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41" autoAdjust="0"/>
  </p:normalViewPr>
  <p:slideViewPr>
    <p:cSldViewPr snapToGrid="0">
      <p:cViewPr varScale="1">
        <p:scale>
          <a:sx n="101" d="100"/>
          <a:sy n="101" d="100"/>
        </p:scale>
        <p:origin x="72" y="5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iye Zhou" userId="57624dc8-72d9-4103-85d2-3bb69491f2d7" providerId="ADAL" clId="{3D8FC1E7-A894-461B-850E-8A925ED1DC1A}"/>
    <pc:docChg chg="delSld modSld">
      <pc:chgData name="Gaiye Zhou" userId="57624dc8-72d9-4103-85d2-3bb69491f2d7" providerId="ADAL" clId="{3D8FC1E7-A894-461B-850E-8A925ED1DC1A}" dt="2024-02-02T15:44:46.557" v="11" actId="20577"/>
      <pc:docMkLst>
        <pc:docMk/>
      </pc:docMkLst>
      <pc:sldChg chg="del">
        <pc:chgData name="Gaiye Zhou" userId="57624dc8-72d9-4103-85d2-3bb69491f2d7" providerId="ADAL" clId="{3D8FC1E7-A894-461B-850E-8A925ED1DC1A}" dt="2024-02-02T15:43:21.357" v="0" actId="2696"/>
        <pc:sldMkLst>
          <pc:docMk/>
          <pc:sldMk cId="501191667" sldId="258"/>
        </pc:sldMkLst>
      </pc:sldChg>
      <pc:sldChg chg="del">
        <pc:chgData name="Gaiye Zhou" userId="57624dc8-72d9-4103-85d2-3bb69491f2d7" providerId="ADAL" clId="{3D8FC1E7-A894-461B-850E-8A925ED1DC1A}" dt="2024-02-02T15:43:44.645" v="2" actId="2696"/>
        <pc:sldMkLst>
          <pc:docMk/>
          <pc:sldMk cId="2554653224" sldId="268"/>
        </pc:sldMkLst>
      </pc:sldChg>
      <pc:sldChg chg="del">
        <pc:chgData name="Gaiye Zhou" userId="57624dc8-72d9-4103-85d2-3bb69491f2d7" providerId="ADAL" clId="{3D8FC1E7-A894-461B-850E-8A925ED1DC1A}" dt="2024-02-02T15:43:51.878" v="4" actId="2696"/>
        <pc:sldMkLst>
          <pc:docMk/>
          <pc:sldMk cId="3774441851" sldId="2134805536"/>
        </pc:sldMkLst>
      </pc:sldChg>
      <pc:sldChg chg="del">
        <pc:chgData name="Gaiye Zhou" userId="57624dc8-72d9-4103-85d2-3bb69491f2d7" providerId="ADAL" clId="{3D8FC1E7-A894-461B-850E-8A925ED1DC1A}" dt="2024-02-02T15:43:25.791" v="1" actId="2696"/>
        <pc:sldMkLst>
          <pc:docMk/>
          <pc:sldMk cId="4137373386" sldId="2134805538"/>
        </pc:sldMkLst>
      </pc:sldChg>
      <pc:sldChg chg="del">
        <pc:chgData name="Gaiye Zhou" userId="57624dc8-72d9-4103-85d2-3bb69491f2d7" providerId="ADAL" clId="{3D8FC1E7-A894-461B-850E-8A925ED1DC1A}" dt="2024-02-02T15:43:58.531" v="7" actId="2696"/>
        <pc:sldMkLst>
          <pc:docMk/>
          <pc:sldMk cId="4142568761" sldId="2134805539"/>
        </pc:sldMkLst>
      </pc:sldChg>
      <pc:sldChg chg="del">
        <pc:chgData name="Gaiye Zhou" userId="57624dc8-72d9-4103-85d2-3bb69491f2d7" providerId="ADAL" clId="{3D8FC1E7-A894-461B-850E-8A925ED1DC1A}" dt="2024-02-02T15:43:49.234" v="3" actId="2696"/>
        <pc:sldMkLst>
          <pc:docMk/>
          <pc:sldMk cId="971377862" sldId="2134805540"/>
        </pc:sldMkLst>
      </pc:sldChg>
      <pc:sldChg chg="modSp mod">
        <pc:chgData name="Gaiye Zhou" userId="57624dc8-72d9-4103-85d2-3bb69491f2d7" providerId="ADAL" clId="{3D8FC1E7-A894-461B-850E-8A925ED1DC1A}" dt="2024-02-02T15:44:46.557" v="11" actId="20577"/>
        <pc:sldMkLst>
          <pc:docMk/>
          <pc:sldMk cId="2569142829" sldId="2146847261"/>
        </pc:sldMkLst>
        <pc:spChg chg="mod">
          <ac:chgData name="Gaiye Zhou" userId="57624dc8-72d9-4103-85d2-3bb69491f2d7" providerId="ADAL" clId="{3D8FC1E7-A894-461B-850E-8A925ED1DC1A}" dt="2024-02-02T15:44:46.557" v="11" actId="20577"/>
          <ac:spMkLst>
            <pc:docMk/>
            <pc:sldMk cId="2569142829" sldId="2146847261"/>
            <ac:spMk id="12" creationId="{EEA80B13-BAA1-4220-BC12-516213C47A40}"/>
          </ac:spMkLst>
        </pc:spChg>
        <pc:spChg chg="mod">
          <ac:chgData name="Gaiye Zhou" userId="57624dc8-72d9-4103-85d2-3bb69491f2d7" providerId="ADAL" clId="{3D8FC1E7-A894-461B-850E-8A925ED1DC1A}" dt="2024-02-02T15:44:08.999" v="9" actId="20577"/>
          <ac:spMkLst>
            <pc:docMk/>
            <pc:sldMk cId="2569142829" sldId="2146847261"/>
            <ac:spMk id="16" creationId="{D62406B3-8A73-4919-AB30-B375792499FD}"/>
          </ac:spMkLst>
        </pc:spChg>
      </pc:sldChg>
      <pc:sldChg chg="del">
        <pc:chgData name="Gaiye Zhou" userId="57624dc8-72d9-4103-85d2-3bb69491f2d7" providerId="ADAL" clId="{3D8FC1E7-A894-461B-850E-8A925ED1DC1A}" dt="2024-02-02T15:43:56.342" v="6" actId="2696"/>
        <pc:sldMkLst>
          <pc:docMk/>
          <pc:sldMk cId="4102320869" sldId="2146847264"/>
        </pc:sldMkLst>
      </pc:sldChg>
      <pc:sldChg chg="del">
        <pc:chgData name="Gaiye Zhou" userId="57624dc8-72d9-4103-85d2-3bb69491f2d7" providerId="ADAL" clId="{3D8FC1E7-A894-461B-850E-8A925ED1DC1A}" dt="2024-02-02T15:43:53.954" v="5" actId="2696"/>
        <pc:sldMkLst>
          <pc:docMk/>
          <pc:sldMk cId="2538524104" sldId="2146847265"/>
        </pc:sldMkLst>
      </pc:sldChg>
      <pc:sldMasterChg chg="delSldLayout">
        <pc:chgData name="Gaiye Zhou" userId="57624dc8-72d9-4103-85d2-3bb69491f2d7" providerId="ADAL" clId="{3D8FC1E7-A894-461B-850E-8A925ED1DC1A}" dt="2024-02-02T15:43:51.878" v="4" actId="2696"/>
        <pc:sldMasterMkLst>
          <pc:docMk/>
          <pc:sldMasterMk cId="540284991" sldId="2147483661"/>
        </pc:sldMasterMkLst>
        <pc:sldLayoutChg chg="del">
          <pc:chgData name="Gaiye Zhou" userId="57624dc8-72d9-4103-85d2-3bb69491f2d7" providerId="ADAL" clId="{3D8FC1E7-A894-461B-850E-8A925ED1DC1A}" dt="2024-02-02T15:43:51.878" v="4" actId="2696"/>
          <pc:sldLayoutMkLst>
            <pc:docMk/>
            <pc:sldMasterMk cId="540284991" sldId="2147483661"/>
            <pc:sldLayoutMk cId="246366187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0C30E-D331-469F-BD2E-D05698502AF3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10159-69EE-4374-A777-489283648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10159-69EE-4374-A777-489283648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0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5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9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55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21FDC-71BC-4D7D-89C6-12AEA049106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99B3-8094-4F4E-B90B-DE52C057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8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AzureSynapseScriptsAndAccelerators/tree/main/Migration/SQLServer/1_TranslateTableDDLs" TargetMode="External"/><Relationship Id="rId13" Type="http://schemas.openxmlformats.org/officeDocument/2006/relationships/hyperlink" Target="https://www.youtube.com/watch?v=86dhd8N1lH4&amp;t=246s" TargetMode="External"/><Relationship Id="rId3" Type="http://schemas.openxmlformats.org/officeDocument/2006/relationships/notesSlide" Target="../notesSlides/notesSlide1.xml"/><Relationship Id="rId7" Type="http://schemas.openxmlformats.org/officeDocument/2006/relationships/hyperlink" Target="https://github.com/microsoft/Azure-Invoice-Process-Automation-Solution-Accelerator/blob/main/README.md" TargetMode="External"/><Relationship Id="rId12" Type="http://schemas.openxmlformats.org/officeDocument/2006/relationships/hyperlink" Target="https://www.youtube.com/channel/UCsZ4IlYjjVxqe5OZ14tyh5g" TargetMode="Externa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.jpg"/><Relationship Id="rId1" Type="http://schemas.openxmlformats.org/officeDocument/2006/relationships/tags" Target="../tags/tag2.xml"/><Relationship Id="rId6" Type="http://schemas.openxmlformats.org/officeDocument/2006/relationships/hyperlink" Target="https://github.com/microsoft/Azure-PDF-Form-Processing-Automation-Solution-Accelerator" TargetMode="External"/><Relationship Id="rId11" Type="http://schemas.openxmlformats.org/officeDocument/2006/relationships/hyperlink" Target="https://github.com/microsoft/AzureSynapseScriptsAndAccelerators/tree/main/Migration/APS/2_ConvertDDLScripts" TargetMode="External"/><Relationship Id="rId5" Type="http://schemas.openxmlformats.org/officeDocument/2006/relationships/hyperlink" Target="https://learn.microsoft.com/en-us/azure/architecture/example-scenario/document-processing/automate-pdf-forms-processing" TargetMode="External"/><Relationship Id="rId15" Type="http://schemas.openxmlformats.org/officeDocument/2006/relationships/hyperlink" Target="https://customers.microsoft.com/en-GB/story/816187-neogrid-professional-services-azure-synapse-analytics" TargetMode="External"/><Relationship Id="rId10" Type="http://schemas.openxmlformats.org/officeDocument/2006/relationships/hyperlink" Target="https://github.com/microsoft/AzureDWScriptsandUtilities/tree/master/APS%20to%20SQL%20DW%20Migration%20-%20Schema%20and%20Data%20Migration%20with%20PolyBase" TargetMode="External"/><Relationship Id="rId4" Type="http://schemas.openxmlformats.org/officeDocument/2006/relationships/hyperlink" Target="https://github.com/microsoft/Intelligent-Field-Service-Solution-Accelerator" TargetMode="External"/><Relationship Id="rId9" Type="http://schemas.openxmlformats.org/officeDocument/2006/relationships/hyperlink" Target="https://www.youtube.com/playlist?list=PLTPqkIPx9Hx8QJnYh45aewA_60Kw3x1Ia" TargetMode="External"/><Relationship Id="rId14" Type="http://schemas.openxmlformats.org/officeDocument/2006/relationships/hyperlink" Target="https://customers.microsoft.com/en-us/story/778746-walgreens-retailers-azure-analyt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F11FB05-E525-4929-817E-B9EE6856DAD5}"/>
              </a:ext>
            </a:extLst>
          </p:cNvPr>
          <p:cNvSpPr/>
          <p:nvPr/>
        </p:nvSpPr>
        <p:spPr>
          <a:xfrm>
            <a:off x="4482233" y="417617"/>
            <a:ext cx="7390218" cy="1449930"/>
          </a:xfrm>
          <a:prstGeom prst="rect">
            <a:avLst/>
          </a:prstGeom>
          <a:solidFill>
            <a:srgbClr val="00CC66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7113BC-F1B4-4BA3-BF34-918581DCDC01}"/>
              </a:ext>
            </a:extLst>
          </p:cNvPr>
          <p:cNvSpPr/>
          <p:nvPr/>
        </p:nvSpPr>
        <p:spPr>
          <a:xfrm>
            <a:off x="278234" y="413694"/>
            <a:ext cx="4203997" cy="1449930"/>
          </a:xfrm>
          <a:prstGeom prst="rect">
            <a:avLst/>
          </a:prstGeom>
          <a:solidFill>
            <a:srgbClr val="FF6600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C56CA-24F0-4F4B-8D2C-E7907EA273E6}"/>
              </a:ext>
            </a:extLst>
          </p:cNvPr>
          <p:cNvSpPr/>
          <p:nvPr/>
        </p:nvSpPr>
        <p:spPr>
          <a:xfrm>
            <a:off x="4482230" y="1903700"/>
            <a:ext cx="7390222" cy="4581320"/>
          </a:xfrm>
          <a:prstGeom prst="rect">
            <a:avLst/>
          </a:prstGeom>
          <a:solidFill>
            <a:schemeClr val="tx2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9CDA2D-88B5-4375-B55B-D366DA414DFC}"/>
              </a:ext>
            </a:extLst>
          </p:cNvPr>
          <p:cNvSpPr/>
          <p:nvPr/>
        </p:nvSpPr>
        <p:spPr>
          <a:xfrm>
            <a:off x="278232" y="1903700"/>
            <a:ext cx="4203997" cy="45813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519BA-1FAA-4988-ABE1-FE4729168AC1}"/>
              </a:ext>
            </a:extLst>
          </p:cNvPr>
          <p:cNvSpPr/>
          <p:nvPr/>
        </p:nvSpPr>
        <p:spPr>
          <a:xfrm>
            <a:off x="278234" y="1886796"/>
            <a:ext cx="4203996" cy="597160"/>
          </a:xfrm>
          <a:prstGeom prst="rect">
            <a:avLst/>
          </a:prstGeom>
          <a:solidFill>
            <a:srgbClr val="0099FF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251171-66B4-4246-97A3-5A36A5403CD2}"/>
              </a:ext>
            </a:extLst>
          </p:cNvPr>
          <p:cNvSpPr/>
          <p:nvPr/>
        </p:nvSpPr>
        <p:spPr>
          <a:xfrm>
            <a:off x="4482234" y="1886796"/>
            <a:ext cx="7390218" cy="597160"/>
          </a:xfrm>
          <a:prstGeom prst="rect">
            <a:avLst/>
          </a:prstGeom>
          <a:solidFill>
            <a:srgbClr val="FFCC66"/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8F2293-EE0F-4E7B-A9C2-44553EA6C261}"/>
              </a:ext>
            </a:extLst>
          </p:cNvPr>
          <p:cNvSpPr txBox="1"/>
          <p:nvPr/>
        </p:nvSpPr>
        <p:spPr>
          <a:xfrm>
            <a:off x="1627265" y="512925"/>
            <a:ext cx="2287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+mj-lt"/>
              </a:rPr>
              <a:t>Gaiye “Gail” Zhou</a:t>
            </a:r>
            <a:br>
              <a:rPr lang="en-US" sz="2000" dirty="0">
                <a:solidFill>
                  <a:srgbClr val="000000"/>
                </a:solidFill>
                <a:latin typeface="+mj-lt"/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a.k.a. Dr. Gail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07151-7AB0-46BA-B9C2-FA40217BC86C}"/>
              </a:ext>
            </a:extLst>
          </p:cNvPr>
          <p:cNvSpPr txBox="1"/>
          <p:nvPr/>
        </p:nvSpPr>
        <p:spPr>
          <a:xfrm>
            <a:off x="1675450" y="1167960"/>
            <a:ext cx="25920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SR Architect</a:t>
            </a:r>
          </a:p>
          <a:p>
            <a:r>
              <a:rPr lang="en-US" sz="1600" dirty="0">
                <a:solidFill>
                  <a:srgbClr val="000000"/>
                </a:solidFill>
                <a:latin typeface="+mj-lt"/>
              </a:rPr>
              <a:t>Industry Solution Delivery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80B13-BAA1-4220-BC12-516213C47A40}"/>
              </a:ext>
            </a:extLst>
          </p:cNvPr>
          <p:cNvSpPr txBox="1"/>
          <p:nvPr/>
        </p:nvSpPr>
        <p:spPr>
          <a:xfrm>
            <a:off x="317328" y="2017614"/>
            <a:ext cx="377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</a:rPr>
              <a:t>Prior to </a:t>
            </a:r>
            <a:r>
              <a:rPr lang="en-US" b="1">
                <a:solidFill>
                  <a:srgbClr val="000000"/>
                </a:solidFill>
                <a:latin typeface="+mj-lt"/>
              </a:rPr>
              <a:t>Microsoft </a:t>
            </a:r>
            <a:endParaRPr lang="en-US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754EE-21D9-469A-BC8A-DE31546D3EE0}"/>
              </a:ext>
            </a:extLst>
          </p:cNvPr>
          <p:cNvSpPr txBox="1"/>
          <p:nvPr/>
        </p:nvSpPr>
        <p:spPr>
          <a:xfrm>
            <a:off x="278235" y="2616709"/>
            <a:ext cx="4106023" cy="35855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PhD</a:t>
            </a:r>
            <a:r>
              <a:rPr lang="en-US" sz="1200" dirty="0"/>
              <a:t> in Electrical and Computer Engineering and Executive </a:t>
            </a:r>
            <a:r>
              <a:rPr lang="en-US" sz="1200" b="1" dirty="0"/>
              <a:t>MBA </a:t>
            </a:r>
            <a:r>
              <a:rPr lang="en-US" sz="1200" dirty="0"/>
              <a:t>(Employer sponsored).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2 Awarded Patents </a:t>
            </a:r>
            <a:r>
              <a:rPr lang="en-US" sz="1200" dirty="0"/>
              <a:t>(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7,139,722 &amp; 6,925,586)</a:t>
            </a:r>
            <a:r>
              <a:rPr lang="en-US" sz="1200" dirty="0"/>
              <a:t>, and Many Innovative Solutions delivered.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Industry Knowledge</a:t>
            </a:r>
            <a:r>
              <a:rPr lang="en-US" sz="1200" dirty="0"/>
              <a:t>: Telecom, Government, Financial Services, Health Care, Retail, Manufacturing. 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10+ </a:t>
            </a:r>
            <a:r>
              <a:rPr lang="en-US" sz="1200" dirty="0"/>
              <a:t>Years delivering </a:t>
            </a:r>
            <a:r>
              <a:rPr lang="en-US" sz="1200" b="1" dirty="0"/>
              <a:t>consulting Projects </a:t>
            </a:r>
            <a:r>
              <a:rPr lang="en-US" sz="1200" dirty="0"/>
              <a:t>with </a:t>
            </a:r>
            <a:r>
              <a:rPr lang="en-US" sz="1200" b="1" dirty="0"/>
              <a:t>repeating customers &amp; projects.</a:t>
            </a:r>
            <a:endParaRPr lang="en-US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10+ Years leadership roles: </a:t>
            </a:r>
            <a:r>
              <a:rPr lang="en-US" sz="1200" dirty="0"/>
              <a:t>Director/VP/SVP.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3 years </a:t>
            </a:r>
            <a:r>
              <a:rPr lang="en-US" sz="1200" dirty="0"/>
              <a:t>as </a:t>
            </a:r>
            <a:r>
              <a:rPr lang="en-US" sz="1200" b="1" dirty="0"/>
              <a:t>Chief Architect </a:t>
            </a:r>
            <a:r>
              <a:rPr lang="en-US" sz="1200" dirty="0"/>
              <a:t>for US AF Supply Chain Modernization ($140M Program).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15+ Years of Hands-on Experiences in </a:t>
            </a:r>
            <a:r>
              <a:rPr lang="en-US" sz="1200" b="1" dirty="0"/>
              <a:t>software engineering </a:t>
            </a:r>
            <a:r>
              <a:rPr lang="en-US" sz="1200" dirty="0"/>
              <a:t>(C#/Python/PowerShell/SQL/Java/C++)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2 Years in a </a:t>
            </a:r>
            <a:r>
              <a:rPr lang="en-US" sz="1200" b="1" dirty="0"/>
              <a:t>Start-up</a:t>
            </a:r>
            <a:r>
              <a:rPr lang="en-US" sz="1200" dirty="0"/>
              <a:t> building new product line later </a:t>
            </a:r>
            <a:r>
              <a:rPr lang="en-US" sz="1200" b="1" dirty="0"/>
              <a:t>acquired by GM. </a:t>
            </a:r>
            <a:r>
              <a:rPr lang="en-US" sz="1200" dirty="0"/>
              <a:t>Started my own company that served 3 corporations.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406B3-8A73-4919-AB30-B375792499FD}"/>
              </a:ext>
            </a:extLst>
          </p:cNvPr>
          <p:cNvSpPr txBox="1"/>
          <p:nvPr/>
        </p:nvSpPr>
        <p:spPr>
          <a:xfrm>
            <a:off x="4718846" y="2612385"/>
            <a:ext cx="69169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cs typeface="Segoe UI"/>
              </a:rPr>
              <a:t>Timeline </a:t>
            </a:r>
            <a:r>
              <a:rPr lang="en-US" sz="1200" dirty="0">
                <a:cs typeface="Segoe UI"/>
              </a:rPr>
              <a:t>(Joined Jan 2017)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Segoe UI"/>
              </a:rPr>
              <a:t>July 2023 – Now: Large Program Delivery, London Stock Exchange Group (LSEG)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Segoe UI"/>
              </a:rPr>
              <a:t>Dec 2021– Jun 2023: Early Access Engineering Customer Innovation Program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Segoe UI"/>
              </a:rPr>
              <a:t>Dec 2020–Mar 2022: Azure Analytics and AI Accelerators (AAAP) Program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Segoe UI"/>
              </a:rPr>
              <a:t>Jan 2017–Dec 2020: Azure Synapse Customer Success Engineering Program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Segoe UI"/>
              </a:rPr>
              <a:t>60+ Customer Engagements, 4 GitHub Repositories, YouTube Channel, and other publications.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cs typeface="Segoe UI"/>
              </a:rPr>
              <a:t>Innovation Solution Accelerator Lead, </a:t>
            </a:r>
            <a:r>
              <a:rPr lang="en-US" sz="1200" b="1" dirty="0">
                <a:cs typeface="Segoe UI"/>
              </a:rPr>
              <a:t>published</a:t>
            </a:r>
            <a:r>
              <a:rPr lang="en-US" sz="1200" dirty="0">
                <a:cs typeface="Segoe UI"/>
              </a:rPr>
              <a:t> IP links below: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>
                <a:cs typeface="Segoe UI"/>
              </a:rPr>
              <a:t>“Intelligent Field Services”, (</a:t>
            </a:r>
            <a:r>
              <a:rPr lang="en-US" sz="1200" dirty="0">
                <a:cs typeface="Segoe UI"/>
                <a:hlinkClick r:id="rId4"/>
              </a:rPr>
              <a:t>Intelligence Field Service Accelerators June 2023</a:t>
            </a:r>
            <a:r>
              <a:rPr lang="en-US" sz="1200" dirty="0">
                <a:cs typeface="Segoe UI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>
                <a:cs typeface="Segoe UI"/>
              </a:rPr>
              <a:t>“Automate PDF forms Processing“ (</a:t>
            </a:r>
            <a:r>
              <a:rPr lang="en-US" sz="1200" dirty="0">
                <a:cs typeface="Segoe UI"/>
                <a:hlinkClick r:id="rId5"/>
              </a:rPr>
              <a:t>AAC Article APR 2023</a:t>
            </a:r>
            <a:r>
              <a:rPr lang="en-US" sz="1200" dirty="0">
                <a:cs typeface="Segoe UI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>
                <a:cs typeface="Segoe UI"/>
              </a:rPr>
              <a:t>“Azure PDF Form Processing Automation SA” (</a:t>
            </a:r>
            <a:r>
              <a:rPr lang="en-US" sz="1200" dirty="0">
                <a:cs typeface="Segoe UI"/>
                <a:hlinkClick r:id="rId6"/>
              </a:rPr>
              <a:t>PDF Form SA Oct2022</a:t>
            </a:r>
            <a:r>
              <a:rPr lang="en-US" sz="1200" dirty="0">
                <a:cs typeface="Segoe UI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200" dirty="0">
                <a:cs typeface="Segoe UI"/>
              </a:rPr>
              <a:t>“Azure Invoice Processing Automation SA” (</a:t>
            </a:r>
            <a:r>
              <a:rPr lang="en-US" sz="1200" dirty="0">
                <a:cs typeface="Segoe UI"/>
                <a:hlinkClick r:id="rId7"/>
              </a:rPr>
              <a:t>Invoice SA Mar 2022</a:t>
            </a:r>
            <a:r>
              <a:rPr lang="en-US" sz="1200" dirty="0">
                <a:cs typeface="Segoe UI"/>
              </a:rPr>
              <a:t>).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Pioneered</a:t>
            </a:r>
            <a:r>
              <a:rPr lang="en-US" sz="1200" dirty="0"/>
              <a:t> APS/Netezza/Redshift/SQL Server to Synapse Migration w. Playbook &amp; Automation.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Published </a:t>
            </a:r>
            <a:r>
              <a:rPr lang="en-US" sz="1200" dirty="0"/>
              <a:t>SQL Server to Synapse IP (</a:t>
            </a:r>
            <a:r>
              <a:rPr lang="en-US" sz="1200" dirty="0">
                <a:hlinkClick r:id="rId8"/>
              </a:rPr>
              <a:t>SQL2Synaspe2021</a:t>
            </a:r>
            <a:r>
              <a:rPr lang="en-US" sz="1200" dirty="0"/>
              <a:t>) with </a:t>
            </a:r>
            <a:r>
              <a:rPr lang="en-US" sz="1200" dirty="0">
                <a:hlinkClick r:id="rId9"/>
              </a:rPr>
              <a:t>YouTube Training</a:t>
            </a:r>
            <a:r>
              <a:rPr lang="en-US" sz="1200" dirty="0"/>
              <a:t>. </a:t>
            </a:r>
            <a:endParaRPr lang="en-US" sz="1200" b="1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Led Coca Cola APS-&gt;Synapse Migration and created reusable IP (</a:t>
            </a:r>
            <a:r>
              <a:rPr lang="en-US" sz="12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  <a:hlinkClick r:id="rId10"/>
              </a:rPr>
              <a:t>APS2Synapse 2018</a:t>
            </a:r>
            <a:r>
              <a:rPr lang="en-US" sz="12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). This IP has been reused to migrate hundreds more APS to Azure Synapse.  It is upgraded (</a:t>
            </a:r>
            <a:r>
              <a:rPr lang="en-US" sz="12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  <a:hlinkClick r:id="rId11"/>
              </a:rPr>
              <a:t>APS2Synapse2021</a:t>
            </a:r>
            <a:r>
              <a:rPr lang="en-US" sz="12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) with </a:t>
            </a:r>
            <a:r>
              <a:rPr lang="en-US" sz="12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  <a:hlinkClick r:id="rId12"/>
              </a:rPr>
              <a:t>YouTube Training</a:t>
            </a:r>
            <a:r>
              <a:rPr lang="en-US" sz="1200" dirty="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.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Led </a:t>
            </a:r>
            <a:r>
              <a:rPr lang="en-US" sz="1200" b="1" dirty="0"/>
              <a:t>Walgreens</a:t>
            </a:r>
            <a:r>
              <a:rPr lang="en-US" sz="1200" dirty="0"/>
              <a:t>’ Netezza to Synapse Migration, delivered workshops &amp; technical guidance till go-live: </a:t>
            </a:r>
            <a:r>
              <a:rPr lang="en-US" sz="1200" dirty="0">
                <a:hlinkClick r:id="rId13"/>
              </a:rPr>
              <a:t>Testimonials</a:t>
            </a:r>
            <a:r>
              <a:rPr lang="en-US" sz="1200" dirty="0"/>
              <a:t> and </a:t>
            </a:r>
            <a:r>
              <a:rPr lang="en-US" sz="1200" dirty="0">
                <a:hlinkClick r:id="rId14"/>
              </a:rPr>
              <a:t>Case Study</a:t>
            </a:r>
            <a:r>
              <a:rPr lang="en-US" sz="1200" dirty="0"/>
              <a:t>.  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Led</a:t>
            </a:r>
            <a:r>
              <a:rPr lang="en-US" sz="1200" b="1" dirty="0"/>
              <a:t> </a:t>
            </a:r>
            <a:r>
              <a:rPr lang="en-US" sz="1200" b="1" dirty="0" err="1"/>
              <a:t>Neogrid’s</a:t>
            </a:r>
            <a:r>
              <a:rPr lang="en-US" sz="1200" dirty="0"/>
              <a:t> Netezza and Redshift to Azure Synapse Migration: </a:t>
            </a:r>
            <a:r>
              <a:rPr lang="en-US" sz="1200" dirty="0">
                <a:hlinkClick r:id="rId15"/>
              </a:rPr>
              <a:t>Case Study</a:t>
            </a:r>
            <a:r>
              <a:rPr lang="en-US" sz="1200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A1C51-887A-4A17-85F2-9C2EE162871E}"/>
              </a:ext>
            </a:extLst>
          </p:cNvPr>
          <p:cNvSpPr txBox="1"/>
          <p:nvPr/>
        </p:nvSpPr>
        <p:spPr>
          <a:xfrm>
            <a:off x="4718846" y="2017614"/>
            <a:ext cx="537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+mj-lt"/>
              </a:rPr>
              <a:t>Journey @ Microsoft (Since January 2017)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38B110-EAE5-44BB-B60E-E764AC6B98BF}"/>
              </a:ext>
            </a:extLst>
          </p:cNvPr>
          <p:cNvSpPr txBox="1"/>
          <p:nvPr/>
        </p:nvSpPr>
        <p:spPr>
          <a:xfrm>
            <a:off x="4676071" y="469309"/>
            <a:ext cx="71963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dirty="0"/>
              <a:t>My Home: Atlanta, Georgia, USA.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dirty="0"/>
              <a:t>My Hobbies:</a:t>
            </a:r>
            <a:r>
              <a:rPr lang="en-US" sz="1400" dirty="0"/>
              <a:t> Cooking, Reading, Landscaping, and Hiking.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dirty="0"/>
              <a:t>My Passion #1: </a:t>
            </a:r>
            <a:r>
              <a:rPr lang="en-US" sz="1400" dirty="0"/>
              <a:t>Deliver innovative business solutions that are simple, scalable,  extensible, and transformational.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1" dirty="0"/>
              <a:t>My Passion #2: </a:t>
            </a:r>
            <a:r>
              <a:rPr lang="en-US" sz="1400" dirty="0"/>
              <a:t>I am relentless on innovation, automation, quality, consistency, and repeatable processes. </a:t>
            </a:r>
            <a:endParaRPr lang="en-US" sz="1400" dirty="0">
              <a:cs typeface="Segoe UI"/>
            </a:endParaRPr>
          </a:p>
        </p:txBody>
      </p:sp>
      <p:sp>
        <p:nvSpPr>
          <p:cNvPr id="7" name="Graphic 61">
            <a:extLst>
              <a:ext uri="{FF2B5EF4-FFF2-40B4-BE49-F238E27FC236}">
                <a16:creationId xmlns:a16="http://schemas.microsoft.com/office/drawing/2014/main" id="{63CE1C43-249F-40EE-90DC-BFFC024EA618}"/>
              </a:ext>
            </a:extLst>
          </p:cNvPr>
          <p:cNvSpPr/>
          <p:nvPr/>
        </p:nvSpPr>
        <p:spPr>
          <a:xfrm>
            <a:off x="360834" y="472104"/>
            <a:ext cx="1190876" cy="1311409"/>
          </a:xfrm>
          <a:custGeom>
            <a:avLst/>
            <a:gdLst>
              <a:gd name="connsiteX0" fmla="*/ 890400 w 890387"/>
              <a:gd name="connsiteY0" fmla="*/ 702560 h 998934"/>
              <a:gd name="connsiteX1" fmla="*/ 890400 w 890387"/>
              <a:gd name="connsiteY1" fmla="*/ 297844 h 998934"/>
              <a:gd name="connsiteX2" fmla="*/ 843039 w 890387"/>
              <a:gd name="connsiteY2" fmla="*/ 215752 h 998934"/>
              <a:gd name="connsiteX3" fmla="*/ 492568 w 890387"/>
              <a:gd name="connsiteY3" fmla="*/ 13488 h 998934"/>
              <a:gd name="connsiteX4" fmla="*/ 397846 w 890387"/>
              <a:gd name="connsiteY4" fmla="*/ 13488 h 998934"/>
              <a:gd name="connsiteX5" fmla="*/ 47374 w 890387"/>
              <a:gd name="connsiteY5" fmla="*/ 215815 h 998934"/>
              <a:gd name="connsiteX6" fmla="*/ 13 w 890387"/>
              <a:gd name="connsiteY6" fmla="*/ 297907 h 998934"/>
              <a:gd name="connsiteX7" fmla="*/ 13 w 890387"/>
              <a:gd name="connsiteY7" fmla="*/ 702623 h 998934"/>
              <a:gd name="connsiteX8" fmla="*/ 47374 w 890387"/>
              <a:gd name="connsiteY8" fmla="*/ 784715 h 998934"/>
              <a:gd name="connsiteX9" fmla="*/ 397846 w 890387"/>
              <a:gd name="connsiteY9" fmla="*/ 987042 h 998934"/>
              <a:gd name="connsiteX10" fmla="*/ 492568 w 890387"/>
              <a:gd name="connsiteY10" fmla="*/ 987042 h 998934"/>
              <a:gd name="connsiteX11" fmla="*/ 843039 w 890387"/>
              <a:gd name="connsiteY11" fmla="*/ 784715 h 998934"/>
              <a:gd name="connsiteX12" fmla="*/ 890400 w 890387"/>
              <a:gd name="connsiteY12" fmla="*/ 702560 h 998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0387" h="998934">
                <a:moveTo>
                  <a:pt x="890400" y="702560"/>
                </a:moveTo>
                <a:lnTo>
                  <a:pt x="890400" y="297844"/>
                </a:lnTo>
                <a:cubicBezTo>
                  <a:pt x="890422" y="263981"/>
                  <a:pt x="872365" y="232682"/>
                  <a:pt x="843039" y="215752"/>
                </a:cubicBezTo>
                <a:lnTo>
                  <a:pt x="492568" y="13488"/>
                </a:lnTo>
                <a:cubicBezTo>
                  <a:pt x="463261" y="-3432"/>
                  <a:pt x="427153" y="-3432"/>
                  <a:pt x="397846" y="13488"/>
                </a:cubicBezTo>
                <a:lnTo>
                  <a:pt x="47374" y="215815"/>
                </a:lnTo>
                <a:cubicBezTo>
                  <a:pt x="18048" y="232745"/>
                  <a:pt x="-9" y="264044"/>
                  <a:pt x="13" y="297907"/>
                </a:cubicBezTo>
                <a:lnTo>
                  <a:pt x="13" y="702623"/>
                </a:lnTo>
                <a:cubicBezTo>
                  <a:pt x="-9" y="736486"/>
                  <a:pt x="18048" y="767785"/>
                  <a:pt x="47374" y="784715"/>
                </a:cubicBezTo>
                <a:lnTo>
                  <a:pt x="397846" y="987042"/>
                </a:lnTo>
                <a:cubicBezTo>
                  <a:pt x="427153" y="1003962"/>
                  <a:pt x="463261" y="1003962"/>
                  <a:pt x="492568" y="987042"/>
                </a:cubicBezTo>
                <a:lnTo>
                  <a:pt x="843039" y="784715"/>
                </a:lnTo>
                <a:cubicBezTo>
                  <a:pt x="872384" y="767773"/>
                  <a:pt x="890444" y="736445"/>
                  <a:pt x="890400" y="702560"/>
                </a:cubicBezTo>
                <a:close/>
              </a:path>
            </a:pathLst>
          </a:cu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6521" tIns="149217" rIns="186521" bIns="149217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4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68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03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376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720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064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408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752" algn="l" defTabSz="932688" rtl="0" eaLnBrk="1" latinLnBrk="0" hangingPunct="1"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51028" fontAlgn="base">
              <a:spcBef>
                <a:spcPct val="0"/>
              </a:spcBef>
              <a:spcAft>
                <a:spcPct val="0"/>
              </a:spcAft>
            </a:pPr>
            <a:endParaRPr lang="en-US" sz="204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34F349-9738-40AF-B8CC-F1AD169498DE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4919" b="4919"/>
          <a:stretch/>
        </p:blipFill>
        <p:spPr>
          <a:xfrm>
            <a:off x="458222" y="547843"/>
            <a:ext cx="1013619" cy="1137184"/>
          </a:xfrm>
          <a:custGeom>
            <a:avLst/>
            <a:gdLst>
              <a:gd name="connsiteX0" fmla="*/ 508063 w 1016123"/>
              <a:gd name="connsiteY0" fmla="*/ 0 h 1139993"/>
              <a:gd name="connsiteX1" fmla="*/ 562112 w 1016123"/>
              <a:gd name="connsiteY1" fmla="*/ 14482 h 1139993"/>
              <a:gd name="connsiteX2" fmla="*/ 962074 w 1016123"/>
              <a:gd name="connsiteY2" fmla="*/ 245308 h 1139993"/>
              <a:gd name="connsiteX3" fmla="*/ 1016123 w 1016123"/>
              <a:gd name="connsiteY3" fmla="*/ 338992 h 1139993"/>
              <a:gd name="connsiteX4" fmla="*/ 1016123 w 1016123"/>
              <a:gd name="connsiteY4" fmla="*/ 800858 h 1139993"/>
              <a:gd name="connsiteX5" fmla="*/ 962074 w 1016123"/>
              <a:gd name="connsiteY5" fmla="*/ 894614 h 1139993"/>
              <a:gd name="connsiteX6" fmla="*/ 562112 w 1016123"/>
              <a:gd name="connsiteY6" fmla="*/ 1125512 h 1139993"/>
              <a:gd name="connsiteX7" fmla="*/ 454014 w 1016123"/>
              <a:gd name="connsiteY7" fmla="*/ 1125512 h 1139993"/>
              <a:gd name="connsiteX8" fmla="*/ 54050 w 1016123"/>
              <a:gd name="connsiteY8" fmla="*/ 894614 h 1139993"/>
              <a:gd name="connsiteX9" fmla="*/ 1 w 1016123"/>
              <a:gd name="connsiteY9" fmla="*/ 800930 h 1139993"/>
              <a:gd name="connsiteX10" fmla="*/ 1 w 1016123"/>
              <a:gd name="connsiteY10" fmla="*/ 339064 h 1139993"/>
              <a:gd name="connsiteX11" fmla="*/ 54050 w 1016123"/>
              <a:gd name="connsiteY11" fmla="*/ 245379 h 1139993"/>
              <a:gd name="connsiteX12" fmla="*/ 454014 w 1016123"/>
              <a:gd name="connsiteY12" fmla="*/ 14482 h 1139993"/>
              <a:gd name="connsiteX13" fmla="*/ 508063 w 1016123"/>
              <a:gd name="connsiteY13" fmla="*/ 0 h 113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6123" h="1139993">
                <a:moveTo>
                  <a:pt x="508063" y="0"/>
                </a:moveTo>
                <a:cubicBezTo>
                  <a:pt x="526726" y="0"/>
                  <a:pt x="545389" y="4827"/>
                  <a:pt x="562112" y="14482"/>
                </a:cubicBezTo>
                <a:lnTo>
                  <a:pt x="962074" y="245308"/>
                </a:lnTo>
                <a:cubicBezTo>
                  <a:pt x="995541" y="264628"/>
                  <a:pt x="1016148" y="300347"/>
                  <a:pt x="1016123" y="338992"/>
                </a:cubicBezTo>
                <a:lnTo>
                  <a:pt x="1016123" y="800858"/>
                </a:lnTo>
                <a:cubicBezTo>
                  <a:pt x="1016173" y="839528"/>
                  <a:pt x="995563" y="875280"/>
                  <a:pt x="962074" y="894614"/>
                </a:cubicBezTo>
                <a:lnTo>
                  <a:pt x="562112" y="1125512"/>
                </a:lnTo>
                <a:cubicBezTo>
                  <a:pt x="528666" y="1144821"/>
                  <a:pt x="487459" y="1144821"/>
                  <a:pt x="454014" y="1125512"/>
                </a:cubicBezTo>
                <a:lnTo>
                  <a:pt x="54050" y="894614"/>
                </a:lnTo>
                <a:cubicBezTo>
                  <a:pt x="20583" y="875293"/>
                  <a:pt x="-24" y="839575"/>
                  <a:pt x="1" y="800930"/>
                </a:cubicBezTo>
                <a:lnTo>
                  <a:pt x="1" y="339064"/>
                </a:lnTo>
                <a:cubicBezTo>
                  <a:pt x="-24" y="300419"/>
                  <a:pt x="20583" y="264700"/>
                  <a:pt x="54050" y="245379"/>
                </a:cubicBezTo>
                <a:lnTo>
                  <a:pt x="454014" y="14482"/>
                </a:lnTo>
                <a:cubicBezTo>
                  <a:pt x="470736" y="4827"/>
                  <a:pt x="489399" y="0"/>
                  <a:pt x="5080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50800" algn="ctr" rotWithShape="0">
              <a:prstClr val="black">
                <a:alpha val="2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1428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rillium">
  <a:themeElements>
    <a:clrScheme name="MSFT blue and teal">
      <a:dk1>
        <a:srgbClr val="353535"/>
      </a:dk1>
      <a:lt1>
        <a:srgbClr val="FFFFFF"/>
      </a:lt1>
      <a:dk2>
        <a:srgbClr val="EAEAEA"/>
      </a:dk2>
      <a:lt2>
        <a:srgbClr val="EAEAEA"/>
      </a:lt2>
      <a:accent1>
        <a:srgbClr val="0078D4"/>
      </a:accent1>
      <a:accent2>
        <a:srgbClr val="008575"/>
      </a:accent2>
      <a:accent3>
        <a:srgbClr val="50E6FF"/>
      </a:accent3>
      <a:accent4>
        <a:srgbClr val="30E5D0"/>
      </a:accent4>
      <a:accent5>
        <a:srgbClr val="243A5E"/>
      </a:accent5>
      <a:accent6>
        <a:srgbClr val="274B47"/>
      </a:accent6>
      <a:hlink>
        <a:srgbClr val="0078D7"/>
      </a:hlink>
      <a:folHlink>
        <a:srgbClr val="0078D7"/>
      </a:folHlink>
    </a:clrScheme>
    <a:fontScheme name="Segoe - MSFT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llium" id="{470EAA13-B48E-4FE1-B3EF-09135225AA91}" vid="{C38EC1A2-C3B3-4312-8451-216F067E09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59EB178B91B24CBAEEE05D2ADC3555" ma:contentTypeVersion="12" ma:contentTypeDescription="Create a new document." ma:contentTypeScope="" ma:versionID="3894f465234527f90e2fe2835bc5c146">
  <xsd:schema xmlns:xsd="http://www.w3.org/2001/XMLSchema" xmlns:xs="http://www.w3.org/2001/XMLSchema" xmlns:p="http://schemas.microsoft.com/office/2006/metadata/properties" xmlns:ns2="283463dc-816c-4043-b137-9fb449a6b7d8" xmlns:ns3="03a4bb6e-1a46-442b-8a4b-4be36e7b1f01" targetNamespace="http://schemas.microsoft.com/office/2006/metadata/properties" ma:root="true" ma:fieldsID="2c9630c70708a697d064e7a664e279ce" ns2:_="" ns3:_="">
    <xsd:import namespace="283463dc-816c-4043-b137-9fb449a6b7d8"/>
    <xsd:import namespace="03a4bb6e-1a46-442b-8a4b-4be36e7b1f01"/>
    <xsd:element name="properties">
      <xsd:complexType>
        <xsd:sequence>
          <xsd:element name="documentManagement">
            <xsd:complexType>
              <xsd:all>
                <xsd:element ref="ns2:Program_x0020_stage" minOccurs="0"/>
                <xsd:element ref="ns2:Role" minOccurs="0"/>
                <xsd:element ref="ns2:MediaServiceMetadata" minOccurs="0"/>
                <xsd:element ref="ns2:MediaServiceFastMetadata" minOccurs="0"/>
                <xsd:element ref="ns2:Description" minOccurs="0"/>
                <xsd:element ref="ns2:Order0" minOccurs="0"/>
                <xsd:element ref="ns2:Week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463dc-816c-4043-b137-9fb449a6b7d8" elementFormDefault="qualified">
    <xsd:import namespace="http://schemas.microsoft.com/office/2006/documentManagement/types"/>
    <xsd:import namespace="http://schemas.microsoft.com/office/infopath/2007/PartnerControls"/>
    <xsd:element name="Program_x0020_stage" ma:index="8" nillable="true" ma:displayName="Step" ma:format="Dropdown" ma:internalName="Program_x0020_stage">
      <xsd:simpleType>
        <xsd:restriction base="dms:Choice">
          <xsd:enumeration value="1) Prework"/>
          <xsd:enumeration value="2) 0-30 Days"/>
          <xsd:enumeration value="3) 30-60 Days"/>
          <xsd:enumeration value="4) 60-90 Days"/>
        </xsd:restriction>
      </xsd:simpleType>
    </xsd:element>
    <xsd:element name="Role" ma:index="9" nillable="true" ma:displayName="Role" ma:default="N/A" ma:description="The Role that this document/asset is relevant for, if the document is role-specific." ma:format="Dropdown" ma:internalName="Role">
      <xsd:simpleType>
        <xsd:restriction base="dms:Choice">
          <xsd:enumeration value="N/A"/>
          <xsd:enumeration value="CSP"/>
          <xsd:enumeration value="KDR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Description" ma:index="12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Order0" ma:index="13" nillable="true" ma:displayName="Order" ma:decimals="0" ma:format="Dropdown" ma:internalName="Order0" ma:percentage="FALSE">
      <xsd:simpleType>
        <xsd:restriction base="dms:Number"/>
      </xsd:simpleType>
    </xsd:element>
    <xsd:element name="Week" ma:index="14" nillable="true" ma:displayName="Topic" ma:format="Dropdown" ma:internalName="Week">
      <xsd:simpleType>
        <xsd:restriction base="dms:Text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4bb6e-1a46-442b-8a4b-4be36e7b1f0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eek xmlns="283463dc-816c-4043-b137-9fb449a6b7d8">3) Tell Your Story</Week>
    <Program_x0020_stage xmlns="283463dc-816c-4043-b137-9fb449a6b7d8">3) 30-60 Days</Program_x0020_stage>
    <Role xmlns="283463dc-816c-4043-b137-9fb449a6b7d8">N/A</Role>
    <Description xmlns="283463dc-816c-4043-b137-9fb449a6b7d8" xsi:nil="true"/>
    <Order0 xmlns="283463dc-816c-4043-b137-9fb449a6b7d8">3</Order0>
  </documentManagement>
</p:properties>
</file>

<file path=customXml/itemProps1.xml><?xml version="1.0" encoding="utf-8"?>
<ds:datastoreItem xmlns:ds="http://schemas.openxmlformats.org/officeDocument/2006/customXml" ds:itemID="{015BB21A-4AB5-4DA2-8172-71A1045F0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2BF9F1-E3AD-4238-9316-A6CE5B34AF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3463dc-816c-4043-b137-9fb449a6b7d8"/>
    <ds:schemaRef ds:uri="03a4bb6e-1a46-442b-8a4b-4be36e7b1f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C2DD54-75FE-4C46-8E95-0378861F732C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283463dc-816c-4043-b137-9fb449a6b7d8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03a4bb6e-1a46-442b-8a4b-4be36e7b1f01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2322</TotalTime>
  <Words>465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Wingdings</vt:lpstr>
      <vt:lpstr>Trillium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Logan</dc:creator>
  <cp:lastModifiedBy>Gaiye Zhou</cp:lastModifiedBy>
  <cp:revision>11</cp:revision>
  <dcterms:created xsi:type="dcterms:W3CDTF">2020-07-16T18:00:28Z</dcterms:created>
  <dcterms:modified xsi:type="dcterms:W3CDTF">2024-08-13T01:19:21Z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941BDDA7-D8D7-4CAC-BF74-AFB301E4DAE9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0x0101001259EB178B91B24CBAEEE05D2ADC3555</vt:lpwstr>
  </property>
  <property fmtid="{D5CDD505-2E9C-101B-9397-08002B2CF9AE}" pid="5" name="Status">
    <vt:lpwstr>Live</vt:lpwstr>
  </property>
  <property fmtid="{D5CDD505-2E9C-101B-9397-08002B2CF9AE}" pid="6" name="TypeofAsset">
    <vt:lpwstr>Template and instructions</vt:lpwstr>
  </property>
</Properties>
</file>