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3" r:id="rId3"/>
    <p:sldId id="266" r:id="rId4"/>
    <p:sldId id="265" r:id="rId5"/>
    <p:sldId id="264" r:id="rId6"/>
    <p:sldId id="267" r:id="rId7"/>
    <p:sldId id="271" r:id="rId8"/>
    <p:sldId id="272" r:id="rId9"/>
    <p:sldId id="268" r:id="rId10"/>
    <p:sldId id="269" r:id="rId11"/>
    <p:sldId id="270" r:id="rId12"/>
    <p:sldId id="258" r:id="rId13"/>
    <p:sldId id="259" r:id="rId14"/>
    <p:sldId id="260" r:id="rId15"/>
    <p:sldId id="262" r:id="rId16"/>
    <p:sldId id="257"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1"/>
    <p:restoredTop sz="93750"/>
  </p:normalViewPr>
  <p:slideViewPr>
    <p:cSldViewPr snapToGrid="0" showGuides="1">
      <p:cViewPr varScale="1">
        <p:scale>
          <a:sx n="124" d="100"/>
          <a:sy n="124" d="100"/>
        </p:scale>
        <p:origin x="416" y="16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8CD5F-16D5-ED49-8928-233683D6998C}" type="datetimeFigureOut">
              <a:rPr lang="en-US" smtClean="0"/>
              <a:t>11/26/24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43EC9-2F4E-2949-86C8-99B0DE230EC2}" type="slidenum">
              <a:rPr lang="en-US" smtClean="0"/>
              <a:t>‹#›</a:t>
            </a:fld>
            <a:endParaRPr lang="en-US"/>
          </a:p>
        </p:txBody>
      </p:sp>
    </p:spTree>
    <p:extLst>
      <p:ext uri="{BB962C8B-B14F-4D97-AF65-F5344CB8AC3E}">
        <p14:creationId xmlns:p14="http://schemas.microsoft.com/office/powerpoint/2010/main" val="52655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43EC9-2F4E-2949-86C8-99B0DE230EC2}" type="slidenum">
              <a:rPr lang="en-US" smtClean="0"/>
              <a:t>13</a:t>
            </a:fld>
            <a:endParaRPr lang="en-US"/>
          </a:p>
        </p:txBody>
      </p:sp>
    </p:spTree>
    <p:extLst>
      <p:ext uri="{BB962C8B-B14F-4D97-AF65-F5344CB8AC3E}">
        <p14:creationId xmlns:p14="http://schemas.microsoft.com/office/powerpoint/2010/main" val="750148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43EC9-2F4E-2949-86C8-99B0DE230EC2}" type="slidenum">
              <a:rPr lang="en-US" smtClean="0"/>
              <a:t>15</a:t>
            </a:fld>
            <a:endParaRPr lang="en-US"/>
          </a:p>
        </p:txBody>
      </p:sp>
    </p:spTree>
    <p:extLst>
      <p:ext uri="{BB962C8B-B14F-4D97-AF65-F5344CB8AC3E}">
        <p14:creationId xmlns:p14="http://schemas.microsoft.com/office/powerpoint/2010/main" val="36239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43EC9-2F4E-2949-86C8-99B0DE230EC2}" type="slidenum">
              <a:rPr lang="en-US" smtClean="0"/>
              <a:t>16</a:t>
            </a:fld>
            <a:endParaRPr lang="en-US"/>
          </a:p>
        </p:txBody>
      </p:sp>
    </p:spTree>
    <p:extLst>
      <p:ext uri="{BB962C8B-B14F-4D97-AF65-F5344CB8AC3E}">
        <p14:creationId xmlns:p14="http://schemas.microsoft.com/office/powerpoint/2010/main" val="281325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D11F-9F08-646F-F7BC-DC75CD4B8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1609C1-6A6D-1A67-FE57-DCF82B2085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A741C1-1BA9-0BB9-F45A-449ED8F9A2E2}"/>
              </a:ext>
            </a:extLst>
          </p:cNvPr>
          <p:cNvSpPr>
            <a:spLocks noGrp="1"/>
          </p:cNvSpPr>
          <p:nvPr>
            <p:ph type="dt" sz="half" idx="10"/>
          </p:nvPr>
        </p:nvSpPr>
        <p:spPr/>
        <p:txBody>
          <a:bodyPr/>
          <a:lstStyle/>
          <a:p>
            <a:fld id="{33273C8D-BC41-6E41-A3EB-B5FBC364B8B7}" type="datetimeFigureOut">
              <a:rPr lang="en-US" smtClean="0"/>
              <a:t>11/26/24</a:t>
            </a:fld>
            <a:endParaRPr lang="en-US"/>
          </a:p>
        </p:txBody>
      </p:sp>
      <p:sp>
        <p:nvSpPr>
          <p:cNvPr id="5" name="Footer Placeholder 4">
            <a:extLst>
              <a:ext uri="{FF2B5EF4-FFF2-40B4-BE49-F238E27FC236}">
                <a16:creationId xmlns:a16="http://schemas.microsoft.com/office/drawing/2014/main" id="{578EDDF2-DDDC-703C-7F2B-89D46A2BF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DF1EB-AE9C-2E60-C757-6D0C0B064C88}"/>
              </a:ext>
            </a:extLst>
          </p:cNvPr>
          <p:cNvSpPr>
            <a:spLocks noGrp="1"/>
          </p:cNvSpPr>
          <p:nvPr>
            <p:ph type="sldNum" sz="quarter" idx="12"/>
          </p:nvPr>
        </p:nvSpPr>
        <p:spPr/>
        <p:txBody>
          <a:bodyPr/>
          <a:lstStyle/>
          <a:p>
            <a:fld id="{B0DF7F36-B5D0-B942-BE07-8EC38EF33BB8}" type="slidenum">
              <a:rPr lang="en-US" smtClean="0"/>
              <a:t>‹#›</a:t>
            </a:fld>
            <a:endParaRPr lang="en-US"/>
          </a:p>
        </p:txBody>
      </p:sp>
    </p:spTree>
    <p:extLst>
      <p:ext uri="{BB962C8B-B14F-4D97-AF65-F5344CB8AC3E}">
        <p14:creationId xmlns:p14="http://schemas.microsoft.com/office/powerpoint/2010/main" val="389011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943E-1ACA-2ACA-8A7C-8E42EDF31E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6F61F7-E201-7C45-53C6-2007A32D32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AD74B-2799-30BA-A1AA-715C1BF3303E}"/>
              </a:ext>
            </a:extLst>
          </p:cNvPr>
          <p:cNvSpPr>
            <a:spLocks noGrp="1"/>
          </p:cNvSpPr>
          <p:nvPr>
            <p:ph type="dt" sz="half" idx="10"/>
          </p:nvPr>
        </p:nvSpPr>
        <p:spPr/>
        <p:txBody>
          <a:bodyPr/>
          <a:lstStyle/>
          <a:p>
            <a:fld id="{33273C8D-BC41-6E41-A3EB-B5FBC364B8B7}" type="datetimeFigureOut">
              <a:rPr lang="en-US" smtClean="0"/>
              <a:t>11/26/24</a:t>
            </a:fld>
            <a:endParaRPr lang="en-US"/>
          </a:p>
        </p:txBody>
      </p:sp>
      <p:sp>
        <p:nvSpPr>
          <p:cNvPr id="5" name="Footer Placeholder 4">
            <a:extLst>
              <a:ext uri="{FF2B5EF4-FFF2-40B4-BE49-F238E27FC236}">
                <a16:creationId xmlns:a16="http://schemas.microsoft.com/office/drawing/2014/main" id="{60F42EAE-949C-8838-D663-D04B36206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1AEE3-92B0-3B10-BF1F-DE33DA182DE7}"/>
              </a:ext>
            </a:extLst>
          </p:cNvPr>
          <p:cNvSpPr>
            <a:spLocks noGrp="1"/>
          </p:cNvSpPr>
          <p:nvPr>
            <p:ph type="sldNum" sz="quarter" idx="12"/>
          </p:nvPr>
        </p:nvSpPr>
        <p:spPr/>
        <p:txBody>
          <a:bodyPr/>
          <a:lstStyle/>
          <a:p>
            <a:fld id="{B0DF7F36-B5D0-B942-BE07-8EC38EF33BB8}" type="slidenum">
              <a:rPr lang="en-US" smtClean="0"/>
              <a:t>‹#›</a:t>
            </a:fld>
            <a:endParaRPr lang="en-US"/>
          </a:p>
        </p:txBody>
      </p:sp>
    </p:spTree>
    <p:extLst>
      <p:ext uri="{BB962C8B-B14F-4D97-AF65-F5344CB8AC3E}">
        <p14:creationId xmlns:p14="http://schemas.microsoft.com/office/powerpoint/2010/main" val="269767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0D3C1-3E02-5BF9-C86A-C3DDC10E45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0578B0-6BE5-0EEB-2E94-86D4B7DBF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34763-5BA6-16FA-7D52-4798119049E3}"/>
              </a:ext>
            </a:extLst>
          </p:cNvPr>
          <p:cNvSpPr>
            <a:spLocks noGrp="1"/>
          </p:cNvSpPr>
          <p:nvPr>
            <p:ph type="dt" sz="half" idx="10"/>
          </p:nvPr>
        </p:nvSpPr>
        <p:spPr/>
        <p:txBody>
          <a:bodyPr/>
          <a:lstStyle/>
          <a:p>
            <a:fld id="{33273C8D-BC41-6E41-A3EB-B5FBC364B8B7}" type="datetimeFigureOut">
              <a:rPr lang="en-US" smtClean="0"/>
              <a:t>11/26/24</a:t>
            </a:fld>
            <a:endParaRPr lang="en-US"/>
          </a:p>
        </p:txBody>
      </p:sp>
      <p:sp>
        <p:nvSpPr>
          <p:cNvPr id="5" name="Footer Placeholder 4">
            <a:extLst>
              <a:ext uri="{FF2B5EF4-FFF2-40B4-BE49-F238E27FC236}">
                <a16:creationId xmlns:a16="http://schemas.microsoft.com/office/drawing/2014/main" id="{B2419E13-5909-12A0-4F2F-A46346A2A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FF916-1377-A532-B16C-8B4D5CB5A20D}"/>
              </a:ext>
            </a:extLst>
          </p:cNvPr>
          <p:cNvSpPr>
            <a:spLocks noGrp="1"/>
          </p:cNvSpPr>
          <p:nvPr>
            <p:ph type="sldNum" sz="quarter" idx="12"/>
          </p:nvPr>
        </p:nvSpPr>
        <p:spPr/>
        <p:txBody>
          <a:bodyPr/>
          <a:lstStyle/>
          <a:p>
            <a:fld id="{B0DF7F36-B5D0-B942-BE07-8EC38EF33BB8}" type="slidenum">
              <a:rPr lang="en-US" smtClean="0"/>
              <a:t>‹#›</a:t>
            </a:fld>
            <a:endParaRPr lang="en-US"/>
          </a:p>
        </p:txBody>
      </p:sp>
    </p:spTree>
    <p:extLst>
      <p:ext uri="{BB962C8B-B14F-4D97-AF65-F5344CB8AC3E}">
        <p14:creationId xmlns:p14="http://schemas.microsoft.com/office/powerpoint/2010/main" val="356421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59F8-87E3-85D0-881E-45582DD5A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E034D-97A6-4B7C-F870-91C62AD8B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C554E-BEAA-A812-E242-4F9416E7EB8F}"/>
              </a:ext>
            </a:extLst>
          </p:cNvPr>
          <p:cNvSpPr>
            <a:spLocks noGrp="1"/>
          </p:cNvSpPr>
          <p:nvPr>
            <p:ph type="dt" sz="half" idx="10"/>
          </p:nvPr>
        </p:nvSpPr>
        <p:spPr/>
        <p:txBody>
          <a:bodyPr/>
          <a:lstStyle/>
          <a:p>
            <a:fld id="{33273C8D-BC41-6E41-A3EB-B5FBC364B8B7}" type="datetimeFigureOut">
              <a:rPr lang="en-US" smtClean="0"/>
              <a:t>11/26/24</a:t>
            </a:fld>
            <a:endParaRPr lang="en-US"/>
          </a:p>
        </p:txBody>
      </p:sp>
      <p:sp>
        <p:nvSpPr>
          <p:cNvPr id="5" name="Footer Placeholder 4">
            <a:extLst>
              <a:ext uri="{FF2B5EF4-FFF2-40B4-BE49-F238E27FC236}">
                <a16:creationId xmlns:a16="http://schemas.microsoft.com/office/drawing/2014/main" id="{C2463D38-CA7A-B1B5-6913-DFD8C9B0A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87AD5-071D-96E9-98F8-5E111A12529B}"/>
              </a:ext>
            </a:extLst>
          </p:cNvPr>
          <p:cNvSpPr>
            <a:spLocks noGrp="1"/>
          </p:cNvSpPr>
          <p:nvPr>
            <p:ph type="sldNum" sz="quarter" idx="12"/>
          </p:nvPr>
        </p:nvSpPr>
        <p:spPr/>
        <p:txBody>
          <a:bodyPr/>
          <a:lstStyle/>
          <a:p>
            <a:fld id="{B0DF7F36-B5D0-B942-BE07-8EC38EF33BB8}" type="slidenum">
              <a:rPr lang="en-US" smtClean="0"/>
              <a:t>‹#›</a:t>
            </a:fld>
            <a:endParaRPr lang="en-US"/>
          </a:p>
        </p:txBody>
      </p:sp>
    </p:spTree>
    <p:extLst>
      <p:ext uri="{BB962C8B-B14F-4D97-AF65-F5344CB8AC3E}">
        <p14:creationId xmlns:p14="http://schemas.microsoft.com/office/powerpoint/2010/main" val="76770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CD52-96F4-BBBE-F3B0-A532774275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9A09A9-C7B0-D009-D945-712D74BF7D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2E2A66-2DA2-F1BB-C798-3FEAC3D75B25}"/>
              </a:ext>
            </a:extLst>
          </p:cNvPr>
          <p:cNvSpPr>
            <a:spLocks noGrp="1"/>
          </p:cNvSpPr>
          <p:nvPr>
            <p:ph type="dt" sz="half" idx="10"/>
          </p:nvPr>
        </p:nvSpPr>
        <p:spPr/>
        <p:txBody>
          <a:bodyPr/>
          <a:lstStyle/>
          <a:p>
            <a:fld id="{33273C8D-BC41-6E41-A3EB-B5FBC364B8B7}" type="datetimeFigureOut">
              <a:rPr lang="en-US" smtClean="0"/>
              <a:t>11/26/24</a:t>
            </a:fld>
            <a:endParaRPr lang="en-US"/>
          </a:p>
        </p:txBody>
      </p:sp>
      <p:sp>
        <p:nvSpPr>
          <p:cNvPr id="5" name="Footer Placeholder 4">
            <a:extLst>
              <a:ext uri="{FF2B5EF4-FFF2-40B4-BE49-F238E27FC236}">
                <a16:creationId xmlns:a16="http://schemas.microsoft.com/office/drawing/2014/main" id="{E4D2759F-4890-D4BA-7F2C-A89422323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41BBE-D9B8-D6C5-BB7A-931C5D6EA190}"/>
              </a:ext>
            </a:extLst>
          </p:cNvPr>
          <p:cNvSpPr>
            <a:spLocks noGrp="1"/>
          </p:cNvSpPr>
          <p:nvPr>
            <p:ph type="sldNum" sz="quarter" idx="12"/>
          </p:nvPr>
        </p:nvSpPr>
        <p:spPr/>
        <p:txBody>
          <a:bodyPr/>
          <a:lstStyle/>
          <a:p>
            <a:fld id="{B0DF7F36-B5D0-B942-BE07-8EC38EF33BB8}" type="slidenum">
              <a:rPr lang="en-US" smtClean="0"/>
              <a:t>‹#›</a:t>
            </a:fld>
            <a:endParaRPr lang="en-US"/>
          </a:p>
        </p:txBody>
      </p:sp>
    </p:spTree>
    <p:extLst>
      <p:ext uri="{BB962C8B-B14F-4D97-AF65-F5344CB8AC3E}">
        <p14:creationId xmlns:p14="http://schemas.microsoft.com/office/powerpoint/2010/main" val="151640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B0F7-DC68-0AD8-2DF6-D085169F1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94EE49-B857-56DF-0043-F27AD183A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B4DD61-0555-37AC-C49B-B887DA9FBE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D7EA45-A8DB-17CE-4609-FC9D1ADA403A}"/>
              </a:ext>
            </a:extLst>
          </p:cNvPr>
          <p:cNvSpPr>
            <a:spLocks noGrp="1"/>
          </p:cNvSpPr>
          <p:nvPr>
            <p:ph type="dt" sz="half" idx="10"/>
          </p:nvPr>
        </p:nvSpPr>
        <p:spPr/>
        <p:txBody>
          <a:bodyPr/>
          <a:lstStyle/>
          <a:p>
            <a:fld id="{33273C8D-BC41-6E41-A3EB-B5FBC364B8B7}" type="datetimeFigureOut">
              <a:rPr lang="en-US" smtClean="0"/>
              <a:t>11/26/24</a:t>
            </a:fld>
            <a:endParaRPr lang="en-US"/>
          </a:p>
        </p:txBody>
      </p:sp>
      <p:sp>
        <p:nvSpPr>
          <p:cNvPr id="6" name="Footer Placeholder 5">
            <a:extLst>
              <a:ext uri="{FF2B5EF4-FFF2-40B4-BE49-F238E27FC236}">
                <a16:creationId xmlns:a16="http://schemas.microsoft.com/office/drawing/2014/main" id="{48FBC347-2F29-2BBB-1FF9-89D45FD6A4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AA9C2-DD7B-DCAF-2872-B332B4DD4D3F}"/>
              </a:ext>
            </a:extLst>
          </p:cNvPr>
          <p:cNvSpPr>
            <a:spLocks noGrp="1"/>
          </p:cNvSpPr>
          <p:nvPr>
            <p:ph type="sldNum" sz="quarter" idx="12"/>
          </p:nvPr>
        </p:nvSpPr>
        <p:spPr/>
        <p:txBody>
          <a:bodyPr/>
          <a:lstStyle/>
          <a:p>
            <a:fld id="{B0DF7F36-B5D0-B942-BE07-8EC38EF33BB8}" type="slidenum">
              <a:rPr lang="en-US" smtClean="0"/>
              <a:t>‹#›</a:t>
            </a:fld>
            <a:endParaRPr lang="en-US"/>
          </a:p>
        </p:txBody>
      </p:sp>
    </p:spTree>
    <p:extLst>
      <p:ext uri="{BB962C8B-B14F-4D97-AF65-F5344CB8AC3E}">
        <p14:creationId xmlns:p14="http://schemas.microsoft.com/office/powerpoint/2010/main" val="315151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2907-4E43-D1DC-8B4C-28C2A61D48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A0716-93E7-ECCB-2CCE-D2993E550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20DF6-E0ED-C6B9-7CDD-BD86C74529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4661D5-C0AC-B363-1834-8F329B24F2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EEF358-3C74-C0C4-E3B8-35D01DD707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FCC6D-4A22-2443-C166-408C5ECF18AE}"/>
              </a:ext>
            </a:extLst>
          </p:cNvPr>
          <p:cNvSpPr>
            <a:spLocks noGrp="1"/>
          </p:cNvSpPr>
          <p:nvPr>
            <p:ph type="dt" sz="half" idx="10"/>
          </p:nvPr>
        </p:nvSpPr>
        <p:spPr/>
        <p:txBody>
          <a:bodyPr/>
          <a:lstStyle/>
          <a:p>
            <a:fld id="{33273C8D-BC41-6E41-A3EB-B5FBC364B8B7}" type="datetimeFigureOut">
              <a:rPr lang="en-US" smtClean="0"/>
              <a:t>11/26/24</a:t>
            </a:fld>
            <a:endParaRPr lang="en-US"/>
          </a:p>
        </p:txBody>
      </p:sp>
      <p:sp>
        <p:nvSpPr>
          <p:cNvPr id="8" name="Footer Placeholder 7">
            <a:extLst>
              <a:ext uri="{FF2B5EF4-FFF2-40B4-BE49-F238E27FC236}">
                <a16:creationId xmlns:a16="http://schemas.microsoft.com/office/drawing/2014/main" id="{FAB7F5E4-33D1-8F4C-CE4B-D76FEFFB4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A12A7E-D6FD-F57D-4BAE-909771E4AD38}"/>
              </a:ext>
            </a:extLst>
          </p:cNvPr>
          <p:cNvSpPr>
            <a:spLocks noGrp="1"/>
          </p:cNvSpPr>
          <p:nvPr>
            <p:ph type="sldNum" sz="quarter" idx="12"/>
          </p:nvPr>
        </p:nvSpPr>
        <p:spPr/>
        <p:txBody>
          <a:bodyPr/>
          <a:lstStyle/>
          <a:p>
            <a:fld id="{B0DF7F36-B5D0-B942-BE07-8EC38EF33BB8}" type="slidenum">
              <a:rPr lang="en-US" smtClean="0"/>
              <a:t>‹#›</a:t>
            </a:fld>
            <a:endParaRPr lang="en-US"/>
          </a:p>
        </p:txBody>
      </p:sp>
    </p:spTree>
    <p:extLst>
      <p:ext uri="{BB962C8B-B14F-4D97-AF65-F5344CB8AC3E}">
        <p14:creationId xmlns:p14="http://schemas.microsoft.com/office/powerpoint/2010/main" val="80704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01DE-8157-FC1F-9D13-938E026C4D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837A2E-1236-CFAB-0935-2FF2423C3890}"/>
              </a:ext>
            </a:extLst>
          </p:cNvPr>
          <p:cNvSpPr>
            <a:spLocks noGrp="1"/>
          </p:cNvSpPr>
          <p:nvPr>
            <p:ph type="dt" sz="half" idx="10"/>
          </p:nvPr>
        </p:nvSpPr>
        <p:spPr/>
        <p:txBody>
          <a:bodyPr/>
          <a:lstStyle/>
          <a:p>
            <a:fld id="{33273C8D-BC41-6E41-A3EB-B5FBC364B8B7}" type="datetimeFigureOut">
              <a:rPr lang="en-US" smtClean="0"/>
              <a:t>11/26/24</a:t>
            </a:fld>
            <a:endParaRPr lang="en-US"/>
          </a:p>
        </p:txBody>
      </p:sp>
      <p:sp>
        <p:nvSpPr>
          <p:cNvPr id="4" name="Footer Placeholder 3">
            <a:extLst>
              <a:ext uri="{FF2B5EF4-FFF2-40B4-BE49-F238E27FC236}">
                <a16:creationId xmlns:a16="http://schemas.microsoft.com/office/drawing/2014/main" id="{C96BB76C-1DA8-1F1B-44BE-0E6B2AC367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E68C6-13D1-B35D-7CF1-D0F1CFEBA1D9}"/>
              </a:ext>
            </a:extLst>
          </p:cNvPr>
          <p:cNvSpPr>
            <a:spLocks noGrp="1"/>
          </p:cNvSpPr>
          <p:nvPr>
            <p:ph type="sldNum" sz="quarter" idx="12"/>
          </p:nvPr>
        </p:nvSpPr>
        <p:spPr/>
        <p:txBody>
          <a:bodyPr/>
          <a:lstStyle/>
          <a:p>
            <a:fld id="{B0DF7F36-B5D0-B942-BE07-8EC38EF33BB8}" type="slidenum">
              <a:rPr lang="en-US" smtClean="0"/>
              <a:t>‹#›</a:t>
            </a:fld>
            <a:endParaRPr lang="en-US"/>
          </a:p>
        </p:txBody>
      </p:sp>
    </p:spTree>
    <p:extLst>
      <p:ext uri="{BB962C8B-B14F-4D97-AF65-F5344CB8AC3E}">
        <p14:creationId xmlns:p14="http://schemas.microsoft.com/office/powerpoint/2010/main" val="85203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43AD4-23FC-42A7-9555-CE8365033596}"/>
              </a:ext>
            </a:extLst>
          </p:cNvPr>
          <p:cNvSpPr>
            <a:spLocks noGrp="1"/>
          </p:cNvSpPr>
          <p:nvPr>
            <p:ph type="dt" sz="half" idx="10"/>
          </p:nvPr>
        </p:nvSpPr>
        <p:spPr/>
        <p:txBody>
          <a:bodyPr/>
          <a:lstStyle/>
          <a:p>
            <a:fld id="{33273C8D-BC41-6E41-A3EB-B5FBC364B8B7}" type="datetimeFigureOut">
              <a:rPr lang="en-US" smtClean="0"/>
              <a:t>11/26/24</a:t>
            </a:fld>
            <a:endParaRPr lang="en-US"/>
          </a:p>
        </p:txBody>
      </p:sp>
      <p:sp>
        <p:nvSpPr>
          <p:cNvPr id="3" name="Footer Placeholder 2">
            <a:extLst>
              <a:ext uri="{FF2B5EF4-FFF2-40B4-BE49-F238E27FC236}">
                <a16:creationId xmlns:a16="http://schemas.microsoft.com/office/drawing/2014/main" id="{461CB294-3F62-894C-DC8D-E60FA8117A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24769D-533A-E024-BFE4-4D2B4DA21A7D}"/>
              </a:ext>
            </a:extLst>
          </p:cNvPr>
          <p:cNvSpPr>
            <a:spLocks noGrp="1"/>
          </p:cNvSpPr>
          <p:nvPr>
            <p:ph type="sldNum" sz="quarter" idx="12"/>
          </p:nvPr>
        </p:nvSpPr>
        <p:spPr/>
        <p:txBody>
          <a:bodyPr/>
          <a:lstStyle/>
          <a:p>
            <a:fld id="{B0DF7F36-B5D0-B942-BE07-8EC38EF33BB8}" type="slidenum">
              <a:rPr lang="en-US" smtClean="0"/>
              <a:t>‹#›</a:t>
            </a:fld>
            <a:endParaRPr lang="en-US"/>
          </a:p>
        </p:txBody>
      </p:sp>
    </p:spTree>
    <p:extLst>
      <p:ext uri="{BB962C8B-B14F-4D97-AF65-F5344CB8AC3E}">
        <p14:creationId xmlns:p14="http://schemas.microsoft.com/office/powerpoint/2010/main" val="308452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693A-1217-B773-17D7-1AA8845DE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28B228-A49D-5E16-8799-D90F09539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3B6077-2FAF-87C7-B037-4B3283B7C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6682D-EAC3-A080-5150-29FCB110B2CF}"/>
              </a:ext>
            </a:extLst>
          </p:cNvPr>
          <p:cNvSpPr>
            <a:spLocks noGrp="1"/>
          </p:cNvSpPr>
          <p:nvPr>
            <p:ph type="dt" sz="half" idx="10"/>
          </p:nvPr>
        </p:nvSpPr>
        <p:spPr/>
        <p:txBody>
          <a:bodyPr/>
          <a:lstStyle/>
          <a:p>
            <a:fld id="{33273C8D-BC41-6E41-A3EB-B5FBC364B8B7}" type="datetimeFigureOut">
              <a:rPr lang="en-US" smtClean="0"/>
              <a:t>11/26/24</a:t>
            </a:fld>
            <a:endParaRPr lang="en-US"/>
          </a:p>
        </p:txBody>
      </p:sp>
      <p:sp>
        <p:nvSpPr>
          <p:cNvPr id="6" name="Footer Placeholder 5">
            <a:extLst>
              <a:ext uri="{FF2B5EF4-FFF2-40B4-BE49-F238E27FC236}">
                <a16:creationId xmlns:a16="http://schemas.microsoft.com/office/drawing/2014/main" id="{723C926C-885E-38E1-9295-E24A8520D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8DB06-184A-FFF4-66C5-0B8D4096ED7B}"/>
              </a:ext>
            </a:extLst>
          </p:cNvPr>
          <p:cNvSpPr>
            <a:spLocks noGrp="1"/>
          </p:cNvSpPr>
          <p:nvPr>
            <p:ph type="sldNum" sz="quarter" idx="12"/>
          </p:nvPr>
        </p:nvSpPr>
        <p:spPr/>
        <p:txBody>
          <a:bodyPr/>
          <a:lstStyle/>
          <a:p>
            <a:fld id="{B0DF7F36-B5D0-B942-BE07-8EC38EF33BB8}" type="slidenum">
              <a:rPr lang="en-US" smtClean="0"/>
              <a:t>‹#›</a:t>
            </a:fld>
            <a:endParaRPr lang="en-US"/>
          </a:p>
        </p:txBody>
      </p:sp>
    </p:spTree>
    <p:extLst>
      <p:ext uri="{BB962C8B-B14F-4D97-AF65-F5344CB8AC3E}">
        <p14:creationId xmlns:p14="http://schemas.microsoft.com/office/powerpoint/2010/main" val="40229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26C2-414D-BA07-CCFA-ED09D8CB4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7F90D-CD1A-5459-4070-6296C753DB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DB4B6D-2BAD-3D03-8356-697EF558F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9EB86-708C-3F61-7410-A1D8181C9D02}"/>
              </a:ext>
            </a:extLst>
          </p:cNvPr>
          <p:cNvSpPr>
            <a:spLocks noGrp="1"/>
          </p:cNvSpPr>
          <p:nvPr>
            <p:ph type="dt" sz="half" idx="10"/>
          </p:nvPr>
        </p:nvSpPr>
        <p:spPr/>
        <p:txBody>
          <a:bodyPr/>
          <a:lstStyle/>
          <a:p>
            <a:fld id="{33273C8D-BC41-6E41-A3EB-B5FBC364B8B7}" type="datetimeFigureOut">
              <a:rPr lang="en-US" smtClean="0"/>
              <a:t>11/26/24</a:t>
            </a:fld>
            <a:endParaRPr lang="en-US"/>
          </a:p>
        </p:txBody>
      </p:sp>
      <p:sp>
        <p:nvSpPr>
          <p:cNvPr id="6" name="Footer Placeholder 5">
            <a:extLst>
              <a:ext uri="{FF2B5EF4-FFF2-40B4-BE49-F238E27FC236}">
                <a16:creationId xmlns:a16="http://schemas.microsoft.com/office/drawing/2014/main" id="{F74D9CF7-3C47-3628-B2C6-8933DBA0E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EC127-4789-0F31-9E6C-0D7C700F04BC}"/>
              </a:ext>
            </a:extLst>
          </p:cNvPr>
          <p:cNvSpPr>
            <a:spLocks noGrp="1"/>
          </p:cNvSpPr>
          <p:nvPr>
            <p:ph type="sldNum" sz="quarter" idx="12"/>
          </p:nvPr>
        </p:nvSpPr>
        <p:spPr/>
        <p:txBody>
          <a:bodyPr/>
          <a:lstStyle/>
          <a:p>
            <a:fld id="{B0DF7F36-B5D0-B942-BE07-8EC38EF33BB8}" type="slidenum">
              <a:rPr lang="en-US" smtClean="0"/>
              <a:t>‹#›</a:t>
            </a:fld>
            <a:endParaRPr lang="en-US"/>
          </a:p>
        </p:txBody>
      </p:sp>
    </p:spTree>
    <p:extLst>
      <p:ext uri="{BB962C8B-B14F-4D97-AF65-F5344CB8AC3E}">
        <p14:creationId xmlns:p14="http://schemas.microsoft.com/office/powerpoint/2010/main" val="60162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E661F-4FF1-B9CB-711B-306FD81FC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8BF89E-2605-7F41-DF57-14A56AFEC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E4389-37E9-81E4-EB3E-DA5AD6F28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273C8D-BC41-6E41-A3EB-B5FBC364B8B7}" type="datetimeFigureOut">
              <a:rPr lang="en-US" smtClean="0"/>
              <a:t>11/26/24</a:t>
            </a:fld>
            <a:endParaRPr lang="en-US"/>
          </a:p>
        </p:txBody>
      </p:sp>
      <p:sp>
        <p:nvSpPr>
          <p:cNvPr id="5" name="Footer Placeholder 4">
            <a:extLst>
              <a:ext uri="{FF2B5EF4-FFF2-40B4-BE49-F238E27FC236}">
                <a16:creationId xmlns:a16="http://schemas.microsoft.com/office/drawing/2014/main" id="{5F5A58B5-99F4-8C1A-D181-95B6201D3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57A60E3-A75A-26AC-41D2-9ADDB457A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DF7F36-B5D0-B942-BE07-8EC38EF33BB8}" type="slidenum">
              <a:rPr lang="en-US" smtClean="0"/>
              <a:t>‹#›</a:t>
            </a:fld>
            <a:endParaRPr lang="en-US"/>
          </a:p>
        </p:txBody>
      </p:sp>
    </p:spTree>
    <p:extLst>
      <p:ext uri="{BB962C8B-B14F-4D97-AF65-F5344CB8AC3E}">
        <p14:creationId xmlns:p14="http://schemas.microsoft.com/office/powerpoint/2010/main" val="1237018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A3C1AB-1153-42D2-8378-34B849C1C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237187-983C-E818-F48D-688ACB6426FA}"/>
              </a:ext>
            </a:extLst>
          </p:cNvPr>
          <p:cNvSpPr>
            <a:spLocks noGrp="1"/>
          </p:cNvSpPr>
          <p:nvPr>
            <p:ph type="ctrTitle"/>
          </p:nvPr>
        </p:nvSpPr>
        <p:spPr>
          <a:xfrm>
            <a:off x="2103121" y="4727173"/>
            <a:ext cx="7985759" cy="868823"/>
          </a:xfrm>
        </p:spPr>
        <p:txBody>
          <a:bodyPr anchor="ctr">
            <a:normAutofit/>
          </a:bodyPr>
          <a:lstStyle/>
          <a:p>
            <a:endParaRPr lang="en-US" sz="4000"/>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67BF5929-F1FB-7F71-470E-3BE6E5F9305D}"/>
              </a:ext>
            </a:extLst>
          </p:cNvPr>
          <p:cNvSpPr>
            <a:spLocks noGrp="1"/>
          </p:cNvSpPr>
          <p:nvPr>
            <p:ph type="subTitle" idx="1"/>
          </p:nvPr>
        </p:nvSpPr>
        <p:spPr>
          <a:xfrm>
            <a:off x="2615738" y="5680637"/>
            <a:ext cx="6960524" cy="598516"/>
          </a:xfrm>
        </p:spPr>
        <p:txBody>
          <a:bodyPr anchor="ctr">
            <a:normAutofit/>
          </a:bodyPr>
          <a:lstStyle/>
          <a:p>
            <a:endParaRPr lang="en-US" sz="2000">
              <a:solidFill>
                <a:schemeClr val="bg1"/>
              </a:solidFill>
            </a:endParaRPr>
          </a:p>
        </p:txBody>
      </p:sp>
      <p:pic>
        <p:nvPicPr>
          <p:cNvPr id="5" name="Picture 4" descr="A white paper with black text&#10;&#10;Description automatically generated">
            <a:extLst>
              <a:ext uri="{FF2B5EF4-FFF2-40B4-BE49-F238E27FC236}">
                <a16:creationId xmlns:a16="http://schemas.microsoft.com/office/drawing/2014/main" id="{5EF7BFA9-661F-9CEE-65CF-B13D726BE9FB}"/>
              </a:ext>
            </a:extLst>
          </p:cNvPr>
          <p:cNvPicPr>
            <a:picLocks noChangeAspect="1"/>
          </p:cNvPicPr>
          <p:nvPr/>
        </p:nvPicPr>
        <p:blipFill>
          <a:blip r:embed="rId2"/>
          <a:stretch>
            <a:fillRect/>
          </a:stretch>
        </p:blipFill>
        <p:spPr>
          <a:xfrm>
            <a:off x="385157" y="490522"/>
            <a:ext cx="11421687" cy="3712045"/>
          </a:xfrm>
          <a:prstGeom prst="rect">
            <a:avLst/>
          </a:prstGeom>
        </p:spPr>
      </p:pic>
    </p:spTree>
    <p:extLst>
      <p:ext uri="{BB962C8B-B14F-4D97-AF65-F5344CB8AC3E}">
        <p14:creationId xmlns:p14="http://schemas.microsoft.com/office/powerpoint/2010/main" val="535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46E35-2B5F-EEF8-2167-2FEAA1C4CD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12F882-8746-3BC2-BEA0-3E663C90EC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34B9D8-9BBA-5741-3802-8A32D53ABF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4511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D3AA9-7E6A-E8CC-FA29-DD2B2107B3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4F370-409D-34EB-F354-37DBACB1D7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566347-17E2-ADCA-C9A5-6517FD5720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122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D67A-4789-64C2-AED2-B263313BDD7C}"/>
              </a:ext>
            </a:extLst>
          </p:cNvPr>
          <p:cNvSpPr>
            <a:spLocks noGrp="1"/>
          </p:cNvSpPr>
          <p:nvPr>
            <p:ph type="title"/>
          </p:nvPr>
        </p:nvSpPr>
        <p:spPr/>
        <p:txBody>
          <a:bodyPr/>
          <a:lstStyle/>
          <a:p>
            <a:r>
              <a:rPr lang="en-US" dirty="0"/>
              <a:t>ChatGPT4PCG</a:t>
            </a:r>
          </a:p>
        </p:txBody>
      </p:sp>
      <p:pic>
        <p:nvPicPr>
          <p:cNvPr id="5" name="Content Placeholder 4" descr="A screenshot of a game&#10;&#10;Description automatically generated">
            <a:extLst>
              <a:ext uri="{FF2B5EF4-FFF2-40B4-BE49-F238E27FC236}">
                <a16:creationId xmlns:a16="http://schemas.microsoft.com/office/drawing/2014/main" id="{25018397-188F-5C2B-4B68-BCDAE8F3E627}"/>
              </a:ext>
            </a:extLst>
          </p:cNvPr>
          <p:cNvPicPr>
            <a:picLocks noGrp="1" noChangeAspect="1"/>
          </p:cNvPicPr>
          <p:nvPr>
            <p:ph idx="1"/>
          </p:nvPr>
        </p:nvPicPr>
        <p:blipFill>
          <a:blip r:embed="rId2"/>
          <a:stretch>
            <a:fillRect/>
          </a:stretch>
        </p:blipFill>
        <p:spPr>
          <a:xfrm>
            <a:off x="1729683" y="1825625"/>
            <a:ext cx="8732633" cy="4351338"/>
          </a:xfrm>
        </p:spPr>
      </p:pic>
    </p:spTree>
    <p:extLst>
      <p:ext uri="{BB962C8B-B14F-4D97-AF65-F5344CB8AC3E}">
        <p14:creationId xmlns:p14="http://schemas.microsoft.com/office/powerpoint/2010/main" val="20997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E1FC-CA8E-F71B-BDEF-DE9ADBA56954}"/>
              </a:ext>
            </a:extLst>
          </p:cNvPr>
          <p:cNvSpPr>
            <a:spLocks noGrp="1"/>
          </p:cNvSpPr>
          <p:nvPr>
            <p:ph type="title"/>
          </p:nvPr>
        </p:nvSpPr>
        <p:spPr/>
        <p:txBody>
          <a:bodyPr/>
          <a:lstStyle/>
          <a:p>
            <a:r>
              <a:rPr lang="en-US" dirty="0"/>
              <a:t>Experiment 1: Replication Experiment</a:t>
            </a:r>
          </a:p>
        </p:txBody>
      </p:sp>
      <p:sp>
        <p:nvSpPr>
          <p:cNvPr id="3" name="Content Placeholder 2">
            <a:extLst>
              <a:ext uri="{FF2B5EF4-FFF2-40B4-BE49-F238E27FC236}">
                <a16:creationId xmlns:a16="http://schemas.microsoft.com/office/drawing/2014/main" id="{B4263921-9C05-3D76-13F4-9128EF973DE7}"/>
              </a:ext>
            </a:extLst>
          </p:cNvPr>
          <p:cNvSpPr>
            <a:spLocks noGrp="1"/>
          </p:cNvSpPr>
          <p:nvPr>
            <p:ph idx="1"/>
          </p:nvPr>
        </p:nvSpPr>
        <p:spPr/>
        <p:txBody>
          <a:bodyPr>
            <a:normAutofit fontScale="85000" lnSpcReduction="20000"/>
          </a:bodyPr>
          <a:lstStyle/>
          <a:p>
            <a:r>
              <a:rPr lang="en-US" dirty="0"/>
              <a:t>The replication experiment investigates whether the original prompts achieve approximately the same scores six months after the competition. </a:t>
            </a:r>
          </a:p>
          <a:p>
            <a:r>
              <a:rPr lang="en-US" dirty="0"/>
              <a:t>ChatGPT-3.5 is closed source and it is unclear when changes are made that may impact the generated levels. </a:t>
            </a:r>
          </a:p>
          <a:p>
            <a:r>
              <a:rPr lang="en-US" dirty="0"/>
              <a:t>This experiment also examines whether scores are impacted by increasing the number of levels generated per letter to 100. </a:t>
            </a:r>
          </a:p>
          <a:p>
            <a:r>
              <a:rPr lang="en-US" dirty="0"/>
              <a:t>The results of the replication experiment show that ChatGPT-3.5 is changing over the time span of six months, and that these small changes can significantly impact how prompts score, whether ten or 100 levels are evaluated. </a:t>
            </a:r>
          </a:p>
          <a:p>
            <a:r>
              <a:rPr lang="en-US" dirty="0"/>
              <a:t>While the sample size is likely adequate for the competition, to make conclusions about prompts submitted to the competition over the course of years, it will be important to query LLMs with static weights.</a:t>
            </a:r>
          </a:p>
        </p:txBody>
      </p:sp>
    </p:spTree>
    <p:extLst>
      <p:ext uri="{BB962C8B-B14F-4D97-AF65-F5344CB8AC3E}">
        <p14:creationId xmlns:p14="http://schemas.microsoft.com/office/powerpoint/2010/main" val="384290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CF05D-5774-FD09-041D-6248A9EA7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8477EC-1D05-38F2-F1B6-EBFED7F214D8}"/>
              </a:ext>
            </a:extLst>
          </p:cNvPr>
          <p:cNvSpPr>
            <a:spLocks noGrp="1"/>
          </p:cNvSpPr>
          <p:nvPr>
            <p:ph type="title"/>
          </p:nvPr>
        </p:nvSpPr>
        <p:spPr/>
        <p:txBody>
          <a:bodyPr/>
          <a:lstStyle/>
          <a:p>
            <a:r>
              <a:rPr lang="en-US" dirty="0"/>
              <a:t>Experiment 2: Generalization Experiment</a:t>
            </a:r>
          </a:p>
        </p:txBody>
      </p:sp>
      <p:sp>
        <p:nvSpPr>
          <p:cNvPr id="3" name="Content Placeholder 2">
            <a:extLst>
              <a:ext uri="{FF2B5EF4-FFF2-40B4-BE49-F238E27FC236}">
                <a16:creationId xmlns:a16="http://schemas.microsoft.com/office/drawing/2014/main" id="{D22D0123-213B-D8CF-D415-8CD1213239F6}"/>
              </a:ext>
            </a:extLst>
          </p:cNvPr>
          <p:cNvSpPr>
            <a:spLocks noGrp="1"/>
          </p:cNvSpPr>
          <p:nvPr>
            <p:ph idx="1"/>
          </p:nvPr>
        </p:nvSpPr>
        <p:spPr/>
        <p:txBody>
          <a:bodyPr>
            <a:normAutofit fontScale="77500" lnSpcReduction="20000"/>
          </a:bodyPr>
          <a:lstStyle/>
          <a:p>
            <a:r>
              <a:rPr lang="en-US" dirty="0"/>
              <a:t>The generalization experiment examines the ability of prompts to generate levels it has not yet seen (i.e., that are not hard-coded in the prompt). </a:t>
            </a:r>
          </a:p>
          <a:p>
            <a:r>
              <a:rPr lang="en-US" dirty="0"/>
              <a:t>Prompts are modified to contain zero-shots or example letters in the zero-shot setting or one-shot in the one-shot setting. </a:t>
            </a:r>
          </a:p>
          <a:p>
            <a:r>
              <a:rPr lang="en-US" dirty="0"/>
              <a:t>The prompts in the one-shot setting are tested per letter given that prompts contain different example letters and some letters are more difficult to generate than others. </a:t>
            </a:r>
          </a:p>
          <a:p>
            <a:r>
              <a:rPr lang="en-US" dirty="0"/>
              <a:t>N-shot prompting is specified for a small subset of prompts and example letters. </a:t>
            </a:r>
          </a:p>
          <a:p>
            <a:r>
              <a:rPr lang="en-US" dirty="0"/>
              <a:t>The goal of this experiment is to understand whether successful prompts are generalizing or if it is the quality of their lookup tables that determines their score.</a:t>
            </a:r>
          </a:p>
          <a:p>
            <a:r>
              <a:rPr lang="en-US" dirty="0"/>
              <a:t> Results show that these modified prompts perform significantly worse than their unmodified counterparts and prompts that generalize well are not necessarily those that perform well in the competition. </a:t>
            </a:r>
          </a:p>
          <a:p>
            <a:r>
              <a:rPr lang="en-US" dirty="0"/>
              <a:t>These results suggest that generalizing with these new level generators is an open problem to explore.</a:t>
            </a:r>
          </a:p>
        </p:txBody>
      </p:sp>
    </p:spTree>
    <p:extLst>
      <p:ext uri="{BB962C8B-B14F-4D97-AF65-F5344CB8AC3E}">
        <p14:creationId xmlns:p14="http://schemas.microsoft.com/office/powerpoint/2010/main" val="302594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2F26-4CAA-1FF7-86C4-9B3C7C6819A8}"/>
              </a:ext>
            </a:extLst>
          </p:cNvPr>
          <p:cNvSpPr>
            <a:spLocks noGrp="1"/>
          </p:cNvSpPr>
          <p:nvPr>
            <p:ph type="title"/>
          </p:nvPr>
        </p:nvSpPr>
        <p:spPr/>
        <p:txBody>
          <a:bodyPr/>
          <a:lstStyle/>
          <a:p>
            <a:endParaRPr lang="en-US"/>
          </a:p>
        </p:txBody>
      </p:sp>
      <p:pic>
        <p:nvPicPr>
          <p:cNvPr id="5" name="Content Placeholder 4" descr="A pie chart with different colored circles&#10;&#10;Description automatically generated">
            <a:extLst>
              <a:ext uri="{FF2B5EF4-FFF2-40B4-BE49-F238E27FC236}">
                <a16:creationId xmlns:a16="http://schemas.microsoft.com/office/drawing/2014/main" id="{B36E771F-67CD-3F7B-BEC3-445C35168F71}"/>
              </a:ext>
            </a:extLst>
          </p:cNvPr>
          <p:cNvPicPr>
            <a:picLocks noGrp="1" noChangeAspect="1"/>
          </p:cNvPicPr>
          <p:nvPr>
            <p:ph idx="1"/>
          </p:nvPr>
        </p:nvPicPr>
        <p:blipFill>
          <a:blip r:embed="rId3"/>
          <a:stretch>
            <a:fillRect/>
          </a:stretch>
        </p:blipFill>
        <p:spPr>
          <a:xfrm>
            <a:off x="7213100" y="1829078"/>
            <a:ext cx="4140700" cy="2797175"/>
          </a:xfrm>
        </p:spPr>
      </p:pic>
      <p:pic>
        <p:nvPicPr>
          <p:cNvPr id="2050" name="Picture 2">
            <a:extLst>
              <a:ext uri="{FF2B5EF4-FFF2-40B4-BE49-F238E27FC236}">
                <a16:creationId xmlns:a16="http://schemas.microsoft.com/office/drawing/2014/main" id="{B2656359-16A6-66B0-9707-3103152EB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041" y="1829078"/>
            <a:ext cx="3313250" cy="434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58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AE1D7-2CD2-0316-B99A-3AB2458C98E7}"/>
              </a:ext>
            </a:extLst>
          </p:cNvPr>
          <p:cNvSpPr>
            <a:spLocks noGrp="1"/>
          </p:cNvSpPr>
          <p:nvPr>
            <p:ph type="title"/>
          </p:nvPr>
        </p:nvSpPr>
        <p:spPr/>
        <p:txBody>
          <a:bodyPr/>
          <a:lstStyle/>
          <a:p>
            <a:r>
              <a:rPr lang="en-US" dirty="0"/>
              <a:t>Introduction</a:t>
            </a:r>
          </a:p>
        </p:txBody>
      </p:sp>
      <p:pic>
        <p:nvPicPr>
          <p:cNvPr id="5" name="Content Placeholder 4" descr="A diagram of a diagram&#10;&#10;Description automatically generated">
            <a:extLst>
              <a:ext uri="{FF2B5EF4-FFF2-40B4-BE49-F238E27FC236}">
                <a16:creationId xmlns:a16="http://schemas.microsoft.com/office/drawing/2014/main" id="{5D22BF80-ECE8-4669-90E7-AA1C86CF9B82}"/>
              </a:ext>
            </a:extLst>
          </p:cNvPr>
          <p:cNvPicPr>
            <a:picLocks noGrp="1" noChangeAspect="1"/>
          </p:cNvPicPr>
          <p:nvPr>
            <p:ph idx="1"/>
          </p:nvPr>
        </p:nvPicPr>
        <p:blipFill rotWithShape="1">
          <a:blip r:embed="rId3"/>
          <a:srcRect t="24123" b="33616"/>
          <a:stretch/>
        </p:blipFill>
        <p:spPr>
          <a:xfrm>
            <a:off x="3824062" y="2875279"/>
            <a:ext cx="4543875" cy="1838961"/>
          </a:xfrm>
        </p:spPr>
      </p:pic>
    </p:spTree>
    <p:extLst>
      <p:ext uri="{BB962C8B-B14F-4D97-AF65-F5344CB8AC3E}">
        <p14:creationId xmlns:p14="http://schemas.microsoft.com/office/powerpoint/2010/main" val="3609145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CBA6-5835-3BB4-22FD-34B5A01B2F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A87E45-2613-7149-E08E-CCFFC9AD3F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518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274A-5A0D-F6C0-DA2E-FB211128D708}"/>
              </a:ext>
            </a:extLst>
          </p:cNvPr>
          <p:cNvSpPr>
            <a:spLocks noGrp="1"/>
          </p:cNvSpPr>
          <p:nvPr>
            <p:ph type="title"/>
          </p:nvPr>
        </p:nvSpPr>
        <p:spPr/>
        <p:txBody>
          <a:bodyPr/>
          <a:lstStyle/>
          <a:p>
            <a:r>
              <a:rPr lang="en-US" dirty="0"/>
              <a:t>LLM Sampling</a:t>
            </a:r>
          </a:p>
        </p:txBody>
      </p:sp>
      <p:sp>
        <p:nvSpPr>
          <p:cNvPr id="7" name="Content Placeholder 6">
            <a:extLst>
              <a:ext uri="{FF2B5EF4-FFF2-40B4-BE49-F238E27FC236}">
                <a16:creationId xmlns:a16="http://schemas.microsoft.com/office/drawing/2014/main" id="{4B30928A-7FB5-43C9-CD26-FB3777529A7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1082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524BF-DDD4-9ADF-BC4D-82B560D9D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ADBE0C-EEC4-A7B2-A19C-F1CA800F85BF}"/>
              </a:ext>
            </a:extLst>
          </p:cNvPr>
          <p:cNvSpPr>
            <a:spLocks noGrp="1"/>
          </p:cNvSpPr>
          <p:nvPr>
            <p:ph type="title"/>
          </p:nvPr>
        </p:nvSpPr>
        <p:spPr/>
        <p:txBody>
          <a:bodyPr/>
          <a:lstStyle/>
          <a:p>
            <a:r>
              <a:rPr lang="en-US" dirty="0"/>
              <a:t>LLM Generalization</a:t>
            </a:r>
          </a:p>
        </p:txBody>
      </p:sp>
      <p:sp>
        <p:nvSpPr>
          <p:cNvPr id="7" name="Content Placeholder 6">
            <a:extLst>
              <a:ext uri="{FF2B5EF4-FFF2-40B4-BE49-F238E27FC236}">
                <a16:creationId xmlns:a16="http://schemas.microsoft.com/office/drawing/2014/main" id="{196167F5-98BC-A7D4-881D-F9C76B4EF386}"/>
              </a:ext>
            </a:extLst>
          </p:cNvPr>
          <p:cNvSpPr>
            <a:spLocks noGrp="1"/>
          </p:cNvSpPr>
          <p:nvPr>
            <p:ph idx="1"/>
          </p:nvPr>
        </p:nvSpPr>
        <p:spPr/>
        <p:txBody>
          <a:bodyPr/>
          <a:lstStyle/>
          <a:p>
            <a:r>
              <a:rPr lang="en-US" dirty="0"/>
              <a:t>Generalization</a:t>
            </a:r>
          </a:p>
          <a:p>
            <a:r>
              <a:rPr lang="en-US" dirty="0"/>
              <a:t>One-Shot Generalization</a:t>
            </a:r>
          </a:p>
          <a:p>
            <a:r>
              <a:rPr lang="en-US" dirty="0"/>
              <a:t>Zero-Shot Generalization</a:t>
            </a:r>
          </a:p>
        </p:txBody>
      </p:sp>
    </p:spTree>
    <p:extLst>
      <p:ext uri="{BB962C8B-B14F-4D97-AF65-F5344CB8AC3E}">
        <p14:creationId xmlns:p14="http://schemas.microsoft.com/office/powerpoint/2010/main" val="34694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06785-5AB8-2361-59CB-FD457430C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7851F-E75D-CF13-D4F9-F30F536239A2}"/>
              </a:ext>
            </a:extLst>
          </p:cNvPr>
          <p:cNvSpPr>
            <a:spLocks noGrp="1"/>
          </p:cNvSpPr>
          <p:nvPr>
            <p:ph type="title"/>
          </p:nvPr>
        </p:nvSpPr>
        <p:spPr/>
        <p:txBody>
          <a:bodyPr/>
          <a:lstStyle/>
          <a:p>
            <a:r>
              <a:rPr lang="en-US" dirty="0"/>
              <a:t>Replication Experiment</a:t>
            </a:r>
          </a:p>
        </p:txBody>
      </p:sp>
      <p:sp>
        <p:nvSpPr>
          <p:cNvPr id="7" name="Content Placeholder 6">
            <a:extLst>
              <a:ext uri="{FF2B5EF4-FFF2-40B4-BE49-F238E27FC236}">
                <a16:creationId xmlns:a16="http://schemas.microsoft.com/office/drawing/2014/main" id="{B947A1E6-456C-7575-EC8C-79A2EFB6D506}"/>
              </a:ext>
            </a:extLst>
          </p:cNvPr>
          <p:cNvSpPr>
            <a:spLocks noGrp="1"/>
          </p:cNvSpPr>
          <p:nvPr>
            <p:ph idx="1"/>
          </p:nvPr>
        </p:nvSpPr>
        <p:spPr/>
        <p:txBody>
          <a:bodyPr>
            <a:normAutofit/>
          </a:bodyPr>
          <a:lstStyle/>
          <a:p>
            <a:r>
              <a:rPr lang="en-US" dirty="0"/>
              <a:t>Re-ran Competition: Is it possible for us to re-run the competition locally, later and get the same results?</a:t>
            </a:r>
          </a:p>
          <a:p>
            <a:pPr lvl="1"/>
            <a:r>
              <a:rPr lang="en-US" dirty="0"/>
              <a:t>Intuition: Randomization inherent in Sampling with Temperature</a:t>
            </a:r>
          </a:p>
          <a:p>
            <a:pPr lvl="2"/>
            <a:r>
              <a:rPr lang="en-US" dirty="0"/>
              <a:t>Sample Size of 𝑛 = 10 or 𝑛 = 100</a:t>
            </a:r>
          </a:p>
          <a:p>
            <a:pPr lvl="3"/>
            <a:r>
              <a:rPr lang="en-US" dirty="0"/>
              <a:t>ChatGPT responses per letter per prompt (i.e., 260 responses in total)</a:t>
            </a:r>
          </a:p>
          <a:p>
            <a:pPr lvl="3"/>
            <a:r>
              <a:rPr lang="en-US" dirty="0"/>
              <a:t>ChatGPT responses per letter per prompt (i.e., 2600 responses in total)</a:t>
            </a:r>
          </a:p>
        </p:txBody>
      </p:sp>
    </p:spTree>
    <p:extLst>
      <p:ext uri="{BB962C8B-B14F-4D97-AF65-F5344CB8AC3E}">
        <p14:creationId xmlns:p14="http://schemas.microsoft.com/office/powerpoint/2010/main" val="245636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45B9C-5346-6DD1-509B-69A37362A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BAAFE1-C72A-EC75-58D3-1C587E4A4F32}"/>
              </a:ext>
            </a:extLst>
          </p:cNvPr>
          <p:cNvSpPr>
            <a:spLocks noGrp="1"/>
          </p:cNvSpPr>
          <p:nvPr>
            <p:ph type="title"/>
          </p:nvPr>
        </p:nvSpPr>
        <p:spPr/>
        <p:txBody>
          <a:bodyPr/>
          <a:lstStyle/>
          <a:p>
            <a:r>
              <a:rPr lang="en-US" dirty="0"/>
              <a:t>Generalization Experiment</a:t>
            </a:r>
          </a:p>
        </p:txBody>
      </p:sp>
      <p:sp>
        <p:nvSpPr>
          <p:cNvPr id="3" name="Content Placeholder 2">
            <a:extLst>
              <a:ext uri="{FF2B5EF4-FFF2-40B4-BE49-F238E27FC236}">
                <a16:creationId xmlns:a16="http://schemas.microsoft.com/office/drawing/2014/main" id="{13B4F75B-B495-B599-1B98-0FE4B5402614}"/>
              </a:ext>
            </a:extLst>
          </p:cNvPr>
          <p:cNvSpPr>
            <a:spLocks noGrp="1"/>
          </p:cNvSpPr>
          <p:nvPr>
            <p:ph idx="1"/>
          </p:nvPr>
        </p:nvSpPr>
        <p:spPr/>
        <p:txBody>
          <a:bodyPr/>
          <a:lstStyle/>
          <a:p>
            <a:r>
              <a:rPr lang="en-US" dirty="0"/>
              <a:t>One-Shot Generalization</a:t>
            </a:r>
          </a:p>
          <a:p>
            <a:r>
              <a:rPr lang="en-US" dirty="0"/>
              <a:t>Zero-Shot Generalization</a:t>
            </a:r>
          </a:p>
        </p:txBody>
      </p:sp>
    </p:spTree>
    <p:extLst>
      <p:ext uri="{BB962C8B-B14F-4D97-AF65-F5344CB8AC3E}">
        <p14:creationId xmlns:p14="http://schemas.microsoft.com/office/powerpoint/2010/main" val="149563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90BE-3C71-6450-F029-993CAF41A24A}"/>
              </a:ext>
            </a:extLst>
          </p:cNvPr>
          <p:cNvSpPr>
            <a:spLocks noGrp="1"/>
          </p:cNvSpPr>
          <p:nvPr>
            <p:ph type="title"/>
          </p:nvPr>
        </p:nvSpPr>
        <p:spPr/>
        <p:txBody>
          <a:bodyPr/>
          <a:lstStyle/>
          <a:p>
            <a:r>
              <a:rPr lang="en-US" dirty="0"/>
              <a:t>Results: Replication</a:t>
            </a:r>
          </a:p>
        </p:txBody>
      </p:sp>
      <p:pic>
        <p:nvPicPr>
          <p:cNvPr id="5" name="Content Placeholder 4" descr="A table with numbers and text&#10;&#10;Description automatically generated">
            <a:extLst>
              <a:ext uri="{FF2B5EF4-FFF2-40B4-BE49-F238E27FC236}">
                <a16:creationId xmlns:a16="http://schemas.microsoft.com/office/drawing/2014/main" id="{6E135258-C324-D0A8-F629-2628E3669977}"/>
              </a:ext>
            </a:extLst>
          </p:cNvPr>
          <p:cNvPicPr>
            <a:picLocks noGrp="1" noChangeAspect="1"/>
          </p:cNvPicPr>
          <p:nvPr>
            <p:ph idx="1"/>
          </p:nvPr>
        </p:nvPicPr>
        <p:blipFill>
          <a:blip r:embed="rId2"/>
          <a:stretch>
            <a:fillRect/>
          </a:stretch>
        </p:blipFill>
        <p:spPr>
          <a:xfrm>
            <a:off x="6420982" y="1907818"/>
            <a:ext cx="5103563" cy="4351338"/>
          </a:xfrm>
        </p:spPr>
      </p:pic>
    </p:spTree>
    <p:extLst>
      <p:ext uri="{BB962C8B-B14F-4D97-AF65-F5344CB8AC3E}">
        <p14:creationId xmlns:p14="http://schemas.microsoft.com/office/powerpoint/2010/main" val="31529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F7674-07EF-428A-F5B8-89F57E097C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5A38A-2F44-A8EA-1D76-39C02B7B0ABF}"/>
              </a:ext>
            </a:extLst>
          </p:cNvPr>
          <p:cNvSpPr>
            <a:spLocks noGrp="1"/>
          </p:cNvSpPr>
          <p:nvPr>
            <p:ph type="title"/>
          </p:nvPr>
        </p:nvSpPr>
        <p:spPr/>
        <p:txBody>
          <a:bodyPr/>
          <a:lstStyle/>
          <a:p>
            <a:r>
              <a:rPr lang="en-US" dirty="0"/>
              <a:t>Results: Generalization</a:t>
            </a:r>
          </a:p>
        </p:txBody>
      </p:sp>
      <p:sp>
        <p:nvSpPr>
          <p:cNvPr id="3" name="Content Placeholder 2">
            <a:extLst>
              <a:ext uri="{FF2B5EF4-FFF2-40B4-BE49-F238E27FC236}">
                <a16:creationId xmlns:a16="http://schemas.microsoft.com/office/drawing/2014/main" id="{94F4D54D-F71F-95AD-88A0-CF92B54BA3B4}"/>
              </a:ext>
            </a:extLst>
          </p:cNvPr>
          <p:cNvSpPr>
            <a:spLocks noGrp="1"/>
          </p:cNvSpPr>
          <p:nvPr>
            <p:ph idx="1"/>
          </p:nvPr>
        </p:nvSpPr>
        <p:spPr/>
        <p:txBody>
          <a:bodyPr/>
          <a:lstStyle/>
          <a:p>
            <a:r>
              <a:rPr lang="en-US" dirty="0"/>
              <a:t>One-Shot</a:t>
            </a:r>
          </a:p>
        </p:txBody>
      </p:sp>
      <p:pic>
        <p:nvPicPr>
          <p:cNvPr id="5" name="Picture 4" descr="A screenshot of a report&#10;&#10;Description automatically generated">
            <a:extLst>
              <a:ext uri="{FF2B5EF4-FFF2-40B4-BE49-F238E27FC236}">
                <a16:creationId xmlns:a16="http://schemas.microsoft.com/office/drawing/2014/main" id="{98C6D336-38CE-BDA9-07EE-28F4CF4FAF9D}"/>
              </a:ext>
            </a:extLst>
          </p:cNvPr>
          <p:cNvPicPr>
            <a:picLocks noChangeAspect="1"/>
          </p:cNvPicPr>
          <p:nvPr/>
        </p:nvPicPr>
        <p:blipFill>
          <a:blip r:embed="rId2"/>
          <a:stretch>
            <a:fillRect/>
          </a:stretch>
        </p:blipFill>
        <p:spPr>
          <a:xfrm>
            <a:off x="6096000" y="1639094"/>
            <a:ext cx="5359400" cy="4724400"/>
          </a:xfrm>
          <a:prstGeom prst="rect">
            <a:avLst/>
          </a:prstGeom>
        </p:spPr>
      </p:pic>
    </p:spTree>
    <p:extLst>
      <p:ext uri="{BB962C8B-B14F-4D97-AF65-F5344CB8AC3E}">
        <p14:creationId xmlns:p14="http://schemas.microsoft.com/office/powerpoint/2010/main" val="149007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A5FD8-E62F-AADE-49A5-99E0835FB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02F560-0352-CE4D-A564-A552DBF0A8C8}"/>
              </a:ext>
            </a:extLst>
          </p:cNvPr>
          <p:cNvSpPr>
            <a:spLocks noGrp="1"/>
          </p:cNvSpPr>
          <p:nvPr>
            <p:ph type="title"/>
          </p:nvPr>
        </p:nvSpPr>
        <p:spPr/>
        <p:txBody>
          <a:bodyPr/>
          <a:lstStyle/>
          <a:p>
            <a:r>
              <a:rPr lang="en-US" dirty="0"/>
              <a:t>Results: Generalization</a:t>
            </a:r>
          </a:p>
        </p:txBody>
      </p:sp>
      <p:sp>
        <p:nvSpPr>
          <p:cNvPr id="3" name="Content Placeholder 2">
            <a:extLst>
              <a:ext uri="{FF2B5EF4-FFF2-40B4-BE49-F238E27FC236}">
                <a16:creationId xmlns:a16="http://schemas.microsoft.com/office/drawing/2014/main" id="{E288BDE8-71DD-CFFF-4107-2D1418335A83}"/>
              </a:ext>
            </a:extLst>
          </p:cNvPr>
          <p:cNvSpPr>
            <a:spLocks noGrp="1"/>
          </p:cNvSpPr>
          <p:nvPr>
            <p:ph idx="1"/>
          </p:nvPr>
        </p:nvSpPr>
        <p:spPr/>
        <p:txBody>
          <a:bodyPr/>
          <a:lstStyle/>
          <a:p>
            <a:r>
              <a:rPr lang="en-US" dirty="0"/>
              <a:t>Zero-Shot</a:t>
            </a:r>
          </a:p>
        </p:txBody>
      </p:sp>
      <p:pic>
        <p:nvPicPr>
          <p:cNvPr id="5" name="Picture 4" descr="A table with numbers and text&#10;&#10;Description automatically generated">
            <a:extLst>
              <a:ext uri="{FF2B5EF4-FFF2-40B4-BE49-F238E27FC236}">
                <a16:creationId xmlns:a16="http://schemas.microsoft.com/office/drawing/2014/main" id="{50E2C8E6-5FA9-8353-B373-D5D465010DFA}"/>
              </a:ext>
            </a:extLst>
          </p:cNvPr>
          <p:cNvPicPr>
            <a:picLocks noChangeAspect="1"/>
          </p:cNvPicPr>
          <p:nvPr/>
        </p:nvPicPr>
        <p:blipFill>
          <a:blip r:embed="rId2"/>
          <a:stretch>
            <a:fillRect/>
          </a:stretch>
        </p:blipFill>
        <p:spPr>
          <a:xfrm>
            <a:off x="6096000" y="1793875"/>
            <a:ext cx="5346700" cy="4699000"/>
          </a:xfrm>
          <a:prstGeom prst="rect">
            <a:avLst/>
          </a:prstGeom>
        </p:spPr>
      </p:pic>
    </p:spTree>
    <p:extLst>
      <p:ext uri="{BB962C8B-B14F-4D97-AF65-F5344CB8AC3E}">
        <p14:creationId xmlns:p14="http://schemas.microsoft.com/office/powerpoint/2010/main" val="25882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939-9473-9EEB-6708-5F03A24893F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B7AD19C-6F13-89B6-14D7-78F7FCC684C4}"/>
              </a:ext>
            </a:extLst>
          </p:cNvPr>
          <p:cNvSpPr>
            <a:spLocks noGrp="1"/>
          </p:cNvSpPr>
          <p:nvPr>
            <p:ph idx="1"/>
          </p:nvPr>
        </p:nvSpPr>
        <p:spPr/>
        <p:txBody>
          <a:bodyPr/>
          <a:lstStyle/>
          <a:p>
            <a:r>
              <a:rPr lang="en-US" dirty="0"/>
              <a:t>OpenAI ChatGPT Models change a lot, hard to replicate</a:t>
            </a:r>
          </a:p>
        </p:txBody>
      </p:sp>
    </p:spTree>
    <p:extLst>
      <p:ext uri="{BB962C8B-B14F-4D97-AF65-F5344CB8AC3E}">
        <p14:creationId xmlns:p14="http://schemas.microsoft.com/office/powerpoint/2010/main" val="2869698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13325</TotalTime>
  <Words>425</Words>
  <Application>Microsoft Macintosh PowerPoint</Application>
  <PresentationFormat>Widescreen</PresentationFormat>
  <Paragraphs>40</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PowerPoint Presentation</vt:lpstr>
      <vt:lpstr>LLM Sampling</vt:lpstr>
      <vt:lpstr>LLM Generalization</vt:lpstr>
      <vt:lpstr>Replication Experiment</vt:lpstr>
      <vt:lpstr>Generalization Experiment</vt:lpstr>
      <vt:lpstr>Results: Replication</vt:lpstr>
      <vt:lpstr>Results: Generalization</vt:lpstr>
      <vt:lpstr>Results: Generalization</vt:lpstr>
      <vt:lpstr>Discussion</vt:lpstr>
      <vt:lpstr>PowerPoint Presentation</vt:lpstr>
      <vt:lpstr>PowerPoint Presentation</vt:lpstr>
      <vt:lpstr>ChatGPT4PCG</vt:lpstr>
      <vt:lpstr>Experiment 1: Replication Experiment</vt:lpstr>
      <vt:lpstr>Experiment 2: Generalization Experiment</vt:lpstr>
      <vt:lpstr>PowerPoint Presentation</vt:lpstr>
      <vt:lpstr>Introduction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Amy Hoover</dc:creator>
  <cp:lastModifiedBy>Amy Hoover</cp:lastModifiedBy>
  <cp:revision>1</cp:revision>
  <dcterms:created xsi:type="dcterms:W3CDTF">2024-11-26T16:24:41Z</dcterms:created>
  <dcterms:modified xsi:type="dcterms:W3CDTF">2024-12-05T22:30:28Z</dcterms:modified>
</cp:coreProperties>
</file>