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5"/>
  </p:handout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58" r:id="rId29"/>
    <p:sldId id="283" r:id="rId30"/>
    <p:sldId id="279" r:id="rId31"/>
    <p:sldId id="284" r:id="rId32"/>
    <p:sldId id="280" r:id="rId33"/>
    <p:sldId id="285" r:id="rId34"/>
    <p:sldId id="278" r:id="rId35"/>
    <p:sldId id="286" r:id="rId36"/>
    <p:sldId id="282" r:id="rId37"/>
    <p:sldId id="287" r:id="rId38"/>
    <p:sldId id="277" r:id="rId39"/>
    <p:sldId id="288" r:id="rId40"/>
    <p:sldId id="281" r:id="rId41"/>
    <p:sldId id="289" r:id="rId42"/>
    <p:sldId id="276" r:id="rId43"/>
    <p:sldId id="290" r:id="rId44"/>
    <p:sldId id="275" r:id="rId45"/>
    <p:sldId id="291" r:id="rId46"/>
    <p:sldId id="274" r:id="rId47"/>
    <p:sldId id="292" r:id="rId48"/>
    <p:sldId id="273" r:id="rId49"/>
    <p:sldId id="293" r:id="rId50"/>
    <p:sldId id="272" r:id="rId51"/>
    <p:sldId id="294" r:id="rId52"/>
    <p:sldId id="271" r:id="rId53"/>
    <p:sldId id="295" r:id="rId54"/>
    <p:sldId id="270" r:id="rId55"/>
    <p:sldId id="296" r:id="rId56"/>
    <p:sldId id="269" r:id="rId57"/>
    <p:sldId id="297" r:id="rId58"/>
    <p:sldId id="268" r:id="rId59"/>
    <p:sldId id="298" r:id="rId60"/>
    <p:sldId id="267" r:id="rId61"/>
    <p:sldId id="299" r:id="rId62"/>
    <p:sldId id="264" r:id="rId63"/>
    <p:sldId id="302" r:id="rId64"/>
    <p:sldId id="263" r:id="rId65"/>
    <p:sldId id="303" r:id="rId66"/>
    <p:sldId id="262" r:id="rId67"/>
    <p:sldId id="304" r:id="rId68"/>
    <p:sldId id="261" r:id="rId69"/>
    <p:sldId id="305" r:id="rId70"/>
    <p:sldId id="260" r:id="rId71"/>
    <p:sldId id="306" r:id="rId72"/>
    <p:sldId id="259" r:id="rId73"/>
    <p:sldId id="31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A20"/>
    <a:srgbClr val="9D7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09" d="100"/>
          <a:sy n="109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30CF2-7790-46E8-82F1-A79A7B1401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B910A-7668-473D-A873-9D9D4AAAD5A2}">
      <dgm:prSet phldrT="[Text]" custT="1"/>
      <dgm:spPr/>
      <dgm:t>
        <a:bodyPr/>
        <a:lstStyle/>
        <a:p>
          <a:pPr algn="ctr"/>
          <a:r>
            <a:rPr lang="en-US" sz="2400" dirty="0" smtClean="0"/>
            <a:t>Information Ontology</a:t>
          </a:r>
          <a:endParaRPr lang="en-US" sz="2400" dirty="0"/>
        </a:p>
      </dgm:t>
    </dgm:pt>
    <dgm:pt modelId="{A32533E6-6EB2-4213-992C-0387C0EE463C}" type="parTrans" cxnId="{2A7274B9-A84E-41EB-8488-94D25ECEE8AD}">
      <dgm:prSet/>
      <dgm:spPr/>
      <dgm:t>
        <a:bodyPr/>
        <a:lstStyle/>
        <a:p>
          <a:pPr algn="ctr"/>
          <a:endParaRPr lang="en-US"/>
        </a:p>
      </dgm:t>
    </dgm:pt>
    <dgm:pt modelId="{B24D07A3-B278-461C-A73C-3AEA20629080}" type="sibTrans" cxnId="{2A7274B9-A84E-41EB-8488-94D25ECEE8AD}">
      <dgm:prSet/>
      <dgm:spPr/>
      <dgm:t>
        <a:bodyPr/>
        <a:lstStyle/>
        <a:p>
          <a:pPr algn="ctr"/>
          <a:endParaRPr lang="en-US"/>
        </a:p>
      </dgm:t>
    </dgm:pt>
    <dgm:pt modelId="{D808293E-ABDB-4DF2-B718-CA6AECDCE56F}" type="asst">
      <dgm:prSet phldrT="[Text]" custT="1"/>
      <dgm:spPr/>
      <dgm:t>
        <a:bodyPr/>
        <a:lstStyle/>
        <a:p>
          <a:pPr algn="ctr"/>
          <a:r>
            <a:rPr lang="en-US" sz="2400" dirty="0" smtClean="0"/>
            <a:t>Request</a:t>
          </a:r>
          <a:endParaRPr lang="en-US" sz="2400" dirty="0"/>
        </a:p>
      </dgm:t>
    </dgm:pt>
    <dgm:pt modelId="{5EF46FA2-B63D-4091-ABBE-8B03895B24F5}" type="parTrans" cxnId="{B25E15A3-F154-4A87-8D11-0A19683FE7AD}">
      <dgm:prSet/>
      <dgm:spPr/>
      <dgm:t>
        <a:bodyPr/>
        <a:lstStyle/>
        <a:p>
          <a:pPr algn="ctr"/>
          <a:endParaRPr lang="en-US"/>
        </a:p>
      </dgm:t>
    </dgm:pt>
    <dgm:pt modelId="{7B428E96-9741-4C6E-B612-76BDACEBAE31}" type="sibTrans" cxnId="{B25E15A3-F154-4A87-8D11-0A19683FE7AD}">
      <dgm:prSet/>
      <dgm:spPr/>
      <dgm:t>
        <a:bodyPr/>
        <a:lstStyle/>
        <a:p>
          <a:pPr algn="ctr"/>
          <a:endParaRPr lang="en-US"/>
        </a:p>
      </dgm:t>
    </dgm:pt>
    <dgm:pt modelId="{8D37FFD9-7649-4F2E-A456-37409DDBD49A}" type="asst">
      <dgm:prSet phldrT="[Text]" custT="1"/>
      <dgm:spPr/>
      <dgm:t>
        <a:bodyPr/>
        <a:lstStyle/>
        <a:p>
          <a:pPr algn="ctr"/>
          <a:r>
            <a:rPr lang="en-US" sz="2400" dirty="0" err="1" smtClean="0"/>
            <a:t>CallToAction</a:t>
          </a:r>
          <a:endParaRPr lang="en-US" sz="2400" dirty="0"/>
        </a:p>
      </dgm:t>
    </dgm:pt>
    <dgm:pt modelId="{420B989A-AD18-4565-8083-D23AA9FDABEF}" type="parTrans" cxnId="{E1B6B386-DACD-47B2-99E5-81A9D04BE96F}">
      <dgm:prSet/>
      <dgm:spPr/>
      <dgm:t>
        <a:bodyPr/>
        <a:lstStyle/>
        <a:p>
          <a:pPr algn="ctr"/>
          <a:endParaRPr lang="en-US"/>
        </a:p>
      </dgm:t>
    </dgm:pt>
    <dgm:pt modelId="{7EFF9E1C-5C11-447C-BF8A-5362490C1B0B}" type="sibTrans" cxnId="{E1B6B386-DACD-47B2-99E5-81A9D04BE96F}">
      <dgm:prSet/>
      <dgm:spPr/>
      <dgm:t>
        <a:bodyPr/>
        <a:lstStyle/>
        <a:p>
          <a:pPr algn="ctr"/>
          <a:endParaRPr lang="en-US"/>
        </a:p>
      </dgm:t>
    </dgm:pt>
    <dgm:pt modelId="{899AB2A0-B4EA-4A0D-AE9B-837D3AB14BDF}" type="asst">
      <dgm:prSet phldrT="[Text]" custT="1"/>
      <dgm:spPr/>
      <dgm:t>
        <a:bodyPr/>
        <a:lstStyle/>
        <a:p>
          <a:pPr algn="ctr"/>
          <a:r>
            <a:rPr lang="en-US" sz="2400" dirty="0" smtClean="0"/>
            <a:t>Report</a:t>
          </a:r>
          <a:endParaRPr lang="en-US" sz="2400" dirty="0"/>
        </a:p>
      </dgm:t>
    </dgm:pt>
    <dgm:pt modelId="{EF5D1C4A-90DE-484F-8891-6834E9A08331}" type="parTrans" cxnId="{8E7C5EC4-6FE0-4A15-BC5B-0D3ABFE6FFF6}">
      <dgm:prSet/>
      <dgm:spPr/>
      <dgm:t>
        <a:bodyPr/>
        <a:lstStyle/>
        <a:p>
          <a:pPr algn="ctr"/>
          <a:endParaRPr lang="en-US"/>
        </a:p>
      </dgm:t>
    </dgm:pt>
    <dgm:pt modelId="{1D22FB38-DC34-4170-97AB-23B7A398B96E}" type="sibTrans" cxnId="{8E7C5EC4-6FE0-4A15-BC5B-0D3ABFE6FFF6}">
      <dgm:prSet/>
      <dgm:spPr/>
      <dgm:t>
        <a:bodyPr/>
        <a:lstStyle/>
        <a:p>
          <a:pPr algn="ctr"/>
          <a:endParaRPr lang="en-US"/>
        </a:p>
      </dgm:t>
    </dgm:pt>
    <dgm:pt modelId="{3788ED03-DA20-48BF-A9A0-2EB6AD358F34}" type="asst">
      <dgm:prSet phldrT="[Text]" custT="1"/>
      <dgm:spPr/>
      <dgm:t>
        <a:bodyPr/>
        <a:lstStyle/>
        <a:p>
          <a:pPr algn="ctr"/>
          <a:r>
            <a:rPr lang="en-US" sz="2400" dirty="0" smtClean="0"/>
            <a:t>Other</a:t>
          </a:r>
          <a:endParaRPr lang="en-US" sz="2400" dirty="0"/>
        </a:p>
      </dgm:t>
    </dgm:pt>
    <dgm:pt modelId="{DB7B3497-7A9F-485B-B6CD-0DD6AB7A349C}" type="parTrans" cxnId="{303FE315-F4D6-4C38-B10D-F3F99546C48F}">
      <dgm:prSet/>
      <dgm:spPr/>
      <dgm:t>
        <a:bodyPr/>
        <a:lstStyle/>
        <a:p>
          <a:pPr algn="ctr"/>
          <a:endParaRPr lang="en-US"/>
        </a:p>
      </dgm:t>
    </dgm:pt>
    <dgm:pt modelId="{F1FBB882-F718-4553-8C88-8EC7057C5DE2}" type="sibTrans" cxnId="{303FE315-F4D6-4C38-B10D-F3F99546C48F}">
      <dgm:prSet/>
      <dgm:spPr/>
      <dgm:t>
        <a:bodyPr/>
        <a:lstStyle/>
        <a:p>
          <a:pPr algn="ctr"/>
          <a:endParaRPr lang="en-US"/>
        </a:p>
      </dgm:t>
    </dgm:pt>
    <dgm:pt modelId="{C3AA7952-4CF6-4230-BB10-345AF325108F}" type="pres">
      <dgm:prSet presAssocID="{FB830CF2-7790-46E8-82F1-A79A7B1401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A191D1-6B05-4423-B51C-5A1FF6EE4B3A}" type="pres">
      <dgm:prSet presAssocID="{D87B910A-7668-473D-A873-9D9D4AAAD5A2}" presName="hierRoot1" presStyleCnt="0"/>
      <dgm:spPr/>
    </dgm:pt>
    <dgm:pt modelId="{B1B318FC-50F6-4E12-81B5-AFF1E67A5B87}" type="pres">
      <dgm:prSet presAssocID="{D87B910A-7668-473D-A873-9D9D4AAAD5A2}" presName="composite" presStyleCnt="0"/>
      <dgm:spPr/>
    </dgm:pt>
    <dgm:pt modelId="{A4B47936-B029-47FC-AA3C-F9A1BDCE6989}" type="pres">
      <dgm:prSet presAssocID="{D87B910A-7668-473D-A873-9D9D4AAAD5A2}" presName="background" presStyleLbl="node0" presStyleIdx="0" presStyleCnt="1"/>
      <dgm:spPr/>
    </dgm:pt>
    <dgm:pt modelId="{1C3A7933-0C46-4025-81F6-85AF41D41DB4}" type="pres">
      <dgm:prSet presAssocID="{D87B910A-7668-473D-A873-9D9D4AAAD5A2}" presName="text" presStyleLbl="fgAcc0" presStyleIdx="0" presStyleCnt="1" custScaleX="193999" custScaleY="1529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6B82DB-C83F-42DF-870E-3620CEBD967B}" type="pres">
      <dgm:prSet presAssocID="{D87B910A-7668-473D-A873-9D9D4AAAD5A2}" presName="hierChild2" presStyleCnt="0"/>
      <dgm:spPr/>
    </dgm:pt>
    <dgm:pt modelId="{E19AC1E1-0C8C-4F45-936F-05D0907A0D36}" type="pres">
      <dgm:prSet presAssocID="{5EF46FA2-B63D-4091-ABBE-8B03895B24F5}" presName="Name10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691EDE-10BC-43F0-8948-756A36E5DBCA}" type="pres">
      <dgm:prSet presAssocID="{D808293E-ABDB-4DF2-B718-CA6AECDCE56F}" presName="hierRoot2" presStyleCnt="0"/>
      <dgm:spPr/>
    </dgm:pt>
    <dgm:pt modelId="{30A74818-1D12-4157-84EB-F771832BE109}" type="pres">
      <dgm:prSet presAssocID="{D808293E-ABDB-4DF2-B718-CA6AECDCE56F}" presName="composite2" presStyleCnt="0"/>
      <dgm:spPr/>
    </dgm:pt>
    <dgm:pt modelId="{03135D15-13B4-4BB5-A1EC-DD50033317C0}" type="pres">
      <dgm:prSet presAssocID="{D808293E-ABDB-4DF2-B718-CA6AECDCE56F}" presName="background2" presStyleLbl="asst1" presStyleIdx="0" presStyleCnt="4"/>
      <dgm:spPr/>
    </dgm:pt>
    <dgm:pt modelId="{29011E3D-1F67-429E-A156-75989C153782}" type="pres">
      <dgm:prSet presAssocID="{D808293E-ABDB-4DF2-B718-CA6AECDCE56F}" presName="text2" presStyleLbl="fgAcc2" presStyleIdx="0" presStyleCnt="4" custScaleX="11986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DD42E0-4CF2-4180-83A0-0BC7CC0BF95C}" type="pres">
      <dgm:prSet presAssocID="{D808293E-ABDB-4DF2-B718-CA6AECDCE56F}" presName="hierChild3" presStyleCnt="0"/>
      <dgm:spPr/>
    </dgm:pt>
    <dgm:pt modelId="{A70D8E61-4464-4438-A4A2-DC8AB0FA31E9}" type="pres">
      <dgm:prSet presAssocID="{420B989A-AD18-4565-8083-D23AA9FDABEF}" presName="Name10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F5BE81D-DB42-4CD9-8E9E-37B05C6F7EA7}" type="pres">
      <dgm:prSet presAssocID="{8D37FFD9-7649-4F2E-A456-37409DDBD49A}" presName="hierRoot2" presStyleCnt="0"/>
      <dgm:spPr/>
    </dgm:pt>
    <dgm:pt modelId="{2A107E93-B4F4-4BB5-BAA5-5AA2BA8BF61B}" type="pres">
      <dgm:prSet presAssocID="{8D37FFD9-7649-4F2E-A456-37409DDBD49A}" presName="composite2" presStyleCnt="0"/>
      <dgm:spPr/>
    </dgm:pt>
    <dgm:pt modelId="{3E4B6C45-15BE-4A7F-8BA3-F9347A586833}" type="pres">
      <dgm:prSet presAssocID="{8D37FFD9-7649-4F2E-A456-37409DDBD49A}" presName="background2" presStyleLbl="asst1" presStyleIdx="1" presStyleCnt="4"/>
      <dgm:spPr/>
    </dgm:pt>
    <dgm:pt modelId="{6182042E-950D-47C4-BF48-216B41111658}" type="pres">
      <dgm:prSet presAssocID="{8D37FFD9-7649-4F2E-A456-37409DDBD49A}" presName="text2" presStyleLbl="fgAcc2" presStyleIdx="1" presStyleCnt="4" custScaleX="1917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DA45F-AF68-4FD2-A41F-201E6C4620FF}" type="pres">
      <dgm:prSet presAssocID="{8D37FFD9-7649-4F2E-A456-37409DDBD49A}" presName="hierChild3" presStyleCnt="0"/>
      <dgm:spPr/>
    </dgm:pt>
    <dgm:pt modelId="{8AEDC8D7-F5A2-4933-A8CE-0ECE8330F611}" type="pres">
      <dgm:prSet presAssocID="{EF5D1C4A-90DE-484F-8891-6834E9A08331}" presName="Name10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26D604-6A84-4C1A-AB48-53F5BAEFDE56}" type="pres">
      <dgm:prSet presAssocID="{899AB2A0-B4EA-4A0D-AE9B-837D3AB14BDF}" presName="hierRoot2" presStyleCnt="0"/>
      <dgm:spPr/>
    </dgm:pt>
    <dgm:pt modelId="{31111333-8067-4CBB-928D-F5A39C00FF98}" type="pres">
      <dgm:prSet presAssocID="{899AB2A0-B4EA-4A0D-AE9B-837D3AB14BDF}" presName="composite2" presStyleCnt="0"/>
      <dgm:spPr/>
    </dgm:pt>
    <dgm:pt modelId="{64CA27D7-B73A-42DD-A10F-0BA1CA6FB5EF}" type="pres">
      <dgm:prSet presAssocID="{899AB2A0-B4EA-4A0D-AE9B-837D3AB14BDF}" presName="background2" presStyleLbl="asst1" presStyleIdx="2" presStyleCnt="4"/>
      <dgm:spPr/>
    </dgm:pt>
    <dgm:pt modelId="{ED6E2462-B59D-4F45-B0AA-839ADAD6F2D7}" type="pres">
      <dgm:prSet presAssocID="{899AB2A0-B4EA-4A0D-AE9B-837D3AB14BDF}" presName="text2" presStyleLbl="fgAcc2" presStyleIdx="2" presStyleCnt="4" custScaleX="11986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2B105F-984A-42F3-B4D9-9A8092A758DC}" type="pres">
      <dgm:prSet presAssocID="{899AB2A0-B4EA-4A0D-AE9B-837D3AB14BDF}" presName="hierChild3" presStyleCnt="0"/>
      <dgm:spPr/>
    </dgm:pt>
    <dgm:pt modelId="{20995AAA-64C3-44C4-AB12-D00641376E5A}" type="pres">
      <dgm:prSet presAssocID="{DB7B3497-7A9F-485B-B6CD-0DD6AB7A349C}" presName="Name10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A1B9097-9556-4353-A858-DAC9CA5DF6E5}" type="pres">
      <dgm:prSet presAssocID="{3788ED03-DA20-48BF-A9A0-2EB6AD358F34}" presName="hierRoot2" presStyleCnt="0"/>
      <dgm:spPr/>
    </dgm:pt>
    <dgm:pt modelId="{C0579E05-7F6D-4786-887D-9206F5770BCC}" type="pres">
      <dgm:prSet presAssocID="{3788ED03-DA20-48BF-A9A0-2EB6AD358F34}" presName="composite2" presStyleCnt="0"/>
      <dgm:spPr/>
    </dgm:pt>
    <dgm:pt modelId="{C4FCA10B-3CBB-4BC3-8EC2-C79FB82E702D}" type="pres">
      <dgm:prSet presAssocID="{3788ED03-DA20-48BF-A9A0-2EB6AD358F34}" presName="background2" presStyleLbl="asst1" presStyleIdx="3" presStyleCnt="4"/>
      <dgm:spPr/>
    </dgm:pt>
    <dgm:pt modelId="{11ED8E31-F687-420A-8E5D-0E26EBD1A35E}" type="pres">
      <dgm:prSet presAssocID="{3788ED03-DA20-48BF-A9A0-2EB6AD358F34}" presName="text2" presStyleLbl="fgAcc2" presStyleIdx="3" presStyleCnt="4" custScaleX="11986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A8DF6F-5770-4D33-B034-C364E38B8031}" type="pres">
      <dgm:prSet presAssocID="{3788ED03-DA20-48BF-A9A0-2EB6AD358F34}" presName="hierChild3" presStyleCnt="0"/>
      <dgm:spPr/>
    </dgm:pt>
  </dgm:ptLst>
  <dgm:cxnLst>
    <dgm:cxn modelId="{CECE0F8C-E279-4DEB-A2EC-82B98BA38815}" type="presOf" srcId="{899AB2A0-B4EA-4A0D-AE9B-837D3AB14BDF}" destId="{ED6E2462-B59D-4F45-B0AA-839ADAD6F2D7}" srcOrd="0" destOrd="0" presId="urn:microsoft.com/office/officeart/2005/8/layout/hierarchy1"/>
    <dgm:cxn modelId="{558E2940-3500-4CE2-B345-C854537053A2}" type="presOf" srcId="{8D37FFD9-7649-4F2E-A456-37409DDBD49A}" destId="{6182042E-950D-47C4-BF48-216B41111658}" srcOrd="0" destOrd="0" presId="urn:microsoft.com/office/officeart/2005/8/layout/hierarchy1"/>
    <dgm:cxn modelId="{5EE3DC28-54A4-435F-9EB9-4C7548B042C8}" type="presOf" srcId="{DB7B3497-7A9F-485B-B6CD-0DD6AB7A349C}" destId="{20995AAA-64C3-44C4-AB12-D00641376E5A}" srcOrd="0" destOrd="0" presId="urn:microsoft.com/office/officeart/2005/8/layout/hierarchy1"/>
    <dgm:cxn modelId="{0508C7E6-F447-458F-A3B7-17C465A9B616}" type="presOf" srcId="{FB830CF2-7790-46E8-82F1-A79A7B140139}" destId="{C3AA7952-4CF6-4230-BB10-345AF325108F}" srcOrd="0" destOrd="0" presId="urn:microsoft.com/office/officeart/2005/8/layout/hierarchy1"/>
    <dgm:cxn modelId="{B25E15A3-F154-4A87-8D11-0A19683FE7AD}" srcId="{D87B910A-7668-473D-A873-9D9D4AAAD5A2}" destId="{D808293E-ABDB-4DF2-B718-CA6AECDCE56F}" srcOrd="0" destOrd="0" parTransId="{5EF46FA2-B63D-4091-ABBE-8B03895B24F5}" sibTransId="{7B428E96-9741-4C6E-B612-76BDACEBAE31}"/>
    <dgm:cxn modelId="{01D6DE9C-5B05-43BF-9EFE-3379302EF4DF}" type="presOf" srcId="{D87B910A-7668-473D-A873-9D9D4AAAD5A2}" destId="{1C3A7933-0C46-4025-81F6-85AF41D41DB4}" srcOrd="0" destOrd="0" presId="urn:microsoft.com/office/officeart/2005/8/layout/hierarchy1"/>
    <dgm:cxn modelId="{34EBF88C-E2A6-4511-A768-DBA92515D464}" type="presOf" srcId="{420B989A-AD18-4565-8083-D23AA9FDABEF}" destId="{A70D8E61-4464-4438-A4A2-DC8AB0FA31E9}" srcOrd="0" destOrd="0" presId="urn:microsoft.com/office/officeart/2005/8/layout/hierarchy1"/>
    <dgm:cxn modelId="{5B5E99BB-AB26-40A4-A424-C6D124F1F1D7}" type="presOf" srcId="{D808293E-ABDB-4DF2-B718-CA6AECDCE56F}" destId="{29011E3D-1F67-429E-A156-75989C153782}" srcOrd="0" destOrd="0" presId="urn:microsoft.com/office/officeart/2005/8/layout/hierarchy1"/>
    <dgm:cxn modelId="{4A7878F5-EC17-428F-B0FE-81C32DDE0099}" type="presOf" srcId="{3788ED03-DA20-48BF-A9A0-2EB6AD358F34}" destId="{11ED8E31-F687-420A-8E5D-0E26EBD1A35E}" srcOrd="0" destOrd="0" presId="urn:microsoft.com/office/officeart/2005/8/layout/hierarchy1"/>
    <dgm:cxn modelId="{303FE315-F4D6-4C38-B10D-F3F99546C48F}" srcId="{D87B910A-7668-473D-A873-9D9D4AAAD5A2}" destId="{3788ED03-DA20-48BF-A9A0-2EB6AD358F34}" srcOrd="3" destOrd="0" parTransId="{DB7B3497-7A9F-485B-B6CD-0DD6AB7A349C}" sibTransId="{F1FBB882-F718-4553-8C88-8EC7057C5DE2}"/>
    <dgm:cxn modelId="{AA7EF81B-B373-4A53-83FF-45FBE2DE1912}" type="presOf" srcId="{5EF46FA2-B63D-4091-ABBE-8B03895B24F5}" destId="{E19AC1E1-0C8C-4F45-936F-05D0907A0D36}" srcOrd="0" destOrd="0" presId="urn:microsoft.com/office/officeart/2005/8/layout/hierarchy1"/>
    <dgm:cxn modelId="{E1B6B386-DACD-47B2-99E5-81A9D04BE96F}" srcId="{D87B910A-7668-473D-A873-9D9D4AAAD5A2}" destId="{8D37FFD9-7649-4F2E-A456-37409DDBD49A}" srcOrd="1" destOrd="0" parTransId="{420B989A-AD18-4565-8083-D23AA9FDABEF}" sibTransId="{7EFF9E1C-5C11-447C-BF8A-5362490C1B0B}"/>
    <dgm:cxn modelId="{42D16ACB-7D60-442B-9C93-440088B32924}" type="presOf" srcId="{EF5D1C4A-90DE-484F-8891-6834E9A08331}" destId="{8AEDC8D7-F5A2-4933-A8CE-0ECE8330F611}" srcOrd="0" destOrd="0" presId="urn:microsoft.com/office/officeart/2005/8/layout/hierarchy1"/>
    <dgm:cxn modelId="{8E7C5EC4-6FE0-4A15-BC5B-0D3ABFE6FFF6}" srcId="{D87B910A-7668-473D-A873-9D9D4AAAD5A2}" destId="{899AB2A0-B4EA-4A0D-AE9B-837D3AB14BDF}" srcOrd="2" destOrd="0" parTransId="{EF5D1C4A-90DE-484F-8891-6834E9A08331}" sibTransId="{1D22FB38-DC34-4170-97AB-23B7A398B96E}"/>
    <dgm:cxn modelId="{2A7274B9-A84E-41EB-8488-94D25ECEE8AD}" srcId="{FB830CF2-7790-46E8-82F1-A79A7B140139}" destId="{D87B910A-7668-473D-A873-9D9D4AAAD5A2}" srcOrd="0" destOrd="0" parTransId="{A32533E6-6EB2-4213-992C-0387C0EE463C}" sibTransId="{B24D07A3-B278-461C-A73C-3AEA20629080}"/>
    <dgm:cxn modelId="{3FEA5668-4E3B-4B08-B4AC-9BFE168E06C6}" type="presParOf" srcId="{C3AA7952-4CF6-4230-BB10-345AF325108F}" destId="{60A191D1-6B05-4423-B51C-5A1FF6EE4B3A}" srcOrd="0" destOrd="0" presId="urn:microsoft.com/office/officeart/2005/8/layout/hierarchy1"/>
    <dgm:cxn modelId="{E5769AC6-2B7B-417C-AB0C-C39571FCA7DC}" type="presParOf" srcId="{60A191D1-6B05-4423-B51C-5A1FF6EE4B3A}" destId="{B1B318FC-50F6-4E12-81B5-AFF1E67A5B87}" srcOrd="0" destOrd="0" presId="urn:microsoft.com/office/officeart/2005/8/layout/hierarchy1"/>
    <dgm:cxn modelId="{B7F58FF6-872A-4AE1-AA23-6D0F7BAF0CBC}" type="presParOf" srcId="{B1B318FC-50F6-4E12-81B5-AFF1E67A5B87}" destId="{A4B47936-B029-47FC-AA3C-F9A1BDCE6989}" srcOrd="0" destOrd="0" presId="urn:microsoft.com/office/officeart/2005/8/layout/hierarchy1"/>
    <dgm:cxn modelId="{D7D3F87F-B325-4D94-839A-BF10726DC0E7}" type="presParOf" srcId="{B1B318FC-50F6-4E12-81B5-AFF1E67A5B87}" destId="{1C3A7933-0C46-4025-81F6-85AF41D41DB4}" srcOrd="1" destOrd="0" presId="urn:microsoft.com/office/officeart/2005/8/layout/hierarchy1"/>
    <dgm:cxn modelId="{96DB2736-3F2A-4017-95AD-F07BD57C7A4A}" type="presParOf" srcId="{60A191D1-6B05-4423-B51C-5A1FF6EE4B3A}" destId="{6F6B82DB-C83F-42DF-870E-3620CEBD967B}" srcOrd="1" destOrd="0" presId="urn:microsoft.com/office/officeart/2005/8/layout/hierarchy1"/>
    <dgm:cxn modelId="{C3DE85ED-B25B-409E-AD79-D30B0A48150B}" type="presParOf" srcId="{6F6B82DB-C83F-42DF-870E-3620CEBD967B}" destId="{E19AC1E1-0C8C-4F45-936F-05D0907A0D36}" srcOrd="0" destOrd="0" presId="urn:microsoft.com/office/officeart/2005/8/layout/hierarchy1"/>
    <dgm:cxn modelId="{A5A65504-86CB-4C3E-AD96-C7F559C92DE1}" type="presParOf" srcId="{6F6B82DB-C83F-42DF-870E-3620CEBD967B}" destId="{48691EDE-10BC-43F0-8948-756A36E5DBCA}" srcOrd="1" destOrd="0" presId="urn:microsoft.com/office/officeart/2005/8/layout/hierarchy1"/>
    <dgm:cxn modelId="{BDCA773D-6E4F-488C-9A16-DA417DFCD487}" type="presParOf" srcId="{48691EDE-10BC-43F0-8948-756A36E5DBCA}" destId="{30A74818-1D12-4157-84EB-F771832BE109}" srcOrd="0" destOrd="0" presId="urn:microsoft.com/office/officeart/2005/8/layout/hierarchy1"/>
    <dgm:cxn modelId="{5ACF70EE-A76E-40C0-8A48-F8B062AF9FB5}" type="presParOf" srcId="{30A74818-1D12-4157-84EB-F771832BE109}" destId="{03135D15-13B4-4BB5-A1EC-DD50033317C0}" srcOrd="0" destOrd="0" presId="urn:microsoft.com/office/officeart/2005/8/layout/hierarchy1"/>
    <dgm:cxn modelId="{D25D7D82-91AB-4476-9DD6-E731D47D0807}" type="presParOf" srcId="{30A74818-1D12-4157-84EB-F771832BE109}" destId="{29011E3D-1F67-429E-A156-75989C153782}" srcOrd="1" destOrd="0" presId="urn:microsoft.com/office/officeart/2005/8/layout/hierarchy1"/>
    <dgm:cxn modelId="{96BF6AD1-3DF6-44BC-9AB8-04633F6F0A2A}" type="presParOf" srcId="{48691EDE-10BC-43F0-8948-756A36E5DBCA}" destId="{B0DD42E0-4CF2-4180-83A0-0BC7CC0BF95C}" srcOrd="1" destOrd="0" presId="urn:microsoft.com/office/officeart/2005/8/layout/hierarchy1"/>
    <dgm:cxn modelId="{118785AB-3D4B-4614-A946-09C0B4C20273}" type="presParOf" srcId="{6F6B82DB-C83F-42DF-870E-3620CEBD967B}" destId="{A70D8E61-4464-4438-A4A2-DC8AB0FA31E9}" srcOrd="2" destOrd="0" presId="urn:microsoft.com/office/officeart/2005/8/layout/hierarchy1"/>
    <dgm:cxn modelId="{8AC714DB-A4A7-47A9-873A-928BBDE74A7C}" type="presParOf" srcId="{6F6B82DB-C83F-42DF-870E-3620CEBD967B}" destId="{DF5BE81D-DB42-4CD9-8E9E-37B05C6F7EA7}" srcOrd="3" destOrd="0" presId="urn:microsoft.com/office/officeart/2005/8/layout/hierarchy1"/>
    <dgm:cxn modelId="{472A824D-9E2F-4FBB-B5A4-D8C7B2D19904}" type="presParOf" srcId="{DF5BE81D-DB42-4CD9-8E9E-37B05C6F7EA7}" destId="{2A107E93-B4F4-4BB5-BAA5-5AA2BA8BF61B}" srcOrd="0" destOrd="0" presId="urn:microsoft.com/office/officeart/2005/8/layout/hierarchy1"/>
    <dgm:cxn modelId="{8AD17B8B-9997-4E80-A266-F4EB33EB9146}" type="presParOf" srcId="{2A107E93-B4F4-4BB5-BAA5-5AA2BA8BF61B}" destId="{3E4B6C45-15BE-4A7F-8BA3-F9347A586833}" srcOrd="0" destOrd="0" presId="urn:microsoft.com/office/officeart/2005/8/layout/hierarchy1"/>
    <dgm:cxn modelId="{F1D4D383-95EC-4B7D-BC44-6AFD120E807E}" type="presParOf" srcId="{2A107E93-B4F4-4BB5-BAA5-5AA2BA8BF61B}" destId="{6182042E-950D-47C4-BF48-216B41111658}" srcOrd="1" destOrd="0" presId="urn:microsoft.com/office/officeart/2005/8/layout/hierarchy1"/>
    <dgm:cxn modelId="{CEB68B29-B0D8-48DB-937D-BB6DAAD38F64}" type="presParOf" srcId="{DF5BE81D-DB42-4CD9-8E9E-37B05C6F7EA7}" destId="{AEDDA45F-AF68-4FD2-A41F-201E6C4620FF}" srcOrd="1" destOrd="0" presId="urn:microsoft.com/office/officeart/2005/8/layout/hierarchy1"/>
    <dgm:cxn modelId="{BD14AC53-B448-4842-9E97-B24C5BA95FE0}" type="presParOf" srcId="{6F6B82DB-C83F-42DF-870E-3620CEBD967B}" destId="{8AEDC8D7-F5A2-4933-A8CE-0ECE8330F611}" srcOrd="4" destOrd="0" presId="urn:microsoft.com/office/officeart/2005/8/layout/hierarchy1"/>
    <dgm:cxn modelId="{AA8FE6AE-8D92-497B-9569-CBA25EDD1879}" type="presParOf" srcId="{6F6B82DB-C83F-42DF-870E-3620CEBD967B}" destId="{1726D604-6A84-4C1A-AB48-53F5BAEFDE56}" srcOrd="5" destOrd="0" presId="urn:microsoft.com/office/officeart/2005/8/layout/hierarchy1"/>
    <dgm:cxn modelId="{6ACA572B-B58A-4DF8-8F3A-710D091D6D3A}" type="presParOf" srcId="{1726D604-6A84-4C1A-AB48-53F5BAEFDE56}" destId="{31111333-8067-4CBB-928D-F5A39C00FF98}" srcOrd="0" destOrd="0" presId="urn:microsoft.com/office/officeart/2005/8/layout/hierarchy1"/>
    <dgm:cxn modelId="{5570BC6F-F230-4EEE-9EBF-EDE719F3C462}" type="presParOf" srcId="{31111333-8067-4CBB-928D-F5A39C00FF98}" destId="{64CA27D7-B73A-42DD-A10F-0BA1CA6FB5EF}" srcOrd="0" destOrd="0" presId="urn:microsoft.com/office/officeart/2005/8/layout/hierarchy1"/>
    <dgm:cxn modelId="{D08BADC3-67A5-4D2C-85A8-340F3B191D0A}" type="presParOf" srcId="{31111333-8067-4CBB-928D-F5A39C00FF98}" destId="{ED6E2462-B59D-4F45-B0AA-839ADAD6F2D7}" srcOrd="1" destOrd="0" presId="urn:microsoft.com/office/officeart/2005/8/layout/hierarchy1"/>
    <dgm:cxn modelId="{29F141C8-B4F2-4DFB-ADAD-ED9E15600042}" type="presParOf" srcId="{1726D604-6A84-4C1A-AB48-53F5BAEFDE56}" destId="{002B105F-984A-42F3-B4D9-9A8092A758DC}" srcOrd="1" destOrd="0" presId="urn:microsoft.com/office/officeart/2005/8/layout/hierarchy1"/>
    <dgm:cxn modelId="{6113C754-655B-4A54-8998-C2585E09AFB3}" type="presParOf" srcId="{6F6B82DB-C83F-42DF-870E-3620CEBD967B}" destId="{20995AAA-64C3-44C4-AB12-D00641376E5A}" srcOrd="6" destOrd="0" presId="urn:microsoft.com/office/officeart/2005/8/layout/hierarchy1"/>
    <dgm:cxn modelId="{8CBE3DC1-1346-43D1-A32D-BC6B5DC368BA}" type="presParOf" srcId="{6F6B82DB-C83F-42DF-870E-3620CEBD967B}" destId="{6A1B9097-9556-4353-A858-DAC9CA5DF6E5}" srcOrd="7" destOrd="0" presId="urn:microsoft.com/office/officeart/2005/8/layout/hierarchy1"/>
    <dgm:cxn modelId="{5AD4C7CB-2127-4703-B807-B3C0EF265D21}" type="presParOf" srcId="{6A1B9097-9556-4353-A858-DAC9CA5DF6E5}" destId="{C0579E05-7F6D-4786-887D-9206F5770BCC}" srcOrd="0" destOrd="0" presId="urn:microsoft.com/office/officeart/2005/8/layout/hierarchy1"/>
    <dgm:cxn modelId="{3CB5C045-DF77-4D13-AC78-55D66455BDDC}" type="presParOf" srcId="{C0579E05-7F6D-4786-887D-9206F5770BCC}" destId="{C4FCA10B-3CBB-4BC3-8EC2-C79FB82E702D}" srcOrd="0" destOrd="0" presId="urn:microsoft.com/office/officeart/2005/8/layout/hierarchy1"/>
    <dgm:cxn modelId="{44F7E030-6A9B-405E-9D44-AF772061D359}" type="presParOf" srcId="{C0579E05-7F6D-4786-887D-9206F5770BCC}" destId="{11ED8E31-F687-420A-8E5D-0E26EBD1A35E}" srcOrd="1" destOrd="0" presId="urn:microsoft.com/office/officeart/2005/8/layout/hierarchy1"/>
    <dgm:cxn modelId="{5949003D-DCD8-4EA3-B588-FCA9258A80AE}" type="presParOf" srcId="{6A1B9097-9556-4353-A858-DAC9CA5DF6E5}" destId="{D1A8DF6F-5770-4D33-B034-C364E38B80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95AAA-64C3-44C4-AB12-D00641376E5A}">
      <dsp:nvSpPr>
        <dsp:cNvPr id="0" name=""/>
        <dsp:cNvSpPr/>
      </dsp:nvSpPr>
      <dsp:spPr>
        <a:xfrm>
          <a:off x="4191878" y="1991392"/>
          <a:ext cx="3377010" cy="39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10"/>
              </a:lnTo>
              <a:lnTo>
                <a:pt x="3377010" y="268710"/>
              </a:lnTo>
              <a:lnTo>
                <a:pt x="3377010" y="39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DC8D7-F5A2-4933-A8CE-0ECE8330F611}">
      <dsp:nvSpPr>
        <dsp:cNvPr id="0" name=""/>
        <dsp:cNvSpPr/>
      </dsp:nvSpPr>
      <dsp:spPr>
        <a:xfrm>
          <a:off x="4191878" y="1991392"/>
          <a:ext cx="1450654" cy="39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10"/>
              </a:lnTo>
              <a:lnTo>
                <a:pt x="1450654" y="268710"/>
              </a:lnTo>
              <a:lnTo>
                <a:pt x="1450654" y="39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D8E61-4464-4438-A4A2-DC8AB0FA31E9}">
      <dsp:nvSpPr>
        <dsp:cNvPr id="0" name=""/>
        <dsp:cNvSpPr/>
      </dsp:nvSpPr>
      <dsp:spPr>
        <a:xfrm>
          <a:off x="3228699" y="1991392"/>
          <a:ext cx="963178" cy="394310"/>
        </a:xfrm>
        <a:custGeom>
          <a:avLst/>
          <a:gdLst/>
          <a:ahLst/>
          <a:cxnLst/>
          <a:rect l="0" t="0" r="0" b="0"/>
          <a:pathLst>
            <a:path>
              <a:moveTo>
                <a:pt x="963178" y="0"/>
              </a:moveTo>
              <a:lnTo>
                <a:pt x="963178" y="268710"/>
              </a:lnTo>
              <a:lnTo>
                <a:pt x="0" y="268710"/>
              </a:lnTo>
              <a:lnTo>
                <a:pt x="0" y="39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C1E1-0C8C-4F45-936F-05D0907A0D36}">
      <dsp:nvSpPr>
        <dsp:cNvPr id="0" name=""/>
        <dsp:cNvSpPr/>
      </dsp:nvSpPr>
      <dsp:spPr>
        <a:xfrm>
          <a:off x="814867" y="1991392"/>
          <a:ext cx="3377010" cy="394310"/>
        </a:xfrm>
        <a:custGeom>
          <a:avLst/>
          <a:gdLst/>
          <a:ahLst/>
          <a:cxnLst/>
          <a:rect l="0" t="0" r="0" b="0"/>
          <a:pathLst>
            <a:path>
              <a:moveTo>
                <a:pt x="3377010" y="0"/>
              </a:moveTo>
              <a:lnTo>
                <a:pt x="3377010" y="268710"/>
              </a:lnTo>
              <a:lnTo>
                <a:pt x="0" y="268710"/>
              </a:lnTo>
              <a:lnTo>
                <a:pt x="0" y="39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47936-B029-47FC-AA3C-F9A1BDCE6989}">
      <dsp:nvSpPr>
        <dsp:cNvPr id="0" name=""/>
        <dsp:cNvSpPr/>
      </dsp:nvSpPr>
      <dsp:spPr>
        <a:xfrm>
          <a:off x="2876764" y="674256"/>
          <a:ext cx="2630227" cy="1317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A7933-0C46-4025-81F6-85AF41D41DB4}">
      <dsp:nvSpPr>
        <dsp:cNvPr id="0" name=""/>
        <dsp:cNvSpPr/>
      </dsp:nvSpPr>
      <dsp:spPr>
        <a:xfrm>
          <a:off x="3027408" y="817367"/>
          <a:ext cx="2630227" cy="13171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Information Ontology</a:t>
          </a:r>
          <a:endParaRPr lang="en-US" sz="2400" kern="1200" dirty="0"/>
        </a:p>
      </dsp:txBody>
      <dsp:txXfrm>
        <a:off x="3065986" y="855945"/>
        <a:ext cx="2553071" cy="1239980"/>
      </dsp:txXfrm>
    </dsp:sp>
    <dsp:sp modelId="{03135D15-13B4-4BB5-A1EC-DD50033317C0}">
      <dsp:nvSpPr>
        <dsp:cNvPr id="0" name=""/>
        <dsp:cNvSpPr/>
      </dsp:nvSpPr>
      <dsp:spPr>
        <a:xfrm>
          <a:off x="2333" y="2385702"/>
          <a:ext cx="1625068" cy="86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1E3D-1F67-429E-A156-75989C153782}">
      <dsp:nvSpPr>
        <dsp:cNvPr id="0" name=""/>
        <dsp:cNvSpPr/>
      </dsp:nvSpPr>
      <dsp:spPr>
        <a:xfrm>
          <a:off x="152976" y="2528814"/>
          <a:ext cx="1625068" cy="86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</a:t>
          </a:r>
          <a:endParaRPr lang="en-US" sz="2400" kern="1200" dirty="0"/>
        </a:p>
      </dsp:txBody>
      <dsp:txXfrm>
        <a:off x="178192" y="2554030"/>
        <a:ext cx="1574636" cy="810497"/>
      </dsp:txXfrm>
    </dsp:sp>
    <dsp:sp modelId="{3E4B6C45-15BE-4A7F-8BA3-F9347A586833}">
      <dsp:nvSpPr>
        <dsp:cNvPr id="0" name=""/>
        <dsp:cNvSpPr/>
      </dsp:nvSpPr>
      <dsp:spPr>
        <a:xfrm>
          <a:off x="1928689" y="2385702"/>
          <a:ext cx="2600020" cy="86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2042E-950D-47C4-BF48-216B41111658}">
      <dsp:nvSpPr>
        <dsp:cNvPr id="0" name=""/>
        <dsp:cNvSpPr/>
      </dsp:nvSpPr>
      <dsp:spPr>
        <a:xfrm>
          <a:off x="2079333" y="2528814"/>
          <a:ext cx="2600020" cy="86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CallToAction</a:t>
          </a:r>
          <a:endParaRPr lang="en-US" sz="2400" kern="1200" dirty="0"/>
        </a:p>
      </dsp:txBody>
      <dsp:txXfrm>
        <a:off x="2104549" y="2554030"/>
        <a:ext cx="2549588" cy="810497"/>
      </dsp:txXfrm>
    </dsp:sp>
    <dsp:sp modelId="{64CA27D7-B73A-42DD-A10F-0BA1CA6FB5EF}">
      <dsp:nvSpPr>
        <dsp:cNvPr id="0" name=""/>
        <dsp:cNvSpPr/>
      </dsp:nvSpPr>
      <dsp:spPr>
        <a:xfrm>
          <a:off x="4829997" y="2385702"/>
          <a:ext cx="1625068" cy="86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E2462-B59D-4F45-B0AA-839ADAD6F2D7}">
      <dsp:nvSpPr>
        <dsp:cNvPr id="0" name=""/>
        <dsp:cNvSpPr/>
      </dsp:nvSpPr>
      <dsp:spPr>
        <a:xfrm>
          <a:off x="4980641" y="2528814"/>
          <a:ext cx="1625068" cy="86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Report</a:t>
          </a:r>
          <a:endParaRPr lang="en-US" sz="2400" kern="1200" dirty="0"/>
        </a:p>
      </dsp:txBody>
      <dsp:txXfrm>
        <a:off x="5005857" y="2554030"/>
        <a:ext cx="1574636" cy="810497"/>
      </dsp:txXfrm>
    </dsp:sp>
    <dsp:sp modelId="{C4FCA10B-3CBB-4BC3-8EC2-C79FB82E702D}">
      <dsp:nvSpPr>
        <dsp:cNvPr id="0" name=""/>
        <dsp:cNvSpPr/>
      </dsp:nvSpPr>
      <dsp:spPr>
        <a:xfrm>
          <a:off x="6756354" y="2385702"/>
          <a:ext cx="1625068" cy="86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D8E31-F687-420A-8E5D-0E26EBD1A35E}">
      <dsp:nvSpPr>
        <dsp:cNvPr id="0" name=""/>
        <dsp:cNvSpPr/>
      </dsp:nvSpPr>
      <dsp:spPr>
        <a:xfrm>
          <a:off x="6906998" y="2528814"/>
          <a:ext cx="1625068" cy="86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6932214" y="2554030"/>
        <a:ext cx="1574636" cy="810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F3E2F-4855-4C2E-B027-A4F9EF6AA5E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FDDD9-79C1-4606-A7D1-310C3F46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73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863" y="1905006"/>
            <a:ext cx="7078274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847" y="3657124"/>
            <a:ext cx="707429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1600200"/>
            <a:ext cx="7306712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914400" y="4851400"/>
            <a:ext cx="7306712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7844" y="434977"/>
            <a:ext cx="876528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434977"/>
            <a:ext cx="6311956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2" y="990600"/>
            <a:ext cx="70103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2" y="3733800"/>
            <a:ext cx="70103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55978" y="3475736"/>
            <a:ext cx="4232051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0"/>
            <a:ext cx="35814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3400"/>
            <a:ext cx="35814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48" y="1803400"/>
            <a:ext cx="357828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514600"/>
            <a:ext cx="35814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248" y="1803400"/>
            <a:ext cx="357828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35814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803402"/>
            <a:ext cx="4953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2" y="1803402"/>
            <a:ext cx="21336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1803400"/>
            <a:ext cx="4953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004316" y="1925320"/>
            <a:ext cx="4773168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2" y="1803401"/>
            <a:ext cx="21336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228600" y="301752"/>
            <a:ext cx="86868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7315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6172200"/>
            <a:ext cx="55626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0" y="6172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DCCCA66-5CE8-4B5C-924B-207F82F877C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1" y="6172200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014BC1A-41ED-401B-B916-EA60AB5B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hyperlink" Target="https://twitter.com/davelee" TargetMode="External"/><Relationship Id="rId21" Type="http://schemas.openxmlformats.org/officeDocument/2006/relationships/hyperlink" Target="https://twitter.com/cragsilverman" TargetMode="External"/><Relationship Id="rId42" Type="http://schemas.openxmlformats.org/officeDocument/2006/relationships/hyperlink" Target="https://twitter.com/guardianstyle" TargetMode="External"/><Relationship Id="rId47" Type="http://schemas.openxmlformats.org/officeDocument/2006/relationships/hyperlink" Target="https://twitter.com/itvlaurak" TargetMode="External"/><Relationship Id="rId63" Type="http://schemas.openxmlformats.org/officeDocument/2006/relationships/hyperlink" Target="https://twitter.com/journotutor" TargetMode="External"/><Relationship Id="rId68" Type="http://schemas.openxmlformats.org/officeDocument/2006/relationships/hyperlink" Target="https://twitter.com/macloo" TargetMode="External"/><Relationship Id="rId84" Type="http://schemas.openxmlformats.org/officeDocument/2006/relationships/hyperlink" Target="https://twitter.com/paidcontent" TargetMode="External"/><Relationship Id="rId89" Type="http://schemas.openxmlformats.org/officeDocument/2006/relationships/hyperlink" Target="https://twitter.com/pressgazette" TargetMode="External"/><Relationship Id="rId16" Type="http://schemas.openxmlformats.org/officeDocument/2006/relationships/hyperlink" Target="https://twitter.com/chrishams" TargetMode="External"/><Relationship Id="rId107" Type="http://schemas.openxmlformats.org/officeDocument/2006/relationships/hyperlink" Target="http://twitter.com/breakingnews" TargetMode="External"/><Relationship Id="rId11" Type="http://schemas.openxmlformats.org/officeDocument/2006/relationships/hyperlink" Target="https://twitter.com/benfenton" TargetMode="External"/><Relationship Id="rId32" Type="http://schemas.openxmlformats.org/officeDocument/2006/relationships/hyperlink" Target="https://twitter.com/ejcnet" TargetMode="External"/><Relationship Id="rId37" Type="http://schemas.openxmlformats.org/officeDocument/2006/relationships/hyperlink" Target="https://twitter.com/fleetstreetfox" TargetMode="External"/><Relationship Id="rId53" Type="http://schemas.openxmlformats.org/officeDocument/2006/relationships/hyperlink" Target="https://twitter.com/jonhew" TargetMode="External"/><Relationship Id="rId58" Type="http://schemas.openxmlformats.org/officeDocument/2006/relationships/hyperlink" Target="https://twitter.com/journalism_news" TargetMode="External"/><Relationship Id="rId74" Type="http://schemas.openxmlformats.org/officeDocument/2006/relationships/hyperlink" Target="https://twitter.com/mediaguardian" TargetMode="External"/><Relationship Id="rId79" Type="http://schemas.openxmlformats.org/officeDocument/2006/relationships/hyperlink" Target="https://twitter.com/newsrewired" TargetMode="External"/><Relationship Id="rId102" Type="http://schemas.openxmlformats.org/officeDocument/2006/relationships/hyperlink" Target="http://twitter.com/mashable" TargetMode="External"/><Relationship Id="rId5" Type="http://schemas.openxmlformats.org/officeDocument/2006/relationships/hyperlink" Target="https://twitter.com/alisongow" TargetMode="External"/><Relationship Id="rId90" Type="http://schemas.openxmlformats.org/officeDocument/2006/relationships/hyperlink" Target="https://twitter.com/producermatthew" TargetMode="External"/><Relationship Id="rId95" Type="http://schemas.openxmlformats.org/officeDocument/2006/relationships/hyperlink" Target="https://twitter.com/sree" TargetMode="External"/><Relationship Id="rId22" Type="http://schemas.openxmlformats.org/officeDocument/2006/relationships/hyperlink" Target="https://twitter.com/cshirky" TargetMode="External"/><Relationship Id="rId27" Type="http://schemas.openxmlformats.org/officeDocument/2006/relationships/hyperlink" Target="https://twitter.com/davidallengreen" TargetMode="External"/><Relationship Id="rId43" Type="http://schemas.openxmlformats.org/officeDocument/2006/relationships/hyperlink" Target="https://twitter.com/guidofawkes" TargetMode="External"/><Relationship Id="rId48" Type="http://schemas.openxmlformats.org/officeDocument/2006/relationships/hyperlink" Target="https://twitter.com/jamescridland" TargetMode="External"/><Relationship Id="rId64" Type="http://schemas.openxmlformats.org/officeDocument/2006/relationships/hyperlink" Target="https://twitter.com/kevglobal" TargetMode="External"/><Relationship Id="rId69" Type="http://schemas.openxmlformats.org/officeDocument/2006/relationships/hyperlink" Target="https://twitter.com/mallarytenore" TargetMode="External"/><Relationship Id="rId80" Type="http://schemas.openxmlformats.org/officeDocument/2006/relationships/hyperlink" Target="https://twitter.com/niemanlab" TargetMode="External"/><Relationship Id="rId85" Type="http://schemas.openxmlformats.org/officeDocument/2006/relationships/hyperlink" Target="https://twitter.com/paulbradshaw" TargetMode="External"/><Relationship Id="rId12" Type="http://schemas.openxmlformats.org/officeDocument/2006/relationships/hyperlink" Target="https://twitter.com/brianstelter" TargetMode="External"/><Relationship Id="rId17" Type="http://schemas.openxmlformats.org/officeDocument/2006/relationships/hyperlink" Target="https://twitter.com/chrisirvine" TargetMode="External"/><Relationship Id="rId33" Type="http://schemas.openxmlformats.org/officeDocument/2006/relationships/hyperlink" Target="https://twitter.com/elanazak" TargetMode="External"/><Relationship Id="rId38" Type="http://schemas.openxmlformats.org/officeDocument/2006/relationships/hyperlink" Target="https://twitter.com/freelance_hacks" TargetMode="External"/><Relationship Id="rId59" Type="http://schemas.openxmlformats.org/officeDocument/2006/relationships/hyperlink" Target="https://twitter.com/journalismjobs" TargetMode="External"/><Relationship Id="rId103" Type="http://schemas.openxmlformats.org/officeDocument/2006/relationships/hyperlink" Target="http://twitter.com/cnnbrk" TargetMode="External"/><Relationship Id="rId108" Type="http://schemas.openxmlformats.org/officeDocument/2006/relationships/hyperlink" Target="http://twitter.com/bbcbreaking" TargetMode="External"/><Relationship Id="rId54" Type="http://schemas.openxmlformats.org/officeDocument/2006/relationships/hyperlink" Target="https://twitter.com/jonsnowc4" TargetMode="External"/><Relationship Id="rId70" Type="http://schemas.openxmlformats.org/officeDocument/2006/relationships/hyperlink" Target="https://twitter.com/marcsettle" TargetMode="External"/><Relationship Id="rId75" Type="http://schemas.openxmlformats.org/officeDocument/2006/relationships/hyperlink" Target="https://twitter.com/medialawuk" TargetMode="External"/><Relationship Id="rId91" Type="http://schemas.openxmlformats.org/officeDocument/2006/relationships/hyperlink" Target="https://twitter.com/psmith" TargetMode="External"/><Relationship Id="rId96" Type="http://schemas.openxmlformats.org/officeDocument/2006/relationships/hyperlink" Target="https://twitter.com/stevebut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antderosa" TargetMode="External"/><Relationship Id="rId15" Type="http://schemas.openxmlformats.org/officeDocument/2006/relationships/hyperlink" Target="https://twitter.com/chrisboutet" TargetMode="External"/><Relationship Id="rId23" Type="http://schemas.openxmlformats.org/officeDocument/2006/relationships/hyperlink" Target="https://twitter.com/currybet" TargetMode="External"/><Relationship Id="rId28" Type="http://schemas.openxmlformats.org/officeDocument/2006/relationships/hyperlink" Target="https://twitter.com/davidhiggerson" TargetMode="External"/><Relationship Id="rId36" Type="http://schemas.openxmlformats.org/officeDocument/2006/relationships/hyperlink" Target="https://twitter.com/fieldproducer" TargetMode="External"/><Relationship Id="rId49" Type="http://schemas.openxmlformats.org/officeDocument/2006/relationships/hyperlink" Target="https://twitter.com/jamesrbuk" TargetMode="External"/><Relationship Id="rId57" Type="http://schemas.openxmlformats.org/officeDocument/2006/relationships/hyperlink" Target="https://twitter.com/journalism_jobs" TargetMode="External"/><Relationship Id="rId106" Type="http://schemas.openxmlformats.org/officeDocument/2006/relationships/hyperlink" Target="http://twitter.com/time" TargetMode="External"/><Relationship Id="rId10" Type="http://schemas.openxmlformats.org/officeDocument/2006/relationships/hyperlink" Target="https://twitter.com/BBCSteveH" TargetMode="External"/><Relationship Id="rId31" Type="http://schemas.openxmlformats.org/officeDocument/2006/relationships/hyperlink" Target="https://twitter.com/egrommet" TargetMode="External"/><Relationship Id="rId44" Type="http://schemas.openxmlformats.org/officeDocument/2006/relationships/hyperlink" Target="https://twitter.com/hackshackers" TargetMode="External"/><Relationship Id="rId52" Type="http://schemas.openxmlformats.org/officeDocument/2006/relationships/hyperlink" Target="https://twitter.com/jeffsonderman" TargetMode="External"/><Relationship Id="rId60" Type="http://schemas.openxmlformats.org/officeDocument/2006/relationships/hyperlink" Target="https://twitter.com/journalismnews" TargetMode="External"/><Relationship Id="rId65" Type="http://schemas.openxmlformats.org/officeDocument/2006/relationships/hyperlink" Target="https://twitter.com/knightfdn" TargetMode="External"/><Relationship Id="rId73" Type="http://schemas.openxmlformats.org/officeDocument/2006/relationships/hyperlink" Target="https://twitter.com/mathewi" TargetMode="External"/><Relationship Id="rId78" Type="http://schemas.openxmlformats.org/officeDocument/2006/relationships/hyperlink" Target="https://twitter.com/newsmary" TargetMode="External"/><Relationship Id="rId81" Type="http://schemas.openxmlformats.org/officeDocument/2006/relationships/hyperlink" Target="https://twitter.com/nujofficial" TargetMode="External"/><Relationship Id="rId86" Type="http://schemas.openxmlformats.org/officeDocument/2006/relationships/hyperlink" Target="https://twitter.com/paulwaugh" TargetMode="External"/><Relationship Id="rId94" Type="http://schemas.openxmlformats.org/officeDocument/2006/relationships/hyperlink" Target="https://twitter.com/spikefodder" TargetMode="External"/><Relationship Id="rId99" Type="http://schemas.openxmlformats.org/officeDocument/2006/relationships/hyperlink" Target="https://twitter.com/suttonnick" TargetMode="External"/><Relationship Id="rId101" Type="http://schemas.openxmlformats.org/officeDocument/2006/relationships/hyperlink" Target="https://twitter.com/wannabehacks" TargetMode="External"/><Relationship Id="rId4" Type="http://schemas.openxmlformats.org/officeDocument/2006/relationships/hyperlink" Target="https://twitter.com/adders" TargetMode="External"/><Relationship Id="rId9" Type="http://schemas.openxmlformats.org/officeDocument/2006/relationships/hyperlink" Target="https://twitter.com/bbccollege" TargetMode="External"/><Relationship Id="rId13" Type="http://schemas.openxmlformats.org/officeDocument/2006/relationships/hyperlink" Target="https://twitter.com/charlesarthur" TargetMode="External"/><Relationship Id="rId18" Type="http://schemas.openxmlformats.org/officeDocument/2006/relationships/hyperlink" Target="https://twitter.com/cityjournalism" TargetMode="External"/><Relationship Id="rId39" Type="http://schemas.openxmlformats.org/officeDocument/2006/relationships/hyperlink" Target="https://twitter.com/georgeprof" TargetMode="External"/><Relationship Id="rId109" Type="http://schemas.openxmlformats.org/officeDocument/2006/relationships/hyperlink" Target="http://twitter.com/espn" TargetMode="External"/><Relationship Id="rId34" Type="http://schemas.openxmlformats.org/officeDocument/2006/relationships/hyperlink" Target="https://twitter.com/emilybell" TargetMode="External"/><Relationship Id="rId50" Type="http://schemas.openxmlformats.org/officeDocument/2006/relationships/hyperlink" Target="https://twitter.com/jayrosen_nyu" TargetMode="External"/><Relationship Id="rId55" Type="http://schemas.openxmlformats.org/officeDocument/2006/relationships/hyperlink" Target="https://twitter.com/josephstash" TargetMode="External"/><Relationship Id="rId76" Type="http://schemas.openxmlformats.org/officeDocument/2006/relationships/hyperlink" Target="https://twitter.com/megpickard" TargetMode="External"/><Relationship Id="rId97" Type="http://schemas.openxmlformats.org/officeDocument/2006/relationships/hyperlink" Target="https://twitter.com/stkonrath" TargetMode="External"/><Relationship Id="rId104" Type="http://schemas.openxmlformats.org/officeDocument/2006/relationships/hyperlink" Target="http://twitter.com/big_picture" TargetMode="External"/><Relationship Id="rId7" Type="http://schemas.openxmlformats.org/officeDocument/2006/relationships/hyperlink" Target="https://twitter.com/APstylebook" TargetMode="External"/><Relationship Id="rId71" Type="http://schemas.openxmlformats.org/officeDocument/2006/relationships/hyperlink" Target="https://twitter.com/markjones" TargetMode="External"/><Relationship Id="rId92" Type="http://schemas.openxmlformats.org/officeDocument/2006/relationships/hyperlink" Target="https://twitter.com/rajunarisetti" TargetMode="External"/><Relationship Id="rId2" Type="http://schemas.openxmlformats.org/officeDocument/2006/relationships/hyperlink" Target="https://twitter.com/10000Words" TargetMode="External"/><Relationship Id="rId29" Type="http://schemas.openxmlformats.org/officeDocument/2006/relationships/hyperlink" Target="https://twitter.com/dbanksy" TargetMode="External"/><Relationship Id="rId24" Type="http://schemas.openxmlformats.org/officeDocument/2006/relationships/hyperlink" Target="https://twitter.com/dangillmor" TargetMode="External"/><Relationship Id="rId40" Type="http://schemas.openxmlformats.org/officeDocument/2006/relationships/hyperlink" Target="https://twitter.com/greglinch" TargetMode="External"/><Relationship Id="rId45" Type="http://schemas.openxmlformats.org/officeDocument/2006/relationships/hyperlink" Target="https://twitter.com/hermida" TargetMode="External"/><Relationship Id="rId66" Type="http://schemas.openxmlformats.org/officeDocument/2006/relationships/hyperlink" Target="https://twitter.com/lavrusik" TargetMode="External"/><Relationship Id="rId87" Type="http://schemas.openxmlformats.org/officeDocument/2006/relationships/hyperlink" Target="https://twitter.com/poynter" TargetMode="External"/><Relationship Id="rId110" Type="http://schemas.openxmlformats.org/officeDocument/2006/relationships/hyperlink" Target="http://twitter.com/harvardbiz" TargetMode="External"/><Relationship Id="rId61" Type="http://schemas.openxmlformats.org/officeDocument/2006/relationships/hyperlink" Target="https://twitter.com/journochat" TargetMode="External"/><Relationship Id="rId82" Type="http://schemas.openxmlformats.org/officeDocument/2006/relationships/hyperlink" Target="https://twitter.com/nytjim" TargetMode="External"/><Relationship Id="rId19" Type="http://schemas.openxmlformats.org/officeDocument/2006/relationships/hyperlink" Target="https://twitter.com/cjr" TargetMode="External"/><Relationship Id="rId14" Type="http://schemas.openxmlformats.org/officeDocument/2006/relationships/hyperlink" Target="https://twitter.com/charliebeckett" TargetMode="External"/><Relationship Id="rId30" Type="http://schemas.openxmlformats.org/officeDocument/2006/relationships/hyperlink" Target="https://twitter.com/digidickinson" TargetMode="External"/><Relationship Id="rId35" Type="http://schemas.openxmlformats.org/officeDocument/2006/relationships/hyperlink" Target="https://twitter.com/faisalislam" TargetMode="External"/><Relationship Id="rId56" Type="http://schemas.openxmlformats.org/officeDocument/2006/relationships/hyperlink" Target="https://twitter.com/joshhalliday" TargetMode="External"/><Relationship Id="rId77" Type="http://schemas.openxmlformats.org/officeDocument/2006/relationships/hyperlink" Target="https://twitter.com/newsbrooke" TargetMode="External"/><Relationship Id="rId100" Type="http://schemas.openxmlformats.org/officeDocument/2006/relationships/hyperlink" Target="https://twitter.com/themediatweets" TargetMode="External"/><Relationship Id="rId105" Type="http://schemas.openxmlformats.org/officeDocument/2006/relationships/hyperlink" Target="http://twitter.com/theonion" TargetMode="External"/><Relationship Id="rId8" Type="http://schemas.openxmlformats.org/officeDocument/2006/relationships/hyperlink" Target="https://twitter.com/atompkins" TargetMode="External"/><Relationship Id="rId51" Type="http://schemas.openxmlformats.org/officeDocument/2006/relationships/hyperlink" Target="https://twitter.com/jeffjarvis" TargetMode="External"/><Relationship Id="rId72" Type="http://schemas.openxmlformats.org/officeDocument/2006/relationships/hyperlink" Target="https://twitter.com/marksluckie" TargetMode="External"/><Relationship Id="rId93" Type="http://schemas.openxmlformats.org/officeDocument/2006/relationships/hyperlink" Target="https://twitter.com/risj_oxford" TargetMode="External"/><Relationship Id="rId98" Type="http://schemas.openxmlformats.org/officeDocument/2006/relationships/hyperlink" Target="https://twitter.com/subedited" TargetMode="External"/><Relationship Id="rId3" Type="http://schemas.openxmlformats.org/officeDocument/2006/relationships/hyperlink" Target="https://twitter.com/acarvin" TargetMode="External"/><Relationship Id="rId25" Type="http://schemas.openxmlformats.org/officeDocument/2006/relationships/hyperlink" Target="https://twitter.com/dansabbagh" TargetMode="External"/><Relationship Id="rId46" Type="http://schemas.openxmlformats.org/officeDocument/2006/relationships/hyperlink" Target="https://twitter.com/iburrell" TargetMode="External"/><Relationship Id="rId67" Type="http://schemas.openxmlformats.org/officeDocument/2006/relationships/hyperlink" Target="https://twitter.com/lheron" TargetMode="External"/><Relationship Id="rId20" Type="http://schemas.openxmlformats.org/officeDocument/2006/relationships/hyperlink" Target="https://twitter.com/ckanal" TargetMode="External"/><Relationship Id="rId41" Type="http://schemas.openxmlformats.org/officeDocument/2006/relationships/hyperlink" Target="https://twitter.com/guardianjoanna" TargetMode="External"/><Relationship Id="rId62" Type="http://schemas.openxmlformats.org/officeDocument/2006/relationships/hyperlink" Target="https://twitter.com/journodave" TargetMode="External"/><Relationship Id="rId83" Type="http://schemas.openxmlformats.org/officeDocument/2006/relationships/hyperlink" Target="https://twitter.com/ona" TargetMode="External"/><Relationship Id="rId88" Type="http://schemas.openxmlformats.org/officeDocument/2006/relationships/hyperlink" Target="https://twitter.com/pressfreedom" TargetMode="External"/><Relationship Id="rId111" Type="http://schemas.openxmlformats.org/officeDocument/2006/relationships/hyperlink" Target="http://twitter.com/gizmod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ao/CrisisLex/blob/master/data/CrisisLexT26/2012_Colorado_wildfires/2012_Colorado_wildfires-event_description.js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t.co/u8z4SPD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t.co/n4y6x1yj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305800" cy="1244599"/>
          </a:xfrm>
        </p:spPr>
        <p:txBody>
          <a:bodyPr>
            <a:noAutofit/>
          </a:bodyPr>
          <a:lstStyle/>
          <a:p>
            <a:r>
              <a:rPr lang="en-US" sz="3600" dirty="0" smtClean="0"/>
              <a:t>Categorization of 6 types of incidents </a:t>
            </a:r>
            <a:br>
              <a:rPr lang="en-US" sz="3600" dirty="0" smtClean="0"/>
            </a:br>
            <a:r>
              <a:rPr lang="en-US" sz="3600" dirty="0" smtClean="0"/>
              <a:t>using pattern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3024996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2012 Colorado </a:t>
            </a:r>
            <a:r>
              <a:rPr lang="en-US" dirty="0" smtClean="0"/>
              <a:t>wildfires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2012 Costa Rica </a:t>
            </a:r>
            <a:r>
              <a:rPr lang="en-US" dirty="0" smtClean="0"/>
              <a:t>Earthquake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2013 Colorado </a:t>
            </a:r>
            <a:r>
              <a:rPr lang="en-US" dirty="0" smtClean="0"/>
              <a:t>Floods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2012 Typhoon </a:t>
            </a:r>
            <a:r>
              <a:rPr lang="en-US" dirty="0" smtClean="0"/>
              <a:t>Pablo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2013 LA Airport </a:t>
            </a:r>
            <a:r>
              <a:rPr lang="en-US" dirty="0" smtClean="0"/>
              <a:t>Shooting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2013 West Texas Explosion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522553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By Auntu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31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330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dirty="0" smtClean="0"/>
              <a:t>Volunteering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156200"/>
          </a:xfrm>
        </p:spPr>
        <p:txBody>
          <a:bodyPr>
            <a:noAutofit/>
          </a:bodyPr>
          <a:lstStyle/>
          <a:p>
            <a:r>
              <a:rPr lang="en-US" altLang="ko-KR" sz="1400" dirty="0" err="1" smtClean="0"/>
              <a:t>voluntary,unpaid,offer,unpaid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worker,military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olunteer,worker,ymca,ywca,enlist,outreach,work,community,organization,nurse,interns,mentors,non-profit,obligation,organizations,organizing,duty,altruistic,medicine,education,circa,man,inform,serviceman,vigilante,military,volunteers,volunteered,charitable,corps,honorary,scout,recruiting,recruit,veterans,recruits,training,clinic,trained,scouts,personnel,benevolent,volunteering,battalion,brigade,willing,voluntarily,staff,elective,mobilized,scouting,quality of life,army,teachers,cadets,assigned,cadet,recruitment,nurses,cadre,spontaneous,infantry,recruited,reservists,officers,ambulance,working,workers,battalions,obligations,organized,regiment,organize,professionals,student,students,service,members,willful,instructors,uniformed,youth,intentional,regiments,emergency rescue,enlisting,unsolicited,rotc,ranks,assist,platoon,soldiers,volunteerism,cpv,gratuitous,deliberate,yee,wilful,charity,docent,coordinator,grassroots,philanthropy,caregiver,americorps,scoutmaster,gleaners,auxiliary,helpers,ministerium,chaplaincy,compeer,fundraising,fundraisers,liaison,probus,internships,preceptor,civic,guider,tutor,educator,facilitator,granges,shriners,member,participated,nonprofit,contingent,voluntarism,cavalry,mobilization,guards,alumni,fellow,united nations,staffers,detachment,force,conscripts,camp,firefighters,hire,schools,elite,recruiters,marines,local,fellows,ranger,stationed,assisting,trainers,assistance,graduates,chaplains,command,mentoring,employees,pledge </a:t>
            </a:r>
            <a:r>
              <a:rPr lang="en-US" altLang="ko-KR" sz="1400" dirty="0" err="1"/>
              <a:t>taker,war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machine,armed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forces,military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machine,vigilance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man,armed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services,military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man,military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personnel,volunteer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military,pda,full-time,great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awakening,part-time,voluntariness,american</a:t>
            </a:r>
            <a:r>
              <a:rPr lang="en-US" altLang="ko-KR" sz="1400" dirty="0"/>
              <a:t> civil war,unv,strong-willed,self-inflicted,vho,not-for-profit,rotarian,fishline,greeters,hodr,kiwanian,parttime,cacy,scouter,mentee,nominator,homebound,patroller,houseparent,dulci,service-learning,american red </a:t>
            </a:r>
            <a:r>
              <a:rPr lang="en-US" altLang="ko-KR" sz="1400" dirty="0" err="1"/>
              <a:t>cross,johnstown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flood,telecenter,salvation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army,mutualism,charity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organization,rotary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international,telecommuting,kiwanis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international,association</a:t>
            </a:r>
            <a:r>
              <a:rPr lang="en-US" altLang="ko-KR" sz="1400" dirty="0"/>
              <a:t> of junior leagues </a:t>
            </a:r>
            <a:r>
              <a:rPr lang="en-US" altLang="ko-KR" sz="1400" dirty="0" err="1"/>
              <a:t>international,lions</a:t>
            </a:r>
            <a:r>
              <a:rPr lang="en-US" altLang="ko-KR" sz="1400" dirty="0"/>
              <a:t> clubs </a:t>
            </a:r>
            <a:r>
              <a:rPr lang="en-US" altLang="ko-KR" sz="1400" dirty="0" err="1"/>
              <a:t>international,the</a:t>
            </a:r>
            <a:r>
              <a:rPr lang="en-US" altLang="ko-KR" sz="1400" dirty="0"/>
              <a:t> great </a:t>
            </a:r>
            <a:r>
              <a:rPr lang="en-US" altLang="ko-KR" sz="1400" dirty="0" err="1"/>
              <a:t>depression,home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front,world</a:t>
            </a:r>
            <a:r>
              <a:rPr lang="en-US" altLang="ko-KR" sz="1400" dirty="0"/>
              <a:t> war </a:t>
            </a:r>
            <a:r>
              <a:rPr lang="en-US" altLang="ko-KR" sz="1400" dirty="0" err="1"/>
              <a:t>ii,peace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corps,world</a:t>
            </a:r>
            <a:r>
              <a:rPr lang="en-US" altLang="ko-KR" sz="1400" dirty="0"/>
              <a:t> wide </a:t>
            </a:r>
            <a:r>
              <a:rPr lang="en-US" altLang="ko-KR" sz="1400" dirty="0" err="1"/>
              <a:t>web,pro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bono,registered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nurse,lift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up,soup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kitchen,scout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troop,sheltered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workshop,coat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closet,licensed</a:t>
            </a:r>
            <a:r>
              <a:rPr lang="en-US" altLang="ko-KR" sz="1400" dirty="0"/>
              <a:t> practical </a:t>
            </a:r>
            <a:r>
              <a:rPr lang="en-US" altLang="ko-KR" sz="1400" dirty="0" err="1"/>
              <a:t>nurse,humane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society,dental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hygienist,volunteermatch,developing</a:t>
            </a:r>
            <a:r>
              <a:rPr lang="en-US" altLang="ko-KR" sz="1400" dirty="0"/>
              <a:t> world,sovereignty,2004 </a:t>
            </a:r>
            <a:r>
              <a:rPr lang="en-US" altLang="ko-KR" sz="1400" dirty="0" err="1"/>
              <a:t>indian</a:t>
            </a:r>
            <a:r>
              <a:rPr lang="en-US" altLang="ko-KR" sz="1400" dirty="0"/>
              <a:t> ocean earthquake and </a:t>
            </a:r>
            <a:r>
              <a:rPr lang="en-US" altLang="ko-KR" sz="1400" dirty="0" err="1"/>
              <a:t>tsunami,non</a:t>
            </a:r>
            <a:r>
              <a:rPr lang="en-US" altLang="ko-KR" sz="1400" dirty="0"/>
              <a:t>-governmental organization,morality,missionary,neoliberalism,altruism,aristocracy,volunteer </a:t>
            </a:r>
            <a:r>
              <a:rPr lang="en-US" altLang="ko-KR" sz="1400" dirty="0" err="1"/>
              <a:t>grant,brand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awareness,corporate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image,employee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retention,workforce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productivity,federal</a:t>
            </a:r>
            <a:r>
              <a:rPr lang="en-US" altLang="ko-KR" sz="1400" dirty="0"/>
              <a:t> volunteers </a:t>
            </a:r>
            <a:r>
              <a:rPr lang="en-US" altLang="ko-KR" sz="1400" dirty="0" err="1"/>
              <a:t>service,voluntary</a:t>
            </a:r>
            <a:r>
              <a:rPr lang="en-US" altLang="ko-KR" sz="1400" dirty="0"/>
              <a:t> social </a:t>
            </a:r>
            <a:r>
              <a:rPr lang="en-US" altLang="ko-KR" sz="1400" dirty="0" err="1"/>
              <a:t>year,volunteer</a:t>
            </a:r>
            <a:r>
              <a:rPr lang="en-US" altLang="ko-KR" sz="1400" dirty="0"/>
              <a:t> fire </a:t>
            </a:r>
            <a:r>
              <a:rPr lang="en-US" altLang="ko-KR" sz="1400" dirty="0" err="1"/>
              <a:t>department,voluntary</a:t>
            </a:r>
            <a:r>
              <a:rPr lang="en-US" altLang="ko-KR" sz="1400" dirty="0"/>
              <a:t> services </a:t>
            </a:r>
            <a:r>
              <a:rPr lang="en-US" altLang="ko-KR" sz="1400" dirty="0" err="1"/>
              <a:t>overseas,current</a:t>
            </a:r>
            <a:r>
              <a:rPr lang="en-US" altLang="ko-KR" sz="1400" dirty="0"/>
              <a:t> population </a:t>
            </a:r>
            <a:r>
              <a:rPr lang="en-US" altLang="ko-KR" sz="1400" dirty="0" err="1"/>
              <a:t>survey,medical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tourism,noblesse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oblige,moral</a:t>
            </a:r>
            <a:r>
              <a:rPr lang="en-US" altLang="ko-KR" sz="1400" dirty="0"/>
              <a:t> responsibility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3240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gift,contribution,donate,donor,endowment,charity,bequest,charitable organization,cash,donating,donated,giving,offering,benefaction,contribute,giveaway,contributions,grants,gifts,giver,fundraising,money,recipient,proceeds,blood,grant,assistance,organ,reward,food,gift certificate,clothing,provide,toy,allowance,flair,bestowal,subscription,endow,largess,regift,bestow,present,oblation,donations,offer,give,begift,proffer,presently,receives,presenter,currently,copresent,multipresent,offertory,offerer,nonpresent,yive,donors,receive,givenness,givingness,ungiven,ungiving,confer,recipients,thanksgive,donates,counteroffer,presence,gratuity,presentation,taxpayer,pledge,receiving,outgive,charitable,fund,payment,bidder,compensation,funded,submit,vehicles,dowry,afford,funding,stipend,marrow,earmarked,benevolence,paid,funds,raise,payments,foundation,transfusion,pay,charities,benefit,received,gifting,amount,benefits,requite,corsepresent,collect,transplantation,annually,subsidy,accepting,levy,yestersol,deductible,blessing,relief,yearly,infusion,expenses,annual,saving,raises,giftpack,aid,petition,beneficiary,sum,amounts,generous,restitution,collects,official,transplant,financed,requested,offered,unlimited,additional,rendition,worth,transplants,cost,presentless,render,flag,political </a:t>
            </a:r>
            <a:r>
              <a:rPr lang="en-US" altLang="ko-KR" sz="1400" dirty="0" err="1"/>
              <a:t>contribution,political</a:t>
            </a:r>
            <a:r>
              <a:rPr lang="en-US" altLang="ko-KR" sz="1400" dirty="0"/>
              <a:t> donation,genius,savant,fundraiser,benefactor,volunteer,givers,pledges,philanthropists,donar,sponsorship,scholarships,bursary,voucher,winnings,benefice,handout,giftbag,begive,presentness,bonus,deliver,dedication,give </a:t>
            </a:r>
            <a:r>
              <a:rPr lang="en-US" altLang="ko-KR" sz="1400" dirty="0" err="1"/>
              <a:t>away,ever</a:t>
            </a:r>
            <a:r>
              <a:rPr lang="en-US" altLang="ko-KR" sz="1400" dirty="0"/>
              <a:t> present,sacrifice,vouchers,overgive,refund,suggestion,tender,thanksgiving,gift-giving,donator,giftbox,beteem,immediate,donative,supply,recompense,tribute,presentment,provision,apperception,consecration,provider,supplier,bequests,relator,make </a:t>
            </a:r>
            <a:r>
              <a:rPr lang="en-US" altLang="ko-KR" sz="1400" dirty="0" err="1"/>
              <a:t>offer,humanitarian</a:t>
            </a:r>
            <a:r>
              <a:rPr lang="en-US" altLang="ko-KR" sz="1400" dirty="0"/>
              <a:t> aid,greenlight,overplay,yestertide,outshow,milkcrate,begreet,granter,bepower,deliverable,bring </a:t>
            </a:r>
            <a:r>
              <a:rPr lang="en-US" altLang="ko-KR" sz="1400" dirty="0" err="1"/>
              <a:t>in,wrap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paper,tax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deductible,endowment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fund,charitable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trust,community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chest,lift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up,pencil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box,canned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goods,organ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donor,coat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closet,toy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chest,matching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funds,clothes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closet,time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be,bride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price,present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day,power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screwdriver,consideration,peace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offer,organ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transplant,hand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in,put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up,vote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thank,latter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day,santa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claus,testator,christmas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tree,hand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over,stuff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animal,pay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off,cough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up,free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lunch,grant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aid,put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forward,gifts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kind,give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about,give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in,charity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navigator,civil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law,campaign</a:t>
            </a:r>
            <a:r>
              <a:rPr lang="en-US" altLang="ko-KR" sz="1400" dirty="0"/>
              <a:t> finance</a:t>
            </a:r>
            <a:endParaRPr lang="ko-KR" altLang="en-US" sz="1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254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dirty="0" smtClean="0"/>
              <a:t>Donation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482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altLang="ko-KR" dirty="0" smtClean="0"/>
              <a:t>Communication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Call,text,phone,telephone,tw,tweet,message,hotline,text,email,dm,direct message, </a:t>
            </a:r>
            <a:r>
              <a:rPr lang="en-US" altLang="ko-KR" dirty="0" err="1" smtClean="0"/>
              <a:t>fax,facebook,instagram,kakaotalk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sms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482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Evacuation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Autofit/>
          </a:bodyPr>
          <a:lstStyle/>
          <a:p>
            <a:r>
              <a:rPr lang="en-US" sz="1200" dirty="0"/>
              <a:t>empty,void,eliminate,expel,withdraw,relocate,move,evacuation,displace,stranded,flee,resettle,rescue,airlifted,displaced,marooned,vacate,trapped,leave,flooded,disembark,evict,panicked,alert,redeploy,eject,emigrate,excrete,pass,suction,evacuated,evacuating,vacant,egest,removal,evacuees,remove,shelters,remover,refugees,shelter,evacuations,survivors,residents,reinforcements,peacekeepers,unseat,villagers,firefighters,haitians,oust,dispatched,ambulances,besieged,civilians,rescuers,emptiness,rescued,medics,thousands,forcing,troops,vacancy,homes,emergency,hostages,soldiers,ferried,inspect,mobilized,refuge,crews,hundreds,reservists,leach,stricken,tens,avoidance,rushed,arriving,settlers,homeless,safely,deployed,relatives,blockaded,afghans,withdrawal,stationed,migrants,passengers,aid,villages,refugee,dislodge,standby,returnees,terrified,ashore,urgently,warn,unharmed,unable,helicopters,convoys,threatened,occupants,casualties,frightened,gaza,extradite,precaution,defuse,iraqis,fearing,mobilised,townspeople,victims,transported,locals,removedness,rid,toom,unoccupied,vacuous,divest,scavenge,clear out,purge,avoid,clearance,vacuum,legible,gazans,unstop,elimination,legibly,unpack,openness,relocation,dehorn,erasure,shuck,clear,clearness,expulsion,detoxify,deforestation,strip,clear off,banish,dismiss,sweep,extricate,delete,detract,blank,intelligibly,deprive,legibility,unburden,unmistakable,unobstructed,unclouded,release,immaculate,liberation,retirement,clarity,migrate,aloof,free,disembowel,clearly,absolve,unveil,exile,de,acquit,clarify,moveless,waive,relinquishment,supplant,movable,doff,dismissal,sweeper,purification,spotless,liberator,retire,lucidity,liberate,freely,tear away,dislocate,clean,wiggly,abdicate,unconstrained,freeborn,desertion,denude,undock,demineralize,transferer,clearweed,vaccuum,exhaust,barricaded,reoccupy,raze,demolish,quarantined,deport,inundate,disperse,abandon,repatriate,stay,reopen,intervene,unload,submerge,extinguish,invade,deploy,rebuild,ventilate,disinfect,detain,douse,amputate,blaze,smoke,cordoned,sheltering,notify,herded,boarded,detonate,abduct,improvise,locate,cancel,bused,uprooted,unstay,unplug,preclear,superclear,draw </a:t>
            </a:r>
            <a:r>
              <a:rPr lang="en-US" sz="1200" dirty="0" err="1"/>
              <a:t>off,clear</a:t>
            </a:r>
            <a:r>
              <a:rPr lang="en-US" sz="1200" dirty="0"/>
              <a:t> </a:t>
            </a:r>
            <a:r>
              <a:rPr lang="en-US" sz="1200" dirty="0" err="1"/>
              <a:t>away,enucleate,clarification,clean</a:t>
            </a:r>
            <a:r>
              <a:rPr lang="en-US" sz="1200" dirty="0"/>
              <a:t> </a:t>
            </a:r>
            <a:r>
              <a:rPr lang="en-US" sz="1200" dirty="0" err="1"/>
              <a:t>out,deoppilate,lateralize,brush</a:t>
            </a:r>
            <a:r>
              <a:rPr lang="en-US" sz="1200" dirty="0"/>
              <a:t> off,dehydrate,unblock,decorticate,unclutter,movingness,comove,movely,movingly,dig out,manumit,jetwash,withdrawer,admove,decalcify,heartwarming,disinfestation,overspill,movent,countermove,houseclean,unsoiled,cleanable,unchain,take </a:t>
            </a:r>
            <a:r>
              <a:rPr lang="en-US" sz="1200" dirty="0" err="1"/>
              <a:t>away,pull</a:t>
            </a:r>
            <a:r>
              <a:rPr lang="en-US" sz="1200" dirty="0"/>
              <a:t> off,vaccinate,hospitalize,reroute,decontaminate,rehouse,euthanize,sandbagged,reboard,prepositioned,depressurize,bulldoze,unhitch,hospitalise,refloat,depressurise,desex,fumigate,overfly,cremate,rebook,revaccinate,immunize,deplane,restock,debark,chlorinate,recolonize,sponge </a:t>
            </a:r>
            <a:r>
              <a:rPr lang="en-US" sz="1200" dirty="0" err="1"/>
              <a:t>out,move</a:t>
            </a:r>
            <a:r>
              <a:rPr lang="en-US" sz="1200" dirty="0"/>
              <a:t> </a:t>
            </a:r>
            <a:r>
              <a:rPr lang="en-US" sz="1200" dirty="0" err="1"/>
              <a:t>over,take</a:t>
            </a:r>
            <a:r>
              <a:rPr lang="en-US" sz="1200" dirty="0"/>
              <a:t> </a:t>
            </a:r>
            <a:r>
              <a:rPr lang="en-US" sz="1200" dirty="0" err="1"/>
              <a:t>out,wipe</a:t>
            </a:r>
            <a:r>
              <a:rPr lang="en-US" sz="1200" dirty="0"/>
              <a:t> </a:t>
            </a:r>
            <a:r>
              <a:rPr lang="en-US" sz="1200" dirty="0" err="1"/>
              <a:t>off,wash</a:t>
            </a:r>
            <a:r>
              <a:rPr lang="en-US" sz="1200" dirty="0"/>
              <a:t> </a:t>
            </a:r>
            <a:r>
              <a:rPr lang="en-US" sz="1200" dirty="0" err="1"/>
              <a:t>away,get</a:t>
            </a:r>
            <a:r>
              <a:rPr lang="en-US" sz="1200" dirty="0"/>
              <a:t> rid </a:t>
            </a:r>
            <a:r>
              <a:rPr lang="en-US" sz="1200" dirty="0" err="1"/>
              <a:t>of,clear</a:t>
            </a:r>
            <a:r>
              <a:rPr lang="en-US" sz="1200" dirty="0"/>
              <a:t> </a:t>
            </a:r>
            <a:r>
              <a:rPr lang="en-US" sz="1200" dirty="0" err="1"/>
              <a:t>cut,free</a:t>
            </a:r>
            <a:r>
              <a:rPr lang="en-US" sz="1200" dirty="0"/>
              <a:t> </a:t>
            </a:r>
            <a:r>
              <a:rPr lang="en-US" sz="1200" dirty="0" err="1"/>
              <a:t>space,tear</a:t>
            </a:r>
            <a:r>
              <a:rPr lang="en-US" sz="1200" dirty="0"/>
              <a:t> </a:t>
            </a:r>
            <a:r>
              <a:rPr lang="en-US" sz="1200" dirty="0" err="1"/>
              <a:t>off,pull</a:t>
            </a:r>
            <a:r>
              <a:rPr lang="en-US" sz="1200" dirty="0"/>
              <a:t> </a:t>
            </a:r>
            <a:r>
              <a:rPr lang="en-US" sz="1200" dirty="0" err="1"/>
              <a:t>out,spirit</a:t>
            </a:r>
            <a:r>
              <a:rPr lang="en-US" sz="1200" dirty="0"/>
              <a:t> </a:t>
            </a:r>
            <a:r>
              <a:rPr lang="en-US" sz="1200" dirty="0" err="1"/>
              <a:t>away,slip</a:t>
            </a:r>
            <a:r>
              <a:rPr lang="en-US" sz="1200" dirty="0"/>
              <a:t> </a:t>
            </a:r>
            <a:r>
              <a:rPr lang="en-US" sz="1200" dirty="0" err="1"/>
              <a:t>off,flush</a:t>
            </a:r>
            <a:r>
              <a:rPr lang="en-US" sz="1200" dirty="0"/>
              <a:t> </a:t>
            </a:r>
            <a:r>
              <a:rPr lang="en-US" sz="1200" dirty="0" err="1"/>
              <a:t>out,get</a:t>
            </a:r>
            <a:r>
              <a:rPr lang="en-US" sz="1200" dirty="0"/>
              <a:t> out </a:t>
            </a:r>
            <a:r>
              <a:rPr lang="en-US" sz="1200" dirty="0" err="1"/>
              <a:t>of,chip</a:t>
            </a:r>
            <a:r>
              <a:rPr lang="en-US" sz="1200" dirty="0"/>
              <a:t> </a:t>
            </a:r>
            <a:r>
              <a:rPr lang="en-US" sz="1200" dirty="0" err="1"/>
              <a:t>away,vacuum</a:t>
            </a:r>
            <a:r>
              <a:rPr lang="en-US" sz="1200" dirty="0"/>
              <a:t> </a:t>
            </a:r>
            <a:r>
              <a:rPr lang="en-US" sz="1200" dirty="0" err="1"/>
              <a:t>clean,move</a:t>
            </a:r>
            <a:r>
              <a:rPr lang="en-US" sz="1200" dirty="0"/>
              <a:t> </a:t>
            </a:r>
            <a:r>
              <a:rPr lang="en-US" sz="1200" dirty="0" err="1"/>
              <a:t>out,shake</a:t>
            </a:r>
            <a:r>
              <a:rPr lang="en-US" sz="1200" dirty="0"/>
              <a:t> </a:t>
            </a:r>
            <a:r>
              <a:rPr lang="en-US" sz="1200" dirty="0" err="1"/>
              <a:t>off,make</a:t>
            </a:r>
            <a:r>
              <a:rPr lang="en-US" sz="1200" dirty="0"/>
              <a:t> </a:t>
            </a:r>
            <a:r>
              <a:rPr lang="en-US" sz="1200" dirty="0" err="1"/>
              <a:t>way,lick</a:t>
            </a:r>
            <a:r>
              <a:rPr lang="en-US" sz="1200" dirty="0"/>
              <a:t> </a:t>
            </a:r>
            <a:r>
              <a:rPr lang="en-US" sz="1200" dirty="0" err="1"/>
              <a:t>clean,forest</a:t>
            </a:r>
            <a:r>
              <a:rPr lang="en-US" sz="1200" dirty="0"/>
              <a:t> </a:t>
            </a:r>
            <a:r>
              <a:rPr lang="en-US" sz="1200" dirty="0" err="1"/>
              <a:t>clear,draw</a:t>
            </a:r>
            <a:r>
              <a:rPr lang="en-US" sz="1200" dirty="0"/>
              <a:t> </a:t>
            </a:r>
            <a:r>
              <a:rPr lang="en-US" sz="1200" dirty="0" err="1"/>
              <a:t>back,clean</a:t>
            </a:r>
            <a:r>
              <a:rPr lang="en-US" sz="1200" dirty="0"/>
              <a:t> </a:t>
            </a:r>
            <a:r>
              <a:rPr lang="en-US" sz="1200" dirty="0" err="1"/>
              <a:t>carpet,git</a:t>
            </a:r>
            <a:r>
              <a:rPr lang="en-US" sz="1200" dirty="0"/>
              <a:t> </a:t>
            </a:r>
            <a:r>
              <a:rPr lang="en-US" sz="1200" dirty="0" err="1"/>
              <a:t>along,crystal</a:t>
            </a:r>
            <a:r>
              <a:rPr lang="en-US" sz="1200" dirty="0"/>
              <a:t> </a:t>
            </a:r>
            <a:r>
              <a:rPr lang="en-US" sz="1200" dirty="0" err="1"/>
              <a:t>clear,take</a:t>
            </a:r>
            <a:r>
              <a:rPr lang="en-US" sz="1200" dirty="0"/>
              <a:t> </a:t>
            </a:r>
            <a:r>
              <a:rPr lang="en-US" sz="1200" dirty="0" err="1"/>
              <a:t>off,draw</a:t>
            </a:r>
            <a:r>
              <a:rPr lang="en-US" sz="1200" dirty="0"/>
              <a:t> </a:t>
            </a:r>
            <a:r>
              <a:rPr lang="en-US" sz="1200" dirty="0" err="1"/>
              <a:t>away,tidy</a:t>
            </a:r>
            <a:r>
              <a:rPr lang="en-US" sz="1200" dirty="0"/>
              <a:t> </a:t>
            </a:r>
            <a:r>
              <a:rPr lang="en-US" sz="1200" dirty="0" err="1"/>
              <a:t>up,bail</a:t>
            </a:r>
            <a:r>
              <a:rPr lang="en-US" sz="1200" dirty="0"/>
              <a:t> </a:t>
            </a:r>
            <a:r>
              <a:rPr lang="en-US" sz="1200" dirty="0" err="1"/>
              <a:t>out,chimney</a:t>
            </a:r>
            <a:r>
              <a:rPr lang="en-US" sz="1200" dirty="0"/>
              <a:t> </a:t>
            </a:r>
            <a:r>
              <a:rPr lang="en-US" sz="1200" dirty="0" err="1"/>
              <a:t>sweep,knock</a:t>
            </a:r>
            <a:r>
              <a:rPr lang="en-US" sz="1200" dirty="0"/>
              <a:t> </a:t>
            </a:r>
            <a:r>
              <a:rPr lang="en-US" sz="1200" dirty="0" err="1"/>
              <a:t>out,prima</a:t>
            </a:r>
            <a:r>
              <a:rPr lang="en-US" sz="1200" dirty="0"/>
              <a:t> </a:t>
            </a:r>
            <a:r>
              <a:rPr lang="en-US" sz="1200" dirty="0" err="1"/>
              <a:t>facie,move</a:t>
            </a:r>
            <a:r>
              <a:rPr lang="en-US" sz="1200" dirty="0"/>
              <a:t> </a:t>
            </a:r>
            <a:r>
              <a:rPr lang="en-US" sz="1200" dirty="0" err="1"/>
              <a:t>about,brush</a:t>
            </a:r>
            <a:r>
              <a:rPr lang="en-US" sz="1200" dirty="0"/>
              <a:t> </a:t>
            </a:r>
            <a:r>
              <a:rPr lang="en-US" sz="1200" dirty="0" err="1"/>
              <a:t>down,clear</a:t>
            </a:r>
            <a:r>
              <a:rPr lang="en-US" sz="1200" dirty="0"/>
              <a:t> </a:t>
            </a:r>
            <a:r>
              <a:rPr lang="en-US" sz="1200" dirty="0" err="1"/>
              <a:t>up,hunkered</a:t>
            </a:r>
            <a:r>
              <a:rPr lang="en-US" sz="1200" dirty="0"/>
              <a:t> </a:t>
            </a:r>
            <a:r>
              <a:rPr lang="en-US" sz="1200" dirty="0" err="1"/>
              <a:t>down,hunker</a:t>
            </a:r>
            <a:r>
              <a:rPr lang="en-US" sz="1200" dirty="0"/>
              <a:t> </a:t>
            </a:r>
            <a:r>
              <a:rPr lang="en-US" sz="1200" dirty="0" err="1"/>
              <a:t>down,potassium</a:t>
            </a:r>
            <a:r>
              <a:rPr lang="en-US" sz="1200" dirty="0"/>
              <a:t> </a:t>
            </a:r>
            <a:r>
              <a:rPr lang="en-US" sz="1200" dirty="0" err="1"/>
              <a:t>iodide,batten</a:t>
            </a:r>
            <a:r>
              <a:rPr lang="en-US" sz="1200" dirty="0"/>
              <a:t> </a:t>
            </a:r>
            <a:r>
              <a:rPr lang="en-US" sz="1200" dirty="0" err="1"/>
              <a:t>down,flash</a:t>
            </a:r>
            <a:r>
              <a:rPr lang="en-US" sz="1200" dirty="0"/>
              <a:t> </a:t>
            </a:r>
            <a:r>
              <a:rPr lang="en-US" sz="1200" dirty="0" err="1"/>
              <a:t>flood,civil</a:t>
            </a:r>
            <a:r>
              <a:rPr lang="en-US" sz="1200" dirty="0"/>
              <a:t> </a:t>
            </a:r>
            <a:r>
              <a:rPr lang="en-US" sz="1200" dirty="0" err="1"/>
              <a:t>defense,power</a:t>
            </a:r>
            <a:r>
              <a:rPr lang="en-US" sz="1200" dirty="0"/>
              <a:t> outage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Informal</a:t>
            </a:r>
            <a:br>
              <a:rPr lang="en-US" dirty="0" smtClean="0"/>
            </a:br>
            <a:r>
              <a:rPr lang="en-US" dirty="0" smtClean="0"/>
              <a:t>(mostly used)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AMA, </a:t>
            </a:r>
            <a:r>
              <a:rPr lang="en-US" b="1" dirty="0" err="1" smtClean="0"/>
              <a:t>Bae</a:t>
            </a:r>
            <a:r>
              <a:rPr lang="en-US" b="1" dirty="0" smtClean="0"/>
              <a:t>, DAE, DM, ELI5, FTFY, </a:t>
            </a:r>
            <a:r>
              <a:rPr lang="en-US" b="1" dirty="0" err="1" smtClean="0"/>
              <a:t>Facepalm</a:t>
            </a:r>
            <a:r>
              <a:rPr lang="en-US" b="1" dirty="0" smtClean="0"/>
              <a:t>, </a:t>
            </a:r>
            <a:r>
              <a:rPr lang="en-US" b="1" dirty="0" err="1" smtClean="0"/>
              <a:t>Headdesk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HIFW, ICYMI, IDGAF, </a:t>
            </a:r>
            <a:r>
              <a:rPr lang="en-US" b="1" dirty="0"/>
              <a:t>IMO / </a:t>
            </a:r>
            <a:r>
              <a:rPr lang="en-US" b="1" dirty="0" smtClean="0"/>
              <a:t>IMHO, IRL, JSYK, </a:t>
            </a:r>
            <a:r>
              <a:rPr lang="en-US" b="1" dirty="0" err="1" smtClean="0"/>
              <a:t>Lulz</a:t>
            </a:r>
            <a:r>
              <a:rPr lang="en-US" b="1" dirty="0" smtClean="0"/>
              <a:t>, </a:t>
            </a:r>
            <a:r>
              <a:rPr lang="en-US" b="1" dirty="0" err="1" smtClean="0"/>
              <a:t>Lulz</a:t>
            </a:r>
            <a:r>
              <a:rPr lang="en-US" b="1" dirty="0" smtClean="0"/>
              <a:t>, MRW, MIRL, NSFW, NSFL, PAW, QFT, SMH, TBT, TIL,TL,DR, YMMV, YOLO, LOL, </a:t>
            </a:r>
            <a:r>
              <a:rPr lang="en-US" b="1" dirty="0" err="1" smtClean="0"/>
              <a:t>haha</a:t>
            </a:r>
            <a:r>
              <a:rPr lang="en-US" b="1" dirty="0" smtClean="0"/>
              <a:t>, </a:t>
            </a:r>
            <a:r>
              <a:rPr lang="en-US" b="1" dirty="0" err="1" smtClean="0"/>
              <a:t>noo</a:t>
            </a:r>
            <a:r>
              <a:rPr lang="en-US" b="1" dirty="0" smtClean="0"/>
              <a:t>, </a:t>
            </a:r>
            <a:r>
              <a:rPr lang="en-US" b="1" dirty="0" err="1" smtClean="0"/>
              <a:t>yoho,hurrah</a:t>
            </a:r>
            <a:r>
              <a:rPr lang="en-US" b="1" dirty="0" smtClean="0"/>
              <a:t>,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Emotion/reaction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80000"/>
          </a:xfrm>
        </p:spPr>
        <p:txBody>
          <a:bodyPr>
            <a:noAutofit/>
          </a:bodyPr>
          <a:lstStyle/>
          <a:p>
            <a:r>
              <a:rPr lang="en-US" sz="1200" dirty="0"/>
              <a:t>fear,anger,sadness,disgust,love,sympathy,emotional,anxiety,feeling,joy,mood,awe,empathy,affection,frustration,passion,indignation,humility,jealousy,psychology,sociology,consciousness,happiness,surprise,evolution,contempt,ecstasy,hate,sentiment,hatred,excitement,curiosity,joyousness,emotional state,sense,sorrow,hunger,pathos,feel,compassion,fearfulness,feelings,shock,grief,anguish,laughter,motivation,cognition,tears,arousal,spontaneity,despair,enthusiasm,hysteria,bitterness,philosophy,remorse,subjectivity,bewilderment,bravado,nuance,pity,guilt,neuroscience,medicine,astonishment,history,physiological,affect display,shame,angst,nervousness,temperament,joyfulness,choler,ire,fright,,emotionful,overemotional,emotions,ambivalence,boredom,behavioural,emotionable,depression,irritation,serotonin,sentimental,affective,doubt,feelinglessness,dislike,distaste,heartless,palpable,disbelief,expressions,heartbalm,impression,unfeeling,senses,unconcern,valence,thoughts,heartstrings,perception,shaking,moments,irony,envy,profound,evident,qi,hippocrates,noradrenaline,affectional,reflection,telepathy,expression,ug,undemonstrative,moment,stoicism,euphoria,qualm,delight,helplessness,intimacy,conveys,rage,mind,reason,disdain,expressing,silence,imagination,incredible,humor,fervor,aristotle,felt,reciprocal influence,virtue,touching,childlike,sensations,emotive,clarity,breath,smile,loud,candor,intellect,sadden,sensitivity,discomfort,subtle,touch,cries,thrill,commiserate,scholasticism,evoked,expressive,hateful,outrage,annoyance,passions,smiles,utter,passionate,laugh,feels,pain,confusion,loneliness,obvious,warmth,understandable,kind,evokes,creativity,soulful,hormone,affecter,unhate,feely,consternation,regret,distress,apathy,loathe,nervous system,empiricist,regretful,commotion,turmoil,heart,intuitive,intuition,levity,upset,resentment,amygdala,upheaval,robert c. solomon,apathetic,fearlessness,disinclination,heartful,unrest,lovered,aversion,detestation,nonfeeling,stir,feelingless,visceral,abominate,subjective experience,neuroimaging,abhorrence,infelt,agitation,shyness,emotional </a:t>
            </a:r>
            <a:r>
              <a:rPr lang="en-US" sz="1200" dirty="0" err="1"/>
              <a:t>expression,loveful,feelable,microchip,mental</a:t>
            </a:r>
            <a:r>
              <a:rPr lang="en-US" sz="1200" dirty="0"/>
              <a:t> </a:t>
            </a:r>
            <a:r>
              <a:rPr lang="en-US" sz="1200" dirty="0" err="1"/>
              <a:t>state,antipathy,conditioned</a:t>
            </a:r>
            <a:r>
              <a:rPr lang="en-US" sz="1200" dirty="0"/>
              <a:t> emotional </a:t>
            </a:r>
            <a:r>
              <a:rPr lang="en-US" sz="1200" dirty="0" err="1"/>
              <a:t>response,conditioned</a:t>
            </a:r>
            <a:r>
              <a:rPr lang="en-US" sz="1200" dirty="0"/>
              <a:t> emotion,concernment,unloved,affectedly,adrenaline,sobs,dejection,emotionalism,negativity,exhilaration,poignancy,jubilation,wistfulness,bashfulness,instinct,heartbreak,sarcasm,exultation,peevishness,hopefulness,theatrics,pensiveness,joviality,rawness,nerves,positiveness,nostalgia,heartache,theatricality,poise,composure,suspense,feeler,pathetic,romanticism,feelth,affectioned,forefeel,abomination,compassionate,horror,aah,affectation,neurosemantics,rejoice,fondness,displeasure,dishearten,amazement,affectionate,gratitude,emotionless,emote,paranoia,pet scans,hater,sorry,dote,odious,repugnance,infatuation,cherish,unhappy,thalamus,lovesick,tenderness,timidity,amour,callous,phobia,barbel,repent,sentics,loveless,lovelorn,cross-cultural,abhorrent,sympathize,epinephrine,faintness,affectionately,fearless,triskaidekaphobia,adore,pleasure,heartquake,intentionality,abandon </a:t>
            </a:r>
            <a:r>
              <a:rPr lang="en-US" sz="1200" dirty="0" err="1"/>
              <a:t>to,gingerphobia,strong</a:t>
            </a:r>
            <a:r>
              <a:rPr lang="en-US" sz="1200" dirty="0"/>
              <a:t> </a:t>
            </a:r>
            <a:r>
              <a:rPr lang="en-US" sz="1200" dirty="0" err="1"/>
              <a:t>emotion,pride,kashaya,unlove,paul</a:t>
            </a:r>
            <a:r>
              <a:rPr lang="en-US" sz="1200" dirty="0"/>
              <a:t> ekman,needlefelt,emotionality,adrenalin,incredulousness,undelight,histrionics,soulfulness,anxiousness,sombreness,aloneness,emoting,palp,affectionateness,affectingly,touchy </a:t>
            </a:r>
            <a:r>
              <a:rPr lang="en-US" sz="1200" dirty="0" err="1"/>
              <a:t>feely,negrophobia,feel</a:t>
            </a:r>
            <a:r>
              <a:rPr lang="en-US" sz="1200" dirty="0"/>
              <a:t> for,emotionalist,vertebrate,emmove,underemotional,enjoyer,tenderhearted,antifear,primary color,unawed,inawe,unfearing,diencephalon,lovemonger,pheromone,colorphobia,fearingly,lovingness,woulding,glope,lurve,overfond,everloving,relove,luv,feel down,amative,yipe,wuv,underloved,fearmonger,arachnophobia,lovedom,lovingkindness,forfered,mislove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Narration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ytelling,tell,recount,inform,recite,retell,narrator,relate,narration,historiography,familiarize,poetry,explain,acquaint,novel,description,publicize,reminisce,summarize,interweave,television,reenact,performance,intertwines,anthropology,describe,enumerate,narrater,announce,uninformed,rumor,narrates,asseverate,myths,declarative,announcement,parables,saga,notification,motion picture,conversant,declare,meaning,declaration,story,decode,plot,say,narrated,baltar,anagrams,dob,starbuck,metamorphoses,superboy,quests,jigsaw,recreates,recounted,dramatize,speak,info,convey,statement,explore,delve,illustrate,discuss,elaborates,improvise,illuminate,highlight,heartrending,expatiate,haunting,unfold,inscribe,hearsay,proverbia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080000"/>
          </a:xfrm>
        </p:spPr>
        <p:txBody>
          <a:bodyPr>
            <a:noAutofit/>
          </a:bodyPr>
          <a:lstStyle/>
          <a:p>
            <a:r>
              <a:rPr lang="en-US" sz="1400" dirty="0"/>
              <a:t>precipitation,climate,fog,snow,wind,rain,monsoon,meteorology,sun,humidity,jet stream,storm,tornado,atmosphere,hurricane,conditions,thunderstorm,hail,windward,rainfall,snowfall,winter,earth's </a:t>
            </a:r>
            <a:r>
              <a:rPr lang="en-US" sz="1400" dirty="0" err="1"/>
              <a:t>atmosphere,earth,sunlight,fair</a:t>
            </a:r>
            <a:r>
              <a:rPr lang="en-US" sz="1400" dirty="0"/>
              <a:t> </a:t>
            </a:r>
            <a:r>
              <a:rPr lang="en-US" sz="1400" dirty="0" err="1"/>
              <a:t>weather,atmospheric</a:t>
            </a:r>
            <a:r>
              <a:rPr lang="en-US" sz="1400" dirty="0"/>
              <a:t> </a:t>
            </a:r>
            <a:r>
              <a:rPr lang="en-US" sz="1400" dirty="0" err="1"/>
              <a:t>phenomenon,solar</a:t>
            </a:r>
            <a:r>
              <a:rPr lang="en-US" sz="1400" dirty="0"/>
              <a:t> </a:t>
            </a:r>
            <a:r>
              <a:rPr lang="en-US" sz="1400" dirty="0" err="1"/>
              <a:t>wind,chaos</a:t>
            </a:r>
            <a:r>
              <a:rPr lang="en-US" sz="1400" dirty="0"/>
              <a:t> </a:t>
            </a:r>
            <a:r>
              <a:rPr lang="en-US" sz="1400" dirty="0" err="1"/>
              <a:t>theory,rainy,cloud,endure,upwind,temperature,foggy,bad</a:t>
            </a:r>
            <a:r>
              <a:rPr lang="en-US" sz="1400" dirty="0"/>
              <a:t> </a:t>
            </a:r>
            <a:r>
              <a:rPr lang="en-US" sz="1400" dirty="0" err="1"/>
              <a:t>weather,tropics,atmospheric</a:t>
            </a:r>
            <a:r>
              <a:rPr lang="en-US" sz="1400" dirty="0"/>
              <a:t> </a:t>
            </a:r>
            <a:r>
              <a:rPr lang="en-US" sz="1400" dirty="0" err="1"/>
              <a:t>condition,brave</a:t>
            </a:r>
            <a:r>
              <a:rPr lang="en-US" sz="1400" dirty="0"/>
              <a:t> </a:t>
            </a:r>
            <a:r>
              <a:rPr lang="en-US" sz="1400" dirty="0" err="1"/>
              <a:t>out,weather</a:t>
            </a:r>
            <a:r>
              <a:rPr lang="en-US" sz="1400" dirty="0"/>
              <a:t> </a:t>
            </a:r>
            <a:r>
              <a:rPr lang="en-US" sz="1400" dirty="0" err="1"/>
              <a:t>condition,snowstorm,winter</a:t>
            </a:r>
            <a:r>
              <a:rPr lang="en-US" sz="1400" dirty="0"/>
              <a:t> </a:t>
            </a:r>
            <a:r>
              <a:rPr lang="en-US" sz="1400" dirty="0" err="1"/>
              <a:t>storm,inclemency,sunshine,tropical</a:t>
            </a:r>
            <a:r>
              <a:rPr lang="en-US" sz="1400" dirty="0"/>
              <a:t> cyclone,summer,weatherwise,snowy,drizzle,jupiter,anticyclone,rainstorm,corona,temperatures,cloudy,storms,cold,angle,extratropical </a:t>
            </a:r>
            <a:r>
              <a:rPr lang="en-US" sz="1400" dirty="0" err="1"/>
              <a:t>cyclone,meteorologists,earth's</a:t>
            </a:r>
            <a:r>
              <a:rPr lang="en-US" sz="1400" dirty="0"/>
              <a:t> </a:t>
            </a:r>
            <a:r>
              <a:rPr lang="en-US" sz="1400" dirty="0" err="1"/>
              <a:t>rotation,drier,winds,solar</a:t>
            </a:r>
            <a:r>
              <a:rPr lang="en-US" sz="1400" dirty="0"/>
              <a:t> </a:t>
            </a:r>
            <a:r>
              <a:rPr lang="en-US" sz="1400" dirty="0" err="1"/>
              <a:t>energy,skies,showers,climate</a:t>
            </a:r>
            <a:r>
              <a:rPr lang="en-US" sz="1400" dirty="0"/>
              <a:t> </a:t>
            </a:r>
            <a:r>
              <a:rPr lang="en-US" sz="1400" dirty="0" err="1"/>
              <a:t>change,air,duststorm,meteorological,weather</a:t>
            </a:r>
            <a:r>
              <a:rPr lang="en-US" sz="1400" dirty="0"/>
              <a:t> </a:t>
            </a:r>
            <a:r>
              <a:rPr lang="en-US" sz="1400" dirty="0" err="1"/>
              <a:t>forecast,heat,great</a:t>
            </a:r>
            <a:r>
              <a:rPr lang="en-US" sz="1400" dirty="0"/>
              <a:t> red </a:t>
            </a:r>
            <a:r>
              <a:rPr lang="en-US" sz="1400" dirty="0" err="1"/>
              <a:t>spot,downpour,weather</a:t>
            </a:r>
            <a:r>
              <a:rPr lang="en-US" sz="1400" dirty="0"/>
              <a:t> </a:t>
            </a:r>
            <a:r>
              <a:rPr lang="en-US" sz="1400" dirty="0" err="1"/>
              <a:t>map,sea</a:t>
            </a:r>
            <a:r>
              <a:rPr lang="en-US" sz="1400" dirty="0"/>
              <a:t> breeze,day,troposphere,stratosphere,hour,latitude,lightning,orbit,atmospheric pressure,hailstorm,sail,tilt,piloting,defy,pilotage,navigation,decay,slant,crumble,elements,wave,downfall,warming,thawing,thaw,blizzicane,overweather,mid-latitudes,rainer,sleet,droughtiness,weatherly,temperateness,typhoons,energy,snowflake,hydrometeor,moisture,stormworthy,stratus,raindrift,thundercloud,windstorm,tempest,snowicane,precipitately,raincloud,aweather,showery,humid,rainscape,cooler,precipitate,forecasters,rainpants,mizzle,colder,seasonal,tropical,warmer,raintight,snowman,stormy,inclement,weatherworn,rains,mist,visibility,typhoon,cumulonimbus,weathercock,weatherize,dry,impact,cool,chilly,hot,warm,wet,cloudbuster,cyclone,winterproof,atmospheric,frigid,unseasonably,due,snowfield,approaching,ocean,food,afternoon,winters,windy,normal,snowful,sunny,slow,misty,heavy,nimbus,niveous,climatic,snew,nival,chill,snowologist,disturbance,snowproof,thunderhead,morning,snowfleck,weatherboard,extremely,atmosphere of earth,snowout,relatively,season,caused,climates,light,affect,cloudiness,spring,coming,damp,flooding,changing,mild,warning,unusually,snowscape,times,weatherproof,waters,experiencing,intracloud,clouds,usual,cloudly,normally,rough,severe,raindrop,moving,cloudish,cirrocumulus,occur,throughout,worse,water,icy,cloudlike,dirty weather,weathertight,ice,snowswept,baroclinity,dew,uncloud,albedo,cloudburst,rainboot,contrail,intercloud,weatherglass,rainbow,snowbound,brumous,nebule,snowcat,cloudling,radarmeteorology,emergence,air </a:t>
            </a:r>
            <a:r>
              <a:rPr lang="en-US" sz="1400" dirty="0" err="1"/>
              <a:t>current,hot</a:t>
            </a:r>
            <a:r>
              <a:rPr lang="en-US" sz="1400" dirty="0"/>
              <a:t> </a:t>
            </a:r>
            <a:r>
              <a:rPr lang="en-US" sz="1400" dirty="0" err="1"/>
              <a:t>weather,atmospheric</a:t>
            </a:r>
            <a:r>
              <a:rPr lang="en-US" sz="1400" dirty="0"/>
              <a:t> </a:t>
            </a:r>
            <a:r>
              <a:rPr lang="en-US" sz="1400" dirty="0" err="1"/>
              <a:t>state,hold</a:t>
            </a:r>
            <a:r>
              <a:rPr lang="en-US" sz="1400" dirty="0"/>
              <a:t> </a:t>
            </a:r>
            <a:r>
              <a:rPr lang="en-US" sz="1400" dirty="0" err="1"/>
              <a:t>up,cold</a:t>
            </a:r>
            <a:r>
              <a:rPr lang="en-US" sz="1400" dirty="0"/>
              <a:t> </a:t>
            </a:r>
            <a:r>
              <a:rPr lang="en-US" sz="1400" dirty="0" err="1"/>
              <a:t>weather,good</a:t>
            </a:r>
            <a:r>
              <a:rPr lang="en-US" sz="1400" dirty="0"/>
              <a:t> </a:t>
            </a:r>
            <a:r>
              <a:rPr lang="en-US" sz="1400" dirty="0" err="1"/>
              <a:t>weather,current</a:t>
            </a:r>
            <a:r>
              <a:rPr lang="en-US" sz="1400" dirty="0"/>
              <a:t> of </a:t>
            </a:r>
            <a:r>
              <a:rPr lang="en-US" sz="1400" dirty="0" err="1" smtClean="0"/>
              <a:t>air,cirrostratus,stormcloud,snowperson,weather</a:t>
            </a:r>
            <a:endParaRPr 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711200"/>
          </a:xfrm>
        </p:spPr>
        <p:txBody>
          <a:bodyPr/>
          <a:lstStyle/>
          <a:p>
            <a:pPr algn="ctr"/>
            <a:r>
              <a:rPr lang="en-US" dirty="0" smtClean="0"/>
              <a:t>Disaster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Autofit/>
          </a:bodyPr>
          <a:lstStyle/>
          <a:p>
            <a:r>
              <a:rPr lang="en-US" sz="1600" dirty="0"/>
              <a:t>catastrophe,calamity,tragedy,tsunami,famine,devastation,earthquake,hardship,cataclysm,hurricane,destruction,damage,accident,misfortune,flood,adversity,drought,meltdown,apocalypse,plague,visitation,catastrophic,bad </a:t>
            </a:r>
            <a:r>
              <a:rPr lang="en-US" sz="1600" dirty="0" err="1"/>
              <a:t>luck,power</a:t>
            </a:r>
            <a:r>
              <a:rPr lang="en-US" sz="1600" dirty="0"/>
              <a:t> </a:t>
            </a:r>
            <a:r>
              <a:rPr lang="en-US" sz="1600" dirty="0" err="1"/>
              <a:t>outage,spill,emergency,tidal</a:t>
            </a:r>
            <a:r>
              <a:rPr lang="en-US" sz="1600" dirty="0"/>
              <a:t> wave,aftermath,quake,rescue,relief,katrina,emergencies,crisis,floods,danger,crash,wreck,explosion,preparedness,storm,cleanup,failures,collapse,rebuilding,nightmare,haiti,havoc,flooding,evacuation,aid,outbreak,landslide,mishap,trauma,mudslide,tornado,avalanche,cold,disease,gdp,fire,disasters,devastating,hail,worst,impact,heat,massive,vandalism,devastated,reconstruction,wake,risk management,stricken,survivors,affected,caused,disastrous,failure,humanitarian,consequences,serious,underway,bringing,ravaged,terrible,dire,toll,victims,pejorative,task,occurred,midst,environmental,fallout,ongoing,situation,nation,accidents,assess,assistance,unprecedented,impacts,experts,tragic,tsunamis,recovery,immediate,avert,fires,affecting,cope,crises,ecological,problems,scale,agency,hardest,severe,cause,pollution,mission,damaged,seriously,catastrophes,blight,wrack,ill,spoil,mischievous,bruise,mayhem,italian language,thunderstorm,destructive,worsen,ruinous,deleterious,abuse,loss,desolation,afflict,malfunction,ruin,heartbreak,casualty,lightning,misery,sore,inconvenience,impairment,harm,deface,ruination,hurtful,frostbite,injurious,discomfort,ail,mutilate,ravage,mal,destitution,unfortunately,demolition,incident,dere,malice,thunder,affliction,destroy,ancient greek,destruct,evil,deplorable,distress,insecurity,aggravation,scathe,trouble,detriment,badly,tribulation,ulcer,humiliation,botch,destructible,blemish,disservice,cyclone,inundation,typhoon,debacle,pandemic,temblor,carnage,trembler,gaffe,blowout,fema,fiasco,lahar,armageddon,graisse,blackout,wildfire,conflagration,eventuality,implosion,cloudburst,derailment,twister,bloodbath,deluge,epidemics,chaos,tremor,blunder,atrocity,responders,mess,windstor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(</a:t>
            </a:r>
            <a:r>
              <a:rPr lang="en-US" sz="1800" dirty="0"/>
              <a:t>freq. used for rating the significance of the state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natural, great, economic, financial, impending, major, national, terrible, total, complete, </a:t>
            </a:r>
            <a:r>
              <a:rPr lang="en-US" dirty="0" smtClean="0"/>
              <a:t>ecological</a:t>
            </a:r>
            <a:r>
              <a:rPr lang="en-US" dirty="0"/>
              <a:t>, unmitigated, near, greatest, potential, nuclear, serious, environmental, personal, final, real, imminent, greater, possible, ultimate, sudden, inevitable, utter, recent, overwhelming, fresh, future, absolute, worse, irreparable, irretrievable, immediate, post, dire, commercial, unexpected, appalling, global, sad, naval, grave, widespread, humanitarian, fatal, minor, unforeseen, made, dreadful, frightful, electoral, awful, tragic, unprecedented, biggest, demographic, horrible, scale, latest, universal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2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444041"/>
              </p:ext>
            </p:extLst>
          </p:nvPr>
        </p:nvGraphicFramePr>
        <p:xfrm>
          <a:off x="228600" y="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615907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1600" dirty="0" err="1"/>
              <a:t>GoodsServices</a:t>
            </a:r>
            <a:endParaRPr lang="en-US" sz="16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dirty="0" err="1"/>
              <a:t>SearchAndRescue</a:t>
            </a:r>
            <a:endParaRPr lang="en-US" sz="16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dirty="0" err="1"/>
              <a:t>InformationWanted</a:t>
            </a:r>
            <a:endParaRPr lang="en-US" sz="16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5242" y="3645131"/>
            <a:ext cx="1546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Volunteer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Donations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MovePeople</a:t>
            </a:r>
            <a:endParaRPr lang="en-US" sz="16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615907"/>
            <a:ext cx="2590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FirstPartyObservation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ThirdPartyObservation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Weather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EmergingThreats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SignificantEventChange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MultimediaShare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ServiceAvailable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Factoid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Official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CleanUp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Hashtags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3657600"/>
            <a:ext cx="196650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PastNews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ContinuingNews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Advice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Sentiment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Discussion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Irrelevant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Unknown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err="1"/>
              <a:t>KnownAlready</a:t>
            </a:r>
            <a:endParaRPr lang="en-US" sz="1600" dirty="0"/>
          </a:p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066800" y="3397123"/>
            <a:ext cx="419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600" y="3387307"/>
            <a:ext cx="419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505450" y="3387307"/>
            <a:ext cx="419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62850" y="3391123"/>
            <a:ext cx="419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rea</a:t>
            </a:r>
            <a:r>
              <a:rPr lang="en-US" b="1" dirty="0"/>
              <a:t>: </a:t>
            </a:r>
            <a:r>
              <a:rPr lang="en-US" dirty="0" smtClean="0"/>
              <a:t>Acre </a:t>
            </a:r>
            <a:r>
              <a:rPr lang="en-US" dirty="0"/>
              <a:t>(Cheshire),</a:t>
            </a:r>
            <a:r>
              <a:rPr lang="en-US" dirty="0" err="1"/>
              <a:t>Alqueire,Ankanam,ArpentBarn</a:t>
            </a:r>
            <a:r>
              <a:rPr lang="en-US" dirty="0"/>
              <a:t> (unit)Barrel of land,</a:t>
            </a:r>
            <a:r>
              <a:rPr lang="en-US" dirty="0" err="1"/>
              <a:t>Bigha</a:t>
            </a:r>
            <a:r>
              <a:rPr lang="en-US" dirty="0"/>
              <a:t>,,,</a:t>
            </a:r>
            <a:r>
              <a:rPr lang="en-US" dirty="0" err="1"/>
              <a:t>Bunder</a:t>
            </a:r>
            <a:r>
              <a:rPr lang="en-US" dirty="0"/>
              <a:t>, </a:t>
            </a:r>
            <a:r>
              <a:rPr lang="en-US" dirty="0" err="1"/>
              <a:t>Carucate</a:t>
            </a:r>
            <a:r>
              <a:rPr lang="en-US" dirty="0"/>
              <a:t>, </a:t>
            </a:r>
            <a:r>
              <a:rPr lang="en-US" dirty="0" err="1"/>
              <a:t>Cawnie</a:t>
            </a:r>
            <a:r>
              <a:rPr lang="en-US" dirty="0"/>
              <a:t>, Cent (area), </a:t>
            </a:r>
            <a:r>
              <a:rPr lang="en-US" dirty="0" err="1"/>
              <a:t>Četvorni</a:t>
            </a:r>
            <a:r>
              <a:rPr lang="en-US" dirty="0"/>
              <a:t> </a:t>
            </a:r>
            <a:r>
              <a:rPr lang="en-US" dirty="0" err="1"/>
              <a:t>hvat</a:t>
            </a:r>
            <a:r>
              <a:rPr lang="en-US" dirty="0"/>
              <a:t>, Circular mil, Circular </a:t>
            </a:r>
            <a:r>
              <a:rPr lang="en-US" dirty="0" err="1"/>
              <a:t>millimetre</a:t>
            </a:r>
            <a:r>
              <a:rPr lang="en-US" dirty="0"/>
              <a:t>,,,</a:t>
            </a:r>
            <a:r>
              <a:rPr lang="en-US" dirty="0" err="1"/>
              <a:t>Collop</a:t>
            </a:r>
            <a:r>
              <a:rPr lang="en-US" dirty="0"/>
              <a:t> (unit), </a:t>
            </a:r>
            <a:r>
              <a:rPr lang="en-US" dirty="0" err="1"/>
              <a:t>Cottah</a:t>
            </a:r>
            <a:r>
              <a:rPr lang="en-US" dirty="0"/>
              <a:t>, Cow's Grass, </a:t>
            </a:r>
            <a:r>
              <a:rPr lang="en-US" dirty="0" err="1"/>
              <a:t>Cuerda</a:t>
            </a:r>
            <a:r>
              <a:rPr lang="en-US" dirty="0"/>
              <a:t>, </a:t>
            </a:r>
            <a:r>
              <a:rPr lang="en-US" dirty="0" err="1"/>
              <a:t>Davoch</a:t>
            </a:r>
            <a:r>
              <a:rPr lang="en-US" dirty="0"/>
              <a:t>, Decimal (unit), </a:t>
            </a:r>
            <a:r>
              <a:rPr lang="en-US" dirty="0" err="1"/>
              <a:t>Dessiatin</a:t>
            </a:r>
            <a:r>
              <a:rPr lang="en-US" dirty="0"/>
              <a:t>,,,</a:t>
            </a:r>
            <a:r>
              <a:rPr lang="en-US" dirty="0" err="1"/>
              <a:t>Dunam</a:t>
            </a:r>
            <a:r>
              <a:rPr lang="en-US" dirty="0"/>
              <a:t>, </a:t>
            </a:r>
            <a:r>
              <a:rPr lang="en-US" dirty="0" err="1"/>
              <a:t>Feddan</a:t>
            </a:r>
            <a:r>
              <a:rPr lang="en-US" dirty="0"/>
              <a:t>, </a:t>
            </a:r>
            <a:r>
              <a:rPr lang="en-US" dirty="0" err="1"/>
              <a:t>Groatland</a:t>
            </a:r>
            <a:r>
              <a:rPr lang="en-US" dirty="0"/>
              <a:t>, Ground (unit), </a:t>
            </a:r>
            <a:r>
              <a:rPr lang="en-US" dirty="0" err="1"/>
              <a:t>Gunta</a:t>
            </a:r>
            <a:r>
              <a:rPr lang="en-US" dirty="0"/>
              <a:t>, </a:t>
            </a:r>
            <a:r>
              <a:rPr lang="en-US" dirty="0" err="1"/>
              <a:t>Hectad</a:t>
            </a:r>
            <a:r>
              <a:rPr lang="en-US" dirty="0"/>
              <a:t>, Hectare, Hide (unit),,,History of measurement, Homestead (unit), Irish acre, </a:t>
            </a:r>
            <a:r>
              <a:rPr lang="en-US" dirty="0" err="1"/>
              <a:t>Jerib</a:t>
            </a:r>
            <a:r>
              <a:rPr lang="en-US" dirty="0"/>
              <a:t>, </a:t>
            </a:r>
            <a:r>
              <a:rPr lang="en-US" dirty="0" err="1"/>
              <a:t>Juchart</a:t>
            </a:r>
            <a:r>
              <a:rPr lang="en-US" dirty="0"/>
              <a:t>, </a:t>
            </a:r>
            <a:r>
              <a:rPr lang="en-US" dirty="0" err="1"/>
              <a:t>Jugerum</a:t>
            </a:r>
            <a:r>
              <a:rPr lang="en-US" dirty="0"/>
              <a:t>,,,</a:t>
            </a:r>
            <a:r>
              <a:rPr lang="en-US" dirty="0" err="1"/>
              <a:t>Kanal</a:t>
            </a:r>
            <a:r>
              <a:rPr lang="en-US" dirty="0"/>
              <a:t> (unit), Katha (unit), Kula (unit), </a:t>
            </a:r>
            <a:r>
              <a:rPr lang="en-US" dirty="0" err="1"/>
              <a:t>Kvadratni</a:t>
            </a:r>
            <a:r>
              <a:rPr lang="en-US" dirty="0"/>
              <a:t> </a:t>
            </a:r>
            <a:r>
              <a:rPr lang="en-US" dirty="0" err="1"/>
              <a:t>hvat</a:t>
            </a:r>
            <a:r>
              <a:rPr lang="en-US" dirty="0"/>
              <a:t>, </a:t>
            </a:r>
            <a:r>
              <a:rPr lang="en-US" dirty="0" err="1"/>
              <a:t>Łan</a:t>
            </a:r>
            <a:r>
              <a:rPr lang="en-US" dirty="0"/>
              <a:t>, Lane meter, </a:t>
            </a:r>
            <a:r>
              <a:rPr lang="en-US" dirty="0" err="1"/>
              <a:t>Lessa</a:t>
            </a:r>
            <a:r>
              <a:rPr lang="en-US" dirty="0"/>
              <a:t> (unit),,,</a:t>
            </a:r>
            <a:r>
              <a:rPr lang="en-US" dirty="0" err="1"/>
              <a:t>Loukhai</a:t>
            </a:r>
            <a:r>
              <a:rPr lang="en-US" dirty="0"/>
              <a:t>, </a:t>
            </a:r>
            <a:r>
              <a:rPr lang="en-US" dirty="0" err="1"/>
              <a:t>Lourak</a:t>
            </a:r>
            <a:r>
              <a:rPr lang="en-US" dirty="0"/>
              <a:t>, </a:t>
            </a:r>
            <a:r>
              <a:rPr lang="en-US" dirty="0" err="1"/>
              <a:t>Loushal</a:t>
            </a:r>
            <a:r>
              <a:rPr lang="en-US" dirty="0"/>
              <a:t>, </a:t>
            </a:r>
            <a:r>
              <a:rPr lang="en-US" dirty="0" err="1"/>
              <a:t>Mansus</a:t>
            </a:r>
            <a:r>
              <a:rPr lang="en-US" dirty="0"/>
              <a:t>, </a:t>
            </a:r>
            <a:r>
              <a:rPr lang="en-US" dirty="0" err="1"/>
              <a:t>Mantal</a:t>
            </a:r>
            <a:r>
              <a:rPr lang="en-US" dirty="0"/>
              <a:t>, </a:t>
            </a:r>
            <a:r>
              <a:rPr lang="en-US" dirty="0" err="1"/>
              <a:t>Manzana</a:t>
            </a:r>
            <a:r>
              <a:rPr lang="en-US" dirty="0"/>
              <a:t> (unit), </a:t>
            </a:r>
            <a:r>
              <a:rPr lang="en-US" dirty="0" err="1"/>
              <a:t>Marabba</a:t>
            </a:r>
            <a:r>
              <a:rPr lang="en-US" dirty="0"/>
              <a:t>, </a:t>
            </a:r>
            <a:r>
              <a:rPr lang="en-US" dirty="0" err="1"/>
              <a:t>Markland</a:t>
            </a:r>
            <a:r>
              <a:rPr lang="en-US" dirty="0"/>
              <a:t>,,(Scots), Marla (unit), </a:t>
            </a:r>
            <a:r>
              <a:rPr lang="en-US" dirty="0" err="1"/>
              <a:t>Moio</a:t>
            </a:r>
            <a:r>
              <a:rPr lang="en-US" dirty="0"/>
              <a:t> (unit), </a:t>
            </a:r>
            <a:r>
              <a:rPr lang="en-US" dirty="0" err="1"/>
              <a:t>Morgen</a:t>
            </a:r>
            <a:r>
              <a:rPr lang="en-US" dirty="0"/>
              <a:t>, Myriad (area), Nail (unit), </a:t>
            </a:r>
            <a:r>
              <a:rPr lang="en-US" dirty="0" err="1"/>
              <a:t>Ngan</a:t>
            </a:r>
            <a:r>
              <a:rPr lang="en-US" dirty="0"/>
              <a:t>,,,</a:t>
            </a:r>
            <a:r>
              <a:rPr lang="en-US" dirty="0" err="1"/>
              <a:t>Ounceland</a:t>
            </a:r>
            <a:r>
              <a:rPr lang="en-US" dirty="0"/>
              <a:t>, </a:t>
            </a:r>
            <a:r>
              <a:rPr lang="en-US" dirty="0" err="1"/>
              <a:t>Oxgang</a:t>
            </a:r>
            <a:r>
              <a:rPr lang="en-US" dirty="0"/>
              <a:t>, </a:t>
            </a:r>
            <a:r>
              <a:rPr lang="en-US" dirty="0" err="1"/>
              <a:t>Pari</a:t>
            </a:r>
            <a:r>
              <a:rPr lang="en-US" dirty="0"/>
              <a:t> (unit), </a:t>
            </a:r>
            <a:r>
              <a:rPr lang="en-US" dirty="0" err="1"/>
              <a:t>Pennyland</a:t>
            </a:r>
            <a:r>
              <a:rPr lang="en-US" dirty="0"/>
              <a:t>, </a:t>
            </a:r>
            <a:r>
              <a:rPr lang="en-US" dirty="0" err="1"/>
              <a:t>Pyeong</a:t>
            </a:r>
            <a:r>
              <a:rPr lang="en-US" dirty="0"/>
              <a:t>, Quarter section,,,</a:t>
            </a:r>
            <a:r>
              <a:rPr lang="en-US" dirty="0" err="1"/>
              <a:t>Quarterland</a:t>
            </a:r>
            <a:r>
              <a:rPr lang="en-US" dirty="0"/>
              <a:t>, </a:t>
            </a:r>
            <a:r>
              <a:rPr lang="en-US" dirty="0" err="1"/>
              <a:t>Quinaria</a:t>
            </a:r>
            <a:r>
              <a:rPr lang="en-US" dirty="0"/>
              <a:t>, </a:t>
            </a:r>
            <a:r>
              <a:rPr lang="en-US" dirty="0" err="1"/>
              <a:t>Rai</a:t>
            </a:r>
            <a:r>
              <a:rPr lang="en-US" dirty="0"/>
              <a:t> (unit), Romanian units of measurement, Rood (unit),,,Rope (unit), Scottish acre, Section (United States land surveying), </a:t>
            </a:r>
            <a:r>
              <a:rPr lang="en-US" dirty="0" err="1"/>
              <a:t>Sokha</a:t>
            </a:r>
            <a:r>
              <a:rPr lang="en-US" dirty="0"/>
              <a:t> (unit),,,Square (unit), Square foot, Square inch, Square </a:t>
            </a:r>
            <a:r>
              <a:rPr lang="en-US" dirty="0" err="1"/>
              <a:t>kilometre</a:t>
            </a:r>
            <a:r>
              <a:rPr lang="en-US" dirty="0"/>
              <a:t>, Square </a:t>
            </a:r>
            <a:r>
              <a:rPr lang="en-US" dirty="0" err="1"/>
              <a:t>link,,,Square</a:t>
            </a:r>
            <a:r>
              <a:rPr lang="en-US" dirty="0"/>
              <a:t> </a:t>
            </a:r>
            <a:r>
              <a:rPr lang="en-US" dirty="0" err="1"/>
              <a:t>metre</a:t>
            </a:r>
            <a:r>
              <a:rPr lang="en-US" dirty="0"/>
              <a:t>, Square mil, Square mile, Square yard, </a:t>
            </a:r>
            <a:r>
              <a:rPr lang="en-US" dirty="0" err="1"/>
              <a:t>Stremma</a:t>
            </a:r>
            <a:r>
              <a:rPr lang="en-US" dirty="0"/>
              <a:t>, Survey township,,,</a:t>
            </a:r>
            <a:r>
              <a:rPr lang="en-US" dirty="0" err="1"/>
              <a:t>Tarang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, Tatami, Tetrad (area), </a:t>
            </a:r>
            <a:r>
              <a:rPr lang="en-US" dirty="0" err="1"/>
              <a:t>Toise</a:t>
            </a:r>
            <a:r>
              <a:rPr lang="en-US" dirty="0"/>
              <a:t>, Township (unit), </a:t>
            </a:r>
            <a:r>
              <a:rPr lang="en-US" dirty="0" err="1"/>
              <a:t>Vergée</a:t>
            </a:r>
            <a:r>
              <a:rPr lang="en-US" dirty="0"/>
              <a:t>, Virgate, </a:t>
            </a:r>
            <a:r>
              <a:rPr lang="en-US" dirty="0" err="1"/>
              <a:t>Volok</a:t>
            </a:r>
            <a:r>
              <a:rPr lang="en-US" dirty="0"/>
              <a:t> (unit)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003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Cardinal Direction</a:t>
            </a:r>
            <a:r>
              <a:rPr lang="en-US" b="1" dirty="0"/>
              <a:t>: </a:t>
            </a:r>
            <a:r>
              <a:rPr lang="en-US" dirty="0"/>
              <a:t>east, west, north, south, south-east, </a:t>
            </a:r>
            <a:r>
              <a:rPr lang="en-US" dirty="0" smtClean="0"/>
              <a:t>south-west</a:t>
            </a:r>
            <a:r>
              <a:rPr lang="en-US" dirty="0"/>
              <a:t>, </a:t>
            </a:r>
            <a:r>
              <a:rPr lang="en-US" dirty="0" smtClean="0"/>
              <a:t>north-</a:t>
            </a:r>
            <a:r>
              <a:rPr lang="en-US" dirty="0" err="1" smtClean="0"/>
              <a:t>east,North</a:t>
            </a:r>
            <a:r>
              <a:rPr lang="en-US" dirty="0" smtClean="0"/>
              <a:t>-west</a:t>
            </a:r>
          </a:p>
          <a:p>
            <a:r>
              <a:rPr lang="en-US" b="1" dirty="0" smtClean="0"/>
              <a:t>Time</a:t>
            </a:r>
            <a:r>
              <a:rPr lang="en-US" dirty="0"/>
              <a:t>: </a:t>
            </a:r>
            <a:r>
              <a:rPr lang="en-US" dirty="0" err="1"/>
              <a:t>after,afternoon,afterwards,alarm</a:t>
            </a:r>
            <a:r>
              <a:rPr lang="en-US" dirty="0"/>
              <a:t> </a:t>
            </a:r>
            <a:r>
              <a:rPr lang="en-US" dirty="0" err="1"/>
              <a:t>clock,AM,analog</a:t>
            </a:r>
            <a:r>
              <a:rPr lang="en-US" dirty="0"/>
              <a:t> </a:t>
            </a:r>
            <a:r>
              <a:rPr lang="en-US" dirty="0" err="1"/>
              <a:t>clock,annual,ante</a:t>
            </a:r>
            <a:r>
              <a:rPr lang="en-US" dirty="0"/>
              <a:t> </a:t>
            </a:r>
            <a:r>
              <a:rPr lang="en-US" dirty="0" err="1"/>
              <a:t>meridian,anytime,bedtime,before,before</a:t>
            </a:r>
            <a:r>
              <a:rPr lang="en-US" dirty="0"/>
              <a:t> </a:t>
            </a:r>
            <a:r>
              <a:rPr lang="en-US" dirty="0" err="1"/>
              <a:t>hand,belated,bell,biennial,bicentennial,calendar,calendar</a:t>
            </a:r>
            <a:r>
              <a:rPr lang="en-US" dirty="0"/>
              <a:t> </a:t>
            </a:r>
            <a:r>
              <a:rPr lang="en-US" dirty="0" err="1"/>
              <a:t>year,century,chronological,chronology,chronometer,clock,clock</a:t>
            </a:r>
            <a:r>
              <a:rPr lang="en-US" dirty="0"/>
              <a:t> </a:t>
            </a:r>
            <a:r>
              <a:rPr lang="en-US" dirty="0" err="1"/>
              <a:t>face,Coordinated</a:t>
            </a:r>
            <a:r>
              <a:rPr lang="en-US" dirty="0"/>
              <a:t> Universal </a:t>
            </a:r>
            <a:r>
              <a:rPr lang="en-US" dirty="0" err="1"/>
              <a:t>Time,cuckoo</a:t>
            </a:r>
            <a:r>
              <a:rPr lang="en-US" dirty="0"/>
              <a:t> </a:t>
            </a:r>
            <a:r>
              <a:rPr lang="en-US" dirty="0" err="1"/>
              <a:t>clock,day,daylight,daylight</a:t>
            </a:r>
            <a:r>
              <a:rPr lang="en-US" dirty="0"/>
              <a:t> savings </a:t>
            </a:r>
            <a:r>
              <a:rPr lang="en-US" dirty="0" err="1"/>
              <a:t>time,daytime,days</a:t>
            </a:r>
            <a:r>
              <a:rPr lang="en-US" dirty="0"/>
              <a:t> of the </a:t>
            </a:r>
            <a:r>
              <a:rPr lang="en-US" dirty="0" err="1"/>
              <a:t>week,decade,decennium,delay,delayed,dial,digital</a:t>
            </a:r>
            <a:r>
              <a:rPr lang="en-US" dirty="0"/>
              <a:t> </a:t>
            </a:r>
            <a:r>
              <a:rPr lang="en-US" dirty="0" err="1"/>
              <a:t>clock,DST,early,eon,epoch,era,evening,everyday,face</a:t>
            </a:r>
            <a:r>
              <a:rPr lang="en-US" dirty="0"/>
              <a:t> (of a clock),fiscal </a:t>
            </a:r>
            <a:r>
              <a:rPr lang="en-US" dirty="0" err="1"/>
              <a:t>year,fortnight,future,galactic</a:t>
            </a:r>
            <a:r>
              <a:rPr lang="en-US" dirty="0"/>
              <a:t> </a:t>
            </a:r>
            <a:r>
              <a:rPr lang="en-US" dirty="0" err="1"/>
              <a:t>year,geologic</a:t>
            </a:r>
            <a:r>
              <a:rPr lang="en-US" dirty="0"/>
              <a:t> </a:t>
            </a:r>
            <a:r>
              <a:rPr lang="en-US" dirty="0" err="1"/>
              <a:t>time,gnomon,grandfather</a:t>
            </a:r>
            <a:r>
              <a:rPr lang="en-US" dirty="0"/>
              <a:t> </a:t>
            </a:r>
            <a:r>
              <a:rPr lang="en-US" dirty="0" err="1"/>
              <a:t>clock,Greenwich</a:t>
            </a:r>
            <a:r>
              <a:rPr lang="en-US" dirty="0"/>
              <a:t> Mean </a:t>
            </a:r>
            <a:r>
              <a:rPr lang="en-US" dirty="0" err="1"/>
              <a:t>Time,half-life,hands,high</a:t>
            </a:r>
            <a:r>
              <a:rPr lang="en-US" dirty="0"/>
              <a:t> </a:t>
            </a:r>
            <a:r>
              <a:rPr lang="en-US" dirty="0" err="1"/>
              <a:t>noon,horology,hour,hourglass,hour</a:t>
            </a:r>
            <a:r>
              <a:rPr lang="en-US" dirty="0"/>
              <a:t> </a:t>
            </a:r>
            <a:r>
              <a:rPr lang="en-US" dirty="0" err="1"/>
              <a:t>hand,IDL,International</a:t>
            </a:r>
            <a:r>
              <a:rPr lang="en-US" dirty="0"/>
              <a:t> Date </a:t>
            </a:r>
            <a:r>
              <a:rPr lang="en-US" dirty="0" err="1"/>
              <a:t>Line,jiffy,jubilee,late,later,leap</a:t>
            </a:r>
            <a:r>
              <a:rPr lang="en-US" dirty="0"/>
              <a:t> </a:t>
            </a:r>
            <a:r>
              <a:rPr lang="en-US" dirty="0" err="1"/>
              <a:t>second,leap</a:t>
            </a:r>
            <a:r>
              <a:rPr lang="en-US" dirty="0"/>
              <a:t> </a:t>
            </a:r>
            <a:r>
              <a:rPr lang="en-US" dirty="0" err="1"/>
              <a:t>year,lunar</a:t>
            </a:r>
            <a:r>
              <a:rPr lang="en-US" dirty="0"/>
              <a:t> month,meridian,microsecond,midafternoon,midnight,midmorning,millennium,millisecond,minute,minute hand,moment,momentarily,month,morning,nanosecond,night,nighttime,noon,now,o'clock,on </a:t>
            </a:r>
            <a:r>
              <a:rPr lang="en-US" dirty="0" err="1"/>
              <a:t>time,overtime,past,pendulum</a:t>
            </a:r>
            <a:r>
              <a:rPr lang="en-US" dirty="0"/>
              <a:t> </a:t>
            </a:r>
            <a:r>
              <a:rPr lang="en-US" dirty="0" err="1"/>
              <a:t>clock,per</a:t>
            </a:r>
            <a:r>
              <a:rPr lang="en-US" dirty="0"/>
              <a:t> </a:t>
            </a:r>
            <a:r>
              <a:rPr lang="en-US" dirty="0" err="1"/>
              <a:t>annum,per</a:t>
            </a:r>
            <a:r>
              <a:rPr lang="en-US" dirty="0"/>
              <a:t> </a:t>
            </a:r>
            <a:r>
              <a:rPr lang="en-US" dirty="0" err="1"/>
              <a:t>diem,period,picosecond,PM,pocket</a:t>
            </a:r>
            <a:r>
              <a:rPr lang="en-US" dirty="0"/>
              <a:t> </a:t>
            </a:r>
            <a:r>
              <a:rPr lang="en-US" dirty="0" err="1"/>
              <a:t>watch,post</a:t>
            </a:r>
            <a:r>
              <a:rPr lang="en-US" dirty="0"/>
              <a:t> </a:t>
            </a:r>
            <a:r>
              <a:rPr lang="en-US" dirty="0" err="1"/>
              <a:t>meridian,premature,present,prime</a:t>
            </a:r>
            <a:r>
              <a:rPr lang="en-US" dirty="0"/>
              <a:t> </a:t>
            </a:r>
            <a:r>
              <a:rPr lang="en-US" dirty="0" err="1"/>
              <a:t>meridian,punctual,quarter</a:t>
            </a:r>
            <a:r>
              <a:rPr lang="en-US" dirty="0"/>
              <a:t> </a:t>
            </a:r>
            <a:r>
              <a:rPr lang="en-US" dirty="0" err="1"/>
              <a:t>hour,quartz</a:t>
            </a:r>
            <a:r>
              <a:rPr lang="en-US" dirty="0"/>
              <a:t> </a:t>
            </a:r>
            <a:r>
              <a:rPr lang="en-US" dirty="0" err="1"/>
              <a:t>clock,quaver,schedule,season,second,second</a:t>
            </a:r>
            <a:r>
              <a:rPr lang="en-US" dirty="0"/>
              <a:t> </a:t>
            </a:r>
            <a:r>
              <a:rPr lang="en-US" dirty="0" err="1"/>
              <a:t>hand,semester,semiquaver,shift,sidereal</a:t>
            </a:r>
            <a:r>
              <a:rPr lang="en-US" dirty="0"/>
              <a:t> time,someday,sometime,soon,stopwatch,sundial,sunrise,sunset,synchronized,tardy,tempo,then,time,timekeeper,timepiece,timer,timetable,time zone,tonight,today,tomorrow,triennium,trimester,twilight,UTC,watch,water </a:t>
            </a:r>
            <a:r>
              <a:rPr lang="en-US" dirty="0" err="1"/>
              <a:t>clock,week,wristwatch,year,yesterday,yesteryear,zone,Zulu</a:t>
            </a:r>
            <a:r>
              <a:rPr lang="en-US" dirty="0"/>
              <a:t> time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6737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governance,administration,politics,democracy,governing,state,judiciary,political </a:t>
            </a:r>
            <a:r>
              <a:rPr lang="en-US" sz="1200" dirty="0" err="1"/>
              <a:t>science,authorities,regime,government</a:t>
            </a:r>
            <a:r>
              <a:rPr lang="en-US" sz="1200" dirty="0"/>
              <a:t> activity,legislature,executive,country,federal,aristocracy,policy,polity,ministry,bureaucracy,political </a:t>
            </a:r>
            <a:r>
              <a:rPr lang="en-US" sz="1200" dirty="0" err="1"/>
              <a:t>party,constitutional</a:t>
            </a:r>
            <a:r>
              <a:rPr lang="en-US" sz="1200" dirty="0"/>
              <a:t> </a:t>
            </a:r>
            <a:r>
              <a:rPr lang="en-US" sz="1200" dirty="0" err="1"/>
              <a:t>monarchy,constitution,anarchism,military,privatization,united</a:t>
            </a:r>
            <a:r>
              <a:rPr lang="en-US" sz="1200" dirty="0"/>
              <a:t> states,minimalist,law,republic,oligarchy,anarchy,office,sovereignty,congress,local government,papacy,empire,political,civilization,organization,federal </a:t>
            </a:r>
            <a:r>
              <a:rPr lang="en-US" sz="1200" dirty="0" err="1"/>
              <a:t>government,misrule,social</a:t>
            </a:r>
            <a:r>
              <a:rPr lang="en-US" sz="1200" dirty="0"/>
              <a:t> control,organisation,manifesto,dictatorship,influence,official,zero coupon bond,mandate,legislation,officialdom,parliament,authority,tyrant,monarchy,legislative body,power,economics,nation,civil,liberalism,governor,lawmakers,policies,commission,opposition,foreign,reforms,public,coalition,cabinet,elections,agencies,philosophy,election,rule,democratic,dictator,federation,capitalism,regulator,police,absolute </a:t>
            </a:r>
            <a:r>
              <a:rPr lang="en-US" sz="1200" dirty="0" err="1"/>
              <a:t>monarchy,village,sovereign,prime</a:t>
            </a:r>
            <a:r>
              <a:rPr lang="en-US" sz="1200" dirty="0"/>
              <a:t> </a:t>
            </a:r>
            <a:r>
              <a:rPr lang="en-US" sz="1200" dirty="0" err="1"/>
              <a:t>minister,nation</a:t>
            </a:r>
            <a:r>
              <a:rPr lang="en-US" sz="1200" dirty="0"/>
              <a:t> </a:t>
            </a:r>
            <a:r>
              <a:rPr lang="en-US" sz="1200" dirty="0" err="1"/>
              <a:t>state,territory,synonymous,representative</a:t>
            </a:r>
            <a:r>
              <a:rPr lang="en-US" sz="1200" dirty="0"/>
              <a:t> democracy,synonym,province,governmental,assassin,bolt,unitary,demonstration,pontificate,reformist,manifestation,cabal,system,progressive,lawlessness,conspiracy,geopolitics,bounty,establishment,paternalism,destabilization,bench,judicature,devolution,legislating,lawmaking,misgovernment,division,court,catechism,nomination,combination,upheaval,turbulence,soviets,civilisation,side,patronage,regular,bravo,independent,palace,anthropology,environmentalism,history,governments,demanded,promised,science,support,sociology,devolvement,mudslinger,allegiant,squandermania,assassinator,fencesitter,stratocracy,mugwump,muckraker,price-fixing,reform-minded,judicatory,government-in-exile,destabilisation,pronunciamento,realpolitik,law-makers,officials,backed,security,saying,sought,polities,demands,rejected,demanding,meanwhile,under,would,pledged,warned,reform,re,urged,insisted,aid,plan,agreed,leaders,proposal,to,seeking,plans,calls,control,vowed,efforts,declared,supported,already,,fiefdom,authoritarianism,soviet,commonwealth of nations,conservatism,apartheid,dominion,administrative,commissioner,suzerainty,politic,ombudsman,american english,dystopia,politician,reich,socialism,regiment,corporatism,management,autocratic,treasurer,interpol,president,privatize,social </a:t>
            </a:r>
            <a:r>
              <a:rPr lang="en-US" sz="1200" dirty="0" err="1"/>
              <a:t>science,totalitation</a:t>
            </a:r>
            <a:r>
              <a:rPr lang="en-US" sz="1200" dirty="0"/>
              <a:t> </a:t>
            </a:r>
            <a:r>
              <a:rPr lang="en-US" sz="1200" dirty="0" err="1"/>
              <a:t>regime,judicial</a:t>
            </a:r>
            <a:r>
              <a:rPr lang="en-US" sz="1200" dirty="0"/>
              <a:t> </a:t>
            </a:r>
            <a:r>
              <a:rPr lang="en-US" sz="1200" dirty="0" err="1"/>
              <a:t>system,event</a:t>
            </a:r>
            <a:r>
              <a:rPr lang="en-US" sz="1200" dirty="0"/>
              <a:t> </a:t>
            </a:r>
            <a:r>
              <a:rPr lang="en-US" sz="1200" dirty="0" err="1"/>
              <a:t>planner,general</a:t>
            </a:r>
            <a:r>
              <a:rPr lang="en-US" sz="1200" dirty="0"/>
              <a:t> </a:t>
            </a:r>
            <a:r>
              <a:rPr lang="en-US" sz="1200" dirty="0" err="1"/>
              <a:t>assembly,puppet</a:t>
            </a:r>
            <a:r>
              <a:rPr lang="en-US" sz="1200" dirty="0"/>
              <a:t> </a:t>
            </a:r>
            <a:r>
              <a:rPr lang="en-US" sz="1200" dirty="0" err="1"/>
              <a:t>state,protest</a:t>
            </a:r>
            <a:r>
              <a:rPr lang="en-US" sz="1200" dirty="0"/>
              <a:t> </a:t>
            </a:r>
            <a:r>
              <a:rPr lang="en-US" sz="1200" dirty="0" err="1"/>
              <a:t>march,puppet</a:t>
            </a:r>
            <a:r>
              <a:rPr lang="en-US" sz="1200" dirty="0"/>
              <a:t> </a:t>
            </a:r>
            <a:r>
              <a:rPr lang="en-US" sz="1200" dirty="0" err="1"/>
              <a:t>government,downing</a:t>
            </a:r>
            <a:r>
              <a:rPr lang="en-US" sz="1200" dirty="0"/>
              <a:t> </a:t>
            </a:r>
            <a:r>
              <a:rPr lang="en-US" sz="1200" dirty="0" err="1"/>
              <a:t>street,royal</a:t>
            </a:r>
            <a:r>
              <a:rPr lang="en-US" sz="1200" dirty="0"/>
              <a:t> </a:t>
            </a:r>
            <a:r>
              <a:rPr lang="en-US" sz="1200" dirty="0" err="1"/>
              <a:t>court,governing</a:t>
            </a:r>
            <a:r>
              <a:rPr lang="en-US" sz="1200" dirty="0"/>
              <a:t> </a:t>
            </a:r>
            <a:r>
              <a:rPr lang="en-US" sz="1200" dirty="0" err="1"/>
              <a:t>body,trust</a:t>
            </a:r>
            <a:r>
              <a:rPr lang="en-US" sz="1200" dirty="0"/>
              <a:t> </a:t>
            </a:r>
            <a:r>
              <a:rPr lang="en-US" sz="1200" dirty="0" err="1"/>
              <a:t>busting,government</a:t>
            </a:r>
            <a:r>
              <a:rPr lang="en-US" sz="1200" dirty="0"/>
              <a:t> </a:t>
            </a:r>
            <a:r>
              <a:rPr lang="en-US" sz="1200" dirty="0" err="1"/>
              <a:t>department,government</a:t>
            </a:r>
            <a:r>
              <a:rPr lang="en-US" sz="1200" dirty="0"/>
              <a:t> </a:t>
            </a:r>
            <a:r>
              <a:rPr lang="en-US" sz="1200" dirty="0" err="1"/>
              <a:t>officials,system</a:t>
            </a:r>
            <a:r>
              <a:rPr lang="en-US" sz="1200" dirty="0"/>
              <a:t> of </a:t>
            </a:r>
            <a:r>
              <a:rPr lang="en-US" sz="1200" dirty="0" err="1"/>
              <a:t>rules,pupet</a:t>
            </a:r>
            <a:r>
              <a:rPr lang="en-US" sz="1200" dirty="0"/>
              <a:t> </a:t>
            </a:r>
            <a:r>
              <a:rPr lang="en-US" sz="1200" dirty="0" err="1"/>
              <a:t>regime,totalitarian</a:t>
            </a:r>
            <a:r>
              <a:rPr lang="en-US" sz="1200" dirty="0"/>
              <a:t> </a:t>
            </a:r>
            <a:r>
              <a:rPr lang="en-US" sz="1200" dirty="0" err="1"/>
              <a:t>state,land</a:t>
            </a:r>
            <a:r>
              <a:rPr lang="en-US" sz="1200" dirty="0"/>
              <a:t> </a:t>
            </a:r>
            <a:r>
              <a:rPr lang="en-US" sz="1200" dirty="0" err="1"/>
              <a:t>reform,ancien</a:t>
            </a:r>
            <a:r>
              <a:rPr lang="en-US" sz="1200" dirty="0"/>
              <a:t> </a:t>
            </a:r>
            <a:r>
              <a:rPr lang="en-US" sz="1200" dirty="0" err="1"/>
              <a:t>regime,authoritarian</a:t>
            </a:r>
            <a:r>
              <a:rPr lang="en-US" sz="1200" dirty="0"/>
              <a:t> </a:t>
            </a:r>
            <a:r>
              <a:rPr lang="en-US" sz="1200" dirty="0" err="1"/>
              <a:t>state,nominating</a:t>
            </a:r>
            <a:r>
              <a:rPr lang="en-US" sz="1200" dirty="0"/>
              <a:t> </a:t>
            </a:r>
            <a:r>
              <a:rPr lang="en-US" sz="1200" dirty="0" err="1"/>
              <a:t>speech,nominating</a:t>
            </a:r>
            <a:r>
              <a:rPr lang="en-US" sz="1200" dirty="0"/>
              <a:t> </a:t>
            </a:r>
            <a:r>
              <a:rPr lang="en-US" sz="1200" dirty="0" err="1"/>
              <a:t>address,authoritarian</a:t>
            </a:r>
            <a:r>
              <a:rPr lang="en-US" sz="1200" dirty="0"/>
              <a:t> </a:t>
            </a:r>
            <a:r>
              <a:rPr lang="en-US" sz="1200" dirty="0" err="1"/>
              <a:t>regime,legislative</a:t>
            </a:r>
            <a:r>
              <a:rPr lang="en-US" sz="1200" dirty="0"/>
              <a:t> </a:t>
            </a:r>
            <a:r>
              <a:rPr lang="en-US" sz="1200" dirty="0" err="1"/>
              <a:t>assembly,state</a:t>
            </a:r>
            <a:r>
              <a:rPr lang="en-US" sz="1200" dirty="0"/>
              <a:t> </a:t>
            </a:r>
            <a:r>
              <a:rPr lang="en-US" sz="1200" dirty="0" err="1"/>
              <a:t>government,sturm</a:t>
            </a:r>
            <a:r>
              <a:rPr lang="en-US" sz="1200" dirty="0"/>
              <a:t> und </a:t>
            </a:r>
            <a:r>
              <a:rPr lang="en-US" sz="1200" dirty="0" err="1"/>
              <a:t>drang,war</a:t>
            </a:r>
            <a:r>
              <a:rPr lang="en-US" sz="1200" dirty="0"/>
              <a:t> </a:t>
            </a:r>
            <a:r>
              <a:rPr lang="en-US" sz="1200" dirty="0" err="1"/>
              <a:t>chest,practical</a:t>
            </a:r>
            <a:r>
              <a:rPr lang="en-US" sz="1200" dirty="0"/>
              <a:t> </a:t>
            </a:r>
            <a:r>
              <a:rPr lang="en-US" sz="1200" dirty="0" err="1"/>
              <a:t>politics,coattails</a:t>
            </a:r>
            <a:r>
              <a:rPr lang="en-US" sz="1200" dirty="0"/>
              <a:t> </a:t>
            </a:r>
            <a:r>
              <a:rPr lang="en-US" sz="1200" dirty="0" err="1"/>
              <a:t>effect,military</a:t>
            </a:r>
            <a:r>
              <a:rPr lang="en-US" sz="1200" dirty="0"/>
              <a:t> </a:t>
            </a:r>
            <a:r>
              <a:rPr lang="en-US" sz="1200" dirty="0" err="1" smtClean="0"/>
              <a:t>government,zero</a:t>
            </a:r>
            <a:r>
              <a:rPr lang="en-US" sz="1200" dirty="0" smtClean="0"/>
              <a:t>-coupon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67000" y="533400"/>
            <a:ext cx="40327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500" dirty="0"/>
              <a:t>Government authorities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Government authorities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bond,anarchist,federalization,mandarinate,preside,jurisdiction,senate,viceroy,reign,separatism,multinational,plato,nasa,sedition,empowerment,corporatist,regulate,australia,international,head of government,dominance,national,neocolonialism,suzerain,regulation,tyrannize,emir,financier,india,dominant,sultanate,collectivism,organizational,sultan,realm,inca,clinton,own,pigeonholing,chancellor,statocracy,officer,archon,dominate,citizen,conservancy,rebellion,overlord,nationally,roman republic,fedzilla,libertarianism,constitutionalization,unruled,statesperson,peace,despotism,josef </a:t>
            </a:r>
            <a:r>
              <a:rPr lang="en-US" sz="2500" dirty="0" err="1"/>
              <a:t>stalin,comparative</a:t>
            </a:r>
            <a:r>
              <a:rPr lang="en-US" sz="2500" dirty="0"/>
              <a:t> </a:t>
            </a:r>
            <a:r>
              <a:rPr lang="en-US" sz="2500" dirty="0" err="1"/>
              <a:t>politics,autocracy,governable,capital,international</a:t>
            </a:r>
            <a:r>
              <a:rPr lang="en-US" sz="2500" dirty="0"/>
              <a:t> </a:t>
            </a:r>
            <a:r>
              <a:rPr lang="en-US" sz="2500" dirty="0" err="1"/>
              <a:t>relations,timocracy,adolf</a:t>
            </a:r>
            <a:r>
              <a:rPr lang="en-US" sz="2500" dirty="0"/>
              <a:t> </a:t>
            </a:r>
            <a:r>
              <a:rPr lang="en-US" sz="2500" dirty="0" err="1"/>
              <a:t>hitler,govern</a:t>
            </a:r>
            <a:r>
              <a:rPr lang="en-US" sz="2500" dirty="0"/>
              <a:t> </a:t>
            </a:r>
            <a:r>
              <a:rPr lang="en-US" sz="2500" dirty="0" err="1"/>
              <a:t>country,nationalise,tenderpreneur,earth,constitutional</a:t>
            </a:r>
            <a:r>
              <a:rPr lang="en-US" sz="2500" dirty="0"/>
              <a:t> </a:t>
            </a:r>
            <a:r>
              <a:rPr lang="en-US" sz="2500" dirty="0" err="1"/>
              <a:t>republic,idi</a:t>
            </a:r>
            <a:r>
              <a:rPr lang="en-US" sz="2500" dirty="0"/>
              <a:t> </a:t>
            </a:r>
            <a:r>
              <a:rPr lang="en-US" sz="2500" dirty="0" err="1"/>
              <a:t>amin,statal,neoimperialism,socialist</a:t>
            </a:r>
            <a:r>
              <a:rPr lang="en-US" sz="2500" dirty="0"/>
              <a:t> </a:t>
            </a:r>
            <a:r>
              <a:rPr lang="en-US" sz="2500" dirty="0" err="1"/>
              <a:t>republic,royalty,muammar</a:t>
            </a:r>
            <a:r>
              <a:rPr lang="en-US" sz="2500" dirty="0"/>
              <a:t> al-</a:t>
            </a:r>
            <a:r>
              <a:rPr lang="en-US" sz="2500" dirty="0" err="1"/>
              <a:t>qaddafi,elderdom,collectivize,antistate,oversway,private</a:t>
            </a:r>
            <a:r>
              <a:rPr lang="en-US" sz="2500" dirty="0"/>
              <a:t> sector,territorialization,king,govt,politicians,minister,parliamentarians,bureaucrats,legislators,parliamentary,councils,constitutional,economy,judicial,sector,provinces,taxpayer,society,legislative,banks,army,treasury,citizens,railways,provincial,billions,allies,ministerial,gov,citizenry,rulers,federalism,militias,institutions,centralist,embassy,decentralization,electorate,corporation,policymakers,municipal,economic,feds,municipalities,populace,welfare,diplomats,overlordship,gamal </a:t>
            </a:r>
            <a:r>
              <a:rPr lang="en-US" sz="2500" dirty="0" err="1"/>
              <a:t>abdul</a:t>
            </a:r>
            <a:r>
              <a:rPr lang="en-US" sz="2500" dirty="0"/>
              <a:t> </a:t>
            </a:r>
            <a:r>
              <a:rPr lang="en-US" sz="2500" dirty="0" err="1"/>
              <a:t>nasser,preorganization,one</a:t>
            </a:r>
            <a:r>
              <a:rPr lang="en-US" sz="2500" dirty="0"/>
              <a:t>-party state,antidisestablishmentarianism,heteronomy,metarule,crossbencher,internal revenue </a:t>
            </a:r>
            <a:r>
              <a:rPr lang="en-US" sz="2500" dirty="0" err="1"/>
              <a:t>service,political</a:t>
            </a:r>
            <a:r>
              <a:rPr lang="en-US" sz="2500" dirty="0"/>
              <a:t> </a:t>
            </a:r>
            <a:r>
              <a:rPr lang="en-US" sz="2500" dirty="0" err="1"/>
              <a:t>systems,sortition,rulable,union</a:t>
            </a:r>
            <a:r>
              <a:rPr lang="en-US" sz="2500" dirty="0"/>
              <a:t> of soviet socialist </a:t>
            </a:r>
            <a:r>
              <a:rPr lang="en-US" sz="2500" dirty="0" err="1"/>
              <a:t>republics,heritage,executive</a:t>
            </a:r>
            <a:r>
              <a:rPr lang="en-US" sz="2500" dirty="0"/>
              <a:t> </a:t>
            </a:r>
            <a:r>
              <a:rPr lang="en-US" sz="2500" dirty="0" err="1"/>
              <a:t>branch,city,county,foreign</a:t>
            </a:r>
            <a:r>
              <a:rPr lang="en-US" sz="2500" dirty="0"/>
              <a:t> </a:t>
            </a:r>
            <a:r>
              <a:rPr lang="en-US" sz="2500" dirty="0" err="1"/>
              <a:t>policy,south</a:t>
            </a:r>
            <a:r>
              <a:rPr lang="en-US" sz="2500" dirty="0"/>
              <a:t> </a:t>
            </a:r>
            <a:r>
              <a:rPr lang="en-US" sz="2500" dirty="0" err="1"/>
              <a:t>africa,commonwealth</a:t>
            </a:r>
            <a:r>
              <a:rPr lang="en-US" sz="2500" dirty="0"/>
              <a:t> of </a:t>
            </a:r>
            <a:r>
              <a:rPr lang="en-US" sz="2500" dirty="0" err="1"/>
              <a:t>nation,community,corruption,minority</a:t>
            </a:r>
            <a:r>
              <a:rPr lang="en-US" sz="2500" dirty="0"/>
              <a:t> </a:t>
            </a:r>
            <a:r>
              <a:rPr lang="en-US" sz="2500" dirty="0" err="1"/>
              <a:t>government,racial</a:t>
            </a:r>
            <a:r>
              <a:rPr lang="en-US" sz="2500" dirty="0"/>
              <a:t> segregation in the united </a:t>
            </a:r>
            <a:r>
              <a:rPr lang="en-US" sz="2500" dirty="0" err="1"/>
              <a:t>states,neo</a:t>
            </a:r>
            <a:r>
              <a:rPr lang="en-US" sz="2500" dirty="0"/>
              <a:t> </a:t>
            </a:r>
            <a:r>
              <a:rPr lang="en-US" sz="2500" dirty="0" err="1"/>
              <a:t>colony,company</a:t>
            </a:r>
            <a:r>
              <a:rPr lang="en-US" sz="2500" dirty="0"/>
              <a:t> </a:t>
            </a:r>
            <a:r>
              <a:rPr lang="en-US" sz="2500" dirty="0" err="1"/>
              <a:t>town,southern</a:t>
            </a:r>
            <a:r>
              <a:rPr lang="en-US" sz="2500" dirty="0"/>
              <a:t> </a:t>
            </a:r>
            <a:r>
              <a:rPr lang="en-US" sz="2500" dirty="0" err="1"/>
              <a:t>democrats,political</a:t>
            </a:r>
            <a:r>
              <a:rPr lang="en-US" sz="2500" dirty="0"/>
              <a:t> </a:t>
            </a:r>
            <a:r>
              <a:rPr lang="en-US" sz="2500" dirty="0" err="1"/>
              <a:t>system,nineteen</a:t>
            </a:r>
            <a:r>
              <a:rPr lang="en-US" sz="2500" dirty="0"/>
              <a:t> eighty-</a:t>
            </a:r>
            <a:r>
              <a:rPr lang="en-US" sz="2500" dirty="0" err="1"/>
              <a:t>four,political</a:t>
            </a:r>
            <a:r>
              <a:rPr lang="en-US" sz="2500" dirty="0"/>
              <a:t> </a:t>
            </a:r>
            <a:r>
              <a:rPr lang="en-US" sz="2500" dirty="0" err="1"/>
              <a:t>orientation,feudalism,political</a:t>
            </a:r>
            <a:r>
              <a:rPr lang="en-US" sz="2500" dirty="0"/>
              <a:t> </a:t>
            </a:r>
            <a:r>
              <a:rPr lang="en-US" sz="2500" dirty="0" err="1"/>
              <a:t>ideology,conservative</a:t>
            </a:r>
            <a:r>
              <a:rPr lang="en-US" sz="2500" dirty="0"/>
              <a:t> </a:t>
            </a:r>
            <a:r>
              <a:rPr lang="en-US" sz="2500" dirty="0" err="1"/>
              <a:t>coalition,hold</a:t>
            </a:r>
            <a:r>
              <a:rPr lang="en-US" sz="2500" dirty="0"/>
              <a:t> </a:t>
            </a:r>
            <a:r>
              <a:rPr lang="en-US" sz="2500" dirty="0" err="1"/>
              <a:t>rein,nanny</a:t>
            </a:r>
            <a:r>
              <a:rPr lang="en-US" sz="2500" dirty="0"/>
              <a:t> </a:t>
            </a:r>
            <a:r>
              <a:rPr lang="en-US" sz="2500" dirty="0" err="1"/>
              <a:t>state,unite</a:t>
            </a:r>
            <a:r>
              <a:rPr lang="en-US" sz="2500" dirty="0"/>
              <a:t> nation,goverment,gvt,exchequers,militarise,briberies,divisionary,denationalisation,ministery,change </a:t>
            </a:r>
            <a:r>
              <a:rPr lang="en-US" sz="2500" dirty="0" err="1"/>
              <a:t>management,unitary</a:t>
            </a:r>
            <a:r>
              <a:rPr lang="en-US" sz="2500" dirty="0"/>
              <a:t> </a:t>
            </a:r>
            <a:r>
              <a:rPr lang="en-US" sz="2500" dirty="0" err="1"/>
              <a:t>state,branch</a:t>
            </a:r>
            <a:r>
              <a:rPr lang="en-US" sz="2500" dirty="0"/>
              <a:t> of </a:t>
            </a:r>
            <a:r>
              <a:rPr lang="en-US" sz="2500" dirty="0" err="1"/>
              <a:t>government,political</a:t>
            </a:r>
            <a:r>
              <a:rPr lang="en-US" sz="2500" dirty="0"/>
              <a:t> </a:t>
            </a:r>
            <a:r>
              <a:rPr lang="en-US" sz="2500" dirty="0" err="1"/>
              <a:t>entity,classical</a:t>
            </a:r>
            <a:r>
              <a:rPr lang="en-US" sz="2500" dirty="0"/>
              <a:t> </a:t>
            </a:r>
            <a:r>
              <a:rPr lang="en-US" sz="2500" dirty="0" err="1"/>
              <a:t>greece,foreign</a:t>
            </a:r>
            <a:r>
              <a:rPr lang="en-US" sz="2500" dirty="0"/>
              <a:t> </a:t>
            </a:r>
            <a:r>
              <a:rPr lang="en-US" sz="2500" dirty="0" err="1"/>
              <a:t>affair,orange</a:t>
            </a:r>
            <a:r>
              <a:rPr lang="en-US" sz="2500" dirty="0"/>
              <a:t> </a:t>
            </a:r>
            <a:r>
              <a:rPr lang="en-US" sz="2500" dirty="0" err="1"/>
              <a:t>order,asset,rule</a:t>
            </a:r>
            <a:r>
              <a:rPr lang="en-US" sz="2500" dirty="0"/>
              <a:t> </a:t>
            </a:r>
            <a:r>
              <a:rPr lang="en-US" sz="2500" dirty="0" err="1"/>
              <a:t>roost,change</a:t>
            </a:r>
            <a:r>
              <a:rPr lang="en-US" sz="2500" dirty="0"/>
              <a:t> of </a:t>
            </a:r>
            <a:r>
              <a:rPr lang="en-US" sz="2500" dirty="0" err="1"/>
              <a:t>guard,washington</a:t>
            </a:r>
            <a:r>
              <a:rPr lang="en-US" sz="2500" dirty="0"/>
              <a:t> d </a:t>
            </a:r>
            <a:r>
              <a:rPr lang="en-US" sz="2500" dirty="0" err="1"/>
              <a:t>c,head</a:t>
            </a:r>
            <a:r>
              <a:rPr lang="en-US" sz="2500" dirty="0"/>
              <a:t> of </a:t>
            </a:r>
            <a:r>
              <a:rPr lang="en-US" sz="2500" dirty="0" err="1"/>
              <a:t>state,people's</a:t>
            </a:r>
            <a:r>
              <a:rPr lang="en-US" sz="2500" dirty="0"/>
              <a:t> </a:t>
            </a:r>
            <a:r>
              <a:rPr lang="en-US" sz="2500" dirty="0" err="1"/>
              <a:t>army,civil</a:t>
            </a:r>
            <a:r>
              <a:rPr lang="en-US" sz="2500" dirty="0"/>
              <a:t> </a:t>
            </a:r>
            <a:r>
              <a:rPr lang="en-US" sz="2500" dirty="0" err="1"/>
              <a:t>service,government</a:t>
            </a:r>
            <a:r>
              <a:rPr lang="en-US" sz="2500" dirty="0"/>
              <a:t> </a:t>
            </a:r>
            <a:r>
              <a:rPr lang="en-US" sz="2500" dirty="0" err="1"/>
              <a:t>agency,illegal</a:t>
            </a:r>
            <a:r>
              <a:rPr lang="en-US" sz="2500" dirty="0"/>
              <a:t> </a:t>
            </a:r>
            <a:r>
              <a:rPr lang="en-US" sz="2500" dirty="0" err="1"/>
              <a:t>alien,public</a:t>
            </a:r>
            <a:r>
              <a:rPr lang="en-US" sz="2500" dirty="0"/>
              <a:t> </a:t>
            </a:r>
            <a:r>
              <a:rPr lang="en-US" sz="2500" dirty="0" err="1"/>
              <a:t>policy,cabinet</a:t>
            </a:r>
            <a:r>
              <a:rPr lang="en-US" sz="2500" dirty="0"/>
              <a:t> </a:t>
            </a:r>
            <a:r>
              <a:rPr lang="en-US" sz="2500" dirty="0" err="1"/>
              <a:t>minister,e</a:t>
            </a:r>
            <a:r>
              <a:rPr lang="en-US" sz="2500" dirty="0"/>
              <a:t> </a:t>
            </a:r>
            <a:r>
              <a:rPr lang="en-US" sz="2500" dirty="0" err="1"/>
              <a:t>government,organic</a:t>
            </a:r>
            <a:r>
              <a:rPr lang="en-US" sz="2500" dirty="0"/>
              <a:t> </a:t>
            </a:r>
            <a:r>
              <a:rPr lang="en-US" sz="2500" dirty="0" err="1"/>
              <a:t>law,political</a:t>
            </a:r>
            <a:r>
              <a:rPr lang="en-US" sz="2500" dirty="0"/>
              <a:t> </a:t>
            </a:r>
            <a:r>
              <a:rPr lang="en-US" sz="2500" dirty="0" err="1"/>
              <a:t>asylum,chief</a:t>
            </a:r>
            <a:r>
              <a:rPr lang="en-US" sz="2500" dirty="0"/>
              <a:t> executive </a:t>
            </a:r>
            <a:r>
              <a:rPr lang="en-US" sz="2500" dirty="0" err="1"/>
              <a:t>officer,doctrine</a:t>
            </a:r>
            <a:r>
              <a:rPr lang="en-US" sz="2500" dirty="0"/>
              <a:t> of </a:t>
            </a:r>
            <a:r>
              <a:rPr lang="en-US" sz="2500" dirty="0" err="1"/>
              <a:t>necessity,seat</a:t>
            </a:r>
            <a:r>
              <a:rPr lang="en-US" sz="2500" dirty="0"/>
              <a:t> of </a:t>
            </a:r>
            <a:r>
              <a:rPr lang="en-US" sz="2500" dirty="0" err="1"/>
              <a:t>government,trade,top</a:t>
            </a:r>
            <a:r>
              <a:rPr lang="en-US" sz="2500" dirty="0"/>
              <a:t> </a:t>
            </a:r>
            <a:r>
              <a:rPr lang="en-US" sz="2500" dirty="0" err="1"/>
              <a:t>brass,demagoguery,morality,zero</a:t>
            </a:r>
            <a:r>
              <a:rPr lang="en-US" sz="2500" dirty="0"/>
              <a:t> </a:t>
            </a:r>
            <a:r>
              <a:rPr lang="en-US" sz="2500" dirty="0" err="1"/>
              <a:t>tolerance,surgeon</a:t>
            </a:r>
            <a:r>
              <a:rPr lang="en-US" sz="2500" dirty="0"/>
              <a:t> </a:t>
            </a:r>
            <a:r>
              <a:rPr lang="en-US" sz="2500" dirty="0" err="1"/>
              <a:t>general,operation</a:t>
            </a:r>
            <a:r>
              <a:rPr lang="en-US" sz="2500" dirty="0"/>
              <a:t> </a:t>
            </a:r>
            <a:r>
              <a:rPr lang="en-US" sz="2500" dirty="0" err="1"/>
              <a:t>research,punish,legal</a:t>
            </a:r>
            <a:r>
              <a:rPr lang="en-US" sz="2500" dirty="0"/>
              <a:t> </a:t>
            </a:r>
            <a:r>
              <a:rPr lang="en-US" sz="2500" dirty="0" err="1"/>
              <a:t>entity,blow</a:t>
            </a:r>
            <a:r>
              <a:rPr lang="en-US" sz="2500" dirty="0"/>
              <a:t> </a:t>
            </a:r>
            <a:r>
              <a:rPr lang="en-US" sz="2500" dirty="0" err="1"/>
              <a:t>whistle,pro</a:t>
            </a:r>
            <a:r>
              <a:rPr lang="en-US" sz="2500" dirty="0"/>
              <a:t> </a:t>
            </a:r>
            <a:r>
              <a:rPr lang="en-US" sz="2500" dirty="0" err="1"/>
              <a:t>state,guard</a:t>
            </a:r>
            <a:r>
              <a:rPr lang="en-US" sz="2500" dirty="0"/>
              <a:t> </a:t>
            </a:r>
            <a:r>
              <a:rPr lang="en-US" sz="2500" dirty="0" err="1"/>
              <a:t>mount,rule</a:t>
            </a:r>
            <a:r>
              <a:rPr lang="en-US" sz="2500" dirty="0"/>
              <a:t> </a:t>
            </a:r>
            <a:r>
              <a:rPr lang="en-US" sz="2500" dirty="0" err="1"/>
              <a:t>on,self</a:t>
            </a:r>
            <a:r>
              <a:rPr lang="en-US" sz="2500" dirty="0"/>
              <a:t> </a:t>
            </a:r>
            <a:r>
              <a:rPr lang="en-US" sz="2500" dirty="0" err="1"/>
              <a:t>organization,board</a:t>
            </a:r>
            <a:r>
              <a:rPr lang="en-US" sz="2500" dirty="0"/>
              <a:t> of </a:t>
            </a:r>
            <a:r>
              <a:rPr lang="en-US" sz="2500" dirty="0" err="1"/>
              <a:t>director,police</a:t>
            </a:r>
            <a:r>
              <a:rPr lang="en-US" sz="2500" dirty="0"/>
              <a:t> </a:t>
            </a:r>
            <a:r>
              <a:rPr lang="en-US" sz="2500" dirty="0" err="1"/>
              <a:t>force,national</a:t>
            </a:r>
            <a:r>
              <a:rPr lang="en-US" sz="2500" dirty="0"/>
              <a:t> </a:t>
            </a:r>
            <a:r>
              <a:rPr lang="en-US" sz="2500" dirty="0" err="1"/>
              <a:t>day,the</a:t>
            </a:r>
            <a:r>
              <a:rPr lang="en-US" sz="2500" dirty="0"/>
              <a:t> </a:t>
            </a:r>
            <a:r>
              <a:rPr lang="en-US" sz="2500" dirty="0" err="1"/>
              <a:t>republic,world</a:t>
            </a:r>
            <a:r>
              <a:rPr lang="en-US" sz="2500" dirty="0"/>
              <a:t> </a:t>
            </a:r>
            <a:r>
              <a:rPr lang="en-US" sz="2500" dirty="0" err="1"/>
              <a:t>bank,banana</a:t>
            </a:r>
            <a:r>
              <a:rPr lang="en-US" sz="2500" dirty="0"/>
              <a:t> </a:t>
            </a:r>
            <a:r>
              <a:rPr lang="en-US" sz="2500" dirty="0" err="1"/>
              <a:t>republic,fannie</a:t>
            </a:r>
            <a:r>
              <a:rPr lang="en-US" sz="2500" dirty="0"/>
              <a:t> </a:t>
            </a:r>
            <a:r>
              <a:rPr lang="en-US" sz="2500" dirty="0" err="1"/>
              <a:t>mae,federalist,human</a:t>
            </a:r>
            <a:r>
              <a:rPr lang="en-US" sz="2500" dirty="0"/>
              <a:t> </a:t>
            </a:r>
            <a:r>
              <a:rPr lang="en-US" sz="2500" dirty="0" err="1"/>
              <a:t>resource,world</a:t>
            </a:r>
            <a:r>
              <a:rPr lang="en-US" sz="2500" dirty="0"/>
              <a:t> </a:t>
            </a:r>
            <a:r>
              <a:rPr lang="en-US" sz="2500" dirty="0" err="1"/>
              <a:t>organization,political</a:t>
            </a:r>
            <a:r>
              <a:rPr lang="en-US" sz="2500" dirty="0"/>
              <a:t> </a:t>
            </a:r>
            <a:r>
              <a:rPr lang="en-US" sz="2500" dirty="0" err="1"/>
              <a:t>arithmetic,executive</a:t>
            </a:r>
            <a:r>
              <a:rPr lang="en-US" sz="2500" dirty="0"/>
              <a:t> </a:t>
            </a:r>
            <a:r>
              <a:rPr lang="en-US" sz="2500" dirty="0" err="1"/>
              <a:t>order,drug,order</a:t>
            </a:r>
            <a:r>
              <a:rPr lang="en-US" sz="2500" dirty="0"/>
              <a:t> in </a:t>
            </a:r>
            <a:r>
              <a:rPr lang="en-US" sz="2500" dirty="0" err="1"/>
              <a:t>council,equality</a:t>
            </a:r>
            <a:r>
              <a:rPr lang="en-US" sz="2500" dirty="0"/>
              <a:t> for </a:t>
            </a:r>
            <a:r>
              <a:rPr lang="en-US" sz="2500" dirty="0" err="1"/>
              <a:t>everyone,school</a:t>
            </a:r>
            <a:r>
              <a:rPr lang="en-US" sz="2500" dirty="0" smtClean="0"/>
              <a:t>, </a:t>
            </a:r>
            <a:r>
              <a:rPr lang="en-US" sz="2500" dirty="0" err="1" smtClean="0"/>
              <a:t>civics,leader,utility,elect,hospital,athenian</a:t>
            </a:r>
            <a:r>
              <a:rPr lang="en-US" sz="2500" dirty="0" smtClean="0"/>
              <a:t> </a:t>
            </a:r>
            <a:r>
              <a:rPr lang="en-US" sz="2500" dirty="0" err="1"/>
              <a:t>democracy,border</a:t>
            </a:r>
            <a:r>
              <a:rPr lang="en-US" sz="2500" dirty="0"/>
              <a:t> </a:t>
            </a:r>
            <a:r>
              <a:rPr lang="en-US" sz="2500" dirty="0" err="1"/>
              <a:t>dispute,crowned</a:t>
            </a:r>
            <a:r>
              <a:rPr lang="en-US" sz="2500" dirty="0"/>
              <a:t> </a:t>
            </a:r>
            <a:r>
              <a:rPr lang="en-US" sz="2500" dirty="0" err="1"/>
              <a:t>republic,armed</a:t>
            </a:r>
            <a:r>
              <a:rPr lang="en-US" sz="2500" dirty="0"/>
              <a:t> </a:t>
            </a:r>
            <a:r>
              <a:rPr lang="en-US" sz="2500" dirty="0" err="1"/>
              <a:t>forces,central</a:t>
            </a:r>
            <a:r>
              <a:rPr lang="en-US" sz="2500" dirty="0"/>
              <a:t> </a:t>
            </a:r>
            <a:r>
              <a:rPr lang="en-US" sz="2500" dirty="0" err="1"/>
              <a:t>bank,fidel</a:t>
            </a:r>
            <a:r>
              <a:rPr lang="en-US" sz="2500" dirty="0"/>
              <a:t> </a:t>
            </a:r>
            <a:r>
              <a:rPr lang="en-US" sz="2500" dirty="0" err="1"/>
              <a:t>castro,civil</a:t>
            </a:r>
            <a:r>
              <a:rPr lang="en-US" sz="2500" dirty="0"/>
              <a:t> </a:t>
            </a:r>
            <a:r>
              <a:rPr lang="en-US" sz="2500" dirty="0" err="1"/>
              <a:t>servant,teamsters</a:t>
            </a:r>
            <a:r>
              <a:rPr lang="en-US" sz="2500" dirty="0"/>
              <a:t> </a:t>
            </a:r>
            <a:r>
              <a:rPr lang="en-US" sz="2500" dirty="0" err="1"/>
              <a:t>union,elective</a:t>
            </a:r>
            <a:r>
              <a:rPr lang="en-US" sz="2500" dirty="0"/>
              <a:t> </a:t>
            </a:r>
            <a:r>
              <a:rPr lang="en-US" sz="2500" dirty="0" err="1"/>
              <a:t>monarchy,fear</a:t>
            </a:r>
            <a:r>
              <a:rPr lang="en-US" sz="2500" dirty="0"/>
              <a:t> </a:t>
            </a:r>
            <a:r>
              <a:rPr lang="en-US" sz="2500" dirty="0" err="1"/>
              <a:t>mongering,union</a:t>
            </a:r>
            <a:r>
              <a:rPr lang="en-US" sz="2500" dirty="0"/>
              <a:t> of soviet socialist </a:t>
            </a:r>
            <a:r>
              <a:rPr lang="en-US" sz="2500" dirty="0" err="1"/>
              <a:t>republic,international</a:t>
            </a:r>
            <a:r>
              <a:rPr lang="en-US" sz="2500" dirty="0"/>
              <a:t> </a:t>
            </a:r>
            <a:r>
              <a:rPr lang="en-US" sz="2500" dirty="0" err="1"/>
              <a:t>alert,coup</a:t>
            </a:r>
            <a:r>
              <a:rPr lang="en-US" sz="2500" dirty="0"/>
              <a:t> </a:t>
            </a:r>
            <a:r>
              <a:rPr lang="en-US" sz="2500" dirty="0" err="1"/>
              <a:t>d'état,state</a:t>
            </a:r>
            <a:r>
              <a:rPr lang="en-US" sz="2500" dirty="0"/>
              <a:t> </a:t>
            </a:r>
            <a:r>
              <a:rPr lang="en-US" sz="2500" dirty="0" err="1"/>
              <a:t>socialist,board</a:t>
            </a:r>
            <a:r>
              <a:rPr lang="en-US" sz="2500" dirty="0"/>
              <a:t> of </a:t>
            </a:r>
            <a:r>
              <a:rPr lang="en-US" sz="2500" dirty="0" err="1"/>
              <a:t>directors,autonomous</a:t>
            </a:r>
            <a:r>
              <a:rPr lang="en-US" sz="2500" dirty="0"/>
              <a:t> </a:t>
            </a:r>
            <a:r>
              <a:rPr lang="en-US" sz="2500" dirty="0" err="1"/>
              <a:t>entity,social</a:t>
            </a:r>
            <a:r>
              <a:rPr lang="en-US" sz="2500" dirty="0"/>
              <a:t> </a:t>
            </a:r>
            <a:r>
              <a:rPr lang="en-US" sz="2500" dirty="0" err="1"/>
              <a:t>welfare,private</a:t>
            </a:r>
            <a:r>
              <a:rPr lang="en-US" sz="2500" dirty="0"/>
              <a:t> </a:t>
            </a:r>
            <a:r>
              <a:rPr lang="en-US" sz="2500" dirty="0" err="1"/>
              <a:t>governance,corporate</a:t>
            </a:r>
            <a:r>
              <a:rPr lang="en-US" sz="2500" dirty="0"/>
              <a:t> </a:t>
            </a:r>
            <a:r>
              <a:rPr lang="en-US" sz="2500" dirty="0" err="1"/>
              <a:t>title,political</a:t>
            </a:r>
            <a:r>
              <a:rPr lang="en-US" sz="2500" dirty="0"/>
              <a:t> </a:t>
            </a:r>
            <a:r>
              <a:rPr lang="en-US" sz="2500" dirty="0" err="1"/>
              <a:t>criticism,economic</a:t>
            </a:r>
            <a:r>
              <a:rPr lang="en-US" sz="2500" dirty="0"/>
              <a:t> ideology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80000"/>
          </a:xfrm>
        </p:spPr>
        <p:txBody>
          <a:bodyPr>
            <a:noAutofit/>
          </a:bodyPr>
          <a:lstStyle/>
          <a:p>
            <a:r>
              <a:rPr lang="en-US" sz="1400" dirty="0"/>
              <a:t>advise,recommendation,indication,proposal,notice,information,recommend,consult,admonition,inform,tell,explain,warning,counsel,notification,announcement,suggestions,advising,advised,guidance,tips,advises,opinions,knowledge,counseling,guide,suggestion,consultation,monition,answers,careful,questions,explaining,ask,answer,asking,offered,notify,write,personal,helpful,learned,clients,choices,matters,telling,requests,care,call,need,appropriate,give,informed,practical,attention,how,own,apprise,offer,writing,provide,learn,asked,provided,read,reasons,ways,find,giving,subject,offering,consulted,question,wise,understand,offers,done,merely,informing,choice,decisions,good,calls,discussing,instructions,interested,your,follow,informative,regarding,talk,choosing,lessons,message,given,prepared,make,job,providing,besides,public,work,answering,speak,parents,whatever,options,needs,should,doing,dealing,informer,addressed,whether,nor,informant,uninformed,warn,warner,retell,acquaint,familiarize,forewarn,hearsay,report,reportedly,informee,informatory,hint,announce,word of advice,informational,conversant,promulgate,narrate,informedness,disclosure,harbinger,forenotice,witter,proclaim,herald,info,unaware,denounce,bulletin,rumor,declaration,misinformation,admonish,publicize,explanatory,admonitory,asseverate,propaganda,announcer,rede,prognostic,knowledgeable,tattle,newzak,narration,insinuate,hep,wisse,annunciatory,dob,arread,suggest,predict,instructive,brief,proclamation,advertise,indicate,proverbial,declare,news,aver,declarative,explication,divulge,statement,reporter,avowal,aware,betrayer,snitch,prediction,beken,narrative,caution,clue,prognosis,regardless,allude,detectable,instruct,readout,revelation,know,profess,cognizance,caveat,evidence,eyewitness,foretell,brevity,mindfulness,incognizance,attentively,narrater,promulgation,noticer,knowingly,advert,witness,ken,detective,propound,assert,narrator,abreast,observant,recount,factoid,knowable,portend,supergrass,concise,undeceive,explanation,discernible,newsy,adduce,remark,introduce,tip </a:t>
            </a:r>
            <a:r>
              <a:rPr lang="en-US" sz="1400" dirty="0" err="1" smtClean="0"/>
              <a:t>knowledgeability,gaum,espial,knowingness,well</a:t>
            </a:r>
            <a:r>
              <a:rPr lang="en-US" sz="1400" dirty="0" smtClean="0"/>
              <a:t> </a:t>
            </a:r>
            <a:r>
              <a:rPr lang="en-US" sz="1400" dirty="0" err="1"/>
              <a:t>read,annunciator,declarable,up</a:t>
            </a:r>
            <a:r>
              <a:rPr lang="en-US" sz="1400" dirty="0"/>
              <a:t> to </a:t>
            </a:r>
            <a:r>
              <a:rPr lang="en-US" sz="1400" dirty="0" err="1"/>
              <a:t>speed,unknow,bewray,opinion,recommendations,nuncius,avouch,tell</a:t>
            </a:r>
            <a:r>
              <a:rPr lang="en-US" sz="1400" dirty="0"/>
              <a:t> </a:t>
            </a:r>
            <a:r>
              <a:rPr lang="en-US" sz="1400" dirty="0" err="1"/>
              <a:t>on,feedback,advisers,consulting,assistance,counsels,ideas,wise</a:t>
            </a:r>
            <a:r>
              <a:rPr lang="en-US" sz="1400" dirty="0"/>
              <a:t> up,mentoring,advisor,instruction,advisory,adviser,input,mentor,observations,help,guidelines,views,comments,consultants,consultations,recommended,recommends,expertise,hints,guideline,idea,tip,make </a:t>
            </a:r>
            <a:r>
              <a:rPr lang="en-US" sz="1400" dirty="0" err="1"/>
              <a:t>know,tell</a:t>
            </a:r>
            <a:r>
              <a:rPr lang="en-US" sz="1400" dirty="0"/>
              <a:t> off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1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Autofit/>
          </a:bodyPr>
          <a:lstStyle/>
          <a:p>
            <a:r>
              <a:rPr lang="en-US" sz="1600" dirty="0"/>
              <a:t>opinion,thought,persuasion,view,ambivalence,belief,emotion,distaste,optimism,trend,weakness,pessimism,expectations,confidence,outlook,worries,fears,perceptions,unease,economy,dissatisfaction,enthusiasm,resentment,nervousness,discontent,stance,sympathy,mood,antipathy,feel,prepossession,mind,pole,feeling,judgment,eyes,sentimentality,judgement,idea,politics,feely,intuitive,unconcern,pathos,feelinglessness,emotional,nonfeeling,emotionally,feelingless,intuition,infelt,telepathy,levity,feelth,forefeel,feelable,unfeeling,razbliuto,preconception,emotionable,sentimental,feeler,commiserate,sentiments,buoyed,weaker,reflected,humility,reflecting,dislike,emotionful,tactile,weakening,overemotional,dampened,cautious,bolstered,apathetic,weak,undemonstrative,sadden,affective,sharply,spurred,bearish,reflects,ecstasy,sensibility,abhorrence,detestation,dissimulation,tetched,introvert,emote,heartful,affectedness,adeptness,palpation,sensive,suprasensible,unhate,rine,visceral,ambisense,emotionalist,doraphobia,boottopping,tactility,subsense,sensitize,underemotional,unsense,autosensing,woulding,senseful,feelings,uneasiness,attitudes,gloom,wariness,negativity,cautiousness,disenchantment,fervor,anger,animus,angst,euphoria,animosity,disquietude,momentum,anxiety,undertone,undercurrent,downbeat,vibes,disaffection,malaise,rhetoric,hopefulness,loathing,distrust,bias,despondency,unhappiness,psyche,index,ardor,revulsion,viewpoint,hostility,leanings,nationalism,greenback,mindset,backlash,bitterness,disillusion,skepticism,turmoil,cottonoid,disapproval,outrage,unrest,disquiet,indignation,antagonism,tensions,fortunes,scepticism,affect </a:t>
            </a:r>
            <a:r>
              <a:rPr lang="en-US" sz="1600" dirty="0" err="1"/>
              <a:t>display,touchy</a:t>
            </a:r>
            <a:r>
              <a:rPr lang="en-US" sz="1600" dirty="0"/>
              <a:t> </a:t>
            </a:r>
            <a:r>
              <a:rPr lang="en-US" sz="1600" dirty="0" err="1"/>
              <a:t>feely,abstract</a:t>
            </a:r>
            <a:r>
              <a:rPr lang="en-US" sz="1600" dirty="0"/>
              <a:t> </a:t>
            </a:r>
            <a:r>
              <a:rPr lang="en-US" sz="1600" dirty="0" err="1"/>
              <a:t>noun,touch</a:t>
            </a:r>
            <a:r>
              <a:rPr lang="en-US" sz="1600" dirty="0"/>
              <a:t> in </a:t>
            </a:r>
            <a:r>
              <a:rPr lang="en-US" sz="1600" dirty="0" err="1"/>
              <a:t>head,multi</a:t>
            </a:r>
            <a:r>
              <a:rPr lang="en-US" sz="1600" dirty="0"/>
              <a:t> </a:t>
            </a:r>
            <a:r>
              <a:rPr lang="en-US" sz="1600" dirty="0" err="1"/>
              <a:t>touch,touch</a:t>
            </a:r>
            <a:r>
              <a:rPr lang="en-US" sz="1600" dirty="0"/>
              <a:t> </a:t>
            </a:r>
            <a:r>
              <a:rPr lang="en-US" sz="1600" dirty="0" err="1"/>
              <a:t>on,emotional</a:t>
            </a:r>
            <a:r>
              <a:rPr lang="en-US" sz="1600" dirty="0"/>
              <a:t> </a:t>
            </a:r>
            <a:r>
              <a:rPr lang="en-US" sz="1600" dirty="0" err="1"/>
              <a:t>state,love</a:t>
            </a:r>
            <a:r>
              <a:rPr lang="en-US" sz="1600" dirty="0"/>
              <a:t> in,bullishness,bearishness,dovishness,decine,skittishness,jitters,touch piece,hawkishness,glumness,disgruntlement,downtrend,hesitance,groundswell,frothiness,rockiness,regretfulness,negativism,cold </a:t>
            </a:r>
            <a:r>
              <a:rPr lang="en-US" sz="1600" dirty="0" err="1"/>
              <a:t>hearted,common</a:t>
            </a:r>
            <a:r>
              <a:rPr lang="en-US" sz="1600" dirty="0"/>
              <a:t> </a:t>
            </a:r>
            <a:r>
              <a:rPr lang="en-US" sz="1600" dirty="0" err="1"/>
              <a:t>touch,state</a:t>
            </a:r>
            <a:r>
              <a:rPr lang="en-US" sz="1600" dirty="0"/>
              <a:t> of </a:t>
            </a:r>
            <a:r>
              <a:rPr lang="en-US" sz="1600" dirty="0" err="1"/>
              <a:t>mind,take</a:t>
            </a:r>
            <a:r>
              <a:rPr lang="en-US" sz="1600" dirty="0"/>
              <a:t> </a:t>
            </a:r>
            <a:r>
              <a:rPr lang="en-US" sz="1600" dirty="0" err="1"/>
              <a:t>offense,feel</a:t>
            </a:r>
            <a:r>
              <a:rPr lang="en-US" sz="1600" dirty="0"/>
              <a:t> tip pen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85819" y="6488668"/>
            <a:ext cx="318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www.relatedwords.org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Emergency phone </a:t>
            </a:r>
            <a:r>
              <a:rPr lang="en-US" dirty="0" smtClean="0"/>
              <a:t>numbers(Africa)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18	14	,999[8]	,117	112[9]	118,117	112	118,911	Police - 999;,17	112	18,112	Police - 117; ,132	130	131,117	1220	118,17	2251-4242	18,17	772-03-73	18,117		118,112[10]		118,17	19	18,122	180	123,114	115	112,113	114	116,911[11]	Police - 991;[12] ,1730[13]	1300	18,117	116	118,999	Police - 191;,117	18	442-020,112	Police - 117; ,111	185	180,911	,112 or 999 or 911	,1515	Ambulance - 193.,123	121	122,117	124	118,997	998	999,17	15	18,112	114	115,117	101	118,112	Police - 17; ,19	15	,119	117	198,10 111	,112	,17	15	18,112	Police - 17; ,112[14]	912	112[14],999	911	999,112	,17	18	1515,112 or 999	Police - 133; ,019	999	,888	999	555,10 111	10 177	,999	,999[15]	,999	977	933,112	114	115,117	8200	118,999	911	999,197	198	190,112	911	112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0991" y="6488668"/>
            <a:ext cx="287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www.wikipedia.org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558800"/>
          </a:xfrm>
        </p:spPr>
        <p:txBody>
          <a:bodyPr anchor="t">
            <a:noAutofit/>
          </a:bodyPr>
          <a:lstStyle/>
          <a:p>
            <a:pPr algn="ctr"/>
            <a:r>
              <a:rPr lang="en-US" sz="2800" dirty="0">
                <a:solidFill>
                  <a:srgbClr val="6A3A20"/>
                </a:solidFill>
              </a:rPr>
              <a:t>news related/government official twitter account mentions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@10000Words</a:t>
            </a:r>
            <a:r>
              <a:rPr lang="en-US" sz="1600" dirty="0"/>
              <a:t> </a:t>
            </a:r>
            <a:r>
              <a:rPr lang="en-US" sz="1600" dirty="0" smtClean="0">
                <a:hlinkClick r:id="rId3"/>
              </a:rPr>
              <a:t>@</a:t>
            </a:r>
            <a:r>
              <a:rPr lang="en-US" sz="1600" dirty="0" err="1">
                <a:hlinkClick r:id="rId3"/>
              </a:rPr>
              <a:t>acarvin</a:t>
            </a:r>
            <a:r>
              <a:rPr lang="en-US" sz="1600" dirty="0"/>
              <a:t> </a:t>
            </a:r>
            <a:r>
              <a:rPr lang="en-US" sz="1600" dirty="0" smtClean="0">
                <a:hlinkClick r:id="rId4"/>
              </a:rPr>
              <a:t>@</a:t>
            </a:r>
            <a:r>
              <a:rPr lang="en-US" sz="1600" dirty="0">
                <a:hlinkClick r:id="rId4"/>
              </a:rPr>
              <a:t>adders</a:t>
            </a:r>
            <a:r>
              <a:rPr lang="en-US" sz="1600" dirty="0"/>
              <a:t> </a:t>
            </a:r>
            <a:r>
              <a:rPr lang="en-US" sz="1600" dirty="0" smtClean="0">
                <a:hlinkClick r:id="rId5"/>
              </a:rPr>
              <a:t>@</a:t>
            </a:r>
            <a:r>
              <a:rPr lang="en-US" sz="1600" dirty="0" err="1">
                <a:hlinkClick r:id="rId5"/>
              </a:rPr>
              <a:t>alisongow</a:t>
            </a:r>
            <a:r>
              <a:rPr lang="en-US" sz="1600" dirty="0"/>
              <a:t> </a:t>
            </a:r>
            <a:r>
              <a:rPr lang="en-US" sz="1600" dirty="0" smtClean="0">
                <a:hlinkClick r:id="rId6"/>
              </a:rPr>
              <a:t>@</a:t>
            </a:r>
            <a:r>
              <a:rPr lang="en-US" sz="1600" dirty="0" err="1">
                <a:hlinkClick r:id="rId6"/>
              </a:rPr>
              <a:t>AntDeRosa</a:t>
            </a:r>
            <a:r>
              <a:rPr lang="en-US" sz="1600" dirty="0"/>
              <a:t> </a:t>
            </a:r>
            <a:r>
              <a:rPr lang="en-US" sz="1600" dirty="0" smtClean="0">
                <a:hlinkClick r:id="rId7"/>
              </a:rPr>
              <a:t>@</a:t>
            </a:r>
            <a:r>
              <a:rPr lang="en-US" sz="1600" dirty="0" err="1" smtClean="0">
                <a:hlinkClick r:id="rId7"/>
              </a:rPr>
              <a:t>APstylebook</a:t>
            </a:r>
            <a:r>
              <a:rPr lang="en-US" sz="1600" dirty="0" smtClean="0"/>
              <a:t> </a:t>
            </a:r>
            <a:r>
              <a:rPr lang="en-US" sz="1600" dirty="0" smtClean="0">
                <a:hlinkClick r:id="rId8"/>
              </a:rPr>
              <a:t>@</a:t>
            </a:r>
            <a:r>
              <a:rPr lang="en-US" sz="1600" dirty="0" err="1">
                <a:hlinkClick r:id="rId8"/>
              </a:rPr>
              <a:t>atompkins</a:t>
            </a:r>
            <a:r>
              <a:rPr lang="en-US" sz="1600" dirty="0"/>
              <a:t> </a:t>
            </a:r>
            <a:r>
              <a:rPr lang="en-US" sz="1600" dirty="0" smtClean="0">
                <a:hlinkClick r:id="rId9"/>
              </a:rPr>
              <a:t>@</a:t>
            </a:r>
            <a:r>
              <a:rPr lang="en-US" sz="1600" dirty="0" err="1">
                <a:hlinkClick r:id="rId9"/>
              </a:rPr>
              <a:t>bbccollege</a:t>
            </a:r>
            <a:r>
              <a:rPr lang="en-US" sz="1600" dirty="0"/>
              <a:t> </a:t>
            </a:r>
            <a:r>
              <a:rPr lang="en-US" sz="1600" dirty="0" smtClean="0">
                <a:hlinkClick r:id="rId10"/>
              </a:rPr>
              <a:t>@</a:t>
            </a:r>
            <a:r>
              <a:rPr lang="en-US" sz="1600" dirty="0" err="1" smtClean="0">
                <a:hlinkClick r:id="rId10"/>
              </a:rPr>
              <a:t>BBCSteveH</a:t>
            </a:r>
            <a:r>
              <a:rPr lang="en-US" sz="1600" dirty="0" err="1" smtClean="0">
                <a:hlinkClick r:id="rId11"/>
              </a:rPr>
              <a:t>@benfenton</a:t>
            </a:r>
            <a:r>
              <a:rPr lang="en-US" sz="1600" dirty="0"/>
              <a:t> </a:t>
            </a:r>
            <a:r>
              <a:rPr lang="en-US" sz="1600" dirty="0" smtClean="0">
                <a:hlinkClick r:id="rId12"/>
              </a:rPr>
              <a:t>@</a:t>
            </a:r>
            <a:r>
              <a:rPr lang="en-US" sz="1600" dirty="0" err="1" smtClean="0">
                <a:hlinkClick r:id="rId12"/>
              </a:rPr>
              <a:t>brianstelter</a:t>
            </a:r>
            <a:r>
              <a:rPr lang="en-US" sz="1600" dirty="0" err="1" smtClean="0">
                <a:hlinkClick r:id="rId13"/>
              </a:rPr>
              <a:t>@charlesarthur</a:t>
            </a:r>
            <a:r>
              <a:rPr lang="en-US" sz="1600" dirty="0"/>
              <a:t> </a:t>
            </a:r>
            <a:r>
              <a:rPr lang="en-US" sz="1600" dirty="0" smtClean="0">
                <a:hlinkClick r:id="rId14"/>
              </a:rPr>
              <a:t>@CharlieBeckett</a:t>
            </a:r>
            <a:r>
              <a:rPr lang="en-US" sz="1600" dirty="0" smtClean="0">
                <a:hlinkClick r:id="rId15"/>
              </a:rPr>
              <a:t>@chrisboutet</a:t>
            </a:r>
            <a:r>
              <a:rPr lang="en-US" sz="1600" dirty="0" smtClean="0">
                <a:hlinkClick r:id="rId16"/>
              </a:rPr>
              <a:t>@chrishams</a:t>
            </a:r>
            <a:r>
              <a:rPr lang="en-US" sz="1600" dirty="0" smtClean="0">
                <a:hlinkClick r:id="rId17"/>
              </a:rPr>
              <a:t>@ChrisIrvine</a:t>
            </a:r>
            <a:r>
              <a:rPr lang="en-US" sz="1600" dirty="0" smtClean="0">
                <a:hlinkClick r:id="rId18"/>
              </a:rPr>
              <a:t>@CityJournalism</a:t>
            </a:r>
            <a:r>
              <a:rPr lang="en-US" sz="1600" dirty="0"/>
              <a:t> </a:t>
            </a:r>
            <a:r>
              <a:rPr lang="en-US" sz="1600" dirty="0" smtClean="0">
                <a:hlinkClick r:id="rId19"/>
              </a:rPr>
              <a:t>@</a:t>
            </a:r>
            <a:r>
              <a:rPr lang="en-US" sz="1600" dirty="0" err="1" smtClean="0">
                <a:hlinkClick r:id="rId19"/>
              </a:rPr>
              <a:t>CJR</a:t>
            </a:r>
            <a:r>
              <a:rPr lang="en-US" sz="1600" dirty="0" err="1" smtClean="0">
                <a:hlinkClick r:id="rId20"/>
              </a:rPr>
              <a:t>@ckanal</a:t>
            </a:r>
            <a:r>
              <a:rPr lang="en-US" sz="1600" dirty="0" err="1" smtClean="0">
                <a:hlinkClick r:id="rId21"/>
              </a:rPr>
              <a:t>@CraigSilverman</a:t>
            </a:r>
            <a:r>
              <a:rPr lang="en-US" sz="1600" dirty="0" err="1" smtClean="0"/>
              <a:t>gr</a:t>
            </a:r>
            <a:r>
              <a:rPr lang="en-US" sz="1600" dirty="0" err="1" smtClean="0">
                <a:hlinkClick r:id="rId22"/>
              </a:rPr>
              <a:t>@cshirky</a:t>
            </a:r>
            <a:r>
              <a:rPr lang="en-US" sz="1600" dirty="0"/>
              <a:t> </a:t>
            </a:r>
            <a:r>
              <a:rPr lang="en-US" sz="1600" dirty="0" smtClean="0">
                <a:hlinkClick r:id="rId23"/>
              </a:rPr>
              <a:t>@</a:t>
            </a:r>
            <a:r>
              <a:rPr lang="en-US" sz="1600" dirty="0" err="1" smtClean="0">
                <a:hlinkClick r:id="rId23"/>
              </a:rPr>
              <a:t>currybet</a:t>
            </a:r>
            <a:r>
              <a:rPr lang="en-US" sz="1600" dirty="0" err="1" smtClean="0">
                <a:hlinkClick r:id="rId24"/>
              </a:rPr>
              <a:t>@dangillmor</a:t>
            </a:r>
            <a:r>
              <a:rPr lang="en-US" sz="1600" dirty="0"/>
              <a:t> </a:t>
            </a:r>
            <a:r>
              <a:rPr lang="en-US" sz="1600" dirty="0" smtClean="0">
                <a:hlinkClick r:id="rId25"/>
              </a:rPr>
              <a:t>@</a:t>
            </a:r>
            <a:r>
              <a:rPr lang="en-US" sz="1600" dirty="0" err="1" smtClean="0">
                <a:hlinkClick r:id="rId25"/>
              </a:rPr>
              <a:t>dansabbagh</a:t>
            </a:r>
            <a:r>
              <a:rPr lang="en-US" sz="1600" dirty="0" err="1" smtClean="0">
                <a:hlinkClick r:id="rId26"/>
              </a:rPr>
              <a:t>@davelee</a:t>
            </a:r>
            <a:r>
              <a:rPr lang="en-US" sz="1600" dirty="0"/>
              <a:t> </a:t>
            </a:r>
            <a:r>
              <a:rPr lang="en-US" sz="1600" dirty="0" smtClean="0">
                <a:hlinkClick r:id="rId27"/>
              </a:rPr>
              <a:t>@</a:t>
            </a:r>
            <a:r>
              <a:rPr lang="en-US" sz="1600" dirty="0" err="1" smtClean="0">
                <a:hlinkClick r:id="rId27"/>
              </a:rPr>
              <a:t>DavidAllenGreen</a:t>
            </a:r>
            <a:r>
              <a:rPr lang="en-US" sz="1600" dirty="0" err="1" smtClean="0">
                <a:hlinkClick r:id="rId28"/>
              </a:rPr>
              <a:t>@davidhiggerson</a:t>
            </a:r>
            <a:r>
              <a:rPr lang="en-US" sz="1600" dirty="0" err="1" smtClean="0">
                <a:hlinkClick r:id="rId29"/>
              </a:rPr>
              <a:t>@DBanksy</a:t>
            </a:r>
            <a:r>
              <a:rPr lang="en-US" sz="1600" dirty="0" err="1" smtClean="0">
                <a:hlinkClick r:id="rId30"/>
              </a:rPr>
              <a:t>@digidickinson</a:t>
            </a:r>
            <a:r>
              <a:rPr lang="en-US" sz="1600" dirty="0" err="1" smtClean="0">
                <a:hlinkClick r:id="rId31"/>
              </a:rPr>
              <a:t>@egrommet</a:t>
            </a:r>
            <a:r>
              <a:rPr lang="en-US" sz="1600" dirty="0"/>
              <a:t> </a:t>
            </a:r>
            <a:r>
              <a:rPr lang="en-US" sz="1600" dirty="0" smtClean="0">
                <a:hlinkClick r:id="rId32"/>
              </a:rPr>
              <a:t>@</a:t>
            </a:r>
            <a:r>
              <a:rPr lang="en-US" sz="1600" dirty="0" err="1" smtClean="0">
                <a:hlinkClick r:id="rId32"/>
              </a:rPr>
              <a:t>ejcnet</a:t>
            </a:r>
            <a:r>
              <a:rPr lang="en-US" sz="1600" dirty="0" err="1" smtClean="0">
                <a:hlinkClick r:id="rId33"/>
              </a:rPr>
              <a:t>@elanazak</a:t>
            </a:r>
            <a:r>
              <a:rPr lang="en-US" sz="1600" dirty="0"/>
              <a:t> </a:t>
            </a:r>
            <a:r>
              <a:rPr lang="en-US" sz="1600" dirty="0" smtClean="0">
                <a:hlinkClick r:id="rId34"/>
              </a:rPr>
              <a:t>@</a:t>
            </a:r>
            <a:r>
              <a:rPr lang="en-US" sz="1600" dirty="0" err="1">
                <a:hlinkClick r:id="rId34"/>
              </a:rPr>
              <a:t>emilybell</a:t>
            </a:r>
            <a:r>
              <a:rPr lang="en-US" sz="1600" dirty="0"/>
              <a:t> </a:t>
            </a:r>
            <a:r>
              <a:rPr lang="en-US" sz="1600" dirty="0" smtClean="0">
                <a:hlinkClick r:id="rId35"/>
              </a:rPr>
              <a:t>@</a:t>
            </a:r>
            <a:r>
              <a:rPr lang="en-US" sz="1600" dirty="0" err="1">
                <a:hlinkClick r:id="rId35"/>
              </a:rPr>
              <a:t>faisalislam</a:t>
            </a:r>
            <a:r>
              <a:rPr lang="en-US" sz="1600" dirty="0"/>
              <a:t> </a:t>
            </a:r>
            <a:r>
              <a:rPr lang="en-US" sz="1600" dirty="0" smtClean="0">
                <a:hlinkClick r:id="rId36"/>
              </a:rPr>
              <a:t>@</a:t>
            </a:r>
            <a:r>
              <a:rPr lang="en-US" sz="1600" dirty="0" err="1">
                <a:hlinkClick r:id="rId36"/>
              </a:rPr>
              <a:t>fieldproducer</a:t>
            </a:r>
            <a:r>
              <a:rPr lang="en-US" sz="1600" dirty="0"/>
              <a:t> </a:t>
            </a:r>
            <a:r>
              <a:rPr lang="en-US" sz="1600" dirty="0" smtClean="0">
                <a:hlinkClick r:id="rId37"/>
              </a:rPr>
              <a:t>@</a:t>
            </a:r>
            <a:r>
              <a:rPr lang="en-US" sz="1600" dirty="0" err="1" smtClean="0">
                <a:hlinkClick r:id="rId37"/>
              </a:rPr>
              <a:t>fleetstreetfox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8"/>
              </a:rPr>
              <a:t>@</a:t>
            </a:r>
            <a:r>
              <a:rPr lang="en-US" sz="1600" dirty="0" err="1" smtClean="0">
                <a:hlinkClick r:id="rId38"/>
              </a:rPr>
              <a:t>freelance_hacks</a:t>
            </a:r>
            <a:r>
              <a:rPr lang="en-US" sz="1600" dirty="0" err="1" smtClean="0">
                <a:hlinkClick r:id="rId39"/>
              </a:rPr>
              <a:t>@georgeprof</a:t>
            </a:r>
            <a:r>
              <a:rPr lang="en-US" sz="1600" dirty="0"/>
              <a:t>  </a:t>
            </a:r>
            <a:r>
              <a:rPr lang="en-US" sz="1600" dirty="0" smtClean="0">
                <a:hlinkClick r:id="rId40"/>
              </a:rPr>
              <a:t>@</a:t>
            </a:r>
            <a:r>
              <a:rPr lang="en-US" sz="1600" dirty="0" err="1">
                <a:hlinkClick r:id="rId40"/>
              </a:rPr>
              <a:t>greglinch</a:t>
            </a:r>
            <a:r>
              <a:rPr lang="en-US" sz="1600" dirty="0"/>
              <a:t> </a:t>
            </a:r>
            <a:r>
              <a:rPr lang="en-US" sz="1600" dirty="0" smtClean="0">
                <a:hlinkClick r:id="rId41"/>
              </a:rPr>
              <a:t>@</a:t>
            </a:r>
            <a:r>
              <a:rPr lang="en-US" sz="1600" dirty="0" err="1" smtClean="0">
                <a:hlinkClick r:id="rId41"/>
              </a:rPr>
              <a:t>GuardianJoanna</a:t>
            </a:r>
            <a:r>
              <a:rPr lang="en-US" sz="1600" dirty="0" err="1" smtClean="0">
                <a:hlinkClick r:id="rId42"/>
              </a:rPr>
              <a:t>@guardianstyle</a:t>
            </a:r>
            <a:r>
              <a:rPr lang="en-US" sz="1600" dirty="0"/>
              <a:t> </a:t>
            </a:r>
            <a:r>
              <a:rPr lang="en-US" sz="1600" dirty="0" smtClean="0">
                <a:hlinkClick r:id="rId43"/>
              </a:rPr>
              <a:t>@</a:t>
            </a:r>
            <a:r>
              <a:rPr lang="en-US" sz="1600" dirty="0" err="1">
                <a:hlinkClick r:id="rId43"/>
              </a:rPr>
              <a:t>guidofawkes</a:t>
            </a:r>
            <a:r>
              <a:rPr lang="en-US" sz="1600" dirty="0"/>
              <a:t> </a:t>
            </a:r>
            <a:r>
              <a:rPr lang="en-US" sz="1600" dirty="0" smtClean="0">
                <a:hlinkClick r:id="rId44"/>
              </a:rPr>
              <a:t>@</a:t>
            </a:r>
            <a:r>
              <a:rPr lang="en-US" sz="1600" dirty="0" err="1">
                <a:hlinkClick r:id="rId44"/>
              </a:rPr>
              <a:t>hackshackers</a:t>
            </a:r>
            <a:r>
              <a:rPr lang="en-US" sz="1600" dirty="0"/>
              <a:t> </a:t>
            </a:r>
            <a:r>
              <a:rPr lang="en-US" sz="1600" dirty="0" smtClean="0">
                <a:hlinkClick r:id="rId45"/>
              </a:rPr>
              <a:t>@</a:t>
            </a:r>
            <a:r>
              <a:rPr lang="en-US" sz="1600" dirty="0" err="1" smtClean="0">
                <a:hlinkClick r:id="rId45"/>
              </a:rPr>
              <a:t>Hermida</a:t>
            </a:r>
            <a:r>
              <a:rPr lang="en-US" sz="1600" dirty="0" err="1" smtClean="0">
                <a:hlinkClick r:id="rId46"/>
              </a:rPr>
              <a:t>@iburrell</a:t>
            </a:r>
            <a:r>
              <a:rPr lang="en-US" sz="1600" dirty="0"/>
              <a:t> </a:t>
            </a:r>
            <a:r>
              <a:rPr lang="en-US" sz="1600" dirty="0" smtClean="0">
                <a:hlinkClick r:id="rId47"/>
              </a:rPr>
              <a:t>@</a:t>
            </a:r>
            <a:r>
              <a:rPr lang="en-US" sz="1600" dirty="0" err="1">
                <a:hlinkClick r:id="rId47"/>
              </a:rPr>
              <a:t>ITVlauraK</a:t>
            </a:r>
            <a:r>
              <a:rPr lang="en-US" sz="1600" dirty="0"/>
              <a:t> </a:t>
            </a:r>
            <a:r>
              <a:rPr lang="en-US" sz="1600" dirty="0" smtClean="0">
                <a:hlinkClick r:id="rId48"/>
              </a:rPr>
              <a:t>@</a:t>
            </a:r>
            <a:r>
              <a:rPr lang="en-US" sz="1600" dirty="0" err="1">
                <a:hlinkClick r:id="rId48"/>
              </a:rPr>
              <a:t>JamesCridland</a:t>
            </a:r>
            <a:r>
              <a:rPr lang="en-US" sz="1600" dirty="0"/>
              <a:t> </a:t>
            </a:r>
            <a:r>
              <a:rPr lang="en-US" sz="1600" dirty="0" smtClean="0">
                <a:hlinkClick r:id="rId49"/>
              </a:rPr>
              <a:t>@</a:t>
            </a:r>
            <a:r>
              <a:rPr lang="en-US" sz="1600" dirty="0" err="1">
                <a:hlinkClick r:id="rId49"/>
              </a:rPr>
              <a:t>jamesrbuk</a:t>
            </a:r>
            <a:r>
              <a:rPr lang="en-US" sz="1600" dirty="0"/>
              <a:t> </a:t>
            </a:r>
            <a:r>
              <a:rPr lang="en-US" sz="1600" dirty="0" smtClean="0">
                <a:hlinkClick r:id="rId50"/>
              </a:rPr>
              <a:t>@</a:t>
            </a:r>
            <a:r>
              <a:rPr lang="en-US" sz="1600" dirty="0" err="1">
                <a:hlinkClick r:id="rId50"/>
              </a:rPr>
              <a:t>jayrosen_nyu</a:t>
            </a:r>
            <a:r>
              <a:rPr lang="en-US" sz="1600" dirty="0"/>
              <a:t> </a:t>
            </a:r>
            <a:r>
              <a:rPr lang="en-US" sz="1600" dirty="0" smtClean="0">
                <a:hlinkClick r:id="rId51"/>
              </a:rPr>
              <a:t>@</a:t>
            </a:r>
            <a:r>
              <a:rPr lang="en-US" sz="1600" dirty="0" err="1">
                <a:hlinkClick r:id="rId51"/>
              </a:rPr>
              <a:t>jeffjarvis</a:t>
            </a:r>
            <a:r>
              <a:rPr lang="en-US" sz="1600" dirty="0"/>
              <a:t> </a:t>
            </a:r>
            <a:r>
              <a:rPr lang="en-US" sz="1600" dirty="0" smtClean="0">
                <a:hlinkClick r:id="rId52"/>
              </a:rPr>
              <a:t>@</a:t>
            </a:r>
            <a:r>
              <a:rPr lang="en-US" sz="1600" dirty="0" err="1">
                <a:hlinkClick r:id="rId52"/>
              </a:rPr>
              <a:t>jeffsonderman</a:t>
            </a:r>
            <a:r>
              <a:rPr lang="en-US" sz="1600" dirty="0"/>
              <a:t> </a:t>
            </a:r>
            <a:r>
              <a:rPr lang="en-US" sz="1600" dirty="0" smtClean="0">
                <a:hlinkClick r:id="rId53"/>
              </a:rPr>
              <a:t>@</a:t>
            </a:r>
            <a:r>
              <a:rPr lang="en-US" sz="1600" dirty="0" err="1">
                <a:hlinkClick r:id="rId53"/>
              </a:rPr>
              <a:t>JonHew</a:t>
            </a:r>
            <a:r>
              <a:rPr lang="en-US" sz="1600" dirty="0"/>
              <a:t> </a:t>
            </a:r>
            <a:r>
              <a:rPr lang="en-US" sz="1600" dirty="0" smtClean="0">
                <a:hlinkClick r:id="rId54"/>
              </a:rPr>
              <a:t>@</a:t>
            </a:r>
            <a:r>
              <a:rPr lang="en-US" sz="1600" dirty="0">
                <a:hlinkClick r:id="rId54"/>
              </a:rPr>
              <a:t>jonsnowC4</a:t>
            </a:r>
            <a:r>
              <a:rPr lang="en-US" sz="1600" dirty="0"/>
              <a:t> </a:t>
            </a:r>
            <a:r>
              <a:rPr lang="en-US" sz="1600" dirty="0" smtClean="0">
                <a:hlinkClick r:id="rId55"/>
              </a:rPr>
              <a:t>@</a:t>
            </a:r>
            <a:r>
              <a:rPr lang="en-US" sz="1600" dirty="0" err="1" smtClean="0">
                <a:hlinkClick r:id="rId55"/>
              </a:rPr>
              <a:t>JosephStash</a:t>
            </a:r>
            <a:r>
              <a:rPr lang="en-US" sz="1600" dirty="0" err="1" smtClean="0">
                <a:hlinkClick r:id="rId56"/>
              </a:rPr>
              <a:t>@JoshHalliday</a:t>
            </a:r>
            <a:r>
              <a:rPr lang="en-US" sz="1600" dirty="0"/>
              <a:t> </a:t>
            </a:r>
            <a:r>
              <a:rPr lang="en-US" sz="1600" dirty="0" smtClean="0">
                <a:hlinkClick r:id="rId57"/>
              </a:rPr>
              <a:t>@</a:t>
            </a:r>
            <a:r>
              <a:rPr lang="en-US" sz="1600" dirty="0" err="1">
                <a:hlinkClick r:id="rId57"/>
              </a:rPr>
              <a:t>journalism_jobs</a:t>
            </a:r>
            <a:r>
              <a:rPr lang="en-US" sz="1600" dirty="0"/>
              <a:t> </a:t>
            </a:r>
            <a:r>
              <a:rPr lang="en-US" sz="1600" dirty="0" smtClean="0">
                <a:hlinkClick r:id="rId58"/>
              </a:rPr>
              <a:t>@</a:t>
            </a:r>
            <a:r>
              <a:rPr lang="en-US" sz="1600" dirty="0" err="1">
                <a:hlinkClick r:id="rId58"/>
              </a:rPr>
              <a:t>journalism_news</a:t>
            </a:r>
            <a:r>
              <a:rPr lang="en-US" sz="1600" dirty="0"/>
              <a:t> </a:t>
            </a:r>
            <a:r>
              <a:rPr lang="en-US" sz="1600" dirty="0" smtClean="0">
                <a:hlinkClick r:id="rId59"/>
              </a:rPr>
              <a:t>@</a:t>
            </a:r>
            <a:r>
              <a:rPr lang="en-US" sz="1600" dirty="0" err="1" smtClean="0">
                <a:hlinkClick r:id="rId59"/>
              </a:rPr>
              <a:t>journalismjobs</a:t>
            </a:r>
            <a:r>
              <a:rPr lang="en-US" sz="1600" dirty="0" err="1" smtClean="0">
                <a:hlinkClick r:id="rId60"/>
              </a:rPr>
              <a:t>@journalismnews</a:t>
            </a:r>
            <a:r>
              <a:rPr lang="en-US" sz="1600" dirty="0"/>
              <a:t> </a:t>
            </a:r>
            <a:r>
              <a:rPr lang="en-US" sz="1600" dirty="0" smtClean="0">
                <a:hlinkClick r:id="rId61"/>
              </a:rPr>
              <a:t>@</a:t>
            </a:r>
            <a:r>
              <a:rPr lang="en-US" sz="1600" dirty="0" err="1">
                <a:hlinkClick r:id="rId61"/>
              </a:rPr>
              <a:t>journochat</a:t>
            </a:r>
            <a:r>
              <a:rPr lang="en-US" sz="1600" dirty="0"/>
              <a:t> </a:t>
            </a:r>
            <a:r>
              <a:rPr lang="en-US" sz="1600" dirty="0" smtClean="0">
                <a:hlinkClick r:id="rId62"/>
              </a:rPr>
              <a:t>@</a:t>
            </a:r>
            <a:r>
              <a:rPr lang="en-US" sz="1600" dirty="0" err="1">
                <a:hlinkClick r:id="rId62"/>
              </a:rPr>
              <a:t>journodave</a:t>
            </a:r>
            <a:r>
              <a:rPr lang="en-US" sz="1600" dirty="0"/>
              <a:t> </a:t>
            </a:r>
            <a:r>
              <a:rPr lang="en-US" sz="1600" dirty="0" smtClean="0">
                <a:hlinkClick r:id="rId63"/>
              </a:rPr>
              <a:t>@</a:t>
            </a:r>
            <a:r>
              <a:rPr lang="en-US" sz="1600" dirty="0" err="1">
                <a:hlinkClick r:id="rId63"/>
              </a:rPr>
              <a:t>journotutor</a:t>
            </a:r>
            <a:r>
              <a:rPr lang="en-US" sz="1600" dirty="0"/>
              <a:t> </a:t>
            </a:r>
            <a:r>
              <a:rPr lang="en-US" sz="1600" dirty="0" smtClean="0">
                <a:hlinkClick r:id="rId64"/>
              </a:rPr>
              <a:t>@</a:t>
            </a:r>
            <a:r>
              <a:rPr lang="en-US" sz="1600" dirty="0" err="1">
                <a:hlinkClick r:id="rId64"/>
              </a:rPr>
              <a:t>kevglobal</a:t>
            </a:r>
            <a:r>
              <a:rPr lang="en-US" sz="1600" dirty="0"/>
              <a:t> </a:t>
            </a:r>
            <a:r>
              <a:rPr lang="en-US" sz="1600" dirty="0" smtClean="0">
                <a:hlinkClick r:id="rId65"/>
              </a:rPr>
              <a:t>@</a:t>
            </a:r>
            <a:r>
              <a:rPr lang="en-US" sz="1600" dirty="0" err="1" smtClean="0">
                <a:hlinkClick r:id="rId65"/>
              </a:rPr>
              <a:t>knightfdn</a:t>
            </a:r>
            <a:r>
              <a:rPr lang="en-US" sz="1600" dirty="0" err="1" smtClean="0">
                <a:hlinkClick r:id="rId66"/>
              </a:rPr>
              <a:t>@Lavrusik</a:t>
            </a:r>
            <a:r>
              <a:rPr lang="en-US" sz="1600" dirty="0" err="1" smtClean="0">
                <a:hlinkClick r:id="rId67"/>
              </a:rPr>
              <a:t>@lheron</a:t>
            </a:r>
            <a:r>
              <a:rPr lang="en-US" sz="1600" dirty="0"/>
              <a:t> </a:t>
            </a:r>
            <a:r>
              <a:rPr lang="en-US" sz="1600" dirty="0" smtClean="0">
                <a:hlinkClick r:id="rId68"/>
              </a:rPr>
              <a:t>@</a:t>
            </a:r>
            <a:r>
              <a:rPr lang="en-US" sz="1600" dirty="0" err="1" smtClean="0">
                <a:hlinkClick r:id="rId68"/>
              </a:rPr>
              <a:t>macloo</a:t>
            </a:r>
            <a:r>
              <a:rPr lang="en-US" sz="1600" dirty="0" err="1" smtClean="0">
                <a:hlinkClick r:id="rId69"/>
              </a:rPr>
              <a:t>@mallarytenore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>
                <a:hlinkClick r:id="rId70"/>
              </a:rPr>
              <a:t>@</a:t>
            </a:r>
            <a:r>
              <a:rPr lang="en-US" sz="1600" dirty="0" err="1" smtClean="0">
                <a:hlinkClick r:id="rId70"/>
              </a:rPr>
              <a:t>MarcSettle</a:t>
            </a:r>
            <a:r>
              <a:rPr lang="en-US" sz="1600" dirty="0" err="1" smtClean="0">
                <a:hlinkClick r:id="rId71"/>
              </a:rPr>
              <a:t>@MarkJones</a:t>
            </a:r>
            <a:r>
              <a:rPr lang="en-US" sz="1600" dirty="0" err="1" smtClean="0">
                <a:hlinkClick r:id="rId72"/>
              </a:rPr>
              <a:t>@marksluckie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73"/>
              </a:rPr>
              <a:t>@</a:t>
            </a:r>
            <a:r>
              <a:rPr lang="en-US" sz="1600" dirty="0" err="1">
                <a:hlinkClick r:id="rId73"/>
              </a:rPr>
              <a:t>mathewi</a:t>
            </a:r>
            <a:r>
              <a:rPr lang="en-US" sz="1600" dirty="0"/>
              <a:t> </a:t>
            </a:r>
            <a:r>
              <a:rPr lang="en-US" sz="1600" dirty="0" smtClean="0">
                <a:hlinkClick r:id="rId74"/>
              </a:rPr>
              <a:t>@</a:t>
            </a:r>
            <a:r>
              <a:rPr lang="en-US" sz="1600" dirty="0" err="1">
                <a:hlinkClick r:id="rId74"/>
              </a:rPr>
              <a:t>mediaguardian</a:t>
            </a:r>
            <a:r>
              <a:rPr lang="en-US" sz="1600" dirty="0"/>
              <a:t> </a:t>
            </a:r>
            <a:r>
              <a:rPr lang="en-US" sz="1600" dirty="0" smtClean="0">
                <a:hlinkClick r:id="rId75"/>
              </a:rPr>
              <a:t>@</a:t>
            </a:r>
            <a:r>
              <a:rPr lang="en-US" sz="1600" dirty="0" err="1" smtClean="0">
                <a:hlinkClick r:id="rId75"/>
              </a:rPr>
              <a:t>MediaLawUK</a:t>
            </a:r>
            <a:r>
              <a:rPr lang="en-US" sz="1600" dirty="0"/>
              <a:t> </a:t>
            </a:r>
            <a:r>
              <a:rPr lang="en-US" sz="1600" dirty="0" smtClean="0">
                <a:hlinkClick r:id="rId76"/>
              </a:rPr>
              <a:t>@</a:t>
            </a:r>
            <a:r>
              <a:rPr lang="en-US" sz="1600" dirty="0" err="1" smtClean="0">
                <a:hlinkClick r:id="rId76"/>
              </a:rPr>
              <a:t>megpickard</a:t>
            </a:r>
            <a:r>
              <a:rPr lang="en-US" sz="1600" dirty="0" err="1" smtClean="0">
                <a:hlinkClick r:id="rId77"/>
              </a:rPr>
              <a:t>@newsbrooke</a:t>
            </a:r>
            <a:r>
              <a:rPr lang="en-US" sz="1600" dirty="0" err="1" smtClean="0">
                <a:hlinkClick r:id="rId78"/>
              </a:rPr>
              <a:t>@newsmary</a:t>
            </a:r>
            <a:r>
              <a:rPr lang="en-US" sz="1600" dirty="0"/>
              <a:t> </a:t>
            </a:r>
            <a:r>
              <a:rPr lang="en-US" sz="1600" dirty="0" smtClean="0">
                <a:hlinkClick r:id="rId79"/>
              </a:rPr>
              <a:t>@</a:t>
            </a:r>
            <a:r>
              <a:rPr lang="en-US" sz="1600" dirty="0" err="1" smtClean="0">
                <a:hlinkClick r:id="rId79"/>
              </a:rPr>
              <a:t>newsrewired</a:t>
            </a:r>
            <a:r>
              <a:rPr lang="en-US" sz="1600" dirty="0" err="1" smtClean="0">
                <a:hlinkClick r:id="rId80"/>
              </a:rPr>
              <a:t>@NiemanLab</a:t>
            </a:r>
            <a:r>
              <a:rPr lang="en-US" sz="1600" dirty="0"/>
              <a:t> </a:t>
            </a:r>
            <a:r>
              <a:rPr lang="en-US" sz="1600" dirty="0" smtClean="0">
                <a:hlinkClick r:id="rId81"/>
              </a:rPr>
              <a:t>@</a:t>
            </a:r>
            <a:r>
              <a:rPr lang="en-US" sz="1600" dirty="0" err="1" smtClean="0">
                <a:hlinkClick r:id="rId81"/>
              </a:rPr>
              <a:t>NUJofficial</a:t>
            </a:r>
            <a:r>
              <a:rPr lang="en-US" sz="1600" dirty="0" err="1" smtClean="0">
                <a:hlinkClick r:id="rId82"/>
              </a:rPr>
              <a:t>@nytjim</a:t>
            </a:r>
            <a:r>
              <a:rPr lang="en-US" sz="1600" dirty="0"/>
              <a:t> </a:t>
            </a:r>
            <a:r>
              <a:rPr lang="en-US" sz="1600" dirty="0" smtClean="0">
                <a:hlinkClick r:id="rId83"/>
              </a:rPr>
              <a:t>@</a:t>
            </a:r>
            <a:r>
              <a:rPr lang="en-US" sz="1600" dirty="0">
                <a:hlinkClick r:id="rId83"/>
              </a:rPr>
              <a:t>ONA</a:t>
            </a:r>
            <a:r>
              <a:rPr lang="en-US" sz="1600" dirty="0"/>
              <a:t> </a:t>
            </a:r>
            <a:r>
              <a:rPr lang="en-US" sz="1600" dirty="0" smtClean="0">
                <a:hlinkClick r:id="rId84"/>
              </a:rPr>
              <a:t>@paidContent</a:t>
            </a:r>
            <a:r>
              <a:rPr lang="en-US" sz="1600" dirty="0" smtClean="0">
                <a:hlinkClick r:id="rId85"/>
              </a:rPr>
              <a:t>@paulbradshaw</a:t>
            </a:r>
            <a:r>
              <a:rPr lang="en-US" sz="1600" dirty="0" smtClean="0">
                <a:hlinkClick r:id="rId86"/>
              </a:rPr>
              <a:t>@paulwaugh</a:t>
            </a:r>
            <a:r>
              <a:rPr lang="en-US" sz="1600" dirty="0" smtClean="0">
                <a:hlinkClick r:id="rId87"/>
              </a:rPr>
              <a:t>@Poynter</a:t>
            </a:r>
            <a:r>
              <a:rPr lang="en-US" sz="1600" dirty="0" smtClean="0">
                <a:hlinkClick r:id="rId88"/>
              </a:rPr>
              <a:t>@pressfreedom</a:t>
            </a:r>
            <a:r>
              <a:rPr lang="en-US" sz="1600" dirty="0" smtClean="0">
                <a:hlinkClick r:id="rId89"/>
              </a:rPr>
              <a:t>@pressgazette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>
                <a:hlinkClick r:id="rId90"/>
              </a:rPr>
              <a:t>@</a:t>
            </a:r>
            <a:r>
              <a:rPr lang="en-US" sz="1600" dirty="0" err="1" smtClean="0">
                <a:hlinkClick r:id="rId90"/>
              </a:rPr>
              <a:t>ProducerMatthew</a:t>
            </a:r>
            <a:r>
              <a:rPr lang="en-US" sz="1600" dirty="0" err="1" smtClean="0">
                <a:hlinkClick r:id="rId91"/>
              </a:rPr>
              <a:t>@psmith</a:t>
            </a:r>
            <a:r>
              <a:rPr lang="en-US" sz="1600" dirty="0" err="1" smtClean="0">
                <a:hlinkClick r:id="rId92"/>
              </a:rPr>
              <a:t>@rajunarisetti</a:t>
            </a:r>
            <a:r>
              <a:rPr lang="en-US" sz="1600" dirty="0" err="1" smtClean="0">
                <a:hlinkClick r:id="rId93"/>
              </a:rPr>
              <a:t>@risj_oxford</a:t>
            </a:r>
            <a:r>
              <a:rPr lang="en-US" sz="1600" dirty="0"/>
              <a:t> </a:t>
            </a:r>
            <a:r>
              <a:rPr lang="en-US" sz="1600" dirty="0" smtClean="0">
                <a:hlinkClick r:id="rId94"/>
              </a:rPr>
              <a:t>@</a:t>
            </a:r>
            <a:r>
              <a:rPr lang="en-US" sz="1600" dirty="0" err="1">
                <a:hlinkClick r:id="rId94"/>
              </a:rPr>
              <a:t>spikefodder</a:t>
            </a:r>
            <a:r>
              <a:rPr lang="en-US" sz="1600" dirty="0"/>
              <a:t> </a:t>
            </a:r>
            <a:r>
              <a:rPr lang="en-US" sz="1600" dirty="0" smtClean="0">
                <a:hlinkClick r:id="rId95"/>
              </a:rPr>
              <a:t>@</a:t>
            </a:r>
            <a:r>
              <a:rPr lang="en-US" sz="1600" dirty="0" err="1">
                <a:hlinkClick r:id="rId95"/>
              </a:rPr>
              <a:t>sree</a:t>
            </a:r>
            <a:r>
              <a:rPr lang="en-US" sz="1600" dirty="0"/>
              <a:t> </a:t>
            </a:r>
            <a:r>
              <a:rPr lang="en-US" sz="1600" dirty="0" smtClean="0">
                <a:hlinkClick r:id="rId96"/>
              </a:rPr>
              <a:t>@</a:t>
            </a:r>
            <a:r>
              <a:rPr lang="en-US" sz="1600" dirty="0" err="1">
                <a:hlinkClick r:id="rId96"/>
              </a:rPr>
              <a:t>stevebuttry</a:t>
            </a:r>
            <a:r>
              <a:rPr lang="en-US" sz="1600" dirty="0"/>
              <a:t> </a:t>
            </a:r>
            <a:r>
              <a:rPr lang="en-US" sz="1600" dirty="0" smtClean="0">
                <a:hlinkClick r:id="rId97"/>
              </a:rPr>
              <a:t>@</a:t>
            </a:r>
            <a:r>
              <a:rPr lang="en-US" sz="1600" dirty="0" err="1">
                <a:hlinkClick r:id="rId97"/>
              </a:rPr>
              <a:t>StKonrath</a:t>
            </a:r>
            <a:r>
              <a:rPr lang="en-US" sz="1600" dirty="0"/>
              <a:t> </a:t>
            </a:r>
            <a:r>
              <a:rPr lang="en-US" sz="1600" dirty="0" smtClean="0">
                <a:hlinkClick r:id="rId98"/>
              </a:rPr>
              <a:t>@</a:t>
            </a:r>
            <a:r>
              <a:rPr lang="en-US" sz="1600" dirty="0" err="1" smtClean="0">
                <a:hlinkClick r:id="rId98"/>
              </a:rPr>
              <a:t>subedited</a:t>
            </a:r>
            <a:r>
              <a:rPr lang="en-US" sz="1600" dirty="0" err="1" smtClean="0">
                <a:hlinkClick r:id="rId99"/>
              </a:rPr>
              <a:t>@suttonnick</a:t>
            </a:r>
            <a:r>
              <a:rPr lang="en-US" sz="1600" dirty="0" err="1" smtClean="0">
                <a:hlinkClick r:id="rId100"/>
              </a:rPr>
              <a:t>@TheMediaTweets</a:t>
            </a:r>
            <a:r>
              <a:rPr lang="en-US" sz="1600" dirty="0" err="1" smtClean="0">
                <a:hlinkClick r:id="rId101"/>
              </a:rPr>
              <a:t>@WannabeHacks</a:t>
            </a:r>
            <a:r>
              <a:rPr lang="en-US" sz="1600" dirty="0"/>
              <a:t> </a:t>
            </a:r>
            <a:r>
              <a:rPr lang="en-US" sz="1600" u="sng" dirty="0">
                <a:hlinkClick r:id="rId102"/>
              </a:rPr>
              <a:t>@</a:t>
            </a:r>
            <a:r>
              <a:rPr lang="en-US" sz="1600" u="sng" dirty="0" err="1" smtClean="0">
                <a:hlinkClick r:id="rId102"/>
              </a:rPr>
              <a:t>mashable</a:t>
            </a:r>
            <a:r>
              <a:rPr lang="en-US" sz="1600" u="sng" dirty="0"/>
              <a:t> </a:t>
            </a:r>
            <a:r>
              <a:rPr lang="en-US" sz="1600" u="sng" dirty="0">
                <a:hlinkClick r:id="rId103"/>
              </a:rPr>
              <a:t>@</a:t>
            </a:r>
            <a:r>
              <a:rPr lang="en-US" sz="1600" u="sng" dirty="0" err="1" smtClean="0">
                <a:hlinkClick r:id="rId103"/>
              </a:rPr>
              <a:t>cnnbrk</a:t>
            </a:r>
            <a:r>
              <a:rPr lang="en-US" sz="1600" u="sng" dirty="0" smtClean="0"/>
              <a:t>, </a:t>
            </a:r>
            <a:r>
              <a:rPr lang="en-US" sz="1600" u="sng" dirty="0">
                <a:hlinkClick r:id="rId104"/>
              </a:rPr>
              <a:t>@</a:t>
            </a:r>
            <a:r>
              <a:rPr lang="en-US" sz="1600" u="sng" dirty="0" err="1" smtClean="0">
                <a:hlinkClick r:id="rId104"/>
              </a:rPr>
              <a:t>big_picture</a:t>
            </a:r>
            <a:r>
              <a:rPr lang="en-US" sz="1600" u="sng" dirty="0" smtClean="0"/>
              <a:t>, </a:t>
            </a:r>
            <a:r>
              <a:rPr lang="en-US" sz="1600" u="sng" dirty="0">
                <a:hlinkClick r:id="rId105"/>
              </a:rPr>
              <a:t>@</a:t>
            </a:r>
            <a:r>
              <a:rPr lang="en-US" sz="1600" u="sng" dirty="0" err="1" smtClean="0">
                <a:hlinkClick r:id="rId105"/>
              </a:rPr>
              <a:t>theonion</a:t>
            </a:r>
            <a:r>
              <a:rPr lang="en-US" sz="1600" dirty="0" err="1" smtClean="0">
                <a:hlinkClick r:id="rId106"/>
              </a:rPr>
              <a:t>@time</a:t>
            </a:r>
            <a:r>
              <a:rPr lang="en-US" sz="1600" u="sng" dirty="0" err="1" smtClean="0">
                <a:hlinkClick r:id="rId107"/>
              </a:rPr>
              <a:t>@breakingnews</a:t>
            </a:r>
            <a:r>
              <a:rPr lang="en-US" sz="1600" u="sng" dirty="0" smtClean="0"/>
              <a:t>, </a:t>
            </a:r>
            <a:r>
              <a:rPr lang="en-US" sz="1600" u="sng" dirty="0">
                <a:hlinkClick r:id="rId108"/>
              </a:rPr>
              <a:t>@</a:t>
            </a:r>
            <a:r>
              <a:rPr lang="en-US" sz="1600" u="sng" dirty="0" err="1" smtClean="0">
                <a:hlinkClick r:id="rId108"/>
              </a:rPr>
              <a:t>bbcbreaking</a:t>
            </a:r>
            <a:r>
              <a:rPr lang="en-US" sz="1600" u="sng" dirty="0" err="1" smtClean="0">
                <a:hlinkClick r:id="rId109"/>
              </a:rPr>
              <a:t>@espn</a:t>
            </a:r>
            <a:r>
              <a:rPr lang="en-US" sz="1600" u="sng" dirty="0" err="1" smtClean="0">
                <a:hlinkClick r:id="rId110"/>
              </a:rPr>
              <a:t>@harvardbiz</a:t>
            </a:r>
            <a:r>
              <a:rPr lang="en-US" sz="1600" dirty="0" err="1" smtClean="0">
                <a:hlinkClick r:id="rId111"/>
              </a:rPr>
              <a:t>@gizmodo</a:t>
            </a:r>
            <a:endParaRPr 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819400" y="6488668"/>
            <a:ext cx="747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Source: 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https://memeburn.com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smtClean="0">
                <a:solidFill>
                  <a:srgbClr val="7030A0"/>
                </a:solidFill>
              </a:rPr>
              <a:t>Request-</a:t>
            </a:r>
            <a:r>
              <a:rPr lang="en-US" sz="2400" b="1" dirty="0" err="1" smtClean="0">
                <a:solidFill>
                  <a:srgbClr val="7030A0"/>
                </a:solidFill>
              </a:rPr>
              <a:t>GoodsServices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019521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asking for a particular service or physical good.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905000"/>
            <a:ext cx="6400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 type can be:</a:t>
            </a:r>
          </a:p>
          <a:p>
            <a:endParaRPr lang="en-US" dirty="0" smtClean="0"/>
          </a:p>
          <a:p>
            <a:r>
              <a:rPr lang="en-US" dirty="0" smtClean="0"/>
              <a:t>“{Number} bags”, “food”, “water”, “</a:t>
            </a:r>
            <a:r>
              <a:rPr lang="en-US" dirty="0"/>
              <a:t>#</a:t>
            </a:r>
            <a:r>
              <a:rPr lang="en-US" dirty="0" err="1"/>
              <a:t>rescueph</a:t>
            </a:r>
            <a:r>
              <a:rPr lang="en-US" dirty="0" smtClean="0"/>
              <a:t> ”,</a:t>
            </a:r>
            <a:r>
              <a:rPr lang="en-US" dirty="0"/>
              <a:t> </a:t>
            </a:r>
            <a:r>
              <a:rPr lang="en-US" dirty="0" smtClean="0"/>
              <a:t>“#</a:t>
            </a:r>
            <a:r>
              <a:rPr lang="en-US" dirty="0" err="1" smtClean="0"/>
              <a:t>reliefph</a:t>
            </a:r>
            <a:r>
              <a:rPr lang="en-US" dirty="0" smtClean="0"/>
              <a:t>”, “aid”,</a:t>
            </a:r>
          </a:p>
          <a:p>
            <a:r>
              <a:rPr lang="en-US" dirty="0" smtClean="0"/>
              <a:t>“call for”, “donate”, “donation”, “</a:t>
            </a:r>
            <a:r>
              <a:rPr lang="en-US" dirty="0"/>
              <a:t>emergency aid</a:t>
            </a:r>
            <a:r>
              <a:rPr lang="en-US" dirty="0" smtClean="0"/>
              <a:t> ”, “help”, “need”, </a:t>
            </a:r>
          </a:p>
          <a:p>
            <a:r>
              <a:rPr lang="en-US" dirty="0" smtClean="0"/>
              <a:t>“relief”, “send”, “beg”, “volunteers”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2050" y="4953000"/>
            <a:ext cx="69723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altLang="ko-KR" dirty="0" smtClean="0"/>
              <a:t>“needed”/ “wanted”/ “looking for”+ </a:t>
            </a:r>
            <a:r>
              <a:rPr lang="en-US" altLang="ko-KR" u="sng" dirty="0" smtClean="0">
                <a:solidFill>
                  <a:srgbClr val="FF0000"/>
                </a:solidFill>
              </a:rPr>
              <a:t>goods</a:t>
            </a:r>
            <a:endParaRPr lang="en-US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smtClean="0">
                <a:solidFill>
                  <a:srgbClr val="7030A0"/>
                </a:solidFill>
              </a:rPr>
              <a:t>Request-</a:t>
            </a:r>
            <a:r>
              <a:rPr lang="en-US" sz="2400" b="1" dirty="0" err="1" smtClean="0">
                <a:solidFill>
                  <a:srgbClr val="7030A0"/>
                </a:solidFill>
              </a:rPr>
              <a:t>GoodsServices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204" y="68580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3720" y="178790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8402" y="262610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7313" y="350456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0013" y="445490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3929" y="544550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81178"/>
              </p:ext>
            </p:extLst>
          </p:nvPr>
        </p:nvGraphicFramePr>
        <p:xfrm>
          <a:off x="304800" y="1028416"/>
          <a:ext cx="8534400" cy="8081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19888"/>
              </p:ext>
            </p:extLst>
          </p:nvPr>
        </p:nvGraphicFramePr>
        <p:xfrm>
          <a:off x="304800" y="223801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43827"/>
              </p:ext>
            </p:extLst>
          </p:nvPr>
        </p:nvGraphicFramePr>
        <p:xfrm>
          <a:off x="304800" y="3071640"/>
          <a:ext cx="85344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96550"/>
              </p:ext>
            </p:extLst>
          </p:nvPr>
        </p:nvGraphicFramePr>
        <p:xfrm>
          <a:off x="304800" y="398604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66349"/>
              </p:ext>
            </p:extLst>
          </p:nvPr>
        </p:nvGraphicFramePr>
        <p:xfrm>
          <a:off x="304800" y="497664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10849"/>
              </p:ext>
            </p:extLst>
          </p:nvPr>
        </p:nvGraphicFramePr>
        <p:xfrm>
          <a:off x="304800" y="596724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9"/>
          <p:cNvSpPr txBox="1">
            <a:spLocks/>
          </p:cNvSpPr>
          <p:nvPr/>
        </p:nvSpPr>
        <p:spPr>
          <a:xfrm>
            <a:off x="548054" y="304800"/>
            <a:ext cx="57695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Primary Filtering method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8054" y="1154668"/>
            <a:ext cx="401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 set of </a:t>
            </a:r>
            <a:r>
              <a:rPr lang="en-US" u="sng" dirty="0" smtClean="0">
                <a:hlinkClick r:id="rId2" tooltip="2012_Colorado_wildfires-event_description.json"/>
              </a:rPr>
              <a:t>2012 Colorado wildfires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054" y="2057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Hashtags and keywords used for filtering tweets: </a:t>
            </a:r>
            <a:r>
              <a:rPr lang="en-US" dirty="0" smtClean="0"/>
              <a:t>"#</a:t>
            </a:r>
            <a:r>
              <a:rPr lang="en-US" dirty="0"/>
              <a:t>COfire","#BoulderFire","#Colorado","#Wildfire","#WaldoCanyonFire","#WaldoFire","#waldocanyon</a:t>
            </a:r>
            <a:r>
              <a:rPr lang="en-US" dirty="0" smtClean="0"/>
              <a:t>",“#HighParkFire</a:t>
            </a:r>
            <a:r>
              <a:rPr lang="en-US" dirty="0"/>
              <a:t>","#FlagstaffFire","#LittleSandFire","#TreasureFire","#StateLineFire","#SpringerFire","#LastChanceFire","#FourmileFire","#4mileFire","#FourmileCanyonFire","#BoulderFire","#BisonFire</a:t>
            </a:r>
            <a:r>
              <a:rPr lang="en-US" dirty="0" smtClean="0"/>
              <a:t>","</a:t>
            </a:r>
            <a:r>
              <a:rPr lang="en-US" dirty="0"/>
              <a:t>colorado wildfire","</a:t>
            </a:r>
            <a:r>
              <a:rPr lang="en-US" dirty="0" err="1"/>
              <a:t>colorado</a:t>
            </a:r>
            <a:r>
              <a:rPr lang="en-US" dirty="0"/>
              <a:t> wildfires","</a:t>
            </a:r>
            <a:r>
              <a:rPr lang="en-US" dirty="0" err="1"/>
              <a:t>colorado</a:t>
            </a:r>
            <a:r>
              <a:rPr lang="en-US" dirty="0"/>
              <a:t> fire","</a:t>
            </a:r>
            <a:r>
              <a:rPr lang="en-US" dirty="0" err="1"/>
              <a:t>colorado</a:t>
            </a:r>
            <a:r>
              <a:rPr lang="en-US" dirty="0"/>
              <a:t> </a:t>
            </a:r>
            <a:r>
              <a:rPr lang="en-US" dirty="0" err="1"/>
              <a:t>fires","boulder</a:t>
            </a:r>
            <a:r>
              <a:rPr lang="en-US" dirty="0"/>
              <a:t> </a:t>
            </a:r>
            <a:r>
              <a:rPr lang="en-US" dirty="0" err="1"/>
              <a:t>fire","boulder</a:t>
            </a:r>
            <a:r>
              <a:rPr lang="en-US" dirty="0"/>
              <a:t> </a:t>
            </a:r>
            <a:r>
              <a:rPr lang="en-US" dirty="0" err="1"/>
              <a:t>fires","boulder</a:t>
            </a:r>
            <a:r>
              <a:rPr lang="en-US" dirty="0"/>
              <a:t> </a:t>
            </a:r>
            <a:r>
              <a:rPr lang="en-US" dirty="0" err="1"/>
              <a:t>wildfires","boulder</a:t>
            </a:r>
            <a:r>
              <a:rPr lang="en-US" dirty="0"/>
              <a:t> </a:t>
            </a:r>
            <a:r>
              <a:rPr lang="en-US" dirty="0" smtClean="0"/>
              <a:t>wildfires”,</a:t>
            </a:r>
            <a:r>
              <a:rPr lang="en-US" dirty="0"/>
              <a:t> "Colorado Springs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248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>
                <a:solidFill>
                  <a:srgbClr val="7030A0"/>
                </a:solidFill>
              </a:rPr>
              <a:t>Request-</a:t>
            </a:r>
            <a:r>
              <a:rPr lang="en-US" sz="2400" b="1" dirty="0" err="1">
                <a:solidFill>
                  <a:srgbClr val="7030A0"/>
                </a:solidFill>
              </a:rPr>
              <a:t>SearchAndRescue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requesting a rescue (for themselves or others)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05000"/>
            <a:ext cx="640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 type can be:</a:t>
            </a:r>
          </a:p>
          <a:p>
            <a:r>
              <a:rPr lang="en-US" dirty="0" smtClean="0"/>
              <a:t>“{</a:t>
            </a:r>
            <a:r>
              <a:rPr lang="en-US" dirty="0"/>
              <a:t>Number} missing</a:t>
            </a:r>
            <a:r>
              <a:rPr lang="en-US" dirty="0" smtClean="0"/>
              <a:t> ”, “trapped”, “help”,  “stuck”, “rescue”, “search” , “victim”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050" y="4953000"/>
            <a:ext cx="6972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dirty="0" smtClean="0"/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/>
              <a:t> particularly related term</a:t>
            </a:r>
          </a:p>
        </p:txBody>
      </p:sp>
    </p:spTree>
    <p:extLst>
      <p:ext uri="{BB962C8B-B14F-4D97-AF65-F5344CB8AC3E}">
        <p14:creationId xmlns:p14="http://schemas.microsoft.com/office/powerpoint/2010/main" val="41402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248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>
                <a:solidFill>
                  <a:srgbClr val="7030A0"/>
                </a:solidFill>
              </a:rPr>
              <a:t>Request-</a:t>
            </a:r>
            <a:r>
              <a:rPr lang="en-US" sz="2400" b="1" dirty="0" err="1">
                <a:solidFill>
                  <a:srgbClr val="7030A0"/>
                </a:solidFill>
              </a:rPr>
              <a:t>SearchAndRescue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5458"/>
              </p:ext>
            </p:extLst>
          </p:nvPr>
        </p:nvGraphicFramePr>
        <p:xfrm>
          <a:off x="304800" y="1107692"/>
          <a:ext cx="8534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12927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66541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22143"/>
              </p:ext>
            </p:extLst>
          </p:nvPr>
        </p:nvGraphicFramePr>
        <p:xfrm>
          <a:off x="304800" y="3101711"/>
          <a:ext cx="85344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12170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08794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00293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N/A</a:t>
                      </a:r>
                      <a:endParaRPr lang="en-US" altLang="ko-KR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DATA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8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248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Request-</a:t>
            </a:r>
            <a:r>
              <a:rPr lang="en-US" sz="2400" b="1" dirty="0" err="1"/>
              <a:t>InformationWanted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requesting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29149"/>
            <a:ext cx="769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["</a:t>
            </a:r>
            <a:r>
              <a:rPr lang="en-US" dirty="0" err="1"/>
              <a:t>What","is","going","on</a:t>
            </a:r>
            <a:r>
              <a:rPr lang="en-US" dirty="0" smtClean="0"/>
              <a:t>"],["</a:t>
            </a:r>
            <a:r>
              <a:rPr lang="en-US" dirty="0"/>
              <a:t>report</a:t>
            </a:r>
            <a:r>
              <a:rPr lang="en-US" dirty="0" smtClean="0"/>
              <a:t>?"],["</a:t>
            </a:r>
            <a:r>
              <a:rPr lang="en-US" dirty="0" err="1"/>
              <a:t>HELP","report</a:t>
            </a:r>
            <a:r>
              <a:rPr lang="en-US" dirty="0" smtClean="0"/>
              <a:t>"],["</a:t>
            </a:r>
            <a:r>
              <a:rPr lang="en-US" dirty="0" err="1"/>
              <a:t>What's","going","on</a:t>
            </a:r>
            <a:r>
              <a:rPr lang="en-US" dirty="0" smtClean="0"/>
              <a:t>"],["</a:t>
            </a:r>
            <a:r>
              <a:rPr lang="en-US" dirty="0" err="1"/>
              <a:t>will","there","be</a:t>
            </a:r>
            <a:r>
              <a:rPr lang="en-US" dirty="0" smtClean="0"/>
              <a:t>"],["</a:t>
            </a:r>
            <a:r>
              <a:rPr lang="en-US" dirty="0" err="1"/>
              <a:t>water","contaminated</a:t>
            </a:r>
            <a:r>
              <a:rPr lang="en-US" dirty="0" smtClean="0"/>
              <a:t>"],["</a:t>
            </a:r>
            <a:r>
              <a:rPr lang="en-US" dirty="0" err="1"/>
              <a:t>Does","anyone","know</a:t>
            </a:r>
            <a:r>
              <a:rPr lang="en-US" dirty="0" smtClean="0"/>
              <a:t>"],["</a:t>
            </a:r>
            <a:r>
              <a:rPr lang="en-US" dirty="0" err="1"/>
              <a:t>What","going","on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138147"/>
            <a:ext cx="7924800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</a:t>
            </a:r>
            <a:r>
              <a:rPr lang="en-US" altLang="ko-KR" b="1" dirty="0" smtClean="0"/>
              <a:t>		</a:t>
            </a:r>
            <a:r>
              <a:rPr lang="en-US" altLang="ko-KR" b="1" dirty="0"/>
              <a:t> </a:t>
            </a:r>
            <a:r>
              <a:rPr lang="en-US" altLang="ko-KR" b="1" u="sng" dirty="0"/>
              <a:t>WH Question Words</a:t>
            </a:r>
          </a:p>
          <a:p>
            <a:r>
              <a:rPr lang="en-US" altLang="ko-KR" dirty="0" smtClean="0"/>
              <a:t>What/how/when/where/which/who/whom/whose/why/how many/how come /how far.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2050" y="4953000"/>
            <a:ext cx="6972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altLang="ko-KR" dirty="0"/>
              <a:t>WH Question </a:t>
            </a:r>
            <a:r>
              <a:rPr lang="en-US" altLang="ko-KR" dirty="0" smtClean="0"/>
              <a:t>Words </a:t>
            </a:r>
            <a:r>
              <a:rPr lang="en-US" b="1" dirty="0" smtClean="0">
                <a:solidFill>
                  <a:srgbClr val="0070C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[“?” mark]</a:t>
            </a:r>
          </a:p>
        </p:txBody>
      </p:sp>
    </p:spTree>
    <p:extLst>
      <p:ext uri="{BB962C8B-B14F-4D97-AF65-F5344CB8AC3E}">
        <p14:creationId xmlns:p14="http://schemas.microsoft.com/office/powerpoint/2010/main" val="8320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248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Request-</a:t>
            </a:r>
            <a:r>
              <a:rPr lang="en-US" sz="2400" b="1" dirty="0" err="1"/>
              <a:t>InformationWanted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87994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6A3A20"/>
                          </a:solidFill>
                          <a:latin typeface="Calibri" pitchFamily="34" charset="0"/>
                          <a:cs typeface="Calibri" pitchFamily="34" charset="0"/>
                        </a:rPr>
                        <a:t>215869691003011000</a:t>
                      </a:r>
                      <a:endParaRPr lang="en-US" sz="1400" dirty="0">
                        <a:solidFill>
                          <a:srgbClr val="6A3A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6A3A20"/>
                          </a:solidFill>
                        </a:rPr>
                        <a:t>MY GOODNESS! My hometown of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200" dirty="0" smtClean="0">
                          <a:solidFill>
                            <a:srgbClr val="6A3A20"/>
                          </a:solidFill>
                        </a:rPr>
                        <a:t> Springs seems to be in fire turmoil!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What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6A3A20"/>
                          </a:solidFill>
                        </a:rPr>
                        <a:t>is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going</a:t>
                      </a:r>
                      <a:r>
                        <a:rPr lang="en-US" sz="1200" dirty="0" smtClean="0">
                          <a:solidFill>
                            <a:srgbClr val="6A3A20"/>
                          </a:solidFill>
                        </a:rPr>
                        <a:t> on down there!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r>
                        <a:rPr lang="en-US" sz="1200" dirty="0" smtClean="0">
                          <a:solidFill>
                            <a:srgbClr val="6A3A20"/>
                          </a:solidFill>
                        </a:rPr>
                        <a:t> If... http://t.co/w9GtoDlu</a:t>
                      </a:r>
                      <a:endParaRPr lang="en-US" sz="1200" dirty="0">
                        <a:solidFill>
                          <a:srgbClr val="6A3A2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21881"/>
              </p:ext>
            </p:extLst>
          </p:nvPr>
        </p:nvGraphicFramePr>
        <p:xfrm>
          <a:off x="304800" y="2209800"/>
          <a:ext cx="85344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4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243363655750656000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Oh! any damage </a:t>
                      </a:r>
                      <a:r>
                        <a:rPr lang="en-US" sz="1400" b="0" dirty="0" smtClean="0">
                          <a:solidFill>
                            <a:srgbClr val="6A3A20"/>
                          </a:solidFill>
                        </a:rPr>
                        <a:t>report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RT @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Nids_ShriKant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: 7.9 earthquake in </a:t>
                      </a:r>
                      <a:r>
                        <a:rPr lang="en-US" sz="1400" b="1" u="none" dirty="0" smtClean="0">
                          <a:solidFill>
                            <a:srgbClr val="FF0000"/>
                          </a:solidFill>
                        </a:rPr>
                        <a:t>Costa Rica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..!!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06361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379983889441492000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realstevem</a:t>
                      </a:r>
                      <a:r>
                        <a:rPr lang="en-US" sz="1200" b="0" dirty="0" smtClean="0"/>
                        <a:t>: Does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anyone</a:t>
                      </a:r>
                      <a:r>
                        <a:rPr lang="en-US" sz="1200" b="0" dirty="0" smtClean="0"/>
                        <a:t> know of some vacant warehouse space near central Boulder for @</a:t>
                      </a:r>
                      <a:r>
                        <a:rPr lang="en-US" sz="1200" b="0" dirty="0" err="1" smtClean="0"/>
                        <a:t>Boulderrelief</a:t>
                      </a:r>
                      <a:r>
                        <a:rPr lang="en-US" sz="1200" b="0" dirty="0" smtClean="0"/>
                        <a:t> Flood relief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efforts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3960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275477948285452000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YouScoopGMA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How</a:t>
                      </a:r>
                      <a:r>
                        <a:rPr lang="en-US" sz="1200" b="0" dirty="0" smtClean="0"/>
                        <a:t> are you preparing for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65117"/>
              </p:ext>
            </p:extLst>
          </p:nvPr>
        </p:nvGraphicFramePr>
        <p:xfrm>
          <a:off x="304800" y="5029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396314030383443000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What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the hell is going on at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LAX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, and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why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 does something bad ALWAYS happen at an airport on days that I fly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Explain, @</a:t>
                      </a:r>
                      <a:r>
                        <a:rPr lang="en-US" sz="1200" b="0" dirty="0" err="1" smtClean="0">
                          <a:solidFill>
                            <a:srgbClr val="6A3A20"/>
                          </a:solidFill>
                        </a:rPr>
                        <a:t>jonostrower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.</a:t>
                      </a:r>
                      <a:endParaRPr lang="en-US" sz="1200" b="0" dirty="0">
                        <a:solidFill>
                          <a:srgbClr val="6A3A2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6800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324730766787485000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Another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explosion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Texas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??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What's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going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on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😱😱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1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err="1"/>
              <a:t>CallToAction</a:t>
            </a:r>
            <a:r>
              <a:rPr lang="en-US" sz="2400" b="1" dirty="0"/>
              <a:t>-Volunteer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asking people to volunteer to help the response effort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29149"/>
            <a:ext cx="7696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</a:t>
            </a:r>
            <a:r>
              <a:rPr lang="en-US" dirty="0" err="1"/>
              <a:t>volunteer","call</a:t>
            </a:r>
            <a:r>
              <a:rPr lang="en-US" dirty="0" smtClean="0"/>
              <a:t>"],["</a:t>
            </a:r>
            <a:r>
              <a:rPr lang="en-US" dirty="0" err="1"/>
              <a:t>offer","housing</a:t>
            </a:r>
            <a:r>
              <a:rPr lang="en-US" dirty="0"/>
              <a:t>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7750" y="3352800"/>
            <a:ext cx="69723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volunteering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>
                <a:solidFill>
                  <a:srgbClr val="6A3A20"/>
                </a:solidFill>
              </a:rPr>
              <a:t> communication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altLang="ko-KR" dirty="0">
                <a:solidFill>
                  <a:srgbClr val="6A3A20"/>
                </a:solidFill>
              </a:rPr>
              <a:t>phone number/email address/social network </a:t>
            </a:r>
            <a:r>
              <a:rPr lang="en-US" altLang="ko-KR" dirty="0" smtClean="0">
                <a:solidFill>
                  <a:srgbClr val="6A3A20"/>
                </a:solidFill>
              </a:rPr>
              <a:t>account/location/link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8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err="1"/>
              <a:t>CallToAction</a:t>
            </a:r>
            <a:r>
              <a:rPr lang="en-US" sz="2400" b="1" dirty="0"/>
              <a:t>-Volunteer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819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212242750534451000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@SMEM911: RT @</a:t>
                      </a:r>
                      <a:r>
                        <a:rPr lang="en-US" sz="1200" dirty="0" err="1" smtClean="0"/>
                        <a:t>nocoredcross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HighParkFire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RedCrossDenver</a:t>
                      </a:r>
                      <a:r>
                        <a:rPr lang="en-US" sz="1200" dirty="0" smtClean="0"/>
                        <a:t> @</a:t>
                      </a:r>
                      <a:r>
                        <a:rPr lang="en-US" sz="1200" dirty="0" err="1" smtClean="0"/>
                        <a:t>NoCORedCross</a:t>
                      </a:r>
                      <a:r>
                        <a:rPr lang="en-US" sz="1200" dirty="0" smtClean="0"/>
                        <a:t> People who want to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volunteer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may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call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211 </a:t>
                      </a:r>
                      <a:r>
                        <a:rPr lang="en-US" sz="1200" dirty="0" smtClean="0"/>
                        <a:t>to be put on a wait 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65183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3386"/>
              </p:ext>
            </p:extLst>
          </p:nvPr>
        </p:nvGraphicFramePr>
        <p:xfrm>
          <a:off x="304800" y="3124200"/>
          <a:ext cx="85344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06786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55507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52012"/>
              </p:ext>
            </p:extLst>
          </p:nvPr>
        </p:nvGraphicFramePr>
        <p:xfrm>
          <a:off x="304800" y="6019800"/>
          <a:ext cx="85344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324961415729401000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RT @</a:t>
                      </a:r>
                      <a:r>
                        <a:rPr lang="en-US" sz="1400" b="0" dirty="0" err="1" smtClean="0"/>
                        <a:t>prsarahevans</a:t>
                      </a:r>
                      <a:r>
                        <a:rPr lang="en-US" sz="1400" b="0" dirty="0" smtClean="0"/>
                        <a:t>: Able to offer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housing</a:t>
                      </a: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0" dirty="0" smtClean="0"/>
                        <a:t>to victims of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waco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#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westtexas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explosion</a:t>
                      </a:r>
                      <a:r>
                        <a:rPr lang="en-US" sz="1400" b="0" dirty="0" smtClean="0"/>
                        <a:t>?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Tweet</a:t>
                      </a:r>
                      <a:r>
                        <a:rPr lang="en-US" sz="1400" b="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DM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0" dirty="0" smtClean="0"/>
                        <a:t>or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email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0" dirty="0" smtClean="0"/>
                        <a:t>info and I'll compile a list: </a:t>
                      </a:r>
                      <a:r>
                        <a:rPr lang="en-US" sz="1400" b="0" dirty="0" err="1" smtClean="0"/>
                        <a:t>prsar</a:t>
                      </a:r>
                      <a:r>
                        <a:rPr lang="en-US" sz="1400" b="0" dirty="0" smtClean="0"/>
                        <a:t> ...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6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err="1"/>
              <a:t>CallToAction</a:t>
            </a:r>
            <a:r>
              <a:rPr lang="en-US" sz="2400" b="1" dirty="0"/>
              <a:t>-Donations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asking people to donate goods/money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29149"/>
            <a:ext cx="7772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["donating</a:t>
            </a:r>
            <a:r>
              <a:rPr lang="en-US" dirty="0" smtClean="0"/>
              <a:t>"],["</a:t>
            </a:r>
            <a:r>
              <a:rPr lang="en-US" dirty="0"/>
              <a:t>fundraiser</a:t>
            </a:r>
            <a:r>
              <a:rPr lang="en-US" dirty="0" smtClean="0"/>
              <a:t>"],["</a:t>
            </a:r>
            <a:r>
              <a:rPr lang="en-US" dirty="0"/>
              <a:t>donate</a:t>
            </a:r>
            <a:r>
              <a:rPr lang="en-US" dirty="0" smtClean="0"/>
              <a:t>"],["</a:t>
            </a:r>
            <a:r>
              <a:rPr lang="en-US" dirty="0" err="1"/>
              <a:t>Items","needed","Donation</a:t>
            </a:r>
            <a:r>
              <a:rPr lang="en-US" dirty="0" smtClean="0"/>
              <a:t>"],["</a:t>
            </a:r>
            <a:r>
              <a:rPr lang="en-US" dirty="0" err="1"/>
              <a:t>sending","drinks</a:t>
            </a:r>
            <a:r>
              <a:rPr lang="en-US" dirty="0" smtClean="0"/>
              <a:t>"],["</a:t>
            </a:r>
            <a:r>
              <a:rPr lang="en-US" dirty="0"/>
              <a:t>donations</a:t>
            </a:r>
            <a:r>
              <a:rPr lang="en-US" dirty="0" smtClean="0"/>
              <a:t>"],["</a:t>
            </a:r>
            <a:r>
              <a:rPr lang="en-US" dirty="0" err="1"/>
              <a:t>Donationsl</a:t>
            </a:r>
            <a:r>
              <a:rPr lang="en-US" dirty="0" smtClean="0"/>
              <a:t>"],["</a:t>
            </a:r>
            <a:r>
              <a:rPr lang="en-US" dirty="0" err="1"/>
              <a:t>donate","Linked</a:t>
            </a:r>
            <a:r>
              <a:rPr lang="en-US" dirty="0" smtClean="0"/>
              <a:t>"],["</a:t>
            </a:r>
            <a:r>
              <a:rPr lang="en-US" dirty="0" err="1"/>
              <a:t>water","non-food","items","needed</a:t>
            </a:r>
            <a:r>
              <a:rPr lang="en-US" dirty="0" smtClean="0"/>
              <a:t>."],["</a:t>
            </a:r>
            <a:r>
              <a:rPr lang="en-US" dirty="0" err="1"/>
              <a:t>help","out","Linked</a:t>
            </a:r>
            <a:r>
              <a:rPr lang="en-US" dirty="0" smtClean="0"/>
              <a:t>"],["</a:t>
            </a:r>
            <a:r>
              <a:rPr lang="en-US" dirty="0"/>
              <a:t>donate</a:t>
            </a:r>
            <a:r>
              <a:rPr lang="en-US" dirty="0" smtClean="0"/>
              <a:t>"],["</a:t>
            </a:r>
            <a:r>
              <a:rPr lang="en-US" dirty="0"/>
              <a:t>Linked</a:t>
            </a:r>
            <a:r>
              <a:rPr lang="en-US" dirty="0" smtClean="0"/>
              <a:t>"],["</a:t>
            </a:r>
            <a:r>
              <a:rPr lang="en-US" dirty="0"/>
              <a:t>Linked"]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650" y="4495800"/>
            <a:ext cx="69723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donation </a:t>
            </a: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 </a:t>
            </a:r>
            <a:r>
              <a:rPr lang="en-US" dirty="0" smtClean="0">
                <a:solidFill>
                  <a:srgbClr val="6A3A20"/>
                </a:solidFill>
              </a:rPr>
              <a:t>communication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6A3A20"/>
                </a:solidFill>
              </a:rPr>
              <a:t>phone number/email address/social network account/location/bank account information/link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4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err="1"/>
              <a:t>CallToAction</a:t>
            </a:r>
            <a:r>
              <a:rPr lang="en-US" sz="2400" b="1" dirty="0"/>
              <a:t>-Donations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07389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218832379597426000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RT @TigerAngel2: RT @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HumaneSociety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Not affected by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highparkfire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?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Help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@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LarimerHumane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by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donating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wet dog/cat food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or on their site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...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39629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65958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379304550630715000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RT @mchastain81: You can do so much to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help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those who lost everything in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http://t.co/NsEhKW3Spu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099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278164878160691000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reliefPH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Food</a:t>
                      </a:r>
                      <a:r>
                        <a:rPr lang="en-US" sz="1200" b="0" dirty="0" smtClean="0"/>
                        <a:t> packs,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water</a:t>
                      </a:r>
                      <a:r>
                        <a:rPr lang="en-US" sz="1200" b="0" dirty="0" smtClean="0"/>
                        <a:t> &amp;amp;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non-food</a:t>
                      </a:r>
                      <a:r>
                        <a:rPr lang="en-US" sz="1200" b="0" dirty="0" smtClean="0"/>
                        <a:t> items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needed</a:t>
                      </a:r>
                      <a:r>
                        <a:rPr lang="en-US" sz="1200" b="0" dirty="0" smtClean="0"/>
                        <a:t>. In #</a:t>
                      </a:r>
                      <a:r>
                        <a:rPr lang="en-US" sz="1200" b="0" dirty="0" err="1" smtClean="0"/>
                        <a:t>Iligan</a:t>
                      </a:r>
                      <a:r>
                        <a:rPr lang="en-US" sz="1200" b="0" dirty="0" smtClean="0"/>
                        <a:t>, </a:t>
                      </a:r>
                      <a:r>
                        <a:rPr lang="en-US" sz="1200" b="0" dirty="0" err="1" smtClean="0"/>
                        <a:t>pls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contact</a:t>
                      </a:r>
                      <a:r>
                        <a:rPr lang="en-US" sz="1200" b="0" dirty="0" smtClean="0"/>
                        <a:t>: @</a:t>
                      </a:r>
                      <a:r>
                        <a:rPr lang="en-US" sz="1200" b="0" dirty="0" err="1" smtClean="0"/>
                        <a:t>rmpnmr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+63 223 5179 </a:t>
                      </a:r>
                      <a:r>
                        <a:rPr lang="en-US" sz="1200" b="0" dirty="0" smtClean="0"/>
                        <a:t>or BALSA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#Mindanao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#Lanao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+63 222 6516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76367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10399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396498802086907000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Facebook Friends &amp;amp; Customers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Texas</a:t>
                      </a:r>
                      <a:r>
                        <a:rPr lang="en-US" sz="1200" b="0" dirty="0" smtClean="0"/>
                        <a:t>: If you are wondering how you can best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help out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with the tragedy in West,...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http://t.co/YkDKnkgXPD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8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943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err="1"/>
              <a:t>CallToAction-MovePeople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</a:t>
            </a:r>
            <a:r>
              <a:rPr lang="en-US" dirty="0"/>
              <a:t>U</a:t>
            </a:r>
            <a:r>
              <a:rPr lang="en-US" dirty="0" smtClean="0"/>
              <a:t>ser is asking people to leave an area or go to another area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" y="1388853"/>
            <a:ext cx="7772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["EVACUATION","RECOMMENDED</a:t>
            </a:r>
            <a:r>
              <a:rPr lang="en-US" dirty="0" smtClean="0"/>
              <a:t>!"],["</a:t>
            </a:r>
            <a:r>
              <a:rPr lang="en-US" dirty="0" err="1"/>
              <a:t>Evacs</a:t>
            </a:r>
            <a:r>
              <a:rPr lang="en-US" dirty="0"/>
              <a:t>","notices</a:t>
            </a:r>
            <a:r>
              <a:rPr lang="en-US" dirty="0" smtClean="0"/>
              <a:t>"],["</a:t>
            </a:r>
            <a:r>
              <a:rPr lang="en-US" dirty="0" err="1"/>
              <a:t>don't","wait</a:t>
            </a:r>
            <a:r>
              <a:rPr lang="en-US" dirty="0" smtClean="0"/>
              <a:t>"],["</a:t>
            </a:r>
            <a:r>
              <a:rPr lang="en-US" dirty="0" err="1"/>
              <a:t>don't","wait</a:t>
            </a:r>
            <a:r>
              <a:rPr lang="en-US" dirty="0" smtClean="0"/>
              <a:t>"],["</a:t>
            </a:r>
            <a:r>
              <a:rPr lang="en-US" dirty="0" err="1"/>
              <a:t>leave","NOW</a:t>
            </a:r>
            <a:r>
              <a:rPr lang="en-US" dirty="0" smtClean="0"/>
              <a:t>!"],["</a:t>
            </a:r>
            <a:r>
              <a:rPr lang="en-US" dirty="0"/>
              <a:t>Pre-</a:t>
            </a:r>
            <a:r>
              <a:rPr lang="en-US" dirty="0" err="1"/>
              <a:t>evacuation","notice</a:t>
            </a:r>
            <a:r>
              <a:rPr lang="en-US" dirty="0" smtClean="0"/>
              <a:t>"],["</a:t>
            </a:r>
            <a:r>
              <a:rPr lang="en-US" dirty="0" err="1"/>
              <a:t>evacuation","orders","issued</a:t>
            </a:r>
            <a:r>
              <a:rPr lang="en-US" dirty="0" smtClean="0"/>
              <a:t>"],["</a:t>
            </a:r>
            <a:r>
              <a:rPr lang="en-US" dirty="0" err="1"/>
              <a:t>evacuation","area","notice</a:t>
            </a:r>
            <a:r>
              <a:rPr lang="en-US" dirty="0" smtClean="0"/>
              <a:t>"],["</a:t>
            </a:r>
            <a:r>
              <a:rPr lang="en-US" dirty="0"/>
              <a:t>Evacuations</a:t>
            </a:r>
            <a:r>
              <a:rPr lang="en-US" dirty="0" smtClean="0"/>
              <a:t>"],["</a:t>
            </a:r>
            <a:r>
              <a:rPr lang="en-US" dirty="0"/>
              <a:t>evacuated</a:t>
            </a:r>
            <a:r>
              <a:rPr lang="en-US" dirty="0" smtClean="0"/>
              <a:t>"],["</a:t>
            </a:r>
            <a:r>
              <a:rPr lang="en-US" dirty="0" err="1"/>
              <a:t>Evacuation","order</a:t>
            </a:r>
            <a:r>
              <a:rPr lang="en-US" dirty="0" smtClean="0"/>
              <a:t>"],["</a:t>
            </a:r>
            <a:r>
              <a:rPr lang="en-US" dirty="0" err="1"/>
              <a:t>evacuation","order</a:t>
            </a:r>
            <a:r>
              <a:rPr lang="en-US" dirty="0" smtClean="0"/>
              <a:t>"],["</a:t>
            </a:r>
            <a:r>
              <a:rPr lang="en-US" dirty="0" err="1"/>
              <a:t>mandatory","evacuation","order</a:t>
            </a:r>
            <a:r>
              <a:rPr lang="en-US" dirty="0" smtClean="0"/>
              <a:t>"],["</a:t>
            </a:r>
            <a:r>
              <a:rPr lang="en-US" dirty="0" err="1"/>
              <a:t>mandatory","evacuations</a:t>
            </a:r>
            <a:r>
              <a:rPr lang="en-US" dirty="0" smtClean="0"/>
              <a:t>"],["</a:t>
            </a:r>
            <a:r>
              <a:rPr lang="en-US" dirty="0" err="1"/>
              <a:t>Seek","higher","ground</a:t>
            </a:r>
            <a:r>
              <a:rPr lang="en-US" dirty="0" smtClean="0"/>
              <a:t>"],["</a:t>
            </a:r>
            <a:r>
              <a:rPr lang="en-US" dirty="0" err="1"/>
              <a:t>seek","higher","ground</a:t>
            </a:r>
            <a:r>
              <a:rPr lang="en-US" dirty="0" smtClean="0"/>
              <a:t>."],["</a:t>
            </a:r>
            <a:r>
              <a:rPr lang="en-US" dirty="0"/>
              <a:t>SEEK","HIGHER","GROUND","IMMEDIATELY</a:t>
            </a:r>
            <a:r>
              <a:rPr lang="en-US" dirty="0" smtClean="0"/>
              <a:t>"],["</a:t>
            </a:r>
            <a:r>
              <a:rPr lang="en-US" dirty="0"/>
              <a:t>ready","</a:t>
            </a:r>
            <a:r>
              <a:rPr lang="en-US" dirty="0" err="1"/>
              <a:t>evac</a:t>
            </a:r>
            <a:r>
              <a:rPr lang="en-US" dirty="0" smtClean="0"/>
              <a:t>"],["</a:t>
            </a:r>
            <a:r>
              <a:rPr lang="en-US" dirty="0"/>
              <a:t>EVACUATE</a:t>
            </a:r>
            <a:r>
              <a:rPr lang="en-US" dirty="0" smtClean="0"/>
              <a:t>"],["</a:t>
            </a:r>
            <a:r>
              <a:rPr lang="en-US" dirty="0"/>
              <a:t>evacuation</a:t>
            </a:r>
            <a:r>
              <a:rPr lang="en-US" dirty="0" smtClean="0"/>
              <a:t>;"],["</a:t>
            </a:r>
            <a:r>
              <a:rPr lang="en-US" dirty="0"/>
              <a:t>EVACUATION</a:t>
            </a:r>
            <a:r>
              <a:rPr lang="en-US" dirty="0" smtClean="0"/>
              <a:t>."],["</a:t>
            </a:r>
            <a:r>
              <a:rPr lang="en-US" dirty="0" err="1"/>
              <a:t>advise","leave","town</a:t>
            </a:r>
            <a:r>
              <a:rPr lang="en-US" dirty="0" smtClean="0"/>
              <a:t>"],["</a:t>
            </a:r>
            <a:r>
              <a:rPr lang="en-US" dirty="0" err="1"/>
              <a:t>advising","leave","town</a:t>
            </a:r>
            <a:r>
              <a:rPr lang="en-US" dirty="0"/>
              <a:t>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" y="4191000"/>
            <a:ext cx="7772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</a:t>
            </a:r>
            <a:r>
              <a:rPr lang="en-US" u="sng" dirty="0" err="1">
                <a:solidFill>
                  <a:srgbClr val="FF0000"/>
                </a:solidFill>
              </a:rPr>
              <a:t>hashtag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evacuation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 </a:t>
            </a:r>
            <a:r>
              <a:rPr lang="en-US" dirty="0" smtClean="0">
                <a:solidFill>
                  <a:srgbClr val="6A3A20"/>
                </a:solidFill>
              </a:rPr>
              <a:t>location information(city/town/specific place)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943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err="1"/>
              <a:t>CallToAction-MovePeople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66184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217772055343534000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@tri1025: RT @</a:t>
                      </a:r>
                      <a:r>
                        <a:rPr lang="en-US" sz="1200" dirty="0" err="1" smtClean="0"/>
                        <a:t>LarimerSheriff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HighParkFire</a:t>
                      </a:r>
                      <a:r>
                        <a:rPr lang="en-US" sz="1200" dirty="0" smtClean="0"/>
                        <a:t> Residents of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Red Feather Lakes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Crystal Lakes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smtClean="0"/>
                        <a:t>need to use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Cherokee Park Road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smtClean="0"/>
                        <a:t>(CR 80C)...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6402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243372316963254000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#COSTARICA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#TSUNAMI ADVISORY ]: NO TSUNAMI WAVES REPORTED YET--BE ON ALERT! PRECAUTIONARY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EVACUATION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#Earthquake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#PTWC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51784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378211133330427000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 ALERT: Wall of water coming down Boulder Canyon. STAY AWAY FROM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BOULDER</a:t>
                      </a:r>
                      <a:r>
                        <a:rPr lang="en-US" sz="12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CREEK.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Seek higher ground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immediately</a:t>
                      </a:r>
                      <a:r>
                        <a:rPr lang="en-US" sz="1200" b="0" dirty="0" smtClean="0"/>
                        <a:t>.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39053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275783574630842000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NEGOR: OCD said 250 families n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coastal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areas</a:t>
                      </a:r>
                      <a:r>
                        <a:rPr lang="en-US" sz="1200" b="0" dirty="0" smtClean="0"/>
                        <a:t> &amp;amp; along </a:t>
                      </a:r>
                      <a:r>
                        <a:rPr lang="en-US" sz="12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Tanjay</a:t>
                      </a:r>
                      <a:r>
                        <a:rPr lang="en-US" sz="12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River</a:t>
                      </a:r>
                      <a:r>
                        <a:rPr lang="en-US" sz="1200" b="0" dirty="0" smtClean="0"/>
                        <a:t> r ready 4 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evac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2 </a:t>
                      </a:r>
                      <a:r>
                        <a:rPr lang="en-US" sz="1200" b="1" dirty="0" err="1" smtClean="0"/>
                        <a:t>Villaflores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/>
                        <a:t>College</a:t>
                      </a:r>
                      <a:r>
                        <a:rPr lang="en-US" sz="1200" b="0" dirty="0" smtClean="0"/>
                        <a:t> in </a:t>
                      </a:r>
                      <a:r>
                        <a:rPr lang="en-US" sz="1200" b="0" dirty="0" err="1" smtClean="0"/>
                        <a:t>Tanjay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05051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8681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Calibri" pitchFamily="34" charset="0"/>
                          <a:cs typeface="Calibri" pitchFamily="34" charset="0"/>
                        </a:rPr>
                        <a:t>324718703948214000</a:t>
                      </a:r>
                      <a:endParaRPr lang="en-US" sz="1400" b="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@</a:t>
                      </a:r>
                      <a:r>
                        <a:rPr lang="en-US" sz="1200" b="0" dirty="0" err="1" smtClean="0"/>
                        <a:t>BreakingNews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Texas</a:t>
                      </a:r>
                      <a:r>
                        <a:rPr lang="en-US" sz="1200" b="0" dirty="0" smtClean="0"/>
                        <a:t> authorities advise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West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Texas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200" b="0" dirty="0" smtClean="0"/>
                        <a:t>residences to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leave town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immediately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following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explosion</a:t>
                      </a:r>
                      <a:r>
                        <a:rPr lang="en-US" sz="1200" b="0" dirty="0" smtClean="0"/>
                        <a:t>. My god what's happening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 txBox="1">
            <a:spLocks/>
          </p:cNvSpPr>
          <p:nvPr/>
        </p:nvSpPr>
        <p:spPr>
          <a:xfrm>
            <a:off x="548054" y="304800"/>
            <a:ext cx="57695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Primary Filtering method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054" y="1154668"/>
            <a:ext cx="435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 set of </a:t>
            </a:r>
            <a:r>
              <a:rPr lang="en-US" u="sng" dirty="0"/>
              <a:t>2012 Costa Rica Earthquake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054" y="20574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Hashtags and keywords used for filtering tweets: </a:t>
            </a:r>
            <a:r>
              <a:rPr lang="en-US" altLang="ko-KR" dirty="0"/>
              <a:t>#</a:t>
            </a:r>
            <a:r>
              <a:rPr lang="en-US" altLang="ko-KR" dirty="0" err="1"/>
              <a:t>temblorcr</a:t>
            </a:r>
            <a:r>
              <a:rPr lang="en-US" altLang="ko-KR" dirty="0"/>
              <a:t>","#</a:t>
            </a:r>
            <a:r>
              <a:rPr lang="en-US" altLang="ko-KR" dirty="0" err="1"/>
              <a:t>terremotocr</a:t>
            </a:r>
            <a:r>
              <a:rPr lang="en-US" altLang="ko-KR" dirty="0"/>
              <a:t>","#</a:t>
            </a:r>
            <a:r>
              <a:rPr lang="en-US" altLang="ko-KR" dirty="0" err="1"/>
              <a:t>costarica</a:t>
            </a:r>
            <a:r>
              <a:rPr lang="en-US" altLang="ko-KR" dirty="0"/>
              <a:t>","#</a:t>
            </a:r>
            <a:r>
              <a:rPr lang="en-US" altLang="ko-KR" dirty="0" err="1"/>
              <a:t>terremoto</a:t>
            </a:r>
            <a:r>
              <a:rPr lang="en-US" altLang="ko-KR" dirty="0"/>
              <a:t>","costa </a:t>
            </a:r>
            <a:r>
              <a:rPr lang="en-US" altLang="ko-KR" dirty="0" err="1"/>
              <a:t>rica</a:t>
            </a:r>
            <a:r>
              <a:rPr lang="en-US" altLang="ko-KR" dirty="0"/>
              <a:t> </a:t>
            </a:r>
            <a:r>
              <a:rPr lang="en-US" altLang="ko-KR" dirty="0" err="1"/>
              <a:t>quake","costa</a:t>
            </a:r>
            <a:r>
              <a:rPr lang="en-US" altLang="ko-KR" dirty="0"/>
              <a:t> </a:t>
            </a:r>
            <a:r>
              <a:rPr lang="en-US" altLang="ko-KR" dirty="0" err="1"/>
              <a:t>rica</a:t>
            </a:r>
            <a:r>
              <a:rPr lang="en-US" altLang="ko-KR" dirty="0"/>
              <a:t> </a:t>
            </a:r>
            <a:r>
              <a:rPr lang="en-US" altLang="ko-KR" dirty="0" err="1"/>
              <a:t>earthquake","costa</a:t>
            </a:r>
            <a:r>
              <a:rPr lang="en-US" altLang="ko-KR" dirty="0"/>
              <a:t> </a:t>
            </a:r>
            <a:r>
              <a:rPr lang="en-US" altLang="ko-KR" dirty="0" err="1"/>
              <a:t>rica</a:t>
            </a:r>
            <a:r>
              <a:rPr lang="en-US" altLang="ko-KR" dirty="0"/>
              <a:t> </a:t>
            </a:r>
            <a:r>
              <a:rPr lang="en-US" altLang="ko-KR" dirty="0" err="1"/>
              <a:t>temblor","costa</a:t>
            </a:r>
            <a:r>
              <a:rPr lang="en-US" altLang="ko-KR" dirty="0"/>
              <a:t> </a:t>
            </a:r>
            <a:r>
              <a:rPr lang="en-US" altLang="ko-KR" dirty="0" err="1"/>
              <a:t>rica</a:t>
            </a:r>
            <a:r>
              <a:rPr lang="en-US" altLang="ko-KR" dirty="0"/>
              <a:t> </a:t>
            </a:r>
            <a:r>
              <a:rPr lang="en-US" altLang="ko-KR" dirty="0" err="1"/>
              <a:t>terremoto</a:t>
            </a:r>
            <a:r>
              <a:rPr lang="en-US" altLang="ko-KR" dirty="0"/>
              <a:t>","#</a:t>
            </a:r>
            <a:r>
              <a:rPr lang="en-US" altLang="ko-KR" dirty="0" err="1"/>
              <a:t>CReq</a:t>
            </a:r>
            <a:r>
              <a:rPr lang="en-US" altLang="ko-KR" dirty="0"/>
              <a:t>","Costa Rican </a:t>
            </a:r>
            <a:r>
              <a:rPr lang="en-US" altLang="ko-KR" dirty="0" err="1"/>
              <a:t>quake","Costa</a:t>
            </a:r>
            <a:r>
              <a:rPr lang="en-US" altLang="ko-KR" dirty="0"/>
              <a:t> Rican </a:t>
            </a:r>
            <a:r>
              <a:rPr lang="en-US" altLang="ko-KR" dirty="0" err="1"/>
              <a:t>earthquake","#quake","#earthquake</a:t>
            </a:r>
            <a:r>
              <a:rPr lang="en-US" altLang="ko-KR" dirty="0"/>
              <a:t>"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2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400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FirstPartyObservation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giving an eye-witness 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469" y="1905000"/>
            <a:ext cx="7772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</a:t>
            </a:r>
            <a:r>
              <a:rPr lang="en-US" dirty="0" err="1"/>
              <a:t>We","experienced</a:t>
            </a:r>
            <a:r>
              <a:rPr lang="en-US" dirty="0" smtClean="0"/>
              <a:t>"],["</a:t>
            </a:r>
            <a:r>
              <a:rPr lang="en-US" dirty="0" err="1"/>
              <a:t>I","felt</a:t>
            </a:r>
            <a:r>
              <a:rPr lang="en-US" dirty="0" smtClean="0"/>
              <a:t>"],["</a:t>
            </a:r>
            <a:r>
              <a:rPr lang="en-US" dirty="0" err="1"/>
              <a:t>Another","#earthquake</a:t>
            </a:r>
            <a:r>
              <a:rPr lang="en-US" dirty="0"/>
              <a:t>...at</a:t>
            </a:r>
            <a:r>
              <a:rPr lang="en-US" dirty="0" smtClean="0"/>
              <a:t>"],["#</a:t>
            </a:r>
            <a:r>
              <a:rPr lang="en-US" dirty="0"/>
              <a:t>earthquake</a:t>
            </a:r>
            <a:r>
              <a:rPr lang="en-US" dirty="0" smtClean="0"/>
              <a:t>!"],["</a:t>
            </a:r>
            <a:r>
              <a:rPr lang="en-US" dirty="0"/>
              <a:t>EARTHQUAKEEE</a:t>
            </a:r>
            <a:r>
              <a:rPr lang="en-US" dirty="0" smtClean="0"/>
              <a:t>!!"],["</a:t>
            </a:r>
            <a:r>
              <a:rPr lang="en-US" dirty="0" err="1"/>
              <a:t>Felt","it</a:t>
            </a:r>
            <a:r>
              <a:rPr lang="en-US" dirty="0" smtClean="0"/>
              <a:t>"],["</a:t>
            </a:r>
            <a:r>
              <a:rPr lang="en-US" dirty="0"/>
              <a:t>Photo</a:t>
            </a:r>
            <a:r>
              <a:rPr lang="en-US" dirty="0" smtClean="0"/>
              <a:t>"],["</a:t>
            </a:r>
            <a:r>
              <a:rPr lang="en-US" dirty="0"/>
              <a:t>here</a:t>
            </a:r>
            <a:r>
              <a:rPr lang="en-US" dirty="0" smtClean="0"/>
              <a:t>"],["</a:t>
            </a:r>
            <a:r>
              <a:rPr lang="en-US" dirty="0" err="1"/>
              <a:t>miles","away!","Photo</a:t>
            </a:r>
            <a:r>
              <a:rPr lang="en-US" dirty="0" smtClean="0"/>
              <a:t>"],["</a:t>
            </a:r>
            <a:r>
              <a:rPr lang="en-US" dirty="0" err="1"/>
              <a:t>Hard","to","see</a:t>
            </a:r>
            <a:r>
              <a:rPr lang="en-US" dirty="0" smtClean="0"/>
              <a:t>"],["</a:t>
            </a:r>
            <a:r>
              <a:rPr lang="en-US" dirty="0"/>
              <a:t>see</a:t>
            </a:r>
            <a:r>
              <a:rPr lang="en-US" dirty="0" smtClean="0"/>
              <a:t>"],["@</a:t>
            </a:r>
            <a:r>
              <a:rPr lang="en-US" dirty="0" err="1"/>
              <a:t>TxStormChasers</a:t>
            </a:r>
            <a:r>
              <a:rPr lang="en-US" dirty="0"/>
              <a:t>","Scanner</a:t>
            </a:r>
            <a:r>
              <a:rPr lang="en-US" dirty="0" smtClean="0"/>
              <a:t>"],["</a:t>
            </a:r>
            <a:r>
              <a:rPr lang="en-US" dirty="0" err="1"/>
              <a:t>Evac</a:t>
            </a:r>
            <a:r>
              <a:rPr lang="en-US" dirty="0"/>
              <a:t>","underway</a:t>
            </a:r>
            <a:r>
              <a:rPr lang="en-US" dirty="0" smtClean="0"/>
              <a:t>"],["</a:t>
            </a:r>
            <a:r>
              <a:rPr lang="en-US" dirty="0"/>
              <a:t>Photo</a:t>
            </a:r>
            <a:r>
              <a:rPr lang="en-US" dirty="0" smtClean="0"/>
              <a:t>"],["</a:t>
            </a:r>
            <a:r>
              <a:rPr lang="en-US" dirty="0"/>
              <a:t>Flooding</a:t>
            </a:r>
            <a:r>
              <a:rPr lang="en-US" dirty="0" smtClean="0"/>
              <a:t>"],["</a:t>
            </a:r>
            <a:r>
              <a:rPr lang="en-US" dirty="0"/>
              <a:t>EYEWITNESS</a:t>
            </a:r>
            <a:r>
              <a:rPr lang="en-US" dirty="0" smtClean="0"/>
              <a:t>"],["</a:t>
            </a:r>
            <a:r>
              <a:rPr lang="en-US" dirty="0" err="1"/>
              <a:t>three","shots</a:t>
            </a:r>
            <a:r>
              <a:rPr lang="en-US" dirty="0"/>
              <a:t>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4133671"/>
            <a:ext cx="69723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</a:t>
            </a:r>
            <a:r>
              <a:rPr lang="en-US" u="sng" dirty="0" err="1">
                <a:solidFill>
                  <a:srgbClr val="FF0000"/>
                </a:solidFill>
              </a:rPr>
              <a:t>hashtag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1</a:t>
            </a:r>
            <a:r>
              <a:rPr lang="en-US" u="sng" baseline="30000" dirty="0" smtClean="0">
                <a:solidFill>
                  <a:srgbClr val="FF0000"/>
                </a:solidFill>
              </a:rPr>
              <a:t>st</a:t>
            </a:r>
            <a:r>
              <a:rPr lang="en-US" u="sng" dirty="0" smtClean="0">
                <a:solidFill>
                  <a:srgbClr val="FF0000"/>
                </a:solidFill>
              </a:rPr>
              <a:t> person words(</a:t>
            </a:r>
            <a:r>
              <a:rPr lang="en-US" u="sng" dirty="0" err="1" smtClean="0">
                <a:solidFill>
                  <a:srgbClr val="FF0000"/>
                </a:solidFill>
              </a:rPr>
              <a:t>I,us,our,we</a:t>
            </a:r>
            <a:r>
              <a:rPr lang="en-US" dirty="0" smtClean="0">
                <a:solidFill>
                  <a:srgbClr val="6A3A20"/>
                </a:solidFill>
              </a:rPr>
              <a:t>)</a:t>
            </a:r>
            <a:r>
              <a:rPr lang="en-US" altLang="ko-KR" b="1" dirty="0" smtClean="0">
                <a:solidFill>
                  <a:srgbClr val="0070C0"/>
                </a:solidFill>
              </a:rPr>
              <a:t>+ </a:t>
            </a:r>
            <a:r>
              <a:rPr lang="en-US" altLang="ko-KR" dirty="0" smtClean="0">
                <a:solidFill>
                  <a:srgbClr val="6A3A20"/>
                </a:solidFill>
              </a:rPr>
              <a:t>informal words/slangs(</a:t>
            </a:r>
            <a:r>
              <a:rPr lang="en-US" altLang="ko-KR" dirty="0" err="1" smtClean="0">
                <a:solidFill>
                  <a:srgbClr val="6A3A20"/>
                </a:solidFill>
              </a:rPr>
              <a:t>lol,wth,xD,etc</a:t>
            </a:r>
            <a:r>
              <a:rPr lang="en-US" altLang="ko-KR" dirty="0" smtClean="0">
                <a:solidFill>
                  <a:srgbClr val="6A3A20"/>
                </a:solidFill>
              </a:rPr>
              <a:t>.) </a:t>
            </a: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>
                <a:solidFill>
                  <a:srgbClr val="6A3A20"/>
                </a:solidFill>
              </a:rPr>
              <a:t> words related to emotion/ reaction(</a:t>
            </a:r>
            <a:r>
              <a:rPr lang="en-US" altLang="ko-KR" dirty="0" err="1" smtClean="0">
                <a:solidFill>
                  <a:srgbClr val="6A3A20"/>
                </a:solidFill>
              </a:rPr>
              <a:t>felt,crazy,scary,etc</a:t>
            </a:r>
            <a:r>
              <a:rPr lang="en-US" altLang="ko-KR" dirty="0" smtClean="0">
                <a:solidFill>
                  <a:srgbClr val="6A3A20"/>
                </a:solidFill>
              </a:rPr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5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400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FirstPartyObservation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1170" y="5533265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06066"/>
              </p:ext>
            </p:extLst>
          </p:nvPr>
        </p:nvGraphicFramePr>
        <p:xfrm>
          <a:off x="304800" y="1107692"/>
          <a:ext cx="85344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217732012314861000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wildfires</a:t>
                      </a:r>
                      <a:r>
                        <a:rPr lang="en-US" sz="1200" dirty="0" smtClean="0"/>
                        <a:t> in Boulder County.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can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see</a:t>
                      </a:r>
                      <a:r>
                        <a:rPr lang="en-US" sz="1200" dirty="0" smtClean="0"/>
                        <a:t> smoke to the north.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07539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243967807463768000</a:t>
                      </a:r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LoL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A3A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A3A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was that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earthquake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A3A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 God that was very scary, take care of all of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A3A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Costa Rica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A3A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52309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378224039187054000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The weather is crazy over </a:t>
                      </a:r>
                      <a:r>
                        <a:rPr lang="en-US" sz="1200" b="0" dirty="0" err="1" smtClean="0">
                          <a:solidFill>
                            <a:srgbClr val="6A3A20"/>
                          </a:solidFill>
                        </a:rPr>
                        <a:t>here..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we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have rivers now, &amp;amp; some students are evacuating the dorms while others went mud sliding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xD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87427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37831"/>
              </p:ext>
            </p:extLst>
          </p:nvPr>
        </p:nvGraphicFramePr>
        <p:xfrm>
          <a:off x="304800" y="5029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nypost</a:t>
                      </a:r>
                      <a:r>
                        <a:rPr lang="en-US" sz="1200" b="0" dirty="0" smtClean="0"/>
                        <a:t>: "TSA person yells there is someone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shooting</a:t>
                      </a:r>
                      <a:r>
                        <a:rPr lang="en-US" sz="1200" b="0" dirty="0" smtClean="0"/>
                        <a:t>.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We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sprint into runway" -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#LAX </a:t>
                      </a:r>
                      <a:r>
                        <a:rPr lang="en-US" sz="1200" b="0" dirty="0" smtClean="0"/>
                        <a:t>eyewitness accounts from @</a:t>
                      </a:r>
                      <a:r>
                        <a:rPr lang="en-US" sz="1200" b="0" dirty="0" err="1" smtClean="0"/>
                        <a:t>jforstrom</a:t>
                      </a:r>
                      <a:r>
                        <a:rPr lang="en-US" sz="1200" b="0" dirty="0" smtClean="0"/>
                        <a:t>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0284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324728619303849000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RT @CBS11JasonAllen: Had to back off our location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#West. Fire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, tank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explosions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too close. Working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our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way to a new location.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2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53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ThirdPartyObservation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reporting a information that they received from someone else.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258" y="1752600"/>
            <a:ext cx="79629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</a:t>
            </a:r>
            <a:r>
              <a:rPr lang="en-US" dirty="0" err="1"/>
              <a:t>Sources","tell</a:t>
            </a:r>
            <a:r>
              <a:rPr lang="en-US" dirty="0" smtClean="0"/>
              <a:t>"],["</a:t>
            </a:r>
            <a:r>
              <a:rPr lang="en-US" dirty="0"/>
              <a:t>responding</a:t>
            </a:r>
            <a:r>
              <a:rPr lang="en-US" dirty="0" smtClean="0"/>
              <a:t>"],["</a:t>
            </a:r>
            <a:r>
              <a:rPr lang="en-US" dirty="0" err="1"/>
              <a:t>damaged","collapsed</a:t>
            </a:r>
            <a:r>
              <a:rPr lang="en-US" dirty="0" smtClean="0"/>
              <a:t>"],["</a:t>
            </a:r>
            <a:r>
              <a:rPr lang="en-US" dirty="0" err="1"/>
              <a:t>heard","from</a:t>
            </a:r>
            <a:r>
              <a:rPr lang="en-US" dirty="0" smtClean="0"/>
              <a:t>"],["@</a:t>
            </a:r>
            <a:r>
              <a:rPr lang="en-US" dirty="0" err="1"/>
              <a:t>razaespn</a:t>
            </a:r>
            <a:r>
              <a:rPr lang="en-US" dirty="0"/>
              <a:t>","</a:t>
            </a:r>
            <a:r>
              <a:rPr lang="en-US" dirty="0" err="1"/>
              <a:t>reporting","damage</a:t>
            </a:r>
            <a:r>
              <a:rPr lang="en-US" dirty="0" smtClean="0"/>
              <a:t>"],["</a:t>
            </a:r>
            <a:r>
              <a:rPr lang="en-US" dirty="0" err="1"/>
              <a:t>Forced","evacuation","begun</a:t>
            </a:r>
            <a:r>
              <a:rPr lang="en-US" dirty="0" smtClean="0"/>
              <a:t>"],["</a:t>
            </a:r>
            <a:r>
              <a:rPr lang="en-US" dirty="0" err="1"/>
              <a:t>billboard","fell</a:t>
            </a:r>
            <a:r>
              <a:rPr lang="en-US" dirty="0" smtClean="0"/>
              <a:t>"],["</a:t>
            </a:r>
            <a:r>
              <a:rPr lang="en-US" dirty="0" err="1"/>
              <a:t>Significant","flooding</a:t>
            </a:r>
            <a:r>
              <a:rPr lang="en-US" dirty="0" smtClean="0"/>
              <a:t>"],["</a:t>
            </a:r>
            <a:r>
              <a:rPr lang="en-US" dirty="0" err="1"/>
              <a:t>LAPD","scanner</a:t>
            </a:r>
            <a:r>
              <a:rPr lang="en-US" dirty="0" smtClean="0"/>
              <a:t>."],["</a:t>
            </a:r>
            <a:r>
              <a:rPr lang="en-US" dirty="0" err="1"/>
              <a:t>buildings","collapsed</a:t>
            </a:r>
            <a:r>
              <a:rPr lang="en-US" dirty="0" smtClean="0"/>
              <a:t>"],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558" y="4343400"/>
            <a:ext cx="69723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News based twitter account </a:t>
            </a:r>
            <a:r>
              <a:rPr lang="en-US" dirty="0" smtClean="0">
                <a:solidFill>
                  <a:srgbClr val="6A3A20"/>
                </a:solidFill>
              </a:rPr>
              <a:t>mention</a:t>
            </a:r>
            <a:r>
              <a:rPr lang="en-US" altLang="ko-KR" b="1" dirty="0" smtClean="0">
                <a:solidFill>
                  <a:srgbClr val="0070C0"/>
                </a:solidFill>
              </a:rPr>
              <a:t>+ </a:t>
            </a:r>
            <a:r>
              <a:rPr lang="en-US" altLang="ko-KR" dirty="0" smtClean="0">
                <a:solidFill>
                  <a:srgbClr val="6A3A20"/>
                </a:solidFill>
              </a:rPr>
              <a:t>words for narrating(according to, tells,told,reported)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53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ThirdPartyObservation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40219"/>
              </p:ext>
            </p:extLst>
          </p:nvPr>
        </p:nvGraphicFramePr>
        <p:xfrm>
          <a:off x="304800" y="1107692"/>
          <a:ext cx="85344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Calibri" pitchFamily="34" charset="0"/>
                          <a:cs typeface="Calibri" pitchFamily="34" charset="0"/>
                        </a:rPr>
                        <a:t>218421631423496000</a:t>
                      </a:r>
                      <a:endParaRPr lang="en-US" sz="1400" b="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</a:t>
                      </a:r>
                      <a:r>
                        <a:rPr lang="en-US" sz="1200" dirty="0" err="1" smtClean="0"/>
                        <a:t>KyleClark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Sources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tell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@9news </a:t>
                      </a:r>
                      <a:r>
                        <a:rPr lang="en-US" sz="1200" dirty="0" smtClean="0"/>
                        <a:t>a 62 </a:t>
                      </a:r>
                      <a:r>
                        <a:rPr lang="en-US" sz="1200" dirty="0" err="1" smtClean="0"/>
                        <a:t>yr</a:t>
                      </a:r>
                      <a:r>
                        <a:rPr lang="en-US" sz="1200" dirty="0" smtClean="0"/>
                        <a:t> old woman has died in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HighParkFire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74467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243366331687256000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razaespn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reporting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that there has been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damaged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reported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to the </a:t>
                      </a:r>
                      <a:r>
                        <a:rPr lang="en-US" sz="1200" b="0" dirty="0" err="1" smtClean="0"/>
                        <a:t>Estadio</a:t>
                      </a:r>
                      <a:r>
                        <a:rPr lang="en-US" sz="1200" b="0" dirty="0" smtClean="0"/>
                        <a:t> Nacional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</a:t>
                      </a:r>
                      <a:r>
                        <a:rPr lang="en-US" sz="1200" b="0" dirty="0" smtClean="0"/>
                        <a:t> following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earthquake.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43662"/>
              </p:ext>
            </p:extLst>
          </p:nvPr>
        </p:nvGraphicFramePr>
        <p:xfrm>
          <a:off x="304800" y="3124200"/>
          <a:ext cx="85344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380156849980321000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r</a:t>
                      </a:r>
                      <a:r>
                        <a:rPr lang="en-US" altLang="ko-KR" sz="1200" b="0" dirty="0" err="1" smtClean="0"/>
                        <a:t>RT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altLang="ko-KR" sz="1200" b="1" dirty="0" err="1" smtClean="0">
                          <a:solidFill>
                            <a:srgbClr val="00B050"/>
                          </a:solidFill>
                        </a:rPr>
                        <a:t>NWSBoulder</a:t>
                      </a:r>
                      <a:r>
                        <a:rPr lang="en-US" altLang="ko-KR" sz="12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200" b="0" dirty="0" smtClean="0"/>
                        <a:t>Significant </a:t>
                      </a:r>
                      <a:r>
                        <a:rPr lang="en-US" altLang="ko-KR" sz="1200" b="0" dirty="0" smtClean="0">
                          <a:solidFill>
                            <a:srgbClr val="6A3A20"/>
                          </a:solidFill>
                        </a:rPr>
                        <a:t>flooding</a:t>
                      </a:r>
                      <a:r>
                        <a:rPr lang="en-US" altLang="ko-KR" sz="1200" b="0" dirty="0" smtClean="0"/>
                        <a:t> at the Justice Center in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boulde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#</a:t>
                      </a:r>
                      <a:r>
                        <a:rPr lang="en-US" sz="1200" b="0" dirty="0" err="1" smtClean="0"/>
                        <a:t>COwx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9823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279100035961061000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Wind</a:t>
                      </a:r>
                      <a:r>
                        <a:rPr lang="en-US" sz="1200" b="0" dirty="0" smtClean="0"/>
                        <a:t> is howling...</a:t>
                      </a:r>
                      <a:r>
                        <a:rPr lang="en-US" sz="1200" b="0" dirty="0" err="1" smtClean="0"/>
                        <a:t>eerie..scary</a:t>
                      </a:r>
                      <a:r>
                        <a:rPr lang="en-US" sz="1200" b="0" dirty="0" smtClean="0"/>
                        <a:t>! A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billboard fell </a:t>
                      </a:r>
                      <a:r>
                        <a:rPr lang="en-US" sz="1200" b="0" dirty="0" smtClean="0"/>
                        <a:t>here in </a:t>
                      </a:r>
                      <a:r>
                        <a:rPr lang="en-US" sz="1200" b="0" dirty="0" err="1" smtClean="0"/>
                        <a:t>cdo</a:t>
                      </a:r>
                      <a:r>
                        <a:rPr lang="en-US" sz="1200" b="0" dirty="0" smtClean="0"/>
                        <a:t> (near </a:t>
                      </a:r>
                      <a:r>
                        <a:rPr lang="en-US" sz="1200" b="0" dirty="0" err="1" smtClean="0"/>
                        <a:t>mindanao</a:t>
                      </a:r>
                      <a:r>
                        <a:rPr lang="en-US" sz="1200" b="0" dirty="0" smtClean="0"/>
                        <a:t> glassware).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Accdg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to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magnum news</a:t>
                      </a:r>
                      <a:r>
                        <a:rPr lang="en-US" sz="1200" b="0" dirty="0" smtClean="0"/>
                        <a:t>.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sz="1200" b="0" dirty="0" smtClean="0"/>
                        <a:t>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12468"/>
              </p:ext>
            </p:extLst>
          </p:nvPr>
        </p:nvGraphicFramePr>
        <p:xfrm>
          <a:off x="304800" y="5105399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396318312759455000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RT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@ABC7News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: JUST IN per @911LAPD: Police are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responding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 to a "major incident" at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#LAX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. http://t.co/sCgUph2DnU</a:t>
                      </a:r>
                      <a:endParaRPr lang="en-US" sz="1200" b="0" dirty="0">
                        <a:solidFill>
                          <a:srgbClr val="6A3A2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6441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325003039998111000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RT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NewsBreaker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sz="1200" b="0" dirty="0" smtClean="0"/>
                        <a:t>DEVELOPING: Scanner: Another chemical tank now on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fire</a:t>
                      </a:r>
                      <a:r>
                        <a:rPr lang="en-US" sz="1200" b="0" dirty="0" smtClean="0"/>
                        <a:t> at the fertilizer </a:t>
                      </a:r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explosion, fire</a:t>
                      </a:r>
                      <a:r>
                        <a:rPr lang="en-US" sz="1200" b="0" dirty="0" smtClean="0"/>
                        <a:t> dispatch … advising crews to p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0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Report-Weather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providing a weather report (current or forecast)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447800"/>
            <a:ext cx="7962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["forecast</a:t>
            </a:r>
            <a:r>
              <a:rPr lang="en-US" dirty="0" smtClean="0"/>
              <a:t>"],["</a:t>
            </a:r>
            <a:r>
              <a:rPr lang="en-US" dirty="0" err="1"/>
              <a:t>forecast","track","Photo</a:t>
            </a:r>
            <a:r>
              <a:rPr lang="en-US" dirty="0" smtClean="0"/>
              <a:t>"],["</a:t>
            </a:r>
            <a:r>
              <a:rPr lang="en-US" dirty="0"/>
              <a:t>heavy-</a:t>
            </a:r>
            <a:r>
              <a:rPr lang="en-US" dirty="0" err="1"/>
              <a:t>intense","rains</a:t>
            </a:r>
            <a:r>
              <a:rPr lang="en-US" dirty="0" smtClean="0"/>
              <a:t>"],["</a:t>
            </a:r>
            <a:r>
              <a:rPr lang="en-US" dirty="0" err="1"/>
              <a:t>to","strike</a:t>
            </a:r>
            <a:r>
              <a:rPr lang="en-US" dirty="0" smtClean="0"/>
              <a:t>"],["</a:t>
            </a:r>
            <a:r>
              <a:rPr lang="en-US" dirty="0"/>
              <a:t>weakened</a:t>
            </a:r>
            <a:r>
              <a:rPr lang="en-US" dirty="0" smtClean="0"/>
              <a:t>"],["</a:t>
            </a:r>
            <a:r>
              <a:rPr lang="en-US" dirty="0" err="1"/>
              <a:t>maintained","strength</a:t>
            </a:r>
            <a:r>
              <a:rPr lang="en-US" dirty="0" smtClean="0"/>
              <a:t>"],["</a:t>
            </a:r>
            <a:r>
              <a:rPr lang="en-US" dirty="0" err="1"/>
              <a:t>am.Heavy","rain</a:t>
            </a:r>
            <a:r>
              <a:rPr lang="en-US" dirty="0" smtClean="0"/>
              <a:t>"],["</a:t>
            </a:r>
            <a:r>
              <a:rPr lang="en-US" dirty="0" err="1"/>
              <a:t>Heavy","squall</a:t>
            </a:r>
            <a:r>
              <a:rPr lang="en-US" dirty="0" smtClean="0"/>
              <a:t>"],["</a:t>
            </a:r>
            <a:r>
              <a:rPr lang="en-US" dirty="0" err="1"/>
              <a:t>mph","winds</a:t>
            </a:r>
            <a:r>
              <a:rPr lang="en-US" dirty="0" smtClean="0"/>
              <a:t>."],["</a:t>
            </a:r>
            <a:r>
              <a:rPr lang="en-US" dirty="0" err="1"/>
              <a:t>Location","track</a:t>
            </a:r>
            <a:r>
              <a:rPr lang="en-US" dirty="0" smtClean="0"/>
              <a:t>"],["</a:t>
            </a:r>
            <a:r>
              <a:rPr lang="en-US" dirty="0" err="1"/>
              <a:t>now","approaching</a:t>
            </a:r>
            <a:r>
              <a:rPr lang="en-US" dirty="0" smtClean="0"/>
              <a:t>"],["</a:t>
            </a:r>
            <a:r>
              <a:rPr lang="en-US" dirty="0"/>
              <a:t>track</a:t>
            </a:r>
            <a:r>
              <a:rPr lang="en-US" dirty="0" smtClean="0"/>
              <a:t>"],["</a:t>
            </a:r>
            <a:r>
              <a:rPr lang="en-US" dirty="0" err="1"/>
              <a:t>Heavy","rain</a:t>
            </a:r>
            <a:r>
              <a:rPr lang="en-US" dirty="0" smtClean="0"/>
              <a:t>"],["</a:t>
            </a:r>
            <a:r>
              <a:rPr lang="en-US" dirty="0" err="1"/>
              <a:t>satellite","image","Photo</a:t>
            </a:r>
            <a:r>
              <a:rPr lang="en-US" dirty="0" smtClean="0"/>
              <a:t>"],["</a:t>
            </a:r>
            <a:r>
              <a:rPr lang="en-US" dirty="0" err="1"/>
              <a:t>max","winds</a:t>
            </a:r>
            <a:r>
              <a:rPr lang="en-US" dirty="0" smtClean="0"/>
              <a:t>"],["</a:t>
            </a:r>
            <a:r>
              <a:rPr lang="en-US" dirty="0" err="1"/>
              <a:t>Rain","wind</a:t>
            </a:r>
            <a:r>
              <a:rPr lang="en-US" dirty="0" smtClean="0"/>
              <a:t>"],["</a:t>
            </a:r>
            <a:r>
              <a:rPr lang="en-US" dirty="0" err="1"/>
              <a:t>Strong","winds","Continuous","rainfall</a:t>
            </a:r>
            <a:r>
              <a:rPr lang="en-US" dirty="0" smtClean="0"/>
              <a:t>"],["</a:t>
            </a:r>
            <a:r>
              <a:rPr lang="en-US" dirty="0"/>
              <a:t>Forecast</a:t>
            </a:r>
            <a:r>
              <a:rPr lang="en-US" dirty="0" smtClean="0"/>
              <a:t>"],["</a:t>
            </a:r>
            <a:r>
              <a:rPr lang="en-US" dirty="0"/>
              <a:t>rain</a:t>
            </a:r>
            <a:r>
              <a:rPr lang="en-US" dirty="0" smtClean="0"/>
              <a:t>"],["</a:t>
            </a:r>
            <a:r>
              <a:rPr lang="en-US" dirty="0" err="1"/>
              <a:t>Super","strong","wind</a:t>
            </a:r>
            <a:r>
              <a:rPr lang="en-US" dirty="0" smtClean="0"/>
              <a:t>."],["</a:t>
            </a:r>
            <a:r>
              <a:rPr lang="en-US" dirty="0" err="1"/>
              <a:t>kph</a:t>
            </a:r>
            <a:r>
              <a:rPr lang="en-US" dirty="0"/>
              <a:t>","winds</a:t>
            </a:r>
            <a:r>
              <a:rPr lang="en-US" dirty="0" smtClean="0"/>
              <a:t>"],["</a:t>
            </a:r>
            <a:r>
              <a:rPr lang="en-US" dirty="0" err="1"/>
              <a:t>kph</a:t>
            </a:r>
            <a:r>
              <a:rPr lang="en-US" dirty="0"/>
              <a:t>","winds</a:t>
            </a:r>
            <a:r>
              <a:rPr lang="en-US" dirty="0" smtClean="0"/>
              <a:t>"]["</a:t>
            </a:r>
            <a:r>
              <a:rPr lang="en-US" dirty="0" err="1"/>
              <a:t>heavy","rains","expected</a:t>
            </a:r>
            <a:r>
              <a:rPr lang="en-US" dirty="0" smtClean="0"/>
              <a:t>"]["</a:t>
            </a:r>
            <a:r>
              <a:rPr lang="en-US" dirty="0"/>
              <a:t>FUTURECAST</a:t>
            </a:r>
            <a:r>
              <a:rPr lang="en-US" dirty="0" smtClean="0"/>
              <a:t>"]["</a:t>
            </a:r>
            <a:r>
              <a:rPr lang="en-US" dirty="0" err="1"/>
              <a:t>slightly","weakened</a:t>
            </a:r>
            <a:r>
              <a:rPr lang="en-US" dirty="0" smtClean="0"/>
              <a:t>"],["</a:t>
            </a:r>
            <a:r>
              <a:rPr lang="en-US" dirty="0"/>
              <a:t>rain</a:t>
            </a:r>
            <a:r>
              <a:rPr lang="en-US" dirty="0" smtClean="0"/>
              <a:t>"],["</a:t>
            </a:r>
            <a:r>
              <a:rPr lang="en-US" dirty="0" err="1"/>
              <a:t>T'storms","storm","forecast</a:t>
            </a:r>
            <a:r>
              <a:rPr lang="en-US" dirty="0" smtClean="0"/>
              <a:t>"]["</a:t>
            </a:r>
            <a:r>
              <a:rPr lang="en-US" dirty="0"/>
              <a:t>rain</a:t>
            </a:r>
            <a:r>
              <a:rPr lang="en-US" dirty="0" smtClean="0"/>
              <a:t>"],["</a:t>
            </a:r>
            <a:r>
              <a:rPr lang="en-US" dirty="0" err="1"/>
              <a:t>Pouring","rain</a:t>
            </a:r>
            <a:r>
              <a:rPr lang="en-US" dirty="0" smtClean="0"/>
              <a:t>"]["</a:t>
            </a:r>
            <a:r>
              <a:rPr lang="en-US" dirty="0"/>
              <a:t>Rain</a:t>
            </a:r>
            <a:r>
              <a:rPr lang="en-US" dirty="0" smtClean="0"/>
              <a:t>"]["</a:t>
            </a:r>
            <a:r>
              <a:rPr lang="en-US" dirty="0" err="1"/>
              <a:t>Rain","pouring</a:t>
            </a:r>
            <a:r>
              <a:rPr lang="en-US" dirty="0" smtClean="0"/>
              <a:t>"],["</a:t>
            </a:r>
            <a:r>
              <a:rPr lang="en-US" dirty="0" err="1"/>
              <a:t>more","rain</a:t>
            </a:r>
            <a:r>
              <a:rPr lang="en-US" dirty="0" smtClean="0"/>
              <a:t>"],["</a:t>
            </a:r>
            <a:r>
              <a:rPr lang="en-US" dirty="0" err="1"/>
              <a:t>Landfall","expected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257800"/>
            <a:ext cx="6972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weather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Report-Weather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47515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216951989232349000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RT @Meagan9News: Concern today for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highparkfire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: Explosive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weather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conditions because of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heat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, high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winds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and low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humidity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43484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38083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378054979380334000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T'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storms</a:t>
                      </a:r>
                      <a:r>
                        <a:rPr lang="en-US" sz="1200" b="0" dirty="0" smtClean="0"/>
                        <a:t> crossing I-25 toward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#Longmont. </a:t>
                      </a:r>
                      <a:r>
                        <a:rPr lang="en-US" sz="1200" b="0" dirty="0" smtClean="0"/>
                        <a:t>Strong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storm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sitting over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#Brighton </a:t>
                      </a:r>
                      <a:r>
                        <a:rPr lang="en-US" sz="1200" b="0" dirty="0" smtClean="0"/>
                        <a:t>tracking NE. #9wx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forecast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on #9News now http://t.co/uqO7mgWQoj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67273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275714347639123000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Dark skies. Swaying trees. Super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wind</a:t>
                      </a:r>
                      <a:r>
                        <a:rPr lang="en-US" sz="1200" b="0" dirty="0" smtClean="0"/>
                        <a:t>.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71973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96636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715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EmergingThreats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8014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reporting a potential problem that may cause future loss of life or damage)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519507"/>
            <a:ext cx="796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["threatens</a:t>
            </a:r>
            <a:r>
              <a:rPr lang="en-US" dirty="0" smtClean="0"/>
              <a:t>"],["</a:t>
            </a:r>
            <a:r>
              <a:rPr lang="en-US" dirty="0" err="1"/>
              <a:t>Strong","Winds","Looting</a:t>
            </a:r>
            <a:r>
              <a:rPr lang="en-US" dirty="0" smtClean="0"/>
              <a:t>"],["</a:t>
            </a:r>
            <a:r>
              <a:rPr lang="en-US" dirty="0" err="1"/>
              <a:t>Strong","Winds","Looting</a:t>
            </a:r>
            <a:r>
              <a:rPr lang="en-US" dirty="0" smtClean="0"/>
              <a:t>"],["</a:t>
            </a:r>
            <a:r>
              <a:rPr lang="en-US" dirty="0"/>
              <a:t>Looters</a:t>
            </a:r>
            <a:r>
              <a:rPr lang="en-US" dirty="0" smtClean="0"/>
              <a:t>"],["</a:t>
            </a:r>
            <a:r>
              <a:rPr lang="en-US" dirty="0" err="1"/>
              <a:t>triggered","landslides</a:t>
            </a:r>
            <a:r>
              <a:rPr lang="en-US" dirty="0" smtClean="0"/>
              <a:t>"]["</a:t>
            </a:r>
            <a:r>
              <a:rPr lang="en-US" dirty="0" err="1"/>
              <a:t>road","blocked","Photo</a:t>
            </a:r>
            <a:r>
              <a:rPr lang="en-US" dirty="0" smtClean="0"/>
              <a:t>"],["</a:t>
            </a:r>
            <a:r>
              <a:rPr lang="en-US" dirty="0" err="1"/>
              <a:t>no","electricity</a:t>
            </a:r>
            <a:r>
              <a:rPr lang="en-US" dirty="0" smtClean="0"/>
              <a:t>"],["</a:t>
            </a:r>
            <a:r>
              <a:rPr lang="en-US" dirty="0" err="1"/>
              <a:t>Evacuees","getting","wet</a:t>
            </a:r>
            <a:r>
              <a:rPr lang="en-US" dirty="0" smtClean="0"/>
              <a:t>"],["</a:t>
            </a:r>
            <a:r>
              <a:rPr lang="en-US" dirty="0" err="1"/>
              <a:t>Power","out</a:t>
            </a:r>
            <a:r>
              <a:rPr lang="en-US" dirty="0" smtClean="0"/>
              <a:t>"],["#</a:t>
            </a:r>
            <a:r>
              <a:rPr lang="en-US" dirty="0"/>
              <a:t>brownout</a:t>
            </a:r>
            <a:r>
              <a:rPr lang="en-US" dirty="0" smtClean="0"/>
              <a:t>"],["</a:t>
            </a:r>
            <a:r>
              <a:rPr lang="en-US" dirty="0" err="1"/>
              <a:t>No","power</a:t>
            </a:r>
            <a:r>
              <a:rPr lang="en-US" dirty="0" smtClean="0"/>
              <a:t>"],["</a:t>
            </a:r>
            <a:r>
              <a:rPr lang="en-US" dirty="0" err="1"/>
              <a:t>landslide","reported</a:t>
            </a:r>
            <a:r>
              <a:rPr lang="en-US" dirty="0" smtClean="0"/>
              <a:t>"],["</a:t>
            </a:r>
            <a:r>
              <a:rPr lang="en-US" dirty="0" err="1"/>
              <a:t>River","now","rise</a:t>
            </a:r>
            <a:r>
              <a:rPr lang="en-US" dirty="0" smtClean="0"/>
              <a:t>."],["</a:t>
            </a:r>
            <a:r>
              <a:rPr lang="en-US" dirty="0" err="1"/>
              <a:t>service","interruption</a:t>
            </a:r>
            <a:r>
              <a:rPr lang="en-US" dirty="0" smtClean="0"/>
              <a:t>"],["</a:t>
            </a:r>
            <a:r>
              <a:rPr lang="en-US" dirty="0" err="1"/>
              <a:t>Mobile","phone","service","interruptions</a:t>
            </a:r>
            <a:r>
              <a:rPr lang="en-US" dirty="0" smtClean="0"/>
              <a:t>"],["</a:t>
            </a:r>
            <a:r>
              <a:rPr lang="en-US" dirty="0" err="1"/>
              <a:t>trapped","people</a:t>
            </a:r>
            <a:r>
              <a:rPr lang="en-US" dirty="0" smtClean="0"/>
              <a:t>"],["</a:t>
            </a:r>
            <a:r>
              <a:rPr lang="en-US" dirty="0" err="1"/>
              <a:t>People","trapped</a:t>
            </a:r>
            <a:r>
              <a:rPr lang="en-US" dirty="0" smtClean="0"/>
              <a:t>"],["</a:t>
            </a:r>
            <a:r>
              <a:rPr lang="en-US" dirty="0" err="1"/>
              <a:t>tank","on","fire</a:t>
            </a:r>
            <a:r>
              <a:rPr lang="en-US" dirty="0" smtClean="0"/>
              <a:t>"],["</a:t>
            </a:r>
            <a:r>
              <a:rPr lang="en-US" dirty="0" err="1"/>
              <a:t>road","closed</a:t>
            </a:r>
            <a:r>
              <a:rPr lang="en-US" dirty="0" smtClean="0"/>
              <a:t>"],["</a:t>
            </a:r>
            <a:r>
              <a:rPr lang="en-US" dirty="0" err="1"/>
              <a:t>road","gives","way","Photo</a:t>
            </a:r>
            <a:r>
              <a:rPr lang="en-US" dirty="0" smtClean="0"/>
              <a:t>"],["</a:t>
            </a:r>
            <a:r>
              <a:rPr lang="en-US" dirty="0" err="1"/>
              <a:t>Roads","torn","up","Photo</a:t>
            </a:r>
            <a:r>
              <a:rPr lang="en-US" dirty="0" smtClean="0"/>
              <a:t>"],["</a:t>
            </a:r>
            <a:r>
              <a:rPr lang="en-US" dirty="0" err="1"/>
              <a:t>road","collapse</a:t>
            </a:r>
            <a:r>
              <a:rPr lang="en-US" dirty="0" smtClean="0"/>
              <a:t>"],["</a:t>
            </a:r>
            <a:r>
              <a:rPr lang="en-US" dirty="0" err="1"/>
              <a:t>road","collapse","Photo</a:t>
            </a:r>
            <a:r>
              <a:rPr lang="en-US" dirty="0" smtClean="0"/>
              <a:t>"],["</a:t>
            </a:r>
            <a:r>
              <a:rPr lang="en-US" dirty="0" err="1"/>
              <a:t>road","washed","out</a:t>
            </a:r>
            <a:r>
              <a:rPr lang="en-US" dirty="0" smtClean="0"/>
              <a:t>"],["</a:t>
            </a:r>
            <a:r>
              <a:rPr lang="en-US" dirty="0" err="1"/>
              <a:t>ramp","closed</a:t>
            </a:r>
            <a:r>
              <a:rPr lang="en-US" dirty="0" smtClean="0"/>
              <a:t>"],["</a:t>
            </a:r>
            <a:r>
              <a:rPr lang="en-US" dirty="0" err="1"/>
              <a:t>Sewage","leaked</a:t>
            </a:r>
            <a:r>
              <a:rPr lang="en-US" dirty="0" smtClean="0"/>
              <a:t>"],["</a:t>
            </a:r>
            <a:r>
              <a:rPr lang="en-US" dirty="0" err="1"/>
              <a:t>Bridge","collapse</a:t>
            </a:r>
            <a:r>
              <a:rPr lang="en-US" dirty="0" smtClean="0"/>
              <a:t>"],["</a:t>
            </a:r>
            <a:r>
              <a:rPr lang="en-US" dirty="0" err="1"/>
              <a:t>Hwy","closed</a:t>
            </a:r>
            <a:r>
              <a:rPr lang="en-US" dirty="0" smtClean="0"/>
              <a:t>."],["</a:t>
            </a:r>
            <a:r>
              <a:rPr lang="en-US" dirty="0" err="1"/>
              <a:t>sewage","treatment","disabled</a:t>
            </a:r>
            <a:r>
              <a:rPr lang="en-US" dirty="0" smtClean="0"/>
              <a:t>"],["</a:t>
            </a:r>
            <a:r>
              <a:rPr lang="en-US" dirty="0" err="1"/>
              <a:t>bridges","destroyed","damaged</a:t>
            </a:r>
            <a:r>
              <a:rPr lang="en-US" dirty="0" smtClean="0"/>
              <a:t>"],["</a:t>
            </a:r>
            <a:r>
              <a:rPr lang="en-US" dirty="0" err="1"/>
              <a:t>broken","oil","pipeline</a:t>
            </a:r>
            <a:r>
              <a:rPr lang="en-US" dirty="0" smtClean="0"/>
              <a:t>"],["</a:t>
            </a:r>
            <a:r>
              <a:rPr lang="en-US" dirty="0" err="1"/>
              <a:t>destroy","damage","bridges</a:t>
            </a:r>
            <a:r>
              <a:rPr lang="en-US" dirty="0" smtClean="0"/>
              <a:t>"],["</a:t>
            </a:r>
            <a:r>
              <a:rPr lang="en-US" dirty="0" err="1"/>
              <a:t>Raw","sewage","flowing</a:t>
            </a:r>
            <a:r>
              <a:rPr lang="en-US" dirty="0" smtClean="0"/>
              <a:t>"],["</a:t>
            </a:r>
            <a:r>
              <a:rPr lang="en-US" dirty="0" err="1"/>
              <a:t>defy","evacuation","order</a:t>
            </a:r>
            <a:r>
              <a:rPr lang="en-US" dirty="0" smtClean="0"/>
              <a:t>"],["</a:t>
            </a:r>
            <a:r>
              <a:rPr lang="en-US" dirty="0" err="1"/>
              <a:t>Anhydrous","ammonia</a:t>
            </a:r>
            <a:r>
              <a:rPr lang="en-US" dirty="0" smtClean="0"/>
              <a:t>"],["</a:t>
            </a:r>
            <a:r>
              <a:rPr lang="en-US" dirty="0" err="1"/>
              <a:t>buildings","afire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334000"/>
            <a:ext cx="69723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u="sng" dirty="0" smtClean="0">
                <a:solidFill>
                  <a:srgbClr val="FF0000"/>
                </a:solidFill>
              </a:rPr>
              <a:t>disaster threat </a:t>
            </a:r>
            <a:r>
              <a:rPr lang="en-US" dirty="0" smtClean="0">
                <a:solidFill>
                  <a:srgbClr val="6A3A20"/>
                </a:solidFill>
              </a:rPr>
              <a:t>(</a:t>
            </a:r>
            <a:r>
              <a:rPr lang="en-US" altLang="ko-KR" dirty="0" smtClean="0"/>
              <a:t>“</a:t>
            </a:r>
            <a:r>
              <a:rPr lang="en-US" altLang="ko-KR" dirty="0"/>
              <a:t>road collapsed/blocked”, “on fire”, “power </a:t>
            </a:r>
            <a:r>
              <a:rPr lang="en-US" altLang="ko-KR" dirty="0" err="1" smtClean="0"/>
              <a:t>out,etc</a:t>
            </a:r>
            <a:r>
              <a:rPr lang="en-US" altLang="ko-KR" dirty="0" smtClean="0"/>
              <a:t>.</a:t>
            </a:r>
            <a:r>
              <a:rPr lang="en-US" dirty="0" smtClean="0">
                <a:solidFill>
                  <a:srgbClr val="6A3A20"/>
                </a:solidFill>
              </a:rPr>
              <a:t>)</a:t>
            </a:r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715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EmergingThreats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7003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217792842322554000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Colorado High Park Fire</a:t>
                      </a:r>
                      <a:r>
                        <a:rPr lang="en-US" sz="1200" dirty="0" smtClean="0"/>
                        <a:t>: Potential Looters Pose New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Threat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- ABC News: ABC </a:t>
                      </a:r>
                      <a:r>
                        <a:rPr lang="en-US" sz="1200" dirty="0" err="1" smtClean="0"/>
                        <a:t>News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High Park Fire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err="1" smtClean="0"/>
                        <a:t>Potentia</a:t>
                      </a:r>
                      <a:r>
                        <a:rPr lang="en-US" sz="1200" dirty="0" smtClean="0"/>
                        <a:t>... http://t.co/4a1hBEVB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531"/>
              </p:ext>
            </p:extLst>
          </p:nvPr>
        </p:nvGraphicFramePr>
        <p:xfrm>
          <a:off x="304800" y="220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244583472574889000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RobDavis_Wx</a:t>
                      </a:r>
                      <a:r>
                        <a:rPr lang="en-US" sz="1200" b="0" dirty="0" smtClean="0"/>
                        <a:t>: LANDSLIDE!...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road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blocked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 </a:t>
                      </a:r>
                      <a:r>
                        <a:rPr lang="en-US" sz="1200" b="0" dirty="0" smtClean="0"/>
                        <a:t>after M7.6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 </a:t>
                      </a:r>
                      <a:r>
                        <a:rPr lang="en-US" sz="1200" b="0" dirty="0" smtClean="0"/>
                        <a:t>http://t.co/e5c2AUas (courtesy: @</a:t>
                      </a:r>
                      <a:r>
                        <a:rPr lang="en-US" sz="1200" b="0" dirty="0" err="1" smtClean="0"/>
                        <a:t>skasoul</a:t>
                      </a:r>
                      <a:r>
                        <a:rPr lang="en-US" sz="1200" b="0" dirty="0" smtClean="0"/>
                        <a:t>) #</a:t>
                      </a:r>
                      <a:r>
                        <a:rPr lang="en-US" sz="1200" b="0" dirty="0" err="1" smtClean="0"/>
                        <a:t>temblorcr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69285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378184214274768000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HemaMullur</a:t>
                      </a:r>
                      <a:r>
                        <a:rPr lang="en-US" sz="1200" b="0" dirty="0" smtClean="0"/>
                        <a:t>: Two trucks and one car in the water after a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road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collapse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at Hwy 287 and Dillon. #</a:t>
                      </a:r>
                      <a:r>
                        <a:rPr lang="en-US" sz="1200" b="0" dirty="0" err="1" smtClean="0"/>
                        <a:t>cowx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@KDVR http://t.co/X27J…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47626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275483572868091000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XU-CSG Update: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Power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is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out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in </a:t>
                      </a:r>
                      <a:r>
                        <a:rPr lang="en-US" sz="1200" b="0" dirty="0" err="1" smtClean="0"/>
                        <a:t>Iponan</a:t>
                      </a:r>
                      <a:r>
                        <a:rPr lang="en-US" sz="1200" b="0" dirty="0" smtClean="0"/>
                        <a:t> area. Source: Marilyn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Baldado</a:t>
                      </a:r>
                      <a:r>
                        <a:rPr lang="en-US" sz="1200" b="0" dirty="0" smtClean="0"/>
                        <a:t>, resident of </a:t>
                      </a:r>
                      <a:r>
                        <a:rPr lang="en-US" sz="1200" b="0" dirty="0" err="1" smtClean="0"/>
                        <a:t>Iponan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12142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2631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324748156338335000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garytx</a:t>
                      </a:r>
                      <a:r>
                        <a:rPr lang="en-US" sz="1200" b="0" dirty="0" smtClean="0"/>
                        <a:t>: Anhydrous ammonia tank now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on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fire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at West, TX fertilizer plant. That's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r>
                        <a:rPr lang="en-US" sz="1200" b="0" dirty="0" smtClean="0"/>
                        <a:t> stuff. #</a:t>
                      </a:r>
                      <a:r>
                        <a:rPr lang="en-US" sz="1200" b="0" dirty="0" err="1" smtClean="0"/>
                        <a:t>txfire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95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629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SignificantEventChange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</a:t>
            </a:r>
            <a:r>
              <a:rPr lang="en-US" dirty="0"/>
              <a:t>U</a:t>
            </a:r>
            <a:r>
              <a:rPr lang="en-US" dirty="0" smtClean="0"/>
              <a:t>ser is reporting a new occurrence that public safety officers need to respond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634378"/>
            <a:ext cx="796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Indicating terms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["</a:t>
            </a:r>
            <a:r>
              <a:rPr lang="en-US" dirty="0" err="1"/>
              <a:t>swelled","acres</a:t>
            </a:r>
            <a:r>
              <a:rPr lang="en-US" dirty="0" smtClean="0"/>
              <a:t>"],["</a:t>
            </a:r>
            <a:r>
              <a:rPr lang="en-US" dirty="0"/>
              <a:t>Re-</a:t>
            </a:r>
            <a:r>
              <a:rPr lang="en-US" dirty="0" err="1"/>
              <a:t>Evacuations","announced</a:t>
            </a:r>
            <a:r>
              <a:rPr lang="en-US" dirty="0" smtClean="0"/>
              <a:t>"],["</a:t>
            </a:r>
            <a:r>
              <a:rPr lang="en-US" dirty="0"/>
              <a:t>Re-</a:t>
            </a:r>
            <a:r>
              <a:rPr lang="en-US" dirty="0" err="1"/>
              <a:t>Evacuations","announced</a:t>
            </a:r>
            <a:r>
              <a:rPr lang="en-US" dirty="0" smtClean="0"/>
              <a:t>"],["</a:t>
            </a:r>
            <a:r>
              <a:rPr lang="en-US" dirty="0"/>
              <a:t>closing</a:t>
            </a:r>
            <a:r>
              <a:rPr lang="en-US" dirty="0" smtClean="0"/>
              <a:t>"],["</a:t>
            </a:r>
            <a:r>
              <a:rPr lang="en-US" dirty="0" err="1"/>
              <a:t>POLICE","closing</a:t>
            </a:r>
            <a:r>
              <a:rPr lang="en-US" dirty="0" smtClean="0"/>
              <a:t>"],["</a:t>
            </a:r>
            <a:r>
              <a:rPr lang="en-US" dirty="0" err="1"/>
              <a:t>evacuation","area","expanded</a:t>
            </a:r>
            <a:r>
              <a:rPr lang="en-US" dirty="0" smtClean="0"/>
              <a:t>"],["</a:t>
            </a:r>
            <a:r>
              <a:rPr lang="en-US" dirty="0"/>
              <a:t>100","percent","contained</a:t>
            </a:r>
            <a:r>
              <a:rPr lang="en-US" dirty="0" smtClean="0"/>
              <a:t>"],["</a:t>
            </a:r>
            <a:r>
              <a:rPr lang="en-US" dirty="0" err="1"/>
              <a:t>revises","magnitude</a:t>
            </a:r>
            <a:r>
              <a:rPr lang="en-US" dirty="0" smtClean="0"/>
              <a:t>"],["</a:t>
            </a:r>
            <a:r>
              <a:rPr lang="en-US" dirty="0"/>
              <a:t>Revised</a:t>
            </a:r>
            <a:r>
              <a:rPr lang="en-US" dirty="0" smtClean="0"/>
              <a:t>"],["</a:t>
            </a:r>
            <a:r>
              <a:rPr lang="en-US" dirty="0" err="1"/>
              <a:t>Magnitude","reduced</a:t>
            </a:r>
            <a:r>
              <a:rPr lang="en-US" dirty="0" smtClean="0"/>
              <a:t>"],["</a:t>
            </a:r>
            <a:r>
              <a:rPr lang="en-US" dirty="0" err="1"/>
              <a:t>warnings","reduced</a:t>
            </a:r>
            <a:r>
              <a:rPr lang="en-US" dirty="0" smtClean="0"/>
              <a:t>"],["</a:t>
            </a:r>
            <a:r>
              <a:rPr lang="en-US" dirty="0" err="1"/>
              <a:t>warning","cancelled</a:t>
            </a:r>
            <a:r>
              <a:rPr lang="en-US" dirty="0" smtClean="0"/>
              <a:t>"],["</a:t>
            </a:r>
            <a:r>
              <a:rPr lang="en-US" dirty="0"/>
              <a:t>downgraded</a:t>
            </a:r>
            <a:r>
              <a:rPr lang="en-US" dirty="0" smtClean="0"/>
              <a:t>"],["</a:t>
            </a:r>
            <a:r>
              <a:rPr lang="en-US" dirty="0" err="1"/>
              <a:t>warning","canceled</a:t>
            </a:r>
            <a:r>
              <a:rPr lang="en-US" dirty="0" smtClean="0"/>
              <a:t>"],["</a:t>
            </a:r>
            <a:r>
              <a:rPr lang="en-US" dirty="0" err="1"/>
              <a:t>Tsunami","Warnings","Canceled</a:t>
            </a:r>
            <a:r>
              <a:rPr lang="en-US" dirty="0" smtClean="0"/>
              <a:t>"],["</a:t>
            </a:r>
            <a:r>
              <a:rPr lang="en-US" dirty="0" err="1"/>
              <a:t>awakens","volcano</a:t>
            </a:r>
            <a:r>
              <a:rPr lang="en-US" dirty="0" smtClean="0"/>
              <a:t>"],["</a:t>
            </a:r>
            <a:r>
              <a:rPr lang="en-US" dirty="0" err="1"/>
              <a:t>upgraded","typhoon</a:t>
            </a:r>
            <a:r>
              <a:rPr lang="en-US" dirty="0" smtClean="0"/>
              <a:t>"],["</a:t>
            </a:r>
            <a:r>
              <a:rPr lang="en-US" dirty="0" err="1"/>
              <a:t>enters","Area</a:t>
            </a:r>
            <a:r>
              <a:rPr lang="en-US" dirty="0" smtClean="0"/>
              <a:t>"],["</a:t>
            </a:r>
            <a:r>
              <a:rPr lang="en-US" dirty="0"/>
              <a:t>entered</a:t>
            </a:r>
            <a:r>
              <a:rPr lang="en-US" dirty="0" smtClean="0"/>
              <a:t>"],["</a:t>
            </a:r>
            <a:r>
              <a:rPr lang="en-US" dirty="0" err="1"/>
              <a:t>raises","Signal","Number</a:t>
            </a:r>
            <a:r>
              <a:rPr lang="en-US" dirty="0" smtClean="0"/>
              <a:t>"],["</a:t>
            </a:r>
            <a:r>
              <a:rPr lang="en-US" dirty="0" err="1"/>
              <a:t>made","landfall</a:t>
            </a:r>
            <a:r>
              <a:rPr lang="en-US" dirty="0" smtClean="0"/>
              <a:t>"],["</a:t>
            </a:r>
            <a:r>
              <a:rPr lang="en-US" dirty="0" err="1"/>
              <a:t>NEW","Signal","No</a:t>
            </a:r>
            <a:r>
              <a:rPr lang="en-US" dirty="0" smtClean="0"/>
              <a:t>."],["</a:t>
            </a:r>
            <a:r>
              <a:rPr lang="en-US" dirty="0" err="1"/>
              <a:t>NEW","Signal","No</a:t>
            </a:r>
            <a:r>
              <a:rPr lang="en-US" dirty="0" smtClean="0"/>
              <a:t>."],["</a:t>
            </a:r>
            <a:r>
              <a:rPr lang="en-US" dirty="0" err="1"/>
              <a:t>Explosion","reported</a:t>
            </a:r>
            <a:r>
              <a:rPr lang="en-US" dirty="0" smtClean="0"/>
              <a:t>"],["</a:t>
            </a:r>
            <a:r>
              <a:rPr lang="en-US" dirty="0"/>
              <a:t>MASSIVE","EXPLOSION</a:t>
            </a:r>
            <a:r>
              <a:rPr lang="en-US" dirty="0" smtClean="0"/>
              <a:t>"],["</a:t>
            </a:r>
            <a:r>
              <a:rPr lang="en-US" dirty="0"/>
              <a:t>Re-</a:t>
            </a:r>
            <a:r>
              <a:rPr lang="en-US" dirty="0" err="1"/>
              <a:t>evacuation","orders</a:t>
            </a:r>
            <a:r>
              <a:rPr lang="en-US" dirty="0" smtClean="0"/>
              <a:t>"],["#</a:t>
            </a:r>
            <a:r>
              <a:rPr lang="en-US" dirty="0"/>
              <a:t>LAX</a:t>
            </a:r>
            <a:r>
              <a:rPr lang="en-US" dirty="0" smtClean="0"/>
              <a:t>"],["</a:t>
            </a:r>
            <a:r>
              <a:rPr lang="en-US" dirty="0" err="1"/>
              <a:t>Gunshots","outside</a:t>
            </a:r>
            <a:r>
              <a:rPr lang="en-US" dirty="0" smtClean="0"/>
              <a:t>"],["</a:t>
            </a:r>
            <a:r>
              <a:rPr lang="en-US" dirty="0"/>
              <a:t>Shooting</a:t>
            </a:r>
            <a:r>
              <a:rPr lang="en-US" dirty="0" smtClean="0"/>
              <a:t>"],["</a:t>
            </a:r>
            <a:r>
              <a:rPr lang="en-US" dirty="0" err="1"/>
              <a:t>Gunfire","reported</a:t>
            </a:r>
            <a:r>
              <a:rPr lang="en-US" dirty="0" smtClean="0"/>
              <a:t>"],["</a:t>
            </a:r>
            <a:r>
              <a:rPr lang="en-US" dirty="0" err="1"/>
              <a:t>Ground","stop","in","effect</a:t>
            </a:r>
            <a:r>
              <a:rPr lang="en-US" dirty="0" smtClean="0"/>
              <a:t>"],["</a:t>
            </a:r>
            <a:r>
              <a:rPr lang="en-US" dirty="0" err="1"/>
              <a:t>suspended","flights</a:t>
            </a:r>
            <a:r>
              <a:rPr lang="en-US" dirty="0" smtClean="0"/>
              <a:t>"],["</a:t>
            </a:r>
            <a:r>
              <a:rPr lang="en-US" dirty="0" err="1"/>
              <a:t>halts","flights</a:t>
            </a:r>
            <a:r>
              <a:rPr lang="en-US" dirty="0" smtClean="0"/>
              <a:t>"],["</a:t>
            </a:r>
            <a:r>
              <a:rPr lang="en-US" dirty="0" err="1"/>
              <a:t>Shooting","ended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6312" y="5203890"/>
            <a:ext cx="72675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change of state</a:t>
            </a:r>
            <a:r>
              <a:rPr lang="en-US" dirty="0" smtClean="0">
                <a:solidFill>
                  <a:srgbClr val="6A3A20"/>
                </a:solidFill>
              </a:rPr>
              <a:t>(minimized, changed, reduced, </a:t>
            </a:r>
            <a:r>
              <a:rPr lang="en-US" dirty="0" err="1" smtClean="0">
                <a:solidFill>
                  <a:srgbClr val="6A3A20"/>
                </a:solidFill>
              </a:rPr>
              <a:t>shortened,etc</a:t>
            </a:r>
            <a:r>
              <a:rPr lang="en-US" dirty="0" smtClean="0">
                <a:solidFill>
                  <a:srgbClr val="6A3A20"/>
                </a:solidFill>
              </a:rPr>
              <a:t>.)</a:t>
            </a:r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629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SignificantEventChange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76520"/>
              </p:ext>
            </p:extLst>
          </p:nvPr>
        </p:nvGraphicFramePr>
        <p:xfrm>
          <a:off x="304800" y="1076961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214722393673969000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200" dirty="0" smtClean="0"/>
                        <a:t> Springs POLICE are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closing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PALMER PARK as a PRECAUTION ONLY!!!!!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WaldoCanyonFire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2695"/>
              </p:ext>
            </p:extLst>
          </p:nvPr>
        </p:nvGraphicFramePr>
        <p:xfrm>
          <a:off x="304800" y="2286001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244248167334428000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LisaDCNN</a:t>
                      </a:r>
                      <a:r>
                        <a:rPr lang="en-US" sz="1200" b="0" dirty="0" smtClean="0"/>
                        <a:t>: QUAKE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UPDATE</a:t>
                      </a:r>
                      <a:r>
                        <a:rPr lang="en-US" sz="1200" b="0" dirty="0" smtClean="0"/>
                        <a:t>: CNN reporting that all Tsunami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warnings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have been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reduced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for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 quake</a:t>
                      </a:r>
                      <a:r>
                        <a:rPr lang="en-US" sz="1200" b="0" dirty="0" smtClean="0"/>
                        <a:t>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0775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379108760486039000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DenverChannel</a:t>
                      </a:r>
                      <a:r>
                        <a:rPr lang="en-US" sz="1200" b="0" dirty="0" smtClean="0"/>
                        <a:t>: #BREAKING: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Re-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evacuation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orders in Longmont - act now!! Greens, Champion Greens and the Valley neighborhood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#CO…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12082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277487917499305000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The Watchers - Tropical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Storm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Bopha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i="0" dirty="0" smtClean="0">
                          <a:solidFill>
                            <a:srgbClr val="00B050"/>
                          </a:solidFill>
                        </a:rPr>
                        <a:t>upgraded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to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typhoo</a:t>
                      </a:r>
                      <a:r>
                        <a:rPr lang="en-US" sz="1200" b="0" dirty="0" smtClean="0"/>
                        <a:t>n http://t.co/VB8TNzyC via @</a:t>
                      </a:r>
                      <a:r>
                        <a:rPr lang="en-US" sz="1200" b="0" dirty="0" err="1" smtClean="0"/>
                        <a:t>TheWatchers</a:t>
                      </a:r>
                      <a:r>
                        <a:rPr lang="en-US" sz="1200" b="0" dirty="0" smtClean="0"/>
                        <a:t>_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33247"/>
              </p:ext>
            </p:extLst>
          </p:nvPr>
        </p:nvGraphicFramePr>
        <p:xfrm>
          <a:off x="304800" y="5029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RT @</a:t>
                      </a:r>
                      <a:r>
                        <a:rPr lang="en-US" sz="1200" b="0" dirty="0" err="1" smtClean="0">
                          <a:solidFill>
                            <a:srgbClr val="6A3A20"/>
                          </a:solidFill>
                        </a:rPr>
                        <a:t>BradLtv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#LAX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UPDATE: Ground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stop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now in effect for traffic arriving at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Los Angeles Int'l Airport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FAA says -@</a:t>
                      </a:r>
                      <a:r>
                        <a:rPr lang="en-US" sz="1200" b="0" dirty="0" err="1" smtClean="0">
                          <a:solidFill>
                            <a:srgbClr val="6A3A20"/>
                          </a:solidFill>
                        </a:rPr>
                        <a:t>nbcnightlynews</a:t>
                      </a:r>
                      <a:endParaRPr lang="en-US" sz="1200" b="0" dirty="0">
                        <a:solidFill>
                          <a:srgbClr val="6A3A2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23865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327936251011428000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Explosion reported </a:t>
                      </a:r>
                      <a:r>
                        <a:rPr lang="en-US" sz="1200" b="0" dirty="0" smtClean="0"/>
                        <a:t>at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fertilizer</a:t>
                      </a:r>
                      <a:r>
                        <a:rPr lang="en-US" sz="1200" b="0" dirty="0" smtClean="0"/>
                        <a:t> plant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West,</a:t>
                      </a:r>
                      <a:r>
                        <a:rPr lang="en-US" sz="1200" b="0" dirty="0" smtClean="0"/>
                        <a:t> McLennan Co.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0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 txBox="1">
            <a:spLocks/>
          </p:cNvSpPr>
          <p:nvPr/>
        </p:nvSpPr>
        <p:spPr>
          <a:xfrm>
            <a:off x="548054" y="304800"/>
            <a:ext cx="57695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Primary Filtering method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054" y="1154668"/>
            <a:ext cx="373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 set of </a:t>
            </a:r>
            <a:r>
              <a:rPr lang="en-US" u="sng" dirty="0"/>
              <a:t>2013 Colorado Floods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054" y="2057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Hashtags and keywords used for filtering tweets: </a:t>
            </a:r>
            <a:r>
              <a:rPr lang="en-US" altLang="ko-KR" dirty="0"/>
              <a:t>#</a:t>
            </a:r>
            <a:r>
              <a:rPr lang="en-US" altLang="ko-KR" dirty="0" err="1"/>
              <a:t>COfloodrelief</a:t>
            </a:r>
            <a:r>
              <a:rPr lang="en-US" altLang="ko-KR" dirty="0"/>
              <a:t>","</a:t>
            </a:r>
            <a:r>
              <a:rPr lang="en-US" altLang="ko-KR" dirty="0" err="1"/>
              <a:t>colorado</a:t>
            </a:r>
            <a:r>
              <a:rPr lang="en-US" altLang="ko-KR" dirty="0"/>
              <a:t> floods","</a:t>
            </a:r>
            <a:r>
              <a:rPr lang="en-US" altLang="ko-KR" dirty="0" err="1"/>
              <a:t>colorado</a:t>
            </a:r>
            <a:r>
              <a:rPr lang="en-US" altLang="ko-KR" dirty="0"/>
              <a:t> flooding","#coloradoflood","#COflood","#opCOflood","#boulderflood","#Longmont"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4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79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 smtClean="0"/>
              <a:t>Report-</a:t>
            </a:r>
            <a:r>
              <a:rPr lang="en-US" altLang="ko-KR" sz="2400" b="1" dirty="0" err="1" smtClean="0"/>
              <a:t>MultimediaShare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The user is sharing images or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553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	      </a:t>
            </a:r>
            <a:r>
              <a:rPr lang="en-US" altLang="ko-KR" b="1" u="sng" dirty="0" smtClean="0"/>
              <a:t>Indicating </a:t>
            </a:r>
            <a:r>
              <a:rPr lang="en-US" altLang="ko-KR" b="1" u="sng" dirty="0"/>
              <a:t>terms:</a:t>
            </a:r>
            <a:r>
              <a:rPr lang="en-US" altLang="ko-KR" b="1" dirty="0"/>
              <a:t> </a:t>
            </a:r>
            <a:endParaRPr lang="en-US" dirty="0" smtClean="0"/>
          </a:p>
          <a:p>
            <a:r>
              <a:rPr lang="en-US" dirty="0" smtClean="0"/>
              <a:t>“video",	“images", “map”, “live”, “photo”, “capture”, “scene</a:t>
            </a:r>
            <a:r>
              <a:rPr lang="en-US" dirty="0"/>
              <a:t>”, "</a:t>
            </a:r>
            <a:r>
              <a:rPr lang="en-US" dirty="0" smtClean="0"/>
              <a:t>photographs“, [</a:t>
            </a:r>
            <a:r>
              <a:rPr lang="en-US" dirty="0"/>
              <a:t>link], "Footage“, "</a:t>
            </a:r>
            <a:r>
              <a:rPr lang="en-US" dirty="0" smtClean="0"/>
              <a:t>visualization“, “gallery”, “scanner”, “Audio”, “pic”, “track”, “camera”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856" y="4953000"/>
            <a:ext cx="77104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6A3A20"/>
                </a:solidFill>
              </a:rPr>
              <a:t>Indicating terms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6A3A20"/>
                </a:solidFill>
              </a:rPr>
              <a:t>[</a:t>
            </a:r>
            <a:r>
              <a:rPr lang="en-US" u="sng" dirty="0" smtClean="0">
                <a:solidFill>
                  <a:srgbClr val="FF0000"/>
                </a:solidFill>
              </a:rPr>
              <a:t>Multimedia File</a:t>
            </a:r>
            <a:r>
              <a:rPr lang="en-US" dirty="0" smtClean="0">
                <a:solidFill>
                  <a:srgbClr val="6A3A20"/>
                </a:solidFill>
              </a:rPr>
              <a:t>] +link</a:t>
            </a:r>
            <a:endParaRPr lang="en-US" b="1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79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MultimediaShare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90997"/>
              </p:ext>
            </p:extLst>
          </p:nvPr>
        </p:nvGraphicFramePr>
        <p:xfrm>
          <a:off x="304800" y="1076961"/>
          <a:ext cx="8534400" cy="7973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221106669650845000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Pic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of the #</a:t>
                      </a:r>
                      <a:r>
                        <a:rPr lang="en-US" sz="1200" dirty="0" err="1" smtClean="0"/>
                        <a:t>FlagstaffFire</a:t>
                      </a:r>
                      <a:r>
                        <a:rPr lang="en-US" sz="1200" dirty="0" smtClean="0"/>
                        <a:t>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boulder</a:t>
                      </a:r>
                      <a:r>
                        <a:rPr lang="en-US" sz="1200" dirty="0" smtClean="0"/>
                        <a:t> from our apt.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http://t.co/tBYDKAxB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97463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243451207652343000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@</a:t>
                      </a:r>
                      <a:r>
                        <a:rPr lang="en-US" sz="1200" b="0" dirty="0" err="1" smtClean="0"/>
                        <a:t>AffiliateDesire</a:t>
                      </a:r>
                      <a:r>
                        <a:rPr lang="en-US" sz="1200" b="0" dirty="0" smtClean="0"/>
                        <a:t> Poor Quality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Footage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of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</a:t>
                      </a:r>
                      <a:r>
                        <a:rPr lang="en-US" sz="1200" b="0" dirty="0" smtClean="0"/>
                        <a:t>n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Earthquake </a:t>
                      </a:r>
                      <a:r>
                        <a:rPr lang="en-US" sz="1200" b="0" dirty="0" smtClean="0"/>
                        <a:t>- Sept 5th 2012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http://t.co/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fqZodBMJ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62075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 smtClean="0">
                          <a:latin typeface="Calibri" pitchFamily="34" charset="0"/>
                          <a:cs typeface="Calibri" pitchFamily="34" charset="0"/>
                        </a:rPr>
                        <a:t>378043948352024000</a:t>
                      </a:r>
                      <a:endParaRPr lang="en-US" sz="1400" b="0" u="non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/>
                        <a:t>RT @</a:t>
                      </a:r>
                      <a:r>
                        <a:rPr lang="en-US" sz="1200" b="0" u="none" dirty="0" err="1" smtClean="0"/>
                        <a:t>ryanlanclos</a:t>
                      </a:r>
                      <a:r>
                        <a:rPr lang="en-US" sz="1200" b="0" u="none" dirty="0" smtClean="0"/>
                        <a:t>: Monitor </a:t>
                      </a:r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u="none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u="none" dirty="0" smtClean="0"/>
                        <a:t>#</a:t>
                      </a:r>
                      <a:r>
                        <a:rPr lang="en-US" sz="1200" b="0" u="none" dirty="0" err="1" smtClean="0"/>
                        <a:t>COwx</a:t>
                      </a:r>
                      <a:r>
                        <a:rPr lang="en-US" sz="1200" b="0" u="none" dirty="0" smtClean="0"/>
                        <a:t> on #</a:t>
                      </a:r>
                      <a:r>
                        <a:rPr lang="en-US" sz="1200" b="0" u="none" dirty="0" err="1" smtClean="0"/>
                        <a:t>Esri</a:t>
                      </a:r>
                      <a:r>
                        <a:rPr lang="en-US" sz="1200" b="0" u="none" dirty="0" smtClean="0"/>
                        <a:t> Disaster Response Program public information </a:t>
                      </a:r>
                      <a:r>
                        <a:rPr lang="en-US" sz="1200" b="1" u="none" dirty="0" smtClean="0">
                          <a:solidFill>
                            <a:srgbClr val="00B050"/>
                          </a:solidFill>
                        </a:rPr>
                        <a:t>map</a:t>
                      </a:r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rgbClr val="0070C0"/>
                          </a:solidFill>
                        </a:rPr>
                        <a:t>http://t.co/ThLO0H20OG</a:t>
                      </a:r>
                      <a:endParaRPr lang="en-US" sz="1200" b="1" u="non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8392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275715933115404000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dost_pagasa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: Typhoon </a:t>
                      </a:r>
                      <a:r>
                        <a:rPr lang="en-US" sz="1200" b="0" dirty="0" smtClean="0"/>
                        <a:t>"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BOPHA</a:t>
                      </a:r>
                      <a:r>
                        <a:rPr lang="en-US" sz="1200" b="0" dirty="0" smtClean="0"/>
                        <a:t>" Satellite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image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as of 01/DEC/12 07:30PM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http://t.co/SITTaEUO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30944"/>
              </p:ext>
            </p:extLst>
          </p:nvPr>
        </p:nvGraphicFramePr>
        <p:xfrm>
          <a:off x="304800" y="5029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396326722347761000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RT @</a:t>
                      </a:r>
                      <a:r>
                        <a:rPr lang="en-US" sz="1200" b="0" dirty="0" err="1" smtClean="0">
                          <a:solidFill>
                            <a:srgbClr val="6A3A20"/>
                          </a:solidFill>
                        </a:rPr>
                        <a:t>THECOUNTnews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PHOTO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: TSA AGENT SHOT IN CHEST!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#LAXSHOOTING 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http://t.co/GtmFrXDHla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via @</a:t>
                      </a:r>
                      <a:r>
                        <a:rPr lang="en-US" sz="1200" b="0" dirty="0" err="1" smtClean="0">
                          <a:solidFill>
                            <a:srgbClr val="6A3A20"/>
                          </a:solidFill>
                        </a:rPr>
                        <a:t>TheCountNews</a:t>
                      </a:r>
                      <a:endParaRPr lang="en-US" sz="1200" b="0" dirty="0">
                        <a:solidFill>
                          <a:srgbClr val="6A3A2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6464"/>
              </p:ext>
            </p:extLst>
          </p:nvPr>
        </p:nvGraphicFramePr>
        <p:xfrm>
          <a:off x="304800" y="5943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324700584571711000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CAUGHT ON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CAMERA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Fertilizer Plant Explosion </a:t>
                      </a:r>
                      <a:r>
                        <a:rPr lang="en-US" sz="1200" b="0" dirty="0" smtClean="0"/>
                        <a:t>Near Waco, Texas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http://t.co/TkyfLST8QS </a:t>
                      </a:r>
                      <a:r>
                        <a:rPr lang="en-US" sz="1200" b="0" dirty="0" smtClean="0"/>
                        <a:t>via @</a:t>
                      </a:r>
                      <a:r>
                        <a:rPr lang="en-US" sz="1200" b="0" dirty="0" err="1" smtClean="0"/>
                        <a:t>youtube</a:t>
                      </a:r>
                      <a:r>
                        <a:rPr lang="en-US" sz="1200" b="0" dirty="0" smtClean="0"/>
                        <a:t> @</a:t>
                      </a:r>
                      <a:r>
                        <a:rPr lang="en-US" sz="1200" b="0" dirty="0" err="1" smtClean="0"/>
                        <a:t>imarlenequinto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ServiceAvailable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reporting that they or someone else is providing a 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849" y="1923373"/>
            <a:ext cx="70485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	      </a:t>
            </a:r>
            <a:r>
              <a:rPr lang="en-US" altLang="ko-KR" b="1" u="sng" dirty="0" smtClean="0"/>
              <a:t>Indicating </a:t>
            </a:r>
            <a:r>
              <a:rPr lang="en-US" altLang="ko-KR" b="1" u="sng" dirty="0"/>
              <a:t>terms:</a:t>
            </a:r>
            <a:r>
              <a:rPr lang="en-US" altLang="ko-KR" b="1" dirty="0"/>
              <a:t> </a:t>
            </a:r>
            <a:endParaRPr lang="en-US" dirty="0" smtClean="0"/>
          </a:p>
          <a:p>
            <a:r>
              <a:rPr lang="en-US" dirty="0"/>
              <a:t>["Animal","</a:t>
            </a:r>
            <a:r>
              <a:rPr lang="en-US" dirty="0" err="1"/>
              <a:t>Hosptal</a:t>
            </a:r>
            <a:r>
              <a:rPr lang="en-US" dirty="0" smtClean="0"/>
              <a:t>"],["</a:t>
            </a:r>
            <a:r>
              <a:rPr lang="en-US" dirty="0" err="1"/>
              <a:t>ready","evacuated","animals</a:t>
            </a:r>
            <a:r>
              <a:rPr lang="en-US" dirty="0" smtClean="0"/>
              <a:t>"],["</a:t>
            </a:r>
            <a:r>
              <a:rPr lang="en-US" dirty="0" err="1"/>
              <a:t>Disaster","Recovery","Center","opened</a:t>
            </a:r>
            <a:r>
              <a:rPr lang="en-US" dirty="0" smtClean="0"/>
              <a:t>"],["</a:t>
            </a:r>
            <a:r>
              <a:rPr lang="en-US" dirty="0" err="1"/>
              <a:t>aid","distribution","center</a:t>
            </a:r>
            <a:r>
              <a:rPr lang="en-US" dirty="0" smtClean="0"/>
              <a:t>"],["</a:t>
            </a:r>
            <a:r>
              <a:rPr lang="en-US" dirty="0" err="1"/>
              <a:t>Heavy","air","tanker</a:t>
            </a:r>
            <a:r>
              <a:rPr lang="en-US" dirty="0" smtClean="0"/>
              <a:t>"],["</a:t>
            </a:r>
            <a:r>
              <a:rPr lang="en-US" dirty="0" err="1"/>
              <a:t>Air","Force","tankers</a:t>
            </a:r>
            <a:r>
              <a:rPr lang="en-US" dirty="0" smtClean="0"/>
              <a:t>"],["</a:t>
            </a:r>
            <a:r>
              <a:rPr lang="en-US" dirty="0"/>
              <a:t>ready","action","</a:t>
            </a:r>
            <a:r>
              <a:rPr lang="en-US" dirty="0" err="1"/>
              <a:t>Based_On_Author</a:t>
            </a:r>
            <a:r>
              <a:rPr lang="en-US" dirty="0" smtClean="0"/>
              <a:t>"],["</a:t>
            </a:r>
            <a:r>
              <a:rPr lang="en-US" dirty="0" err="1"/>
              <a:t>offering","housing</a:t>
            </a:r>
            <a:r>
              <a:rPr lang="en-US" dirty="0" smtClean="0"/>
              <a:t>"],["</a:t>
            </a:r>
            <a:r>
              <a:rPr lang="en-US" dirty="0"/>
              <a:t>Multi-</a:t>
            </a:r>
            <a:r>
              <a:rPr lang="en-US" dirty="0" err="1"/>
              <a:t>Patient","Vehicle","ambulance</a:t>
            </a:r>
            <a:r>
              <a:rPr lang="en-US" dirty="0" smtClean="0"/>
              <a:t>"],["</a:t>
            </a:r>
            <a:r>
              <a:rPr lang="en-US" dirty="0"/>
              <a:t>swift-</a:t>
            </a:r>
            <a:r>
              <a:rPr lang="en-US" dirty="0" err="1"/>
              <a:t>water","dive","teams</a:t>
            </a:r>
            <a:r>
              <a:rPr lang="en-US" dirty="0" smtClean="0"/>
              <a:t>"],["</a:t>
            </a:r>
            <a:r>
              <a:rPr lang="en-US" dirty="0" err="1"/>
              <a:t>Evacuation","center</a:t>
            </a:r>
            <a:r>
              <a:rPr lang="en-US" dirty="0" smtClean="0"/>
              <a:t>"],["</a:t>
            </a:r>
            <a:r>
              <a:rPr lang="en-US" dirty="0"/>
              <a:t>joining</a:t>
            </a:r>
            <a:r>
              <a:rPr lang="en-US" dirty="0" smtClean="0"/>
              <a:t>"],["</a:t>
            </a:r>
            <a:r>
              <a:rPr lang="en-US" dirty="0" err="1"/>
              <a:t>Federal","aid</a:t>
            </a:r>
            <a:r>
              <a:rPr lang="en-US" dirty="0" smtClean="0"/>
              <a:t>"],["</a:t>
            </a:r>
            <a:r>
              <a:rPr lang="en-US" dirty="0" err="1"/>
              <a:t>sending","team</a:t>
            </a:r>
            <a:r>
              <a:rPr lang="en-US" dirty="0" smtClean="0"/>
              <a:t>"],["#</a:t>
            </a:r>
            <a:r>
              <a:rPr lang="en-US" dirty="0" err="1"/>
              <a:t>Evacuation","center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856" y="4648200"/>
            <a:ext cx="77104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Services for recovery</a:t>
            </a:r>
            <a:r>
              <a:rPr lang="en-US" b="1" dirty="0">
                <a:solidFill>
                  <a:srgbClr val="0070C0"/>
                </a:solidFill>
              </a:rPr>
              <a:t>+</a:t>
            </a:r>
            <a:r>
              <a:rPr lang="en-US" dirty="0">
                <a:solidFill>
                  <a:srgbClr val="6A3A20"/>
                </a:solidFill>
              </a:rPr>
              <a:t> </a:t>
            </a:r>
            <a:r>
              <a:rPr lang="en-US" dirty="0" smtClean="0">
                <a:solidFill>
                  <a:srgbClr val="6A3A20"/>
                </a:solidFill>
              </a:rPr>
              <a:t>government(red crescent, </a:t>
            </a:r>
            <a:r>
              <a:rPr lang="en-US" dirty="0" err="1" smtClean="0">
                <a:solidFill>
                  <a:srgbClr val="6A3A20"/>
                </a:solidFill>
              </a:rPr>
              <a:t>unicef,etc</a:t>
            </a:r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ServiceAvailable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17021"/>
              </p:ext>
            </p:extLst>
          </p:nvPr>
        </p:nvGraphicFramePr>
        <p:xfrm>
          <a:off x="304800" y="1107692"/>
          <a:ext cx="8534400" cy="792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216262361781248000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</a:t>
                      </a:r>
                      <a:r>
                        <a:rPr lang="en-US" sz="1200" dirty="0" err="1" smtClean="0"/>
                        <a:t>COEmergency</a:t>
                      </a:r>
                      <a:r>
                        <a:rPr lang="en-US" sz="1200" dirty="0" smtClean="0"/>
                        <a:t>: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HighParkFire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Disaster Recovery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Center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opened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this morning at CSU Johnson Hall to bring together resources. http://t.co 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50672"/>
              </p:ext>
            </p:extLst>
          </p:nvPr>
        </p:nvGraphicFramePr>
        <p:xfrm>
          <a:off x="304800" y="2225041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243467544449662000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@Federation: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Red Cross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ready</a:t>
                      </a:r>
                      <a:r>
                        <a:rPr lang="en-US" sz="12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for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action </a:t>
                      </a:r>
                      <a:r>
                        <a:rPr lang="en-US" sz="1200" b="0" dirty="0" smtClean="0"/>
                        <a:t>after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#earthquake </a:t>
                      </a:r>
                      <a:r>
                        <a:rPr lang="en-US" sz="1200" b="0" dirty="0" smtClean="0"/>
                        <a:t>- http://t.co/u0V8rrQG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93064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382650929905819000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“@</a:t>
                      </a:r>
                      <a:r>
                        <a:rPr lang="en-US" sz="1200" b="0" dirty="0" err="1" smtClean="0"/>
                        <a:t>denverpost</a:t>
                      </a:r>
                      <a:r>
                        <a:rPr lang="en-US" sz="1200" b="0" dirty="0" smtClean="0"/>
                        <a:t>: UPDATE: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Federal aid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begins </a:t>
                      </a:r>
                      <a:r>
                        <a:rPr lang="en-US" sz="1200" b="0" dirty="0" smtClean="0"/>
                        <a:t>to flow to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flood</a:t>
                      </a:r>
                      <a:r>
                        <a:rPr lang="en-US" sz="1200" b="0" dirty="0" smtClean="0"/>
                        <a:t> ravaged Colorado http://t.co/7W2MnfSsVY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”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71368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45684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92146"/>
              </p:ext>
            </p:extLst>
          </p:nvPr>
        </p:nvGraphicFramePr>
        <p:xfrm>
          <a:off x="304800" y="5943600"/>
          <a:ext cx="8534400" cy="487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324726610211270000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DFWscanner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West, TX Explosion</a:t>
                      </a:r>
                      <a:r>
                        <a:rPr lang="en-US" sz="1200" b="0" dirty="0" smtClean="0"/>
                        <a:t> *UPDATE -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Frisco FD </a:t>
                      </a:r>
                      <a:r>
                        <a:rPr lang="en-US" sz="1200" b="0" dirty="0" smtClean="0"/>
                        <a:t>is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sending</a:t>
                      </a:r>
                      <a:r>
                        <a:rPr lang="en-US" sz="12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their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Multi-Patient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Vehicle ambulance </a:t>
                      </a:r>
                      <a:r>
                        <a:rPr lang="en-US" sz="1200" b="0" dirty="0" smtClean="0"/>
                        <a:t>bus to West. They are responding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5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Report-Factoid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 is relating some facts, typically numerical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</a:t>
            </a:r>
            <a:r>
              <a:rPr lang="en-US" altLang="ko-KR" b="1" dirty="0" smtClean="0"/>
              <a:t>	          </a:t>
            </a:r>
            <a:r>
              <a:rPr lang="en-US" altLang="ko-KR" b="1" u="sng" dirty="0" smtClean="0"/>
              <a:t>Indicating </a:t>
            </a:r>
            <a:r>
              <a:rPr lang="en-US" altLang="ko-KR" b="1" u="sng" dirty="0"/>
              <a:t>terms:</a:t>
            </a:r>
            <a:r>
              <a:rPr lang="en-US" altLang="ko-KR" b="1" dirty="0"/>
              <a:t> 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acres“, "</a:t>
            </a:r>
            <a:r>
              <a:rPr lang="en-US" dirty="0" err="1"/>
              <a:t>square","</a:t>
            </a:r>
            <a:r>
              <a:rPr lang="en-US" dirty="0" err="1" smtClean="0"/>
              <a:t>miles</a:t>
            </a:r>
            <a:r>
              <a:rPr lang="en-US" dirty="0"/>
              <a:t>“, "contained</a:t>
            </a:r>
            <a:r>
              <a:rPr lang="en-US" dirty="0" smtClean="0"/>
              <a:t>;“,”</a:t>
            </a:r>
            <a:r>
              <a:rPr lang="en-US" dirty="0" err="1" smtClean="0"/>
              <a:t>sq</a:t>
            </a:r>
            <a:r>
              <a:rPr lang="en-US" dirty="0" smtClean="0"/>
              <a:t>”. </a:t>
            </a:r>
            <a:r>
              <a:rPr lang="en-US" dirty="0"/>
              <a:t>“miles”, "</a:t>
            </a:r>
            <a:r>
              <a:rPr lang="en-US" dirty="0" err="1"/>
              <a:t>homes","lost</a:t>
            </a:r>
            <a:r>
              <a:rPr lang="en-US" dirty="0"/>
              <a:t>.“, "</a:t>
            </a:r>
            <a:r>
              <a:rPr lang="en-US" dirty="0" err="1"/>
              <a:t>dead;","</a:t>
            </a:r>
            <a:r>
              <a:rPr lang="en-US" dirty="0" err="1" smtClean="0"/>
              <a:t>burned</a:t>
            </a:r>
            <a:r>
              <a:rPr lang="en-US" dirty="0" smtClean="0"/>
              <a:t>“, </a:t>
            </a:r>
            <a:r>
              <a:rPr lang="en-US" dirty="0"/>
              <a:t>“killed”, "</a:t>
            </a:r>
            <a:r>
              <a:rPr lang="en-US" dirty="0" err="1"/>
              <a:t>homes","destroyed</a:t>
            </a:r>
            <a:r>
              <a:rPr lang="en-US" dirty="0"/>
              <a:t>.“, "</a:t>
            </a:r>
            <a:r>
              <a:rPr lang="en-US" dirty="0" err="1"/>
              <a:t>dead","</a:t>
            </a:r>
            <a:r>
              <a:rPr lang="en-US" dirty="0" err="1" smtClean="0"/>
              <a:t>injured</a:t>
            </a:r>
            <a:r>
              <a:rPr lang="en-US" dirty="0"/>
              <a:t>“, "</a:t>
            </a:r>
            <a:r>
              <a:rPr lang="en-US" dirty="0" err="1"/>
              <a:t>No","casualties","</a:t>
            </a:r>
            <a:r>
              <a:rPr lang="en-US" dirty="0" err="1" smtClean="0"/>
              <a:t>reported</a:t>
            </a:r>
            <a:r>
              <a:rPr lang="en-US" dirty="0" smtClean="0"/>
              <a:t>“, “</a:t>
            </a:r>
            <a:r>
              <a:rPr lang="en-US" dirty="0"/>
              <a:t>dead”, "unaccounted“, "</a:t>
            </a:r>
            <a:r>
              <a:rPr lang="en-US" dirty="0" smtClean="0"/>
              <a:t>Evacuated“, “missing”, “</a:t>
            </a:r>
            <a:r>
              <a:rPr lang="en-US" dirty="0"/>
              <a:t>death”, "</a:t>
            </a:r>
            <a:r>
              <a:rPr lang="en-US" dirty="0" err="1"/>
              <a:t>km","</a:t>
            </a:r>
            <a:r>
              <a:rPr lang="en-US" dirty="0" err="1" smtClean="0"/>
              <a:t>Southeast</a:t>
            </a:r>
            <a:r>
              <a:rPr lang="en-US" dirty="0"/>
              <a:t>“, ,"east“, "</a:t>
            </a:r>
            <a:r>
              <a:rPr lang="en-US" dirty="0" err="1"/>
              <a:t>eye","</a:t>
            </a:r>
            <a:r>
              <a:rPr lang="en-US" dirty="0" err="1" smtClean="0"/>
              <a:t>located</a:t>
            </a:r>
            <a:r>
              <a:rPr lang="en-US" dirty="0"/>
              <a:t>, "</a:t>
            </a:r>
            <a:r>
              <a:rPr lang="en-US" dirty="0" smtClean="0"/>
              <a:t>injuries“,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8643" y="4876800"/>
            <a:ext cx="77104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6A3A20"/>
                </a:solidFill>
              </a:rPr>
              <a:t>units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>
                <a:solidFill>
                  <a:srgbClr val="6A3A2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numerical values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6A3A20"/>
                </a:solidFill>
              </a:rPr>
              <a:t>indicating terms</a:t>
            </a:r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Report-Factoid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57696"/>
              </p:ext>
            </p:extLst>
          </p:nvPr>
        </p:nvGraphicFramePr>
        <p:xfrm>
          <a:off x="304800" y="1107692"/>
          <a:ext cx="8534400" cy="7973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217895707632353000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</a:t>
                      </a:r>
                      <a:r>
                        <a:rPr lang="en-US" sz="1200" dirty="0" err="1" smtClean="0"/>
                        <a:t>TimesCall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i="0" dirty="0" smtClean="0">
                          <a:solidFill>
                            <a:srgbClr val="FF0000"/>
                          </a:solidFill>
                        </a:rPr>
                        <a:t>Colorado's High Park fire </a:t>
                      </a:r>
                      <a:r>
                        <a:rPr lang="en-US" sz="1200" dirty="0" smtClean="0"/>
                        <a:t>has burned nearly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58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square miles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sz="1200" dirty="0" smtClean="0"/>
                        <a:t>http://t.co/dqqFGDjr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83038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243427237188210000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DICE: Reuters: Red Cross says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two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people dead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 earthquake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one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fatality the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resu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... http://t.co/02a3OoUX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cuba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abajoRaul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21231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382629769654718000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joefryer</a:t>
                      </a:r>
                      <a:r>
                        <a:rPr lang="en-US" sz="1200" b="0" dirty="0" smtClean="0"/>
                        <a:t>: Latest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coflood</a:t>
                      </a:r>
                      <a:r>
                        <a:rPr lang="en-US" sz="1200" b="0" dirty="0" smtClean="0"/>
                        <a:t> stats from state officials: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584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unaccounted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for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234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in Boulder Co, </a:t>
                      </a:r>
                      <a:r>
                        <a:rPr lang="en-US" sz="1200" b="1" i="0" dirty="0" smtClean="0">
                          <a:solidFill>
                            <a:srgbClr val="0070C0"/>
                          </a:solidFill>
                        </a:rPr>
                        <a:t>350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in Larimer Co);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1750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evacuated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by Nat…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49772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276911792096161000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dost_pagasa</a:t>
                      </a:r>
                      <a:r>
                        <a:rPr lang="en-US" sz="1200" b="0" dirty="0" smtClean="0"/>
                        <a:t>: At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08:00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PM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03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/DEC/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2012</a:t>
                      </a:r>
                      <a:r>
                        <a:rPr lang="en-US" sz="1200" b="0" dirty="0" smtClean="0"/>
                        <a:t>,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eye</a:t>
                      </a:r>
                      <a:r>
                        <a:rPr lang="en-US" sz="1200" b="0" dirty="0" smtClean="0"/>
                        <a:t> of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Typhoon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sz="1200" b="0" dirty="0" smtClean="0"/>
                        <a:t> was located @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270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km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Southeast </a:t>
                      </a:r>
                      <a:r>
                        <a:rPr lang="en-US" sz="1200" b="0" dirty="0" smtClean="0"/>
                        <a:t>of </a:t>
                      </a:r>
                      <a:r>
                        <a:rPr lang="en-US" sz="1200" b="0" dirty="0" err="1" smtClean="0"/>
                        <a:t>Hinatuan</a:t>
                      </a:r>
                      <a:r>
                        <a:rPr lang="en-US" sz="1200" b="0" dirty="0" smtClean="0"/>
                        <a:t>, </a:t>
                      </a:r>
                      <a:r>
                        <a:rPr lang="en-US" sz="1200" b="0" dirty="0" err="1" smtClean="0"/>
                        <a:t>Surigao</a:t>
                      </a:r>
                      <a:r>
                        <a:rPr lang="en-US" sz="1200" b="0" dirty="0" smtClean="0"/>
                        <a:t> Del Sur... http:/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34160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396335475881181000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#LAPD to hold first briefing in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30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minutes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on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LAXShooting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at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14:30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EST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11:30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PST.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1626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324726610211270000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NewsBreaker</a:t>
                      </a:r>
                      <a:r>
                        <a:rPr lang="en-US" sz="1200" b="0" dirty="0" smtClean="0"/>
                        <a:t>: BREAKING: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70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people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confirmed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dead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incl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firefighters</a:t>
                      </a:r>
                      <a:r>
                        <a:rPr lang="en-US" sz="1200" b="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police officer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Hundreds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more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injured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W. Texas explosion</a:t>
                      </a:r>
                      <a:r>
                        <a:rPr lang="en-US" sz="1200" b="0" dirty="0" smtClean="0"/>
                        <a:t> h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Report-Official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0195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An official report by a government or public safety representative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338" y="1752600"/>
            <a:ext cx="7543800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</a:t>
            </a:r>
            <a:r>
              <a:rPr lang="en-US" altLang="ko-KR" b="1" dirty="0" smtClean="0"/>
              <a:t>	          </a:t>
            </a:r>
            <a:r>
              <a:rPr lang="en-US" altLang="ko-KR" b="1" u="sng" dirty="0" smtClean="0"/>
              <a:t>Indicating </a:t>
            </a:r>
            <a:r>
              <a:rPr lang="en-US" altLang="ko-KR" b="1" u="sng" dirty="0"/>
              <a:t>terms:</a:t>
            </a:r>
            <a:r>
              <a:rPr lang="en-US" altLang="ko-KR" b="1" dirty="0"/>
              <a:t> </a:t>
            </a:r>
            <a:endParaRPr lang="en-US" dirty="0"/>
          </a:p>
          <a:p>
            <a:r>
              <a:rPr lang="en-US" sz="1400" dirty="0"/>
              <a:t>"["@</a:t>
            </a:r>
            <a:r>
              <a:rPr lang="en-US" sz="1400" dirty="0" err="1"/>
              <a:t>LarimerSheriff</a:t>
            </a:r>
            <a:r>
              <a:rPr lang="en-US" sz="1400" dirty="0"/>
              <a:t>","</a:t>
            </a:r>
            <a:r>
              <a:rPr lang="en-US" sz="1400" dirty="0" err="1"/>
              <a:t>Based_On_Author</a:t>
            </a:r>
            <a:r>
              <a:rPr lang="en-US" sz="1400" dirty="0" smtClean="0"/>
              <a:t>"],["</a:t>
            </a:r>
            <a:r>
              <a:rPr lang="en-US" sz="1400" dirty="0" err="1"/>
              <a:t>Gov</a:t>
            </a:r>
            <a:r>
              <a:rPr lang="en-US" sz="1400" dirty="0" smtClean="0"/>
              <a:t>"],["</a:t>
            </a:r>
            <a:r>
              <a:rPr lang="en-US" sz="1400" dirty="0"/>
              <a:t>briefing\n3pm</a:t>
            </a:r>
            <a:r>
              <a:rPr lang="en-US" sz="1400" dirty="0" smtClean="0"/>
              <a:t>"],["</a:t>
            </a:r>
            <a:r>
              <a:rPr lang="en-US" sz="1400" dirty="0" err="1"/>
              <a:t>live","briefing</a:t>
            </a:r>
            <a:r>
              <a:rPr lang="en-US" sz="1400" dirty="0" smtClean="0"/>
              <a:t>"],["</a:t>
            </a:r>
            <a:r>
              <a:rPr lang="en-US" sz="1400" dirty="0" err="1"/>
              <a:t>live","briefing</a:t>
            </a:r>
            <a:r>
              <a:rPr lang="en-US" sz="1400" dirty="0" smtClean="0"/>
              <a:t>"],["</a:t>
            </a:r>
            <a:r>
              <a:rPr lang="en-US" sz="1400" dirty="0"/>
              <a:t>Linked</a:t>
            </a:r>
            <a:r>
              <a:rPr lang="en-US" sz="1400" dirty="0" smtClean="0"/>
              <a:t>"],["</a:t>
            </a:r>
            <a:r>
              <a:rPr lang="en-US" sz="1400" dirty="0"/>
              <a:t>Officials</a:t>
            </a:r>
            <a:r>
              <a:rPr lang="en-US" sz="1400" dirty="0" smtClean="0"/>
              <a:t>"],["@</a:t>
            </a:r>
            <a:r>
              <a:rPr lang="en-US" sz="1400" dirty="0" err="1"/>
              <a:t>LarimerSheriff</a:t>
            </a:r>
            <a:r>
              <a:rPr lang="en-US" sz="1400" dirty="0"/>
              <a:t>","</a:t>
            </a:r>
            <a:r>
              <a:rPr lang="en-US" sz="1400" dirty="0" err="1"/>
              <a:t>Based_On_Author</a:t>
            </a:r>
            <a:r>
              <a:rPr lang="en-US" sz="1400" dirty="0" smtClean="0"/>
              <a:t>"],["</a:t>
            </a:r>
            <a:r>
              <a:rPr lang="en-US" sz="1400" dirty="0" err="1"/>
              <a:t>tsunami","watch</a:t>
            </a:r>
            <a:r>
              <a:rPr lang="en-US" sz="1400" dirty="0" smtClean="0"/>
              <a:t>"],["</a:t>
            </a:r>
            <a:r>
              <a:rPr lang="en-US" sz="1400" dirty="0" err="1"/>
              <a:t>tsunami","watch</a:t>
            </a:r>
            <a:r>
              <a:rPr lang="en-US" sz="1400" dirty="0" smtClean="0"/>
              <a:t>"],["#</a:t>
            </a:r>
            <a:r>
              <a:rPr lang="en-US" sz="1400" dirty="0" err="1"/>
              <a:t>Tsunmai</a:t>
            </a:r>
            <a:r>
              <a:rPr lang="en-US" sz="1400" dirty="0"/>
              <a:t>","WARNING</a:t>
            </a:r>
            <a:r>
              <a:rPr lang="en-US" sz="1400" dirty="0" smtClean="0"/>
              <a:t>"],["</a:t>
            </a:r>
            <a:r>
              <a:rPr lang="en-US" sz="1400" dirty="0" err="1"/>
              <a:t>tsunami","watch</a:t>
            </a:r>
            <a:r>
              <a:rPr lang="en-US" sz="1400" dirty="0" smtClean="0"/>
              <a:t>"],["#</a:t>
            </a:r>
            <a:r>
              <a:rPr lang="en-US" sz="1400" dirty="0" err="1"/>
              <a:t>Tsunami","warnings</a:t>
            </a:r>
            <a:r>
              <a:rPr lang="en-US" sz="1400" dirty="0" smtClean="0"/>
              <a:t>"],["</a:t>
            </a:r>
            <a:r>
              <a:rPr lang="en-US" sz="1400" dirty="0" err="1"/>
              <a:t>declares","tsunami","alert","warning</a:t>
            </a:r>
            <a:r>
              <a:rPr lang="en-US" sz="1400" dirty="0" smtClean="0"/>
              <a:t>"],["</a:t>
            </a:r>
            <a:r>
              <a:rPr lang="en-US" sz="1400" dirty="0" err="1"/>
              <a:t>alert","tsunami</a:t>
            </a:r>
            <a:r>
              <a:rPr lang="en-US" sz="1400" dirty="0" smtClean="0"/>
              <a:t>"],["</a:t>
            </a:r>
            <a:r>
              <a:rPr lang="en-US" sz="1400" dirty="0" err="1"/>
              <a:t>alert","tsunami</a:t>
            </a:r>
            <a:r>
              <a:rPr lang="en-US" sz="1400" dirty="0" smtClean="0"/>
              <a:t>"],["</a:t>
            </a:r>
            <a:r>
              <a:rPr lang="en-US" sz="1400" dirty="0" err="1"/>
              <a:t>Tsunami","Warning</a:t>
            </a:r>
            <a:r>
              <a:rPr lang="en-US" sz="1400" dirty="0" smtClean="0"/>
              <a:t>"],["</a:t>
            </a:r>
            <a:r>
              <a:rPr lang="en-US" sz="1400" dirty="0" err="1"/>
              <a:t>alert","tsunami</a:t>
            </a:r>
            <a:r>
              <a:rPr lang="en-US" sz="1400" dirty="0" smtClean="0"/>
              <a:t>"],["</a:t>
            </a:r>
            <a:r>
              <a:rPr lang="en-US" sz="1400" dirty="0" err="1"/>
              <a:t>Interior","Minister</a:t>
            </a:r>
            <a:r>
              <a:rPr lang="en-US" sz="1400" dirty="0" smtClean="0"/>
              <a:t>"],["</a:t>
            </a:r>
            <a:r>
              <a:rPr lang="en-US" sz="1400" dirty="0" err="1"/>
              <a:t>Tsunami","watch","issued</a:t>
            </a:r>
            <a:r>
              <a:rPr lang="en-US" sz="1400" dirty="0" smtClean="0"/>
              <a:t>"],["</a:t>
            </a:r>
            <a:r>
              <a:rPr lang="en-US" sz="1400" dirty="0" err="1"/>
              <a:t>Tsunami","Warning</a:t>
            </a:r>
            <a:r>
              <a:rPr lang="en-US" sz="1400" dirty="0" smtClean="0"/>
              <a:t>"],["</a:t>
            </a:r>
            <a:r>
              <a:rPr lang="en-US" sz="1400" dirty="0" err="1"/>
              <a:t>tsunami","alert","issued</a:t>
            </a:r>
            <a:r>
              <a:rPr lang="en-US" sz="1400" dirty="0" smtClean="0"/>
              <a:t>"],["#</a:t>
            </a:r>
            <a:r>
              <a:rPr lang="en-US" sz="1400" dirty="0" err="1"/>
              <a:t>EmergencyMessage</a:t>
            </a:r>
            <a:r>
              <a:rPr lang="en-US" sz="1400" dirty="0"/>
              <a:t>","#tsunami","warning","</a:t>
            </a:r>
            <a:r>
              <a:rPr lang="en-US" sz="1400" dirty="0" err="1"/>
              <a:t>Based_On_Author</a:t>
            </a:r>
            <a:r>
              <a:rPr lang="en-US" sz="1400" dirty="0" smtClean="0"/>
              <a:t>"],["</a:t>
            </a:r>
            <a:r>
              <a:rPr lang="en-US" sz="1400" dirty="0"/>
              <a:t>official</a:t>
            </a:r>
            <a:r>
              <a:rPr lang="en-US" sz="1400" dirty="0" smtClean="0"/>
              <a:t>"],["</a:t>
            </a:r>
            <a:r>
              <a:rPr lang="en-US" sz="1400" dirty="0" err="1"/>
              <a:t>tsunami","watch</a:t>
            </a:r>
            <a:r>
              <a:rPr lang="en-US" sz="1400" dirty="0" smtClean="0"/>
              <a:t>"],["</a:t>
            </a:r>
            <a:r>
              <a:rPr lang="en-US" sz="1400" dirty="0" err="1"/>
              <a:t>Tsunami","warning","issued</a:t>
            </a:r>
            <a:r>
              <a:rPr lang="en-US" sz="1400" dirty="0" smtClean="0"/>
              <a:t>"],["</a:t>
            </a:r>
            <a:r>
              <a:rPr lang="en-US" sz="1400" dirty="0"/>
              <a:t>official</a:t>
            </a:r>
            <a:r>
              <a:rPr lang="en-US" sz="1400" dirty="0" smtClean="0"/>
              <a:t>"],["</a:t>
            </a:r>
            <a:r>
              <a:rPr lang="en-US" sz="1400" dirty="0" err="1"/>
              <a:t>president","says</a:t>
            </a:r>
            <a:r>
              <a:rPr lang="en-US" sz="1400" dirty="0" smtClean="0"/>
              <a:t>"],["</a:t>
            </a:r>
            <a:r>
              <a:rPr lang="en-US" sz="1400" dirty="0" err="1"/>
              <a:t>prez</a:t>
            </a:r>
            <a:r>
              <a:rPr lang="en-US" sz="1400" dirty="0" smtClean="0"/>
              <a:t>"],["</a:t>
            </a:r>
            <a:r>
              <a:rPr lang="en-US" sz="1400" dirty="0" err="1"/>
              <a:t>Tsunami","warning</a:t>
            </a:r>
            <a:r>
              <a:rPr lang="en-US" sz="1400" dirty="0" smtClean="0"/>
              <a:t>"],["</a:t>
            </a:r>
            <a:r>
              <a:rPr lang="en-US" sz="1400" dirty="0"/>
              <a:t>Officials</a:t>
            </a:r>
            <a:r>
              <a:rPr lang="en-US" sz="1400" dirty="0" smtClean="0"/>
              <a:t>"],["</a:t>
            </a:r>
            <a:r>
              <a:rPr lang="en-US" sz="1400" dirty="0"/>
              <a:t>WARNING</a:t>
            </a:r>
            <a:r>
              <a:rPr lang="en-US" sz="1400" dirty="0" smtClean="0"/>
              <a:t>"],["</a:t>
            </a:r>
            <a:r>
              <a:rPr lang="en-US" sz="1400" dirty="0"/>
              <a:t>CYCLONE","WARNING</a:t>
            </a:r>
            <a:r>
              <a:rPr lang="en-US" sz="1400" dirty="0" smtClean="0"/>
              <a:t>"],["</a:t>
            </a:r>
            <a:r>
              <a:rPr lang="en-US" sz="1400" dirty="0" err="1"/>
              <a:t>Signal","No</a:t>
            </a:r>
            <a:r>
              <a:rPr lang="en-US" sz="1400" dirty="0" smtClean="0"/>
              <a:t>."],["@</a:t>
            </a:r>
            <a:r>
              <a:rPr lang="en-US" sz="1400" dirty="0"/>
              <a:t>DepEd_PH","</a:t>
            </a:r>
            <a:r>
              <a:rPr lang="en-US" sz="1400" dirty="0" err="1"/>
              <a:t>Based_On_Author</a:t>
            </a:r>
            <a:r>
              <a:rPr lang="en-US" sz="1400" dirty="0" smtClean="0"/>
              <a:t>"],["</a:t>
            </a:r>
            <a:r>
              <a:rPr lang="en-US" sz="1400" dirty="0"/>
              <a:t>WEATHER","WARNING</a:t>
            </a:r>
            <a:r>
              <a:rPr lang="en-US" sz="1400" dirty="0" smtClean="0"/>
              <a:t>"],["</a:t>
            </a:r>
            <a:r>
              <a:rPr lang="en-US" sz="1400" dirty="0" err="1"/>
              <a:t>Classes","suspended</a:t>
            </a:r>
            <a:r>
              <a:rPr lang="en-US" sz="1400" dirty="0" smtClean="0"/>
              <a:t>"],["</a:t>
            </a:r>
            <a:r>
              <a:rPr lang="en-US" sz="1400" dirty="0"/>
              <a:t>Linked</a:t>
            </a:r>
            <a:r>
              <a:rPr lang="en-US" sz="1400" dirty="0" smtClean="0"/>
              <a:t>"],["</a:t>
            </a:r>
            <a:r>
              <a:rPr lang="en-US" sz="1400" dirty="0"/>
              <a:t>Authorities</a:t>
            </a:r>
            <a:r>
              <a:rPr lang="en-US" sz="1400" dirty="0" smtClean="0"/>
              <a:t>"],["</a:t>
            </a:r>
            <a:r>
              <a:rPr lang="en-US" sz="1400" dirty="0" err="1"/>
              <a:t>West","mayor</a:t>
            </a:r>
            <a:r>
              <a:rPr lang="en-US" sz="1400" dirty="0" smtClean="0"/>
              <a:t>"],["@</a:t>
            </a:r>
            <a:r>
              <a:rPr lang="en-US" sz="1400" dirty="0" err="1"/>
              <a:t>CenTexRedCross</a:t>
            </a:r>
            <a:r>
              <a:rPr lang="en-US" sz="1400" dirty="0" smtClean="0"/>
              <a:t>"],["</a:t>
            </a:r>
            <a:r>
              <a:rPr lang="en-US" sz="1400" dirty="0"/>
              <a:t>Sheriff</a:t>
            </a:r>
            <a:r>
              <a:rPr lang="en-US" sz="1400" dirty="0" smtClean="0"/>
              <a:t>"],["</a:t>
            </a:r>
            <a:r>
              <a:rPr lang="en-US" sz="1400" dirty="0" err="1"/>
              <a:t>Emergency","Declaration</a:t>
            </a:r>
            <a:r>
              <a:rPr lang="en-US" sz="1400" dirty="0" smtClean="0"/>
              <a:t>"],["</a:t>
            </a:r>
            <a:r>
              <a:rPr lang="en-US" sz="1400" dirty="0"/>
              <a:t>warning</a:t>
            </a:r>
            <a:r>
              <a:rPr lang="en-US" sz="1400" dirty="0" smtClean="0"/>
              <a:t>"],["</a:t>
            </a:r>
            <a:r>
              <a:rPr lang="en-US" sz="1400" dirty="0" err="1"/>
              <a:t>Police","confirmed</a:t>
            </a:r>
            <a:r>
              <a:rPr lang="en-US" sz="1400" dirty="0" smtClean="0"/>
              <a:t>"],["</a:t>
            </a:r>
            <a:r>
              <a:rPr lang="en-US" sz="1400" dirty="0" err="1"/>
              <a:t>officials","confirm</a:t>
            </a:r>
            <a:r>
              <a:rPr lang="en-US" sz="1400" dirty="0" smtClean="0"/>
              <a:t>"],["</a:t>
            </a:r>
            <a:r>
              <a:rPr lang="en-US" sz="1400" dirty="0" err="1"/>
              <a:t>Airport","officials</a:t>
            </a:r>
            <a:r>
              <a:rPr lang="en-US" sz="1400" dirty="0" smtClean="0"/>
              <a:t>"],["</a:t>
            </a:r>
            <a:r>
              <a:rPr lang="en-US" sz="1400" dirty="0" err="1"/>
              <a:t>Airport","officials</a:t>
            </a:r>
            <a:r>
              <a:rPr lang="en-US" sz="1400" dirty="0" smtClean="0"/>
              <a:t>"],["</a:t>
            </a:r>
            <a:r>
              <a:rPr lang="en-US" sz="1400" dirty="0" err="1"/>
              <a:t>Airport","officials</a:t>
            </a:r>
            <a:r>
              <a:rPr lang="en-US" sz="1400" dirty="0" smtClean="0"/>
              <a:t>"],["</a:t>
            </a:r>
            <a:r>
              <a:rPr lang="en-US" sz="1400" dirty="0"/>
              <a:t>DECLARES","TSUNAMI","ALERT","WARNING</a:t>
            </a:r>
            <a:r>
              <a:rPr lang="en-US" sz="1400" dirty="0" smtClean="0"/>
              <a:t>"],["</a:t>
            </a:r>
            <a:r>
              <a:rPr lang="en-US" sz="1400" dirty="0" err="1"/>
              <a:t>Press","briefing</a:t>
            </a:r>
            <a:r>
              <a:rPr lang="en-US" sz="1400" dirty="0" smtClean="0"/>
              <a:t>"]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856" y="5029200"/>
            <a:ext cx="771048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>
                <a:solidFill>
                  <a:srgbClr val="FF0000"/>
                </a:solidFill>
              </a:rPr>
              <a:t>Event related keyword/hashtag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news related/government official twitter account mentions</a:t>
            </a:r>
            <a:r>
              <a:rPr lang="en-US" altLang="ko-KR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Government</a:t>
            </a:r>
            <a:r>
              <a:rPr lang="en-US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6A3A20"/>
                </a:solidFill>
              </a:rPr>
              <a:t>frequently used words such as(</a:t>
            </a:r>
            <a:r>
              <a:rPr lang="en-US" altLang="ko-KR" dirty="0"/>
              <a:t>“declared”, “says”, “</a:t>
            </a:r>
            <a:r>
              <a:rPr lang="en-US" altLang="ko-KR" dirty="0" smtClean="0"/>
              <a:t>suspended”, “official”, “warning”, “alert”</a:t>
            </a:r>
            <a:r>
              <a:rPr lang="en-US" dirty="0" smtClean="0">
                <a:solidFill>
                  <a:srgbClr val="6A3A20"/>
                </a:solidFill>
              </a:rPr>
              <a:t>)</a:t>
            </a:r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Report-Official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9534" y="1905000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48247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215449295938265000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CNNLive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rgbClr val="6A3A20"/>
                          </a:solidFill>
                        </a:rPr>
                        <a:t>Officials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#Colorado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update the status of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High Park #wildfire. 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Live: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http://t.co/t3AZmcW2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637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243380168712941000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BreakingNews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president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says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no report of loss of life so far after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quake </a:t>
                      </a:r>
                      <a:r>
                        <a:rPr lang="en-US" sz="1200" b="0" dirty="0" smtClean="0"/>
                        <a:t>- @Reuters; more updates on http://t.co/BGETbzo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21551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378097819992592000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City of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#Boulder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Emergency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Declaration</a:t>
                      </a:r>
                      <a:r>
                        <a:rPr lang="en-US" sz="1200" b="0" dirty="0" smtClean="0"/>
                        <a:t>: http://t.co/EVesFaAPHF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-@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CNNEditorChuck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31616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275110934119321000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/>
                        <a:t>RT </a:t>
                      </a:r>
                      <a:r>
                        <a:rPr lang="en-US" altLang="ko-KR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altLang="ko-KR" sz="1200" b="1" dirty="0" err="1" smtClean="0">
                          <a:solidFill>
                            <a:srgbClr val="00B050"/>
                          </a:solidFill>
                        </a:rPr>
                        <a:t>USLS_tweets</a:t>
                      </a:r>
                      <a:r>
                        <a:rPr lang="en-US" altLang="ko-KR" sz="1200" b="1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200" b="0" dirty="0" smtClean="0"/>
                        <a:t>Classes in the entire university (IS,COLLEGE,GRAD SCH) </a:t>
                      </a:r>
                      <a:r>
                        <a:rPr lang="en-US" altLang="ko-KR" sz="1200" b="0" dirty="0" smtClean="0">
                          <a:solidFill>
                            <a:srgbClr val="6A3A20"/>
                          </a:solidFill>
                        </a:rPr>
                        <a:t>are </a:t>
                      </a:r>
                      <a:r>
                        <a:rPr lang="en-US" altLang="ko-KR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suspended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dirty="0" smtClean="0"/>
                        <a:t>due to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altLang="ko-KR" sz="1200" b="0" dirty="0" smtClean="0"/>
                        <a:t>. No office work as well. Keep safe ...</a:t>
                      </a: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80897"/>
              </p:ext>
            </p:extLst>
          </p:nvPr>
        </p:nvGraphicFramePr>
        <p:xfrm>
          <a:off x="304800" y="5029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396322108625936000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RT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LAX_Official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: Airport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officials</a:t>
                      </a:r>
                      <a:r>
                        <a:rPr lang="en-US" sz="12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confirm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police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incident began at 9:30 a.m. @ Terminal 3 at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LAX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. More info to come.</a:t>
                      </a:r>
                      <a:endParaRPr lang="en-US" sz="1200" b="0" dirty="0">
                        <a:solidFill>
                          <a:srgbClr val="6A3A2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49576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324715289801531000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RT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@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dallasnews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West mayor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says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only 5-block radius near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fertilizer plant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has been evacuated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410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>
                <a:solidFill>
                  <a:srgbClr val="7030A0"/>
                </a:solidFill>
              </a:rPr>
              <a:t>Report-</a:t>
            </a:r>
            <a:r>
              <a:rPr lang="en-US" sz="2400" b="1" dirty="0" err="1">
                <a:solidFill>
                  <a:srgbClr val="7030A0"/>
                </a:solidFill>
              </a:rPr>
              <a:t>CleanUp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Report of the clean up after the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59589"/>
            <a:ext cx="685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 type can be: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4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>
                <a:solidFill>
                  <a:srgbClr val="7030A0"/>
                </a:solidFill>
              </a:rPr>
              <a:t>Report-</a:t>
            </a:r>
            <a:r>
              <a:rPr lang="en-US" sz="2400" b="1" dirty="0" err="1">
                <a:solidFill>
                  <a:srgbClr val="7030A0"/>
                </a:solidFill>
              </a:rPr>
              <a:t>CleanUp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24904"/>
              </p:ext>
            </p:extLst>
          </p:nvPr>
        </p:nvGraphicFramePr>
        <p:xfrm>
          <a:off x="304800" y="1107692"/>
          <a:ext cx="8534400" cy="7973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Tweet  ID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Tweet</a:t>
                      </a:r>
                      <a:r>
                        <a:rPr lang="en-US" sz="1400" baseline="0" dirty="0" smtClean="0"/>
                        <a:t>  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217019005830049000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Boulder</a:t>
                      </a:r>
                      <a:r>
                        <a:rPr lang="en-US" sz="1200" dirty="0" smtClean="0"/>
                        <a:t>, CO;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Volunteers </a:t>
                      </a:r>
                      <a:r>
                        <a:rPr lang="en-US" sz="1200" dirty="0" smtClean="0"/>
                        <a:t>take on work of reseeding Fourmile Fire burn area: </a:t>
                      </a:r>
                      <a:r>
                        <a:rPr lang="en-US" sz="1200" dirty="0" smtClean="0">
                          <a:hlinkClick r:id="rId2"/>
                        </a:rPr>
                        <a:t>http://t.co/u8z4SPDA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[no</a:t>
                      </a:r>
                      <a:r>
                        <a:rPr lang="en-US" sz="1200" baseline="0" dirty="0" smtClean="0">
                          <a:solidFill>
                            <a:srgbClr val="7030A0"/>
                          </a:solidFill>
                        </a:rPr>
                        <a:t> indicating term was found]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19281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04267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378151544849305000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BREAKING NEWS: US 36 is now open from Sheridan to </a:t>
                      </a:r>
                      <a:r>
                        <a:rPr lang="en-US" sz="1200" b="0" dirty="0" err="1" smtClean="0"/>
                        <a:t>McCaslin</a:t>
                      </a:r>
                      <a:r>
                        <a:rPr lang="en-US" sz="1200" b="0" dirty="0" smtClean="0"/>
                        <a:t> #9wx #</a:t>
                      </a:r>
                      <a:r>
                        <a:rPr lang="en-US" sz="1200" b="0" dirty="0" err="1" smtClean="0"/>
                        <a:t>cotraf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44831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52225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11728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 txBox="1">
            <a:spLocks/>
          </p:cNvSpPr>
          <p:nvPr/>
        </p:nvSpPr>
        <p:spPr>
          <a:xfrm>
            <a:off x="548054" y="304800"/>
            <a:ext cx="57695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Primary Filtering method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054" y="1154668"/>
            <a:ext cx="360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 set of </a:t>
            </a:r>
            <a:r>
              <a:rPr lang="en-US" u="sng" dirty="0"/>
              <a:t>2012 Typhoon Pablo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054" y="2057400"/>
            <a:ext cx="7833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Hashtags and keywords used for filtering tweets: </a:t>
            </a:r>
            <a:r>
              <a:rPr lang="en-US" altLang="ko-KR" dirty="0"/>
              <a:t>#PabloPh","#ReliefPH","#Bopha","#TYPHOONPABLO","#TYPHOONBOPHA","Typhoon </a:t>
            </a:r>
            <a:r>
              <a:rPr lang="en-US" altLang="ko-KR" dirty="0" err="1"/>
              <a:t>Bopha</a:t>
            </a:r>
            <a:r>
              <a:rPr lang="en-US" altLang="ko-KR" dirty="0"/>
              <a:t>","</a:t>
            </a:r>
            <a:r>
              <a:rPr lang="en-US" altLang="ko-KR" dirty="0" smtClean="0"/>
              <a:t>Typhoon Pablo</a:t>
            </a:r>
            <a:r>
              <a:rPr lang="en-US" altLang="ko-KR" dirty="0"/>
              <a:t>","#bopha","#pablo","#typhoon","#walangpasok","#Mindanao","#Visayas","#Hinatuan","#rescuePH","#pablosafetytips","#CDO","#StrongerPH"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7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Hashtags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Reporting which </a:t>
            </a:r>
            <a:r>
              <a:rPr lang="en-US" dirty="0" err="1" smtClean="0"/>
              <a:t>hashtags</a:t>
            </a:r>
            <a:r>
              <a:rPr lang="en-US" dirty="0" smtClean="0"/>
              <a:t> correspond to each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 type can be:</a:t>
            </a:r>
          </a:p>
          <a:p>
            <a:r>
              <a:rPr lang="en-US" dirty="0" smtClean="0"/>
              <a:t>“#wildfires”, “#fire”, “#earthquake”, “#tremor”, “#aftershock”, “#flooding”, “#flood”, “#typhoon”, “#shooting”, “#explosion”, “#bombing”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856" y="4408805"/>
            <a:ext cx="77104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specific </a:t>
            </a:r>
            <a:r>
              <a:rPr lang="en-US" u="sng" dirty="0" err="1">
                <a:solidFill>
                  <a:srgbClr val="FF0000"/>
                </a:solidFill>
              </a:rPr>
              <a:t>hashtag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Report-</a:t>
            </a:r>
            <a:r>
              <a:rPr lang="en-US" sz="2400" b="1" dirty="0" err="1"/>
              <a:t>Hashtags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31976"/>
              </p:ext>
            </p:extLst>
          </p:nvPr>
        </p:nvGraphicFramePr>
        <p:xfrm>
          <a:off x="304800" y="1107692"/>
          <a:ext cx="8534400" cy="7109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211490716004777000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</a:t>
                      </a:r>
                      <a:r>
                        <a:rPr lang="en-US" sz="1200" dirty="0" err="1" smtClean="0"/>
                        <a:t>VisitCOS</a:t>
                      </a:r>
                      <a:r>
                        <a:rPr lang="en-US" sz="1200" dirty="0" smtClean="0"/>
                        <a:t>: Follow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waldofire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for information and updated evacuations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66446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8711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378122033697402000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RedCross</a:t>
                      </a:r>
                      <a:r>
                        <a:rPr lang="en-US" sz="1200" b="0" dirty="0" smtClean="0"/>
                        <a:t>: For updates on how the Red Cross is responding to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#Flooding </a:t>
                      </a:r>
                      <a:r>
                        <a:rPr lang="en-US" sz="1200" b="0" dirty="0" smtClean="0"/>
                        <a:t>in #Colorado, follow @</a:t>
                      </a:r>
                      <a:r>
                        <a:rPr lang="en-US" sz="1200" b="0" dirty="0" err="1" smtClean="0"/>
                        <a:t>RedCrossDenver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5284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275600040263827000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ComVal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miners warned on typhoon;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govt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adopts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hashtag: Disaster management officials on Sunday urged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sma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... http://t.co/xiv7HQYj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72812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8628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2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Other-Advice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The  author is providing some advice to the public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081" y="1981199"/>
            <a:ext cx="6858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</a:t>
            </a:r>
            <a:r>
              <a:rPr lang="en-US" altLang="ko-KR" b="1" dirty="0" smtClean="0"/>
              <a:t>	            </a:t>
            </a:r>
            <a:r>
              <a:rPr lang="en-US" altLang="ko-KR" b="1" u="sng" dirty="0" smtClean="0"/>
              <a:t>Indicating </a:t>
            </a:r>
            <a:r>
              <a:rPr lang="en-US" altLang="ko-KR" b="1" u="sng" dirty="0"/>
              <a:t>terms:</a:t>
            </a:r>
          </a:p>
          <a:p>
            <a:r>
              <a:rPr lang="en-US" dirty="0"/>
              <a:t>["</a:t>
            </a:r>
            <a:r>
              <a:rPr lang="en-US" dirty="0" err="1"/>
              <a:t>Great","info</a:t>
            </a:r>
            <a:r>
              <a:rPr lang="en-US" dirty="0" smtClean="0"/>
              <a:t>"],["</a:t>
            </a:r>
            <a:r>
              <a:rPr lang="en-US" dirty="0"/>
              <a:t>advice</a:t>
            </a:r>
            <a:r>
              <a:rPr lang="en-US" dirty="0" smtClean="0"/>
              <a:t>"],["</a:t>
            </a:r>
            <a:r>
              <a:rPr lang="en-US" dirty="0" err="1"/>
              <a:t>closed","Road","closure</a:t>
            </a:r>
            <a:r>
              <a:rPr lang="en-US" dirty="0" smtClean="0"/>
              <a:t>"],["</a:t>
            </a:r>
            <a:r>
              <a:rPr lang="en-US" dirty="0" err="1"/>
              <a:t>Pls</a:t>
            </a:r>
            <a:r>
              <a:rPr lang="en-US" dirty="0"/>
              <a:t>","contact</a:t>
            </a:r>
            <a:r>
              <a:rPr lang="en-US" dirty="0" smtClean="0"/>
              <a:t>"],["</a:t>
            </a:r>
            <a:r>
              <a:rPr lang="en-US" dirty="0" err="1"/>
              <a:t>latest","updates</a:t>
            </a:r>
            <a:r>
              <a:rPr lang="en-US" dirty="0" smtClean="0"/>
              <a:t>"],["</a:t>
            </a:r>
            <a:r>
              <a:rPr lang="en-US" dirty="0"/>
              <a:t>Photo</a:t>
            </a:r>
            <a:r>
              <a:rPr lang="en-US" dirty="0" smtClean="0"/>
              <a:t>"],["</a:t>
            </a:r>
            <a:r>
              <a:rPr lang="en-US" dirty="0" err="1"/>
              <a:t>answered","here</a:t>
            </a:r>
            <a:r>
              <a:rPr lang="en-US" dirty="0" smtClean="0"/>
              <a:t>"],["</a:t>
            </a:r>
            <a:r>
              <a:rPr lang="en-US" dirty="0"/>
              <a:t>Linked</a:t>
            </a:r>
            <a:r>
              <a:rPr lang="en-US" dirty="0" smtClean="0"/>
              <a:t>"]["</a:t>
            </a:r>
            <a:r>
              <a:rPr lang="en-US" dirty="0" err="1"/>
              <a:t>Numbers","call</a:t>
            </a:r>
            <a:r>
              <a:rPr lang="en-US" dirty="0" smtClean="0"/>
              <a:t>"],["</a:t>
            </a:r>
            <a:r>
              <a:rPr lang="en-US" dirty="0" err="1"/>
              <a:t>listen","to</a:t>
            </a:r>
            <a:r>
              <a:rPr lang="en-US" dirty="0" smtClean="0"/>
              <a:t>"],["</a:t>
            </a:r>
            <a:r>
              <a:rPr lang="en-US" dirty="0"/>
              <a:t>hotlines</a:t>
            </a:r>
            <a:r>
              <a:rPr lang="en-US" dirty="0" smtClean="0"/>
              <a:t>"],["</a:t>
            </a:r>
            <a:r>
              <a:rPr lang="en-US" dirty="0"/>
              <a:t>hotline</a:t>
            </a:r>
            <a:r>
              <a:rPr lang="en-US" dirty="0" smtClean="0"/>
              <a:t>"],["</a:t>
            </a:r>
            <a:r>
              <a:rPr lang="en-US" dirty="0"/>
              <a:t>hotline</a:t>
            </a:r>
            <a:r>
              <a:rPr lang="en-US" dirty="0" smtClean="0"/>
              <a:t>"],["</a:t>
            </a:r>
            <a:r>
              <a:rPr lang="en-US" dirty="0"/>
              <a:t>hotline</a:t>
            </a:r>
            <a:r>
              <a:rPr lang="en-US" dirty="0" smtClean="0"/>
              <a:t>"],["</a:t>
            </a:r>
            <a:r>
              <a:rPr lang="en-US" dirty="0"/>
              <a:t>warns</a:t>
            </a:r>
            <a:r>
              <a:rPr lang="en-US" dirty="0" smtClean="0"/>
              <a:t>"],["</a:t>
            </a:r>
            <a:r>
              <a:rPr lang="en-US" dirty="0" err="1"/>
              <a:t>call","center</a:t>
            </a:r>
            <a:r>
              <a:rPr lang="en-US" dirty="0" smtClean="0"/>
              <a:t>"],["</a:t>
            </a:r>
            <a:r>
              <a:rPr lang="en-US" dirty="0" err="1"/>
              <a:t>Stay","home</a:t>
            </a:r>
            <a:r>
              <a:rPr lang="en-US" dirty="0" smtClean="0"/>
              <a:t>."],["</a:t>
            </a:r>
            <a:r>
              <a:rPr lang="en-US" dirty="0" err="1"/>
              <a:t>be","careful</a:t>
            </a:r>
            <a:r>
              <a:rPr lang="en-US" dirty="0" smtClean="0"/>
              <a:t>"],["</a:t>
            </a:r>
            <a:r>
              <a:rPr lang="en-US" dirty="0"/>
              <a:t>Warn</a:t>
            </a:r>
            <a:r>
              <a:rPr lang="en-US" dirty="0" smtClean="0"/>
              <a:t>"]["</a:t>
            </a:r>
            <a:r>
              <a:rPr lang="en-US" dirty="0" err="1"/>
              <a:t>Stay","out","of","moving","water</a:t>
            </a:r>
            <a:r>
              <a:rPr lang="en-US" dirty="0" smtClean="0"/>
              <a:t>"],["</a:t>
            </a:r>
            <a:r>
              <a:rPr lang="en-US" dirty="0" err="1"/>
              <a:t>Take","them","with","you</a:t>
            </a:r>
            <a:r>
              <a:rPr lang="en-US" dirty="0" smtClean="0"/>
              <a:t>."],["</a:t>
            </a:r>
            <a:r>
              <a:rPr lang="en-US" dirty="0" err="1"/>
              <a:t>Avoid","#LAX</a:t>
            </a:r>
            <a:r>
              <a:rPr lang="en-US" dirty="0" smtClean="0"/>
              <a:t>"],["</a:t>
            </a:r>
            <a:r>
              <a:rPr lang="en-US" dirty="0"/>
              <a:t>ADVISORY</a:t>
            </a:r>
            <a:r>
              <a:rPr lang="en-US" dirty="0" smtClean="0"/>
              <a:t>"],["</a:t>
            </a:r>
            <a:r>
              <a:rPr lang="en-US" dirty="0" err="1"/>
              <a:t>should","check</a:t>
            </a:r>
            <a:r>
              <a:rPr lang="en-US" dirty="0" smtClean="0"/>
              <a:t>"],["</a:t>
            </a:r>
            <a:r>
              <a:rPr lang="en-US" dirty="0"/>
              <a:t>hotline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837" y="4419600"/>
            <a:ext cx="771048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keyword/</a:t>
            </a:r>
            <a:r>
              <a:rPr lang="en-US" u="sng" dirty="0" err="1" smtClean="0">
                <a:solidFill>
                  <a:srgbClr val="FF0000"/>
                </a:solidFill>
              </a:rPr>
              <a:t>hashtag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altLang="ko-KR" u="sng" dirty="0" smtClean="0">
                <a:solidFill>
                  <a:srgbClr val="FF0000"/>
                </a:solidFill>
              </a:rPr>
              <a:t>advice</a:t>
            </a:r>
            <a:r>
              <a:rPr lang="en-US" altLang="ko-KR" dirty="0" smtClean="0"/>
              <a:t>(“don’t”, “never”, “careful”, “should”, “please” ,etc.)</a:t>
            </a: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Emergency phone number</a:t>
            </a:r>
            <a:endParaRPr lang="en-US" dirty="0"/>
          </a:p>
          <a:p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Other-Advice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49735"/>
              </p:ext>
            </p:extLst>
          </p:nvPr>
        </p:nvGraphicFramePr>
        <p:xfrm>
          <a:off x="304800" y="1107692"/>
          <a:ext cx="8534400" cy="7973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217772055343534000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 @AC360: #Breaking news tonight: 7,000 more people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should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evacuate immediately in #Colorado. Stay with #AC360 tonight.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91474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243368013594779000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Bad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quake</a:t>
                      </a:r>
                      <a:r>
                        <a:rPr lang="en-US" sz="1200" b="0" dirty="0" smtClean="0"/>
                        <a:t>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 Rica</a:t>
                      </a:r>
                      <a:r>
                        <a:rPr lang="en-US" sz="1200" b="0" dirty="0" smtClean="0"/>
                        <a:t>. Know any Pac </a:t>
                      </a:r>
                      <a:r>
                        <a:rPr lang="en-US" sz="1200" b="0" dirty="0" err="1" smtClean="0"/>
                        <a:t>NWers</a:t>
                      </a:r>
                      <a:r>
                        <a:rPr lang="en-US" sz="1200" b="0" dirty="0" smtClean="0"/>
                        <a:t> affected? 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Pls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contact</a:t>
                      </a:r>
                      <a:r>
                        <a:rPr lang="en-US" sz="1200" b="1" dirty="0" smtClean="0">
                          <a:solidFill>
                            <a:srgbClr val="6A3A2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NW NPR @</a:t>
                      </a:r>
                      <a:r>
                        <a:rPr lang="en-US" sz="1200" b="0" dirty="0" err="1" smtClean="0"/>
                        <a:t>tombanse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96957"/>
              </p:ext>
            </p:extLst>
          </p:nvPr>
        </p:nvGraphicFramePr>
        <p:xfrm>
          <a:off x="304800" y="3124200"/>
          <a:ext cx="85344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379266235629727000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Everyone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be careful </a:t>
                      </a:r>
                      <a:r>
                        <a:rPr lang="en-US" sz="1200" b="0" dirty="0" smtClean="0"/>
                        <a:t>http://t.co/05OiHA3bLF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20862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275514925269536000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mindanaoan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Typhoon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updates for </a:t>
                      </a:r>
                      <a:r>
                        <a:rPr lang="en-US" sz="1200" b="0" dirty="0" err="1" smtClean="0"/>
                        <a:t>Bukidnon</a:t>
                      </a:r>
                      <a:r>
                        <a:rPr lang="en-US" sz="1200" b="0" dirty="0" smtClean="0"/>
                        <a:t> residents. Numbers to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call</a:t>
                      </a:r>
                      <a:r>
                        <a:rPr lang="en-US" sz="1200" b="0" dirty="0" smtClean="0"/>
                        <a:t>, work suspensions etc. 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Pls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A3A20"/>
                          </a:solidFill>
                        </a:rPr>
                        <a:t>share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thanks - http://t.co/2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28474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04474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324748156338335000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CenTexRedCross</a:t>
                      </a:r>
                      <a:r>
                        <a:rPr lang="en-US" sz="1200" b="0" dirty="0" smtClean="0"/>
                        <a:t>: For information on family &amp;amp; loved ones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#West </a:t>
                      </a:r>
                      <a:r>
                        <a:rPr lang="en-US" sz="1200" b="0" dirty="0" smtClean="0"/>
                        <a:t>there is an emergency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hotline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set up.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254-202-1100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Other-Sentiment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The post is expressing some sentiment about the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		          </a:t>
            </a:r>
            <a:r>
              <a:rPr lang="en-US" altLang="ko-KR" b="1" u="sng" dirty="0" smtClean="0"/>
              <a:t>Indicating </a:t>
            </a:r>
            <a:r>
              <a:rPr lang="en-US" altLang="ko-KR" b="1" u="sng" dirty="0"/>
              <a:t>terms:</a:t>
            </a:r>
          </a:p>
          <a:p>
            <a:r>
              <a:rPr lang="en-US" dirty="0" smtClean="0"/>
              <a:t>"Sadness", "Hope", "Support", "</a:t>
            </a:r>
            <a:r>
              <a:rPr lang="en-US" dirty="0" err="1" smtClean="0"/>
              <a:t>Wellwishing</a:t>
            </a:r>
            <a:r>
              <a:rPr lang="en-US" dirty="0" smtClean="0"/>
              <a:t>“, “pray”, “please”, “sad”, “impossible”, “unbelievable”, “god”, “</a:t>
            </a:r>
            <a:r>
              <a:rPr lang="en-US" dirty="0" err="1" smtClean="0"/>
              <a:t>jesus</a:t>
            </a:r>
            <a:r>
              <a:rPr lang="en-US" dirty="0" smtClean="0"/>
              <a:t>”, “wish”, “heart”, “sincerity”, “thank you”, “sorry”, “best wishes”, “grateful”, R.I.P., scared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37" y="4419600"/>
            <a:ext cx="77104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keyword/</a:t>
            </a:r>
            <a:r>
              <a:rPr lang="en-US" u="sng" dirty="0" err="1" smtClean="0">
                <a:solidFill>
                  <a:srgbClr val="FF0000"/>
                </a:solidFill>
              </a:rPr>
              <a:t>hashtag</a:t>
            </a:r>
            <a:r>
              <a:rPr lang="en-US" dirty="0" smtClean="0"/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sentiment</a:t>
            </a:r>
            <a:r>
              <a:rPr lang="en-US" dirty="0" smtClean="0"/>
              <a:t>(freq. used word “pray”) + informal</a:t>
            </a:r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Other-Sentiment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10916"/>
              </p:ext>
            </p:extLst>
          </p:nvPr>
        </p:nvGraphicFramePr>
        <p:xfrm>
          <a:off x="304800" y="1107692"/>
          <a:ext cx="8534400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212176367289253000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RT @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reesaface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Praying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for safety for everyone who lives in the springs near the fire and all the other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fires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going on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right ...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18336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243365413155643000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RandyDorfman</a:t>
                      </a:r>
                      <a:r>
                        <a:rPr lang="en-US" sz="1200" b="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Hope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all WCOOP players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200" b="0" dirty="0" smtClean="0"/>
                        <a:t> are safe after massive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2363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380445233550340000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Please.God</a:t>
                      </a:r>
                      <a:r>
                        <a:rPr lang="en-US" sz="1200" b="0" dirty="0" smtClean="0"/>
                        <a:t> let the Waters Receed.in Colorado , and take those people out of </a:t>
                      </a:r>
                      <a:r>
                        <a:rPr lang="en-US" sz="1200" b="0" dirty="0" err="1" smtClean="0"/>
                        <a:t>bondage.man</a:t>
                      </a:r>
                      <a:r>
                        <a:rPr lang="en-US" sz="1200" b="0" dirty="0" smtClean="0"/>
                        <a:t>. #</a:t>
                      </a:r>
                      <a:r>
                        <a:rPr lang="en-US" sz="1200" b="0" dirty="0" err="1" smtClean="0"/>
                        <a:t>coloradoflood</a:t>
                      </a:r>
                      <a:r>
                        <a:rPr lang="en-US" sz="1200" b="0" dirty="0" smtClean="0"/>
                        <a:t> 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73926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275633707962990000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S/O to @</a:t>
                      </a:r>
                      <a:r>
                        <a:rPr lang="en-US" sz="1200" b="0" dirty="0" err="1" smtClean="0"/>
                        <a:t>CUBoulder</a:t>
                      </a:r>
                      <a:r>
                        <a:rPr lang="en-US" sz="1200" b="0" dirty="0" smtClean="0"/>
                        <a:t>, @</a:t>
                      </a:r>
                      <a:r>
                        <a:rPr lang="en-US" sz="1200" b="0" dirty="0" err="1" smtClean="0"/>
                        <a:t>dailycamera</a:t>
                      </a:r>
                      <a:r>
                        <a:rPr lang="en-US" sz="1200" b="0" dirty="0" smtClean="0"/>
                        <a:t>, and @</a:t>
                      </a:r>
                      <a:r>
                        <a:rPr lang="en-US" sz="1200" b="0" dirty="0" err="1" smtClean="0"/>
                        <a:t>bouldercounty</a:t>
                      </a:r>
                      <a:r>
                        <a:rPr lang="en-US" sz="1200" b="0" dirty="0" smtClean="0"/>
                        <a:t> for being on their game tonight.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Thanks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for the updates and alerts!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51788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16292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324708251763605000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Texas</a:t>
                      </a:r>
                      <a:r>
                        <a:rPr lang="en-US" sz="1200" b="0" dirty="0" smtClean="0"/>
                        <a:t> is in </a:t>
                      </a:r>
                      <a:r>
                        <a:rPr lang="en-US" sz="1200" b="0" dirty="0" err="1" smtClean="0"/>
                        <a:t>HiGh</a:t>
                      </a:r>
                      <a:r>
                        <a:rPr lang="en-US" sz="1200" b="0" dirty="0" smtClean="0"/>
                        <a:t> Alert there was a Waco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explosion</a:t>
                      </a:r>
                      <a:r>
                        <a:rPr lang="en-US" sz="1200" b="0" dirty="0" smtClean="0"/>
                        <a:t> I'm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sooo</a:t>
                      </a:r>
                      <a:r>
                        <a:rPr lang="en-US" sz="12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scared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pray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0" dirty="0" smtClean="0"/>
                        <a:t>people this is </a:t>
                      </a:r>
                      <a:r>
                        <a:rPr lang="en-US" sz="1200" b="0" dirty="0" err="1" smtClean="0"/>
                        <a:t>soo</a:t>
                      </a:r>
                      <a:r>
                        <a:rPr lang="en-US" sz="1200" b="0" dirty="0" smtClean="0"/>
                        <a:t> freighting omg I'm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scared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2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>
                <a:solidFill>
                  <a:srgbClr val="7030A0"/>
                </a:solidFill>
              </a:rPr>
              <a:t>Other-Discussion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Users are discussing the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 type can be:</a:t>
            </a:r>
          </a:p>
          <a:p>
            <a:r>
              <a:rPr lang="en-US" dirty="0" smtClean="0"/>
              <a:t>"Causes",	"Blame",</a:t>
            </a:r>
            <a:r>
              <a:rPr lang="en-US" dirty="0"/>
              <a:t> </a:t>
            </a:r>
            <a:r>
              <a:rPr lang="en-US" dirty="0" smtClean="0"/>
              <a:t>“Rumors“, “fault”, “should”, “mistake”, “wrong”, “suggestion”, “idea”, “I”, “them”, “maybe”, “probably”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756" y="4419600"/>
            <a:ext cx="77104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keyword/</a:t>
            </a:r>
            <a:r>
              <a:rPr lang="en-US" u="sng" dirty="0" err="1" smtClean="0">
                <a:solidFill>
                  <a:srgbClr val="FF0000"/>
                </a:solidFill>
              </a:rPr>
              <a:t>hashtag</a:t>
            </a:r>
            <a:r>
              <a:rPr lang="en-US" dirty="0" smtClean="0"/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indicating terms</a:t>
            </a:r>
            <a:endParaRPr lang="en-US" u="sng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>
                <a:solidFill>
                  <a:srgbClr val="7030A0"/>
                </a:solidFill>
              </a:rPr>
              <a:t>Other-Discussion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08091"/>
              </p:ext>
            </p:extLst>
          </p:nvPr>
        </p:nvGraphicFramePr>
        <p:xfrm>
          <a:off x="304800" y="1107692"/>
          <a:ext cx="8534400" cy="7973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212429443170435000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jawtry</a:t>
                      </a:r>
                      <a:r>
                        <a:rPr lang="en-US" sz="1200" b="0" dirty="0" smtClean="0"/>
                        <a:t>: RT @</a:t>
                      </a:r>
                      <a:r>
                        <a:rPr lang="en-US" sz="1200" b="0" dirty="0" err="1" smtClean="0"/>
                        <a:t>travisswan</a:t>
                      </a:r>
                      <a:r>
                        <a:rPr lang="en-US" sz="1200" b="0" dirty="0" smtClean="0"/>
                        <a:t>: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HighParkFire</a:t>
                      </a:r>
                      <a:r>
                        <a:rPr lang="en-US" sz="1200" b="0" dirty="0" smtClean="0"/>
                        <a:t> 3 panoramas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US" sz="1200" b="0" dirty="0" smtClean="0"/>
                        <a:t>took today from h.287,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Bingham</a:t>
                      </a:r>
                      <a:r>
                        <a:rPr lang="en-US" sz="1200" b="0" dirty="0" smtClean="0"/>
                        <a:t> Hl Rd, &amp;amp; ridge above Co Rd 23. @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coloradoan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ht</a:t>
                      </a:r>
                      <a:r>
                        <a:rPr lang="en-US" sz="1200" b="0" dirty="0" smtClean="0"/>
                        <a:t> ...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31580"/>
              </p:ext>
            </p:extLst>
          </p:nvPr>
        </p:nvGraphicFramePr>
        <p:xfrm>
          <a:off x="304800" y="2209801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4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243380168712941000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200" b="0" dirty="0" smtClean="0"/>
                        <a:t> -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200" b="0" dirty="0" smtClean="0"/>
                        <a:t>, an example for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</a:t>
                      </a:r>
                      <a:r>
                        <a:rPr lang="en-US" sz="1200" b="0" dirty="0" smtClean="0"/>
                        <a:t> resistant construction !  - </a:t>
                      </a:r>
                      <a:r>
                        <a:rPr lang="en-US" sz="1200" b="0" dirty="0" smtClean="0">
                          <a:hlinkClick r:id="rId2"/>
                        </a:rPr>
                        <a:t>http://t.co/n4y6x1yj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[No indication term containing]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69033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379399283163664000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I'll</a:t>
                      </a:r>
                      <a:r>
                        <a:rPr lang="en-US" sz="1200" b="0" dirty="0" smtClean="0"/>
                        <a:t> show the </a:t>
                      </a:r>
                      <a:r>
                        <a:rPr lang="en-US" sz="1200" b="0" dirty="0" err="1" smtClean="0"/>
                        <a:t>doppler</a:t>
                      </a:r>
                      <a:r>
                        <a:rPr lang="en-US" sz="1200" b="0" dirty="0" smtClean="0"/>
                        <a:t> radar from Boulder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200" b="0" dirty="0" smtClean="0"/>
                        <a:t> in just a minute...major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flooding</a:t>
                      </a:r>
                      <a:r>
                        <a:rPr lang="en-US" sz="1200" b="0" dirty="0" smtClean="0"/>
                        <a:t>...and bridge washed away.  Amazing live pictures.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80245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276839025107693000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its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raining</a:t>
                      </a:r>
                      <a:r>
                        <a:rPr lang="en-US" sz="1200" b="0" dirty="0" smtClean="0"/>
                        <a:t> again here at #</a:t>
                      </a:r>
                      <a:r>
                        <a:rPr lang="en-US" sz="1200" b="0" dirty="0" err="1" smtClean="0"/>
                        <a:t>bukidnon</a:t>
                      </a:r>
                      <a:r>
                        <a:rPr lang="en-US" sz="1200" b="0" dirty="0" smtClean="0"/>
                        <a:t> ,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typhoon</a:t>
                      </a:r>
                      <a:r>
                        <a:rPr lang="en-US" sz="1200" b="0" dirty="0" smtClean="0"/>
                        <a:t>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pabloph</a:t>
                      </a:r>
                      <a:r>
                        <a:rPr lang="en-US" sz="1200" b="0" dirty="0" smtClean="0"/>
                        <a:t>...classes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suspended</a:t>
                      </a:r>
                      <a:r>
                        <a:rPr lang="en-US" sz="1200" b="0" dirty="0" smtClean="0"/>
                        <a:t> today :(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57025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98657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324752132563685000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Explosion</a:t>
                      </a:r>
                      <a:r>
                        <a:rPr lang="en-US" sz="1200" b="0" dirty="0" smtClean="0"/>
                        <a:t>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Waco</a:t>
                      </a:r>
                      <a:r>
                        <a:rPr lang="en-US" sz="1200" b="0" dirty="0" smtClean="0"/>
                        <a:t> :o </a:t>
                      </a:r>
                      <a:r>
                        <a:rPr lang="en-US" sz="1200" b="0" dirty="0" err="1" smtClean="0"/>
                        <a:t>Thats</a:t>
                      </a:r>
                      <a:r>
                        <a:rPr lang="en-US" sz="1200" b="0" dirty="0" smtClean="0"/>
                        <a:t> About 2 Hours From Here/.\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Other-Irrelevant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The post is irrelevant, contains no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 type can be any terms not relating to the event or containing any information. 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37" y="4419600"/>
            <a:ext cx="771048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keyword/</a:t>
            </a:r>
            <a:r>
              <a:rPr lang="en-US" u="sng" dirty="0" err="1" smtClean="0">
                <a:solidFill>
                  <a:srgbClr val="FF0000"/>
                </a:solidFill>
              </a:rPr>
              <a:t>hashtag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no matched indicating </a:t>
            </a:r>
            <a:r>
              <a:rPr lang="en-US" u="sng" dirty="0" err="1" smtClean="0">
                <a:solidFill>
                  <a:srgbClr val="FF0000"/>
                </a:solidFill>
              </a:rPr>
              <a:t>terms</a:t>
            </a:r>
            <a:r>
              <a:rPr lang="en-US" b="1" u="sng" dirty="0" err="1" smtClean="0">
                <a:solidFill>
                  <a:srgbClr val="FF0000"/>
                </a:solidFill>
              </a:rPr>
              <a:t>+</a:t>
            </a:r>
            <a:r>
              <a:rPr lang="en-US" u="sng" dirty="0" err="1" smtClean="0">
                <a:solidFill>
                  <a:srgbClr val="FF0000"/>
                </a:solidFill>
              </a:rPr>
              <a:t>informal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sentence/</a:t>
            </a:r>
            <a:r>
              <a:rPr lang="en-US" dirty="0" err="1" smtClean="0"/>
              <a:t>slangs+different</a:t>
            </a:r>
            <a:r>
              <a:rPr lang="en-US" dirty="0" smtClean="0"/>
              <a:t> language</a:t>
            </a:r>
            <a:endParaRPr lang="en-US" dirty="0"/>
          </a:p>
          <a:p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Other-Irrelevant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68769"/>
              </p:ext>
            </p:extLst>
          </p:nvPr>
        </p:nvGraphicFramePr>
        <p:xfrm>
          <a:off x="304800" y="1107692"/>
          <a:ext cx="85344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  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212311717449973000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Is the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Wildfire</a:t>
                      </a:r>
                      <a:r>
                        <a:rPr lang="en-US" sz="1400" dirty="0" smtClean="0"/>
                        <a:t> the Future Norm? http://t.co/yfgHINNf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06530"/>
              </p:ext>
            </p:extLst>
          </p:nvPr>
        </p:nvGraphicFramePr>
        <p:xfrm>
          <a:off x="304800" y="2290575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243383633216413000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Dear earth 2x this week you've woken me up 3.5 #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</a:t>
                      </a:r>
                      <a:r>
                        <a:rPr lang="en-US" sz="1200" b="0" dirty="0" smtClean="0"/>
                        <a:t> epicenter 1/2 mile away-Results crappy workout next day stop making me fat earth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15383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379404760924688000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@KD0FHS: Environmental damage occurring in #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en-US" sz="1200" b="0" dirty="0" smtClean="0"/>
                        <a:t> #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flood</a:t>
                      </a:r>
                      <a:r>
                        <a:rPr lang="en-US" sz="1200" b="0" dirty="0" smtClean="0"/>
                        <a:t>, media turning a blind eye.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coflood</a:t>
                      </a:r>
                      <a:r>
                        <a:rPr lang="en-US" sz="1200" b="0" dirty="0" smtClean="0"/>
                        <a:t> http://t.co/dBQT0AJBAR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3839"/>
              </p:ext>
            </p:extLst>
          </p:nvPr>
        </p:nvGraphicFramePr>
        <p:xfrm>
          <a:off x="304800" y="40386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276844699975839000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It is starting to rain..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TyphoonPablo</a:t>
                      </a:r>
                      <a:r>
                        <a:rPr lang="en-US" sz="1200" b="0" dirty="0" smtClean="0"/>
                        <a:t> wag </a:t>
                      </a:r>
                      <a:r>
                        <a:rPr lang="en-US" sz="1200" b="0" dirty="0" err="1" smtClean="0"/>
                        <a:t>naman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sanang</a:t>
                      </a:r>
                      <a:r>
                        <a:rPr lang="en-US" sz="1200" b="0" dirty="0" smtClean="0"/>
                        <a:t> OA </a:t>
                      </a:r>
                      <a:r>
                        <a:rPr lang="en-US" sz="1200" b="0" dirty="0" err="1" smtClean="0"/>
                        <a:t>ang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pagdaan</a:t>
                      </a:r>
                      <a:r>
                        <a:rPr lang="en-US" sz="1200" b="0" dirty="0" smtClean="0"/>
                        <a:t> mo.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3318"/>
              </p:ext>
            </p:extLst>
          </p:nvPr>
        </p:nvGraphicFramePr>
        <p:xfrm>
          <a:off x="304800" y="5029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397441958417035000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MartinGarrix</a:t>
                      </a:r>
                      <a:r>
                        <a:rPr lang="en-US" sz="1200" b="0" dirty="0" smtClean="0"/>
                        <a:t>: On my way to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airport</a:t>
                      </a:r>
                      <a:r>
                        <a:rPr lang="en-US" sz="1200" b="0" dirty="0" smtClean="0"/>
                        <a:t> with @</a:t>
                      </a:r>
                      <a:r>
                        <a:rPr lang="en-US" sz="1200" b="0" dirty="0" err="1" smtClean="0"/>
                        <a:t>JulianJordan</a:t>
                      </a:r>
                      <a:r>
                        <a:rPr lang="en-US" sz="1200" b="0" dirty="0" smtClean="0"/>
                        <a:t> &amp;amp; @</a:t>
                      </a:r>
                      <a:r>
                        <a:rPr lang="en-US" sz="1200" b="0" dirty="0" err="1" smtClean="0"/>
                        <a:t>jayhardway</a:t>
                      </a:r>
                      <a:r>
                        <a:rPr lang="en-US" sz="1200" b="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shooting</a:t>
                      </a:r>
                      <a:r>
                        <a:rPr lang="en-US" sz="1200" b="0" dirty="0" smtClean="0"/>
                        <a:t> the video for Wizard in Italy tonight!! http://t.co/</a:t>
                      </a:r>
                      <a:r>
                        <a:rPr lang="en-US" sz="1200" b="0" dirty="0" err="1" smtClean="0"/>
                        <a:t>Wâ</a:t>
                      </a:r>
                      <a:r>
                        <a:rPr lang="en-US" sz="1200" b="0" dirty="0" smtClean="0"/>
                        <a:t>€¦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80295"/>
              </p:ext>
            </p:extLst>
          </p:nvPr>
        </p:nvGraphicFramePr>
        <p:xfrm>
          <a:off x="304800" y="60198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324756129727016000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GossipGirlWaco</a:t>
                      </a:r>
                      <a:r>
                        <a:rPr lang="en-US" sz="1200" b="0" dirty="0" smtClean="0"/>
                        <a:t>: This is an actual fact.... Cameron </a:t>
                      </a:r>
                      <a:r>
                        <a:rPr lang="en-US" sz="1200" b="0" dirty="0" err="1" smtClean="0"/>
                        <a:t>Sowder</a:t>
                      </a:r>
                      <a:r>
                        <a:rPr lang="en-US" sz="1200" b="0" dirty="0" smtClean="0"/>
                        <a:t> is a sick.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prayforwest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9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 txBox="1">
            <a:spLocks/>
          </p:cNvSpPr>
          <p:nvPr/>
        </p:nvSpPr>
        <p:spPr>
          <a:xfrm>
            <a:off x="548054" y="304800"/>
            <a:ext cx="57695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Primary Filtering method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054" y="1154668"/>
            <a:ext cx="412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 set of </a:t>
            </a:r>
            <a:r>
              <a:rPr lang="en-US" u="sng" dirty="0"/>
              <a:t>2013 LA Airport Shooting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054" y="2057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Hashtags and keywords used for filtering tweets: </a:t>
            </a:r>
            <a:r>
              <a:rPr lang="en-US" altLang="ko-KR" dirty="0"/>
              <a:t>"LAX </a:t>
            </a:r>
            <a:r>
              <a:rPr lang="en-US" altLang="ko-KR" dirty="0" err="1"/>
              <a:t>shooting","LAX</a:t>
            </a:r>
            <a:r>
              <a:rPr lang="en-US" altLang="ko-KR" dirty="0"/>
              <a:t> </a:t>
            </a:r>
            <a:r>
              <a:rPr lang="en-US" altLang="ko-KR" dirty="0" err="1"/>
              <a:t>shootings","Lax</a:t>
            </a:r>
            <a:r>
              <a:rPr lang="en-US" altLang="ko-KR" dirty="0"/>
              <a:t> </a:t>
            </a:r>
            <a:r>
              <a:rPr lang="en-US" altLang="ko-KR" dirty="0" err="1"/>
              <a:t>shooter","Lax</a:t>
            </a:r>
            <a:r>
              <a:rPr lang="en-US" altLang="ko-KR" dirty="0"/>
              <a:t> suspect","#</a:t>
            </a:r>
            <a:r>
              <a:rPr lang="en-US" altLang="ko-KR" dirty="0" err="1"/>
              <a:t>LAXShooting</a:t>
            </a:r>
            <a:r>
              <a:rPr lang="en-US" altLang="ko-KR" dirty="0"/>
              <a:t>","Lax </a:t>
            </a:r>
            <a:r>
              <a:rPr lang="en-US" altLang="ko-KR" dirty="0" err="1"/>
              <a:t>airport","#LAX","airport</a:t>
            </a:r>
            <a:r>
              <a:rPr lang="en-US" altLang="ko-KR" dirty="0"/>
              <a:t> </a:t>
            </a:r>
            <a:r>
              <a:rPr lang="en-US" altLang="ko-KR" dirty="0" err="1"/>
              <a:t>shooting","airport</a:t>
            </a:r>
            <a:r>
              <a:rPr lang="en-US" altLang="ko-KR" dirty="0"/>
              <a:t> shootings","#</a:t>
            </a:r>
            <a:r>
              <a:rPr lang="en-US" altLang="ko-KR" dirty="0" err="1"/>
              <a:t>losangeles</a:t>
            </a:r>
            <a:r>
              <a:rPr lang="en-US" altLang="ko-KR" dirty="0"/>
              <a:t> </a:t>
            </a:r>
            <a:r>
              <a:rPr lang="en-US" altLang="ko-KR" dirty="0" err="1"/>
              <a:t>airport","lax</a:t>
            </a:r>
            <a:r>
              <a:rPr lang="en-US" altLang="ko-KR" dirty="0"/>
              <a:t> victims"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6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Other-Unknown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Does not fit into any other category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type can be anything that have no relation with other categorizes either.   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837" y="4419600"/>
            <a:ext cx="77104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keyword/</a:t>
            </a:r>
            <a:r>
              <a:rPr lang="en-US" u="sng" dirty="0" err="1" smtClean="0">
                <a:solidFill>
                  <a:srgbClr val="FF0000"/>
                </a:solidFill>
              </a:rPr>
              <a:t>hashtag</a:t>
            </a:r>
            <a:r>
              <a:rPr lang="en-US" dirty="0" smtClean="0"/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unmatched with other categories</a:t>
            </a:r>
            <a:endParaRPr lang="en-US" u="sng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Other-Unknown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204" y="738360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Colorado Wildfires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720" y="1840468"/>
            <a:ext cx="290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 Costa Rica Earthquake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02" y="2678668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Colorado Floods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7313" y="3557125"/>
            <a:ext cx="21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Typhoon Pablo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0013" y="4507468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 Airport Shooting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29" y="5498068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West Texas Explosion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19651"/>
              </p:ext>
            </p:extLst>
          </p:nvPr>
        </p:nvGraphicFramePr>
        <p:xfrm>
          <a:off x="304800" y="1107692"/>
          <a:ext cx="8534400" cy="792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218658777333903000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[VIDEO] Beelden van het ontstaan van de Waldo Canyon </a:t>
                      </a:r>
                      <a:r>
                        <a:rPr lang="nl-NL" sz="1200" b="1" dirty="0" smtClean="0">
                          <a:solidFill>
                            <a:srgbClr val="FF0000"/>
                          </a:solidFill>
                        </a:rPr>
                        <a:t>Fire</a:t>
                      </a:r>
                      <a:r>
                        <a:rPr lang="nl-NL" sz="1200" dirty="0" smtClean="0"/>
                        <a:t> in </a:t>
                      </a:r>
                      <a:r>
                        <a:rPr lang="nl-NL" sz="1200" b="1" dirty="0" smtClean="0">
                          <a:solidFill>
                            <a:srgbClr val="FF0000"/>
                          </a:solidFill>
                        </a:rPr>
                        <a:t>Colorado</a:t>
                      </a:r>
                      <a:r>
                        <a:rPr lang="nl-NL" sz="1200" dirty="0" smtClean="0"/>
                        <a:t> USA http://t.co/GIjgX39b #actueel #nieuws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07431"/>
              </p:ext>
            </p:extLst>
          </p:nvPr>
        </p:nvGraphicFramePr>
        <p:xfrm>
          <a:off x="304800" y="2290575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243382760797007000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http://t.co/4igC5NpM In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earthquake-ready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200" b="0" dirty="0" smtClean="0"/>
                        <a:t>, quake size rattles (+video)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843"/>
              </p:ext>
            </p:extLst>
          </p:nvPr>
        </p:nvGraphicFramePr>
        <p:xfrm>
          <a:off x="304800" y="31242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378226123764547000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“@</a:t>
                      </a:r>
                      <a:r>
                        <a:rPr lang="en-US" sz="1200" b="0" dirty="0" err="1" smtClean="0"/>
                        <a:t>babylon_cat</a:t>
                      </a:r>
                      <a:r>
                        <a:rPr lang="en-US" sz="1200" b="0" dirty="0" smtClean="0"/>
                        <a:t>: 'Not smart': Life-threatening #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BoulderFlood</a:t>
                      </a:r>
                      <a:r>
                        <a:rPr lang="en-US" sz="1200" b="0" dirty="0" smtClean="0"/>
                        <a:t>?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Boulder</a:t>
                      </a:r>
                      <a:r>
                        <a:rPr lang="en-US" sz="1200" b="0" dirty="0" smtClean="0"/>
                        <a:t> college students go tubing [video]http://t.co/7MhHlJPFIx” #</a:t>
                      </a:r>
                      <a:r>
                        <a:rPr lang="en-US" sz="1200" b="0" dirty="0" err="1" smtClean="0"/>
                        <a:t>toosmart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23103"/>
              </p:ext>
            </p:extLst>
          </p:nvPr>
        </p:nvGraphicFramePr>
        <p:xfrm>
          <a:off x="304800" y="40386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276902568809095000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SUPER TYPHOON BOPHA (PABLO) UPDATE NUMBER 020Issued: 7:00 PM </a:t>
                      </a:r>
                      <a:r>
                        <a:rPr lang="en-US" sz="1200" b="0" dirty="0" err="1" smtClean="0"/>
                        <a:t>PhT</a:t>
                      </a:r>
                      <a:r>
                        <a:rPr lang="en-US" sz="1200" b="0" dirty="0" smtClean="0"/>
                        <a:t> (10:00 GMT) Sunday 02 Dec 2012Next Update:... http://t.co/C0df8dfw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11100"/>
              </p:ext>
            </p:extLst>
          </p:nvPr>
        </p:nvGraphicFramePr>
        <p:xfrm>
          <a:off x="304800" y="5029200"/>
          <a:ext cx="85344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No data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04101"/>
              </p:ext>
            </p:extLst>
          </p:nvPr>
        </p:nvGraphicFramePr>
        <p:xfrm>
          <a:off x="304800" y="6019800"/>
          <a:ext cx="853440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324753210499809000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RT @</a:t>
                      </a:r>
                      <a:r>
                        <a:rPr lang="en-US" sz="1200" b="0" dirty="0" err="1" smtClean="0"/>
                        <a:t>bravesandbeer</a:t>
                      </a:r>
                      <a:r>
                        <a:rPr lang="en-US" sz="1200" b="0" dirty="0" smtClean="0"/>
                        <a:t>: A lot of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firefighters</a:t>
                      </a:r>
                      <a:r>
                        <a:rPr lang="en-US" sz="1200" b="0" dirty="0" smtClean="0"/>
                        <a:t> that are battling the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Texas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fires</a:t>
                      </a:r>
                      <a:r>
                        <a:rPr lang="en-US" sz="1200" b="0" dirty="0" smtClean="0"/>
                        <a:t> are volunteer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firefighters</a:t>
                      </a:r>
                      <a:r>
                        <a:rPr lang="en-US" sz="1200" b="0" dirty="0" smtClean="0"/>
                        <a:t> from the small town of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West</a:t>
                      </a:r>
                      <a:r>
                        <a:rPr lang="en-US" sz="1200" b="0" dirty="0" smtClean="0"/>
                        <a:t>, T ...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</a:t>
            </a:r>
            <a:r>
              <a:rPr lang="en-US" sz="2400" b="1" dirty="0" err="1"/>
              <a:t>KnownAlready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0195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Description:  The Responder already knows this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27895"/>
            <a:ext cx="6858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Terms particularly related to this information type can be those which already had matching before with other categories. Duplicate or very </a:t>
            </a:r>
            <a:r>
              <a:rPr lang="en-US" smtClean="0"/>
              <a:t>similar information </a:t>
            </a:r>
            <a:r>
              <a:rPr lang="en-US" dirty="0" smtClean="0"/>
              <a:t>can be categorized as this one.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837" y="4419600"/>
            <a:ext cx="77104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</a:t>
            </a:r>
            <a:r>
              <a:rPr lang="en-US" b="1" u="sng" dirty="0" smtClean="0"/>
              <a:t>Structure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Event </a:t>
            </a:r>
            <a:r>
              <a:rPr lang="en-US" u="sng" dirty="0">
                <a:solidFill>
                  <a:srgbClr val="FF0000"/>
                </a:solidFill>
              </a:rPr>
              <a:t>related </a:t>
            </a:r>
            <a:r>
              <a:rPr lang="en-US" u="sng" dirty="0" smtClean="0">
                <a:solidFill>
                  <a:srgbClr val="FF0000"/>
                </a:solidFill>
              </a:rPr>
              <a:t>keyword/</a:t>
            </a:r>
            <a:r>
              <a:rPr lang="en-US" u="sng" dirty="0" err="1" smtClean="0">
                <a:solidFill>
                  <a:srgbClr val="FF0000"/>
                </a:solidFill>
              </a:rPr>
              <a:t>hashtag</a:t>
            </a:r>
            <a:r>
              <a:rPr lang="en-US" dirty="0" smtClean="0"/>
              <a:t>+ </a:t>
            </a:r>
            <a:r>
              <a:rPr lang="en-US" u="sng" dirty="0" smtClean="0">
                <a:solidFill>
                  <a:srgbClr val="FF0000"/>
                </a:solidFill>
              </a:rPr>
              <a:t>repeated information of particular event</a:t>
            </a:r>
          </a:p>
          <a:p>
            <a:endParaRPr lang="en-US" dirty="0">
              <a:solidFill>
                <a:srgbClr val="6A3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638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Information Type: </a:t>
            </a:r>
            <a:r>
              <a:rPr lang="en-US" sz="2400" b="1" dirty="0"/>
              <a:t>Other-</a:t>
            </a:r>
            <a:r>
              <a:rPr lang="en-US" sz="2400" b="1" dirty="0" err="1"/>
              <a:t>KnownAlready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29663" y="738360"/>
            <a:ext cx="29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2012 Costa Rica Earthquake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69825"/>
              </p:ext>
            </p:extLst>
          </p:nvPr>
        </p:nvGraphicFramePr>
        <p:xfrm>
          <a:off x="304800" y="826867"/>
          <a:ext cx="8534400" cy="29776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3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  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Tweet</a:t>
                      </a:r>
                      <a:r>
                        <a:rPr lang="en-US" sz="1600" baseline="0" dirty="0" smtClean="0"/>
                        <a:t>  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218658777333903000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7.9 quake off </a:t>
                      </a:r>
                      <a:r>
                        <a:rPr lang="en-US" sz="1600" dirty="0" smtClean="0"/>
                        <a:t>Pacific coast of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Costa Rica</a:t>
                      </a:r>
                      <a:r>
                        <a:rPr lang="en-US" sz="1600" dirty="0" smtClean="0"/>
                        <a:t>: USGS  http://t.co/dFBziPuJ #International </a:t>
                      </a: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[For</a:t>
                      </a:r>
                      <a:r>
                        <a:rPr lang="en-US" sz="1600" b="1" baseline="0" dirty="0" smtClean="0">
                          <a:solidFill>
                            <a:srgbClr val="7030A0"/>
                          </a:solidFill>
                        </a:rPr>
                        <a:t> e</a:t>
                      </a: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xample, marked as </a:t>
                      </a:r>
                      <a:r>
                        <a:rPr lang="en-US" altLang="ko-KR" sz="1600" dirty="0" smtClean="0"/>
                        <a:t>Existing Knowledge</a:t>
                      </a:r>
                      <a:r>
                        <a:rPr lang="en-US" sz="1600" b="1" baseline="0" dirty="0" smtClean="0">
                          <a:solidFill>
                            <a:srgbClr val="7030A0"/>
                          </a:solidFill>
                        </a:rPr>
                        <a:t>]</a:t>
                      </a:r>
                      <a:endParaRPr lang="en-US" sz="16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243370358244274000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Strong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7.9 quake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hits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Costa Rica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tsunami</a:t>
                      </a:r>
                      <a:r>
                        <a:rPr lang="en-US" sz="1400" dirty="0" smtClean="0"/>
                        <a:t> warning issued - Yahoo! News http://t.co/IgSLlNPo via @</a:t>
                      </a:r>
                      <a:r>
                        <a:rPr lang="en-US" sz="1400" dirty="0" err="1" smtClean="0"/>
                        <a:t>YahooNews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243370685391597000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7.9</a:t>
                      </a:r>
                      <a:r>
                        <a:rPr lang="en-US" sz="1400" dirty="0" smtClean="0"/>
                        <a:t>-magnitude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quake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hits off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400" dirty="0" smtClean="0"/>
                        <a:t>: An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earthquake</a:t>
                      </a:r>
                      <a:r>
                        <a:rPr lang="en-US" sz="1400" dirty="0" smtClean="0"/>
                        <a:t> with a preliminary magnitude of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7.9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struck off the coast ... http://t.co/4vALj5az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243444878439231000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Fox News reports a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7.9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earthquake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struck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243506920592392000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onedirection</a:t>
                      </a:r>
                      <a:r>
                        <a:rPr lang="en-US" sz="1400" dirty="0" smtClean="0"/>
                        <a:t> In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Costa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Rica</a:t>
                      </a:r>
                      <a:r>
                        <a:rPr lang="en-US" sz="1400" dirty="0" smtClean="0"/>
                        <a:t> there was a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7.9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earthquake</a:t>
                      </a:r>
                      <a:r>
                        <a:rPr lang="en-US" sz="1400" dirty="0" smtClean="0"/>
                        <a:t> =/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 txBox="1">
            <a:spLocks/>
          </p:cNvSpPr>
          <p:nvPr/>
        </p:nvSpPr>
        <p:spPr>
          <a:xfrm>
            <a:off x="548054" y="304800"/>
            <a:ext cx="57695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Primary Filtering method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054" y="1154668"/>
            <a:ext cx="423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 set of </a:t>
            </a:r>
            <a:r>
              <a:rPr lang="en-US" u="sng" dirty="0"/>
              <a:t>2013 West Texas Explosion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054" y="2057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Hashtags and keywords used for filtering tweets: </a:t>
            </a:r>
            <a:r>
              <a:rPr lang="en-US" altLang="ko-KR" dirty="0"/>
              <a:t>#</a:t>
            </a:r>
            <a:r>
              <a:rPr lang="en-US" altLang="ko-KR" dirty="0" err="1"/>
              <a:t>westexplosion</a:t>
            </a:r>
            <a:r>
              <a:rPr lang="en-US" altLang="ko-KR" dirty="0"/>
              <a:t>","west explosion","</a:t>
            </a:r>
            <a:r>
              <a:rPr lang="en-US" altLang="ko-KR" dirty="0" err="1"/>
              <a:t>waco</a:t>
            </a:r>
            <a:r>
              <a:rPr lang="en-US" altLang="ko-KR" dirty="0"/>
              <a:t> explosion","</a:t>
            </a:r>
            <a:r>
              <a:rPr lang="en-US" altLang="ko-KR" dirty="0" err="1"/>
              <a:t>texas</a:t>
            </a:r>
            <a:r>
              <a:rPr lang="en-US" altLang="ko-KR" dirty="0"/>
              <a:t> explosion","</a:t>
            </a:r>
            <a:r>
              <a:rPr lang="en-US" altLang="ko-KR" dirty="0" err="1"/>
              <a:t>texas</a:t>
            </a:r>
            <a:r>
              <a:rPr lang="en-US" altLang="ko-KR" dirty="0"/>
              <a:t> fertilizer","</a:t>
            </a:r>
            <a:r>
              <a:rPr lang="en-US" altLang="ko-KR" dirty="0" err="1"/>
              <a:t>prayfortexas</a:t>
            </a:r>
            <a:r>
              <a:rPr lang="en-US" altLang="ko-KR" dirty="0"/>
              <a:t>","</a:t>
            </a:r>
            <a:r>
              <a:rPr lang="en-US" altLang="ko-KR" dirty="0" err="1"/>
              <a:t>prayforwest</a:t>
            </a:r>
            <a:r>
              <a:rPr lang="en-US" altLang="ko-KR" dirty="0"/>
              <a:t>","</a:t>
            </a:r>
            <a:r>
              <a:rPr lang="en-US" altLang="ko-KR" dirty="0" err="1"/>
              <a:t>waco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en-US" altLang="ko-KR" dirty="0"/>
              <a:t>","west </a:t>
            </a:r>
            <a:r>
              <a:rPr lang="en-US" altLang="ko-KR" dirty="0" err="1"/>
              <a:t>tx</a:t>
            </a:r>
            <a:r>
              <a:rPr lang="en-US" altLang="ko-KR" dirty="0"/>
              <a:t>","west </a:t>
            </a:r>
            <a:r>
              <a:rPr lang="en-US" altLang="ko-KR" dirty="0" err="1"/>
              <a:t>texas</a:t>
            </a:r>
            <a:r>
              <a:rPr lang="en-US" altLang="ko-KR" dirty="0"/>
              <a:t>","</a:t>
            </a:r>
            <a:r>
              <a:rPr lang="en-US" altLang="ko-KR" dirty="0" err="1"/>
              <a:t>waco</a:t>
            </a:r>
            <a:r>
              <a:rPr lang="en-US" altLang="ko-KR" dirty="0"/>
              <a:t> </a:t>
            </a:r>
            <a:r>
              <a:rPr lang="en-US" altLang="ko-KR" dirty="0" err="1"/>
              <a:t>texas</a:t>
            </a:r>
            <a:r>
              <a:rPr lang="en-US" altLang="ko-KR" dirty="0"/>
              <a:t>","#west","#</a:t>
            </a:r>
            <a:r>
              <a:rPr lang="en-US" altLang="ko-KR" dirty="0" err="1"/>
              <a:t>waco</a:t>
            </a:r>
            <a:r>
              <a:rPr lang="en-US" altLang="ko-KR" dirty="0"/>
              <a:t>","</a:t>
            </a:r>
            <a:r>
              <a:rPr lang="en-US" altLang="ko-KR" dirty="0" err="1"/>
              <a:t>westexplosion</a:t>
            </a:r>
            <a:r>
              <a:rPr lang="en-US" altLang="ko-KR" dirty="0"/>
              <a:t>","west explosion","</a:t>
            </a:r>
            <a:r>
              <a:rPr lang="en-US" altLang="ko-KR" dirty="0" err="1"/>
              <a:t>waco</a:t>
            </a:r>
            <a:r>
              <a:rPr lang="en-US" altLang="ko-KR" dirty="0"/>
              <a:t> explosion","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en-US" altLang="ko-KR" dirty="0" err="1"/>
              <a:t>explosion","fertilizer</a:t>
            </a:r>
            <a:r>
              <a:rPr lang="en-US" altLang="ko-KR" dirty="0"/>
              <a:t> explosion","</a:t>
            </a:r>
            <a:r>
              <a:rPr lang="en-US" altLang="ko-KR" dirty="0" err="1"/>
              <a:t>prayfortexas</a:t>
            </a:r>
            <a:r>
              <a:rPr lang="en-US" altLang="ko-KR" dirty="0"/>
              <a:t>","</a:t>
            </a:r>
            <a:r>
              <a:rPr lang="en-US" altLang="ko-KR" dirty="0" err="1"/>
              <a:t>prayforwest</a:t>
            </a:r>
            <a:r>
              <a:rPr lang="en-US" altLang="ko-KR" dirty="0"/>
              <a:t>","</a:t>
            </a:r>
            <a:r>
              <a:rPr lang="en-US" altLang="ko-KR" dirty="0" err="1"/>
              <a:t>westtx</a:t>
            </a:r>
            <a:r>
              <a:rPr lang="en-US" altLang="ko-KR" dirty="0"/>
              <a:t>","</a:t>
            </a:r>
            <a:r>
              <a:rPr lang="en-US" altLang="ko-KR" dirty="0" err="1"/>
              <a:t>wacotx</a:t>
            </a:r>
            <a:r>
              <a:rPr lang="en-US" altLang="ko-KR" dirty="0"/>
              <a:t>","west </a:t>
            </a:r>
            <a:r>
              <a:rPr lang="en-US" altLang="ko-KR" dirty="0" err="1"/>
              <a:t>texas</a:t>
            </a:r>
            <a:r>
              <a:rPr lang="en-US" altLang="ko-KR" dirty="0"/>
              <a:t>","</a:t>
            </a:r>
            <a:r>
              <a:rPr lang="en-US" altLang="ko-KR" dirty="0" err="1"/>
              <a:t>waco</a:t>
            </a:r>
            <a:r>
              <a:rPr lang="en-US" altLang="ko-KR" dirty="0"/>
              <a:t> </a:t>
            </a:r>
            <a:r>
              <a:rPr lang="en-US" altLang="ko-KR" dirty="0" err="1"/>
              <a:t>texas</a:t>
            </a:r>
            <a:r>
              <a:rPr lang="en-US" altLang="ko-KR" dirty="0"/>
              <a:t>","west </a:t>
            </a:r>
            <a:r>
              <a:rPr lang="en-US" altLang="ko-KR" dirty="0" err="1"/>
              <a:t>tx</a:t>
            </a:r>
            <a:r>
              <a:rPr lang="en-US" altLang="ko-KR" dirty="0"/>
              <a:t>","</a:t>
            </a:r>
            <a:r>
              <a:rPr lang="en-US" altLang="ko-KR" dirty="0" err="1"/>
              <a:t>waco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en-US" altLang="ko-KR" dirty="0"/>
              <a:t>","</a:t>
            </a:r>
            <a:r>
              <a:rPr lang="en-US" altLang="ko-KR" dirty="0" err="1"/>
              <a:t>texas</a:t>
            </a:r>
            <a:r>
              <a:rPr lang="en-US" altLang="ko-KR" dirty="0"/>
              <a:t> </a:t>
            </a:r>
            <a:r>
              <a:rPr lang="en-US" altLang="ko-KR" dirty="0" err="1"/>
              <a:t>fertilizer","west</a:t>
            </a:r>
            <a:r>
              <a:rPr lang="en-US" altLang="ko-KR" dirty="0"/>
              <a:t> fertilizer","</a:t>
            </a:r>
            <a:r>
              <a:rPr lang="en-US" altLang="ko-KR" dirty="0" err="1"/>
              <a:t>waco</a:t>
            </a:r>
            <a:r>
              <a:rPr lang="en-US" altLang="ko-KR" dirty="0"/>
              <a:t> fertilizer"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6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Needed term/word list related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63880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500" dirty="0" smtClean="0"/>
              <a:t>Volunteering</a:t>
            </a:r>
          </a:p>
          <a:p>
            <a:pPr lvl="1"/>
            <a:r>
              <a:rPr lang="en-US" sz="2500" dirty="0" smtClean="0"/>
              <a:t>Donation</a:t>
            </a:r>
          </a:p>
          <a:p>
            <a:pPr lvl="1"/>
            <a:r>
              <a:rPr lang="en-US" sz="2500" dirty="0" smtClean="0"/>
              <a:t>Communication</a:t>
            </a:r>
          </a:p>
          <a:p>
            <a:pPr lvl="1"/>
            <a:r>
              <a:rPr lang="en-US" sz="2500" dirty="0" smtClean="0"/>
              <a:t>Evacuation</a:t>
            </a:r>
          </a:p>
          <a:p>
            <a:pPr lvl="1"/>
            <a:r>
              <a:rPr lang="en-US" sz="2500" dirty="0" smtClean="0"/>
              <a:t>Emergency</a:t>
            </a:r>
          </a:p>
          <a:p>
            <a:pPr lvl="1"/>
            <a:r>
              <a:rPr lang="en-US" sz="2500" dirty="0" smtClean="0"/>
              <a:t>Informal </a:t>
            </a:r>
          </a:p>
          <a:p>
            <a:pPr lvl="1"/>
            <a:r>
              <a:rPr lang="en-US" sz="2500" dirty="0" smtClean="0"/>
              <a:t>Emotion/reaction</a:t>
            </a:r>
          </a:p>
          <a:p>
            <a:pPr lvl="1"/>
            <a:r>
              <a:rPr lang="en-US" sz="2500" dirty="0" smtClean="0"/>
              <a:t>Narration</a:t>
            </a:r>
          </a:p>
          <a:p>
            <a:pPr lvl="1"/>
            <a:r>
              <a:rPr lang="en-US" sz="2500" dirty="0" smtClean="0"/>
              <a:t>Weather</a:t>
            </a:r>
          </a:p>
          <a:p>
            <a:pPr lvl="1"/>
            <a:r>
              <a:rPr lang="en-US" sz="2500" dirty="0" smtClean="0"/>
              <a:t>Disaster threat</a:t>
            </a:r>
          </a:p>
          <a:p>
            <a:pPr lvl="1"/>
            <a:r>
              <a:rPr lang="en-US" sz="2500" dirty="0" smtClean="0">
                <a:solidFill>
                  <a:srgbClr val="7030A0"/>
                </a:solidFill>
              </a:rPr>
              <a:t>Change of state</a:t>
            </a:r>
          </a:p>
          <a:p>
            <a:pPr lvl="1"/>
            <a:r>
              <a:rPr lang="en-US" sz="2500" dirty="0" smtClean="0"/>
              <a:t>Adjectives</a:t>
            </a:r>
          </a:p>
          <a:p>
            <a:pPr lvl="1"/>
            <a:r>
              <a:rPr lang="en-US" sz="2500" dirty="0" smtClean="0">
                <a:solidFill>
                  <a:srgbClr val="7030A0"/>
                </a:solidFill>
              </a:rPr>
              <a:t>Services for recovery</a:t>
            </a:r>
          </a:p>
          <a:p>
            <a:pPr lvl="1"/>
            <a:r>
              <a:rPr lang="en-US" sz="2500" dirty="0" smtClean="0"/>
              <a:t>Units</a:t>
            </a:r>
          </a:p>
          <a:p>
            <a:pPr lvl="1"/>
            <a:r>
              <a:rPr lang="en-US" sz="2500" dirty="0" smtClean="0"/>
              <a:t>Government</a:t>
            </a:r>
          </a:p>
          <a:p>
            <a:pPr lvl="1"/>
            <a:r>
              <a:rPr lang="en-US" sz="2500" dirty="0" smtClean="0"/>
              <a:t>Advice </a:t>
            </a:r>
          </a:p>
          <a:p>
            <a:pPr lvl="1"/>
            <a:r>
              <a:rPr lang="en-US" sz="2500" dirty="0" smtClean="0"/>
              <a:t>Sentiment</a:t>
            </a:r>
          </a:p>
          <a:p>
            <a:pPr lvl="1"/>
            <a:r>
              <a:rPr lang="en-US" sz="2500" dirty="0" smtClean="0">
                <a:solidFill>
                  <a:srgbClr val="7030A0"/>
                </a:solidFill>
              </a:rPr>
              <a:t>Goods </a:t>
            </a:r>
          </a:p>
          <a:p>
            <a:pPr lvl="1"/>
            <a:r>
              <a:rPr lang="en-US" sz="2600" dirty="0">
                <a:solidFill>
                  <a:srgbClr val="6A3A20"/>
                </a:solidFill>
              </a:rPr>
              <a:t>news related/government official twitter account </a:t>
            </a:r>
            <a:r>
              <a:rPr lang="en-US" sz="2600" dirty="0" smtClean="0">
                <a:solidFill>
                  <a:srgbClr val="6A3A20"/>
                </a:solidFill>
              </a:rPr>
              <a:t>mentions</a:t>
            </a:r>
          </a:p>
          <a:p>
            <a:pPr lvl="1"/>
            <a:r>
              <a:rPr lang="en-US" sz="2200" dirty="0"/>
              <a:t>Emergency phone numbers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48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tf02801059</Template>
  <TotalTime>14157</TotalTime>
  <Words>5094</Words>
  <Application>Microsoft Office PowerPoint</Application>
  <PresentationFormat>화면 슬라이드 쇼(4:3)</PresentationFormat>
  <Paragraphs>766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HY중고딕</vt:lpstr>
      <vt:lpstr>맑은 고딕</vt:lpstr>
      <vt:lpstr>Arial</vt:lpstr>
      <vt:lpstr>Calibri</vt:lpstr>
      <vt:lpstr>Constantia</vt:lpstr>
      <vt:lpstr>Wingdings</vt:lpstr>
      <vt:lpstr>Books Classic 16x9</vt:lpstr>
      <vt:lpstr>Categorization of 6 types of incidents  using pattern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Needed term/word list related to</vt:lpstr>
      <vt:lpstr>Volunteering </vt:lpstr>
      <vt:lpstr>Donation </vt:lpstr>
      <vt:lpstr>Communication </vt:lpstr>
      <vt:lpstr>Evacuation</vt:lpstr>
      <vt:lpstr>Informal (mostly used)</vt:lpstr>
      <vt:lpstr>Emotion/reaction</vt:lpstr>
      <vt:lpstr>Narration</vt:lpstr>
      <vt:lpstr>weather</vt:lpstr>
      <vt:lpstr>Disaster Threat</vt:lpstr>
      <vt:lpstr>Adjectives (freq. used for rating the significance of the state)</vt:lpstr>
      <vt:lpstr>Units</vt:lpstr>
      <vt:lpstr>Units</vt:lpstr>
      <vt:lpstr>  </vt:lpstr>
      <vt:lpstr>Government authorities  </vt:lpstr>
      <vt:lpstr>Advice</vt:lpstr>
      <vt:lpstr>Sentiment</vt:lpstr>
      <vt:lpstr>Emergency phone numbers(Africa)</vt:lpstr>
      <vt:lpstr>news related/government official twitter account mentions</vt:lpstr>
      <vt:lpstr>              Information Type: Request-GoodsServices</vt:lpstr>
      <vt:lpstr>              Information Type: Request-GoodsServices</vt:lpstr>
      <vt:lpstr>              Information Type: Request-SearchAndRescue</vt:lpstr>
      <vt:lpstr>              Information Type: Request-SearchAndRescue</vt:lpstr>
      <vt:lpstr>              Information Type: Request-InformationWanted</vt:lpstr>
      <vt:lpstr>              Information Type: Request-InformationWanted</vt:lpstr>
      <vt:lpstr>              Information Type: CallToAction-Volunteer</vt:lpstr>
      <vt:lpstr>              Information Type: CallToAction-Volunteer</vt:lpstr>
      <vt:lpstr>              Information Type: CallToAction-Donations</vt:lpstr>
      <vt:lpstr>              Information Type: CallToAction-Donations</vt:lpstr>
      <vt:lpstr>              Information Type: CallToAction-MovePeople</vt:lpstr>
      <vt:lpstr>              Information Type: CallToAction-MovePeople</vt:lpstr>
      <vt:lpstr>              Information Type: Report-FirstPartyObservation</vt:lpstr>
      <vt:lpstr>              Information Type: Report-FirstPartyObservation</vt:lpstr>
      <vt:lpstr>              Information Type: Report-ThirdPartyObservation</vt:lpstr>
      <vt:lpstr>              Information Type: Report-ThirdPartyObservation</vt:lpstr>
      <vt:lpstr>              Information Type: Report-Weather</vt:lpstr>
      <vt:lpstr>              Information Type: Report-Weather</vt:lpstr>
      <vt:lpstr>              Information Type: Report-EmergingThreats</vt:lpstr>
      <vt:lpstr>              Information Type: Report-EmergingThreats</vt:lpstr>
      <vt:lpstr>              Information Type: Report-SignificantEventChange</vt:lpstr>
      <vt:lpstr>              Information Type: Report-SignificantEventChange</vt:lpstr>
      <vt:lpstr>              Information Type: Report-MultimediaShare</vt:lpstr>
      <vt:lpstr>              Information Type: Report-MultimediaShare</vt:lpstr>
      <vt:lpstr>              Information Type: Report-ServiceAvailable</vt:lpstr>
      <vt:lpstr>              Information Type: Report-ServiceAvailable</vt:lpstr>
      <vt:lpstr>              Information Type: Report-Factoid</vt:lpstr>
      <vt:lpstr>              Information Type: Report-Factoid</vt:lpstr>
      <vt:lpstr>              Information Type: Report-Official</vt:lpstr>
      <vt:lpstr>              Information Type: Report-Official</vt:lpstr>
      <vt:lpstr>              Information Type: Report-CleanUp</vt:lpstr>
      <vt:lpstr>              Information Type: Report-CleanUp</vt:lpstr>
      <vt:lpstr>              Information Type: Report-Hashtags</vt:lpstr>
      <vt:lpstr>              Information Type: Report-Hashtags</vt:lpstr>
      <vt:lpstr>              Information Type: Other-Advice</vt:lpstr>
      <vt:lpstr>              Information Type: Other-Advice</vt:lpstr>
      <vt:lpstr>              Information Type: Other-Sentiment</vt:lpstr>
      <vt:lpstr>              Information Type: Other-Sentiment</vt:lpstr>
      <vt:lpstr>              Information Type: Other-Discussion</vt:lpstr>
      <vt:lpstr>              Information Type: Other-Discussion</vt:lpstr>
      <vt:lpstr>              Information Type: Other-Irrelevant</vt:lpstr>
      <vt:lpstr>              Information Type: Other-Irrelevant</vt:lpstr>
      <vt:lpstr>              Information Type: Other-Unknown</vt:lpstr>
      <vt:lpstr>              Information Type: Other-Unknown</vt:lpstr>
      <vt:lpstr>              Information Type: Other-KnownAlready</vt:lpstr>
      <vt:lpstr>              Information Type: Other-KnownAlready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Categorization of 6 types of incidents</dc:title>
  <dc:creator>Auntu Gain</dc:creator>
  <cp:lastModifiedBy>Windows 사용자</cp:lastModifiedBy>
  <cp:revision>267</cp:revision>
  <dcterms:created xsi:type="dcterms:W3CDTF">2018-07-04T17:18:34Z</dcterms:created>
  <dcterms:modified xsi:type="dcterms:W3CDTF">2018-08-02T06:39:06Z</dcterms:modified>
</cp:coreProperties>
</file>