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56" r:id="rId2"/>
    <p:sldId id="257" r:id="rId3"/>
    <p:sldId id="307" r:id="rId4"/>
    <p:sldId id="259" r:id="rId5"/>
    <p:sldId id="258" r:id="rId6"/>
    <p:sldId id="261" r:id="rId7"/>
    <p:sldId id="284" r:id="rId8"/>
    <p:sldId id="285" r:id="rId9"/>
    <p:sldId id="263" r:id="rId10"/>
    <p:sldId id="291" r:id="rId11"/>
    <p:sldId id="293" r:id="rId12"/>
    <p:sldId id="289" r:id="rId13"/>
    <p:sldId id="292" r:id="rId14"/>
    <p:sldId id="288" r:id="rId15"/>
    <p:sldId id="294" r:id="rId16"/>
    <p:sldId id="295" r:id="rId17"/>
    <p:sldId id="296" r:id="rId18"/>
    <p:sldId id="297" r:id="rId19"/>
    <p:sldId id="298" r:id="rId20"/>
    <p:sldId id="299" r:id="rId21"/>
    <p:sldId id="300" r:id="rId22"/>
    <p:sldId id="301" r:id="rId23"/>
    <p:sldId id="302" r:id="rId24"/>
    <p:sldId id="303" r:id="rId25"/>
    <p:sldId id="304" r:id="rId26"/>
    <p:sldId id="286" r:id="rId27"/>
    <p:sldId id="287" r:id="rId28"/>
    <p:sldId id="264" r:id="rId29"/>
    <p:sldId id="290" r:id="rId30"/>
    <p:sldId id="265" r:id="rId31"/>
    <p:sldId id="305" r:id="rId32"/>
    <p:sldId id="306" r:id="rId33"/>
    <p:sldId id="268" r:id="rId34"/>
  </p:sldIdLst>
  <p:sldSz cx="9144000" cy="6858000" type="screen4x3"/>
  <p:notesSz cx="6858000" cy="9144000"/>
  <p:embeddedFontLst>
    <p:embeddedFont>
      <p:font typeface="Montserrat" charset="0"/>
      <p:regular r:id="rId36"/>
      <p:bold r:id="rId37"/>
      <p:italic r:id="rId38"/>
      <p:boldItalic r:id="rId39"/>
    </p:embeddedFont>
    <p:embeddedFont>
      <p:font typeface="Bahnschrift Light" pitchFamily="34" charset="0"/>
      <p:regular r:id="rId40"/>
    </p:embeddedFont>
    <p:embeddedFont>
      <p:font typeface="Candara Light" pitchFamily="34" charset="0"/>
      <p:regular r:id="rId41"/>
      <p:italic r:id="rId42"/>
    </p:embeddedFont>
    <p:embeddedFont>
      <p:font typeface="Bahnschrift Light SemiCondensed" pitchFamily="34" charset="0"/>
      <p:regular r:id="rId43"/>
    </p:embeddedFont>
    <p:embeddedFont>
      <p:font typeface="Bahnschrift" pitchFamily="34" charset="0"/>
      <p:regular r:id="rId44"/>
      <p:bold r:id="rId45"/>
    </p:embeddedFont>
    <p:embeddedFont>
      <p:font typeface="PT Serif" charset="0"/>
      <p:regular r:id="rId46"/>
      <p:bold r:id="rId47"/>
      <p:italic r:id="rId48"/>
      <p:boldItalic r:id="rId49"/>
    </p:embeddedFont>
    <p:embeddedFont>
      <p:font typeface="Malgun Gothic" pitchFamily="34" charset="-127"/>
      <p:regular r:id="rId50"/>
      <p:bold r:id="rId51"/>
    </p:embeddedFont>
    <p:embeddedFont>
      <p:font typeface="Cambria" pitchFamily="18" charset="0"/>
      <p:regular r:id="rId52"/>
      <p:bold r:id="rId53"/>
      <p:italic r:id="rId54"/>
      <p:boldItalic r:id="rId55"/>
    </p:embeddedFont>
    <p:embeddedFont>
      <p:font typeface="Corbel"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865E9E1-1B61-497E-B562-941BD7D5EBF0}">
  <a:tblStyle styleId="{2865E9E1-1B61-497E-B562-941BD7D5EB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047" autoAdjust="0"/>
    <p:restoredTop sz="94660"/>
  </p:normalViewPr>
  <p:slideViewPr>
    <p:cSldViewPr snapToGrid="0">
      <p:cViewPr>
        <p:scale>
          <a:sx n="84" d="100"/>
          <a:sy n="84" d="100"/>
        </p:scale>
        <p:origin x="-2394" y="-7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87842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702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62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6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71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46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91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12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828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71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15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497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13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566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202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52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921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986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7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90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333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26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2655750"/>
            <a:ext cx="7888800" cy="1546500"/>
          </a:xfrm>
          <a:prstGeom prst="rect">
            <a:avLst/>
          </a:prstGeom>
        </p:spPr>
        <p:txBody>
          <a:bodyPr spcFirstLastPara="1" wrap="square" lIns="91425" tIns="91425" rIns="91425" bIns="91425" anchor="ctr" anchorCtr="0"/>
          <a:lstStyle>
            <a:lvl1pPr lvl="0" algn="ctr">
              <a:spcBef>
                <a:spcPts val="0"/>
              </a:spcBef>
              <a:spcAft>
                <a:spcPts val="0"/>
              </a:spcAft>
              <a:buClr>
                <a:srgbClr val="F3EFEA"/>
              </a:buClr>
              <a:buSzPts val="3600"/>
              <a:buNone/>
              <a:defRPr sz="3600">
                <a:solidFill>
                  <a:srgbClr val="F3EFEA"/>
                </a:solidFill>
              </a:defRPr>
            </a:lvl1pPr>
            <a:lvl2pPr lvl="1" algn="ctr">
              <a:spcBef>
                <a:spcPts val="0"/>
              </a:spcBef>
              <a:spcAft>
                <a:spcPts val="0"/>
              </a:spcAft>
              <a:buClr>
                <a:srgbClr val="F3EFEA"/>
              </a:buClr>
              <a:buSzPts val="3600"/>
              <a:buNone/>
              <a:defRPr sz="3600">
                <a:solidFill>
                  <a:srgbClr val="F3EFEA"/>
                </a:solidFill>
              </a:defRPr>
            </a:lvl2pPr>
            <a:lvl3pPr lvl="2" algn="ctr">
              <a:spcBef>
                <a:spcPts val="0"/>
              </a:spcBef>
              <a:spcAft>
                <a:spcPts val="0"/>
              </a:spcAft>
              <a:buClr>
                <a:srgbClr val="F3EFEA"/>
              </a:buClr>
              <a:buSzPts val="3600"/>
              <a:buNone/>
              <a:defRPr sz="3600">
                <a:solidFill>
                  <a:srgbClr val="F3EFEA"/>
                </a:solidFill>
              </a:defRPr>
            </a:lvl3pPr>
            <a:lvl4pPr lvl="3" algn="ctr">
              <a:spcBef>
                <a:spcPts val="0"/>
              </a:spcBef>
              <a:spcAft>
                <a:spcPts val="0"/>
              </a:spcAft>
              <a:buClr>
                <a:srgbClr val="F3EFEA"/>
              </a:buClr>
              <a:buSzPts val="3600"/>
              <a:buNone/>
              <a:defRPr sz="3600">
                <a:solidFill>
                  <a:srgbClr val="F3EFEA"/>
                </a:solidFill>
              </a:defRPr>
            </a:lvl4pPr>
            <a:lvl5pPr lvl="4" algn="ctr">
              <a:spcBef>
                <a:spcPts val="0"/>
              </a:spcBef>
              <a:spcAft>
                <a:spcPts val="0"/>
              </a:spcAft>
              <a:buClr>
                <a:srgbClr val="F3EFEA"/>
              </a:buClr>
              <a:buSzPts val="3600"/>
              <a:buNone/>
              <a:defRPr sz="3600">
                <a:solidFill>
                  <a:srgbClr val="F3EFEA"/>
                </a:solidFill>
              </a:defRPr>
            </a:lvl5pPr>
            <a:lvl6pPr lvl="5" algn="ctr">
              <a:spcBef>
                <a:spcPts val="0"/>
              </a:spcBef>
              <a:spcAft>
                <a:spcPts val="0"/>
              </a:spcAft>
              <a:buClr>
                <a:srgbClr val="F3EFEA"/>
              </a:buClr>
              <a:buSzPts val="3600"/>
              <a:buNone/>
              <a:defRPr sz="3600">
                <a:solidFill>
                  <a:srgbClr val="F3EFEA"/>
                </a:solidFill>
              </a:defRPr>
            </a:lvl6pPr>
            <a:lvl7pPr lvl="6" algn="ctr">
              <a:spcBef>
                <a:spcPts val="0"/>
              </a:spcBef>
              <a:spcAft>
                <a:spcPts val="0"/>
              </a:spcAft>
              <a:buClr>
                <a:srgbClr val="F3EFEA"/>
              </a:buClr>
              <a:buSzPts val="3600"/>
              <a:buNone/>
              <a:defRPr sz="3600">
                <a:solidFill>
                  <a:srgbClr val="F3EFEA"/>
                </a:solidFill>
              </a:defRPr>
            </a:lvl7pPr>
            <a:lvl8pPr lvl="7" algn="ctr">
              <a:spcBef>
                <a:spcPts val="0"/>
              </a:spcBef>
              <a:spcAft>
                <a:spcPts val="0"/>
              </a:spcAft>
              <a:buClr>
                <a:srgbClr val="F3EFEA"/>
              </a:buClr>
              <a:buSzPts val="3600"/>
              <a:buNone/>
              <a:defRPr sz="3600">
                <a:solidFill>
                  <a:srgbClr val="F3EFEA"/>
                </a:solidFill>
              </a:defRPr>
            </a:lvl8pPr>
            <a:lvl9pPr lvl="8" algn="ctr">
              <a:spcBef>
                <a:spcPts val="0"/>
              </a:spcBef>
              <a:spcAft>
                <a:spcPts val="0"/>
              </a:spcAft>
              <a:buClr>
                <a:srgbClr val="F3EFEA"/>
              </a:buClr>
              <a:buSzPts val="3600"/>
              <a:buNone/>
              <a:defRPr sz="3600">
                <a:solidFill>
                  <a:srgbClr val="F3EFEA"/>
                </a:solidFill>
              </a:defRPr>
            </a:lvl9pPr>
          </a:lstStyle>
          <a:p>
            <a:endParaRPr/>
          </a:p>
        </p:txBody>
      </p:sp>
      <p:cxnSp>
        <p:nvCxnSpPr>
          <p:cNvPr id="11" name="Google Shape;11;p2"/>
          <p:cNvCxnSpPr/>
          <p:nvPr/>
        </p:nvCxnSpPr>
        <p:spPr>
          <a:xfrm rot="10800000">
            <a:off x="2588100" y="4854825"/>
            <a:ext cx="3967800" cy="0"/>
          </a:xfrm>
          <a:prstGeom prst="straightConnector1">
            <a:avLst/>
          </a:prstGeom>
          <a:noFill/>
          <a:ln w="9525" cap="flat" cmpd="sng">
            <a:solidFill>
              <a:srgbClr val="F3EFEA"/>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720725"/>
            <a:ext cx="5857800" cy="1546500"/>
          </a:xfrm>
          <a:prstGeom prst="rect">
            <a:avLst/>
          </a:prstGeom>
        </p:spPr>
        <p:txBody>
          <a:bodyPr spcFirstLastPara="1" wrap="square" lIns="91425" tIns="91425" rIns="91425" bIns="91425" anchor="b" anchorCtr="0"/>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00400" y="4243950"/>
            <a:ext cx="5857800" cy="1046400"/>
          </a:xfrm>
          <a:prstGeom prst="rect">
            <a:avLst/>
          </a:prstGeom>
        </p:spPr>
        <p:txBody>
          <a:bodyPr spcFirstLastPara="1" wrap="square" lIns="91425" tIns="91425" rIns="91425" bIns="91425" anchor="t" anchorCtr="0"/>
          <a:lstStyle>
            <a:lvl1pPr lvl="0" rtl="0">
              <a:spcBef>
                <a:spcPts val="0"/>
              </a:spcBef>
              <a:spcAft>
                <a:spcPts val="0"/>
              </a:spcAft>
              <a:buClr>
                <a:srgbClr val="8F7B87"/>
              </a:buClr>
              <a:buSzPts val="2400"/>
              <a:buNone/>
              <a:defRPr sz="2400" i="1">
                <a:solidFill>
                  <a:srgbClr val="8F7B87"/>
                </a:solidFill>
              </a:defRPr>
            </a:lvl1pPr>
            <a:lvl2pPr lvl="1" rtl="0">
              <a:spcBef>
                <a:spcPts val="0"/>
              </a:spcBef>
              <a:spcAft>
                <a:spcPts val="0"/>
              </a:spcAft>
              <a:buClr>
                <a:srgbClr val="8F7B87"/>
              </a:buClr>
              <a:buSzPts val="2400"/>
              <a:buNone/>
              <a:defRPr i="1">
                <a:solidFill>
                  <a:srgbClr val="8F7B87"/>
                </a:solidFill>
              </a:defRPr>
            </a:lvl2pPr>
            <a:lvl3pPr lvl="2" rtl="0">
              <a:spcBef>
                <a:spcPts val="0"/>
              </a:spcBef>
              <a:spcAft>
                <a:spcPts val="0"/>
              </a:spcAft>
              <a:buClr>
                <a:srgbClr val="8F7B87"/>
              </a:buClr>
              <a:buSzPts val="2400"/>
              <a:buNone/>
              <a:defRPr i="1">
                <a:solidFill>
                  <a:srgbClr val="8F7B87"/>
                </a:solidFill>
              </a:defRPr>
            </a:lvl3pPr>
            <a:lvl4pPr lvl="3" rtl="0">
              <a:spcBef>
                <a:spcPts val="0"/>
              </a:spcBef>
              <a:spcAft>
                <a:spcPts val="0"/>
              </a:spcAft>
              <a:buClr>
                <a:srgbClr val="8F7B87"/>
              </a:buClr>
              <a:buSzPts val="2400"/>
              <a:buNone/>
              <a:defRPr sz="2400" i="1">
                <a:solidFill>
                  <a:srgbClr val="8F7B87"/>
                </a:solidFill>
              </a:defRPr>
            </a:lvl4pPr>
            <a:lvl5pPr lvl="4" rtl="0">
              <a:spcBef>
                <a:spcPts val="0"/>
              </a:spcBef>
              <a:spcAft>
                <a:spcPts val="0"/>
              </a:spcAft>
              <a:buClr>
                <a:srgbClr val="8F7B87"/>
              </a:buClr>
              <a:buSzPts val="2400"/>
              <a:buNone/>
              <a:defRPr sz="2400" i="1">
                <a:solidFill>
                  <a:srgbClr val="8F7B87"/>
                </a:solidFill>
              </a:defRPr>
            </a:lvl5pPr>
            <a:lvl6pPr lvl="5" rtl="0">
              <a:spcBef>
                <a:spcPts val="0"/>
              </a:spcBef>
              <a:spcAft>
                <a:spcPts val="0"/>
              </a:spcAft>
              <a:buClr>
                <a:srgbClr val="8F7B87"/>
              </a:buClr>
              <a:buSzPts val="2400"/>
              <a:buNone/>
              <a:defRPr sz="2400" i="1">
                <a:solidFill>
                  <a:srgbClr val="8F7B87"/>
                </a:solidFill>
              </a:defRPr>
            </a:lvl6pPr>
            <a:lvl7pPr lvl="6" rtl="0">
              <a:spcBef>
                <a:spcPts val="0"/>
              </a:spcBef>
              <a:spcAft>
                <a:spcPts val="0"/>
              </a:spcAft>
              <a:buClr>
                <a:srgbClr val="8F7B87"/>
              </a:buClr>
              <a:buSzPts val="2400"/>
              <a:buNone/>
              <a:defRPr sz="2400" i="1">
                <a:solidFill>
                  <a:srgbClr val="8F7B87"/>
                </a:solidFill>
              </a:defRPr>
            </a:lvl7pPr>
            <a:lvl8pPr lvl="7" rtl="0">
              <a:spcBef>
                <a:spcPts val="0"/>
              </a:spcBef>
              <a:spcAft>
                <a:spcPts val="0"/>
              </a:spcAft>
              <a:buClr>
                <a:srgbClr val="8F7B87"/>
              </a:buClr>
              <a:buSzPts val="2400"/>
              <a:buNone/>
              <a:defRPr sz="2400" i="1">
                <a:solidFill>
                  <a:srgbClr val="8F7B87"/>
                </a:solidFill>
              </a:defRPr>
            </a:lvl8pPr>
            <a:lvl9pPr lvl="8" rtl="0">
              <a:spcBef>
                <a:spcPts val="0"/>
              </a:spcBef>
              <a:spcAft>
                <a:spcPts val="0"/>
              </a:spcAft>
              <a:buClr>
                <a:srgbClr val="8F7B87"/>
              </a:buClr>
              <a:buSzPts val="2400"/>
              <a:buNone/>
              <a:defRPr sz="2400" i="1">
                <a:solidFill>
                  <a:srgbClr val="8F7B87"/>
                </a:solidFill>
              </a:defRPr>
            </a:lvl9pPr>
          </a:lstStyle>
          <a:p>
            <a:endParaRPr/>
          </a:p>
        </p:txBody>
      </p:sp>
      <p:cxnSp>
        <p:nvCxnSpPr>
          <p:cNvPr id="15" name="Google Shape;15;p3"/>
          <p:cNvCxnSpPr/>
          <p:nvPr/>
        </p:nvCxnSpPr>
        <p:spPr>
          <a:xfrm rot="10800000">
            <a:off x="-15990" y="3911348"/>
            <a:ext cx="2476800" cy="0"/>
          </a:xfrm>
          <a:prstGeom prst="straightConnector1">
            <a:avLst/>
          </a:prstGeom>
          <a:noFill/>
          <a:ln w="9525" cap="flat" cmpd="sng">
            <a:solidFill>
              <a:srgbClr val="434343"/>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3" name="Google Shape;23;p5"/>
          <p:cNvSpPr txBox="1">
            <a:spLocks noGrp="1"/>
          </p:cNvSpPr>
          <p:nvPr>
            <p:ph type="body" idx="1"/>
          </p:nvPr>
        </p:nvSpPr>
        <p:spPr>
          <a:xfrm>
            <a:off x="617100" y="1997950"/>
            <a:ext cx="7909800" cy="4287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24" name="Google Shape;24;p5"/>
          <p:cNvCxnSpPr/>
          <p:nvPr/>
        </p:nvCxnSpPr>
        <p:spPr>
          <a:xfrm rot="10800000">
            <a:off x="-23700" y="722400"/>
            <a:ext cx="2341800" cy="0"/>
          </a:xfrm>
          <a:prstGeom prst="straightConnector1">
            <a:avLst/>
          </a:prstGeom>
          <a:noFill/>
          <a:ln w="9525" cap="flat" cmpd="sng">
            <a:solidFill>
              <a:srgbClr val="434343"/>
            </a:solidFill>
            <a:prstDash val="solid"/>
            <a:round/>
            <a:headEnd type="oval" w="med" len="med"/>
            <a:tailEnd type="none" w="med" len="med"/>
          </a:ln>
        </p:spPr>
      </p:cxnSp>
      <p:cxnSp>
        <p:nvCxnSpPr>
          <p:cNvPr id="25" name="Google Shape;25;p5"/>
          <p:cNvCxnSpPr/>
          <p:nvPr/>
        </p:nvCxnSpPr>
        <p:spPr>
          <a:xfrm>
            <a:off x="6825900" y="722400"/>
            <a:ext cx="2331300" cy="0"/>
          </a:xfrm>
          <a:prstGeom prst="straightConnector1">
            <a:avLst/>
          </a:prstGeom>
          <a:noFill/>
          <a:ln w="9525" cap="flat" cmpd="sng">
            <a:solidFill>
              <a:srgbClr val="434343"/>
            </a:solidFill>
            <a:prstDash val="solid"/>
            <a:round/>
            <a:headEnd type="oval" w="med" len="med"/>
            <a:tailEnd type="none" w="med" len="med"/>
          </a:ln>
        </p:spPr>
      </p:cxnSp>
      <p:sp>
        <p:nvSpPr>
          <p:cNvPr id="26" name="Google Shape;26;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626350" y="1997950"/>
            <a:ext cx="3644400" cy="42732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9" name="Google Shape;29;p6"/>
          <p:cNvSpPr txBox="1">
            <a:spLocks noGrp="1"/>
          </p:cNvSpPr>
          <p:nvPr>
            <p:ph type="body" idx="2"/>
          </p:nvPr>
        </p:nvSpPr>
        <p:spPr>
          <a:xfrm>
            <a:off x="4870698" y="1997950"/>
            <a:ext cx="3644400" cy="42732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cxnSp>
        <p:nvCxnSpPr>
          <p:cNvPr id="31" name="Google Shape;31;p6"/>
          <p:cNvCxnSpPr/>
          <p:nvPr/>
        </p:nvCxnSpPr>
        <p:spPr>
          <a:xfrm rot="10800000">
            <a:off x="-23700" y="722400"/>
            <a:ext cx="2341800" cy="0"/>
          </a:xfrm>
          <a:prstGeom prst="straightConnector1">
            <a:avLst/>
          </a:prstGeom>
          <a:noFill/>
          <a:ln w="9525" cap="flat" cmpd="sng">
            <a:solidFill>
              <a:srgbClr val="434343"/>
            </a:solidFill>
            <a:prstDash val="solid"/>
            <a:round/>
            <a:headEnd type="oval" w="med" len="med"/>
            <a:tailEnd type="none" w="med" len="med"/>
          </a:ln>
        </p:spPr>
      </p:cxnSp>
      <p:cxnSp>
        <p:nvCxnSpPr>
          <p:cNvPr id="32" name="Google Shape;32;p6"/>
          <p:cNvCxnSpPr/>
          <p:nvPr/>
        </p:nvCxnSpPr>
        <p:spPr>
          <a:xfrm>
            <a:off x="6825900" y="722400"/>
            <a:ext cx="2331300" cy="0"/>
          </a:xfrm>
          <a:prstGeom prst="straightConnector1">
            <a:avLst/>
          </a:prstGeom>
          <a:noFill/>
          <a:ln w="9525" cap="flat" cmpd="sng">
            <a:solidFill>
              <a:srgbClr val="434343"/>
            </a:solidFill>
            <a:prstDash val="solid"/>
            <a:round/>
            <a:headEnd type="oval" w="med" len="med"/>
            <a:tailEnd type="none" w="med" len="med"/>
          </a:ln>
        </p:spPr>
      </p:cxnSp>
      <p:sp>
        <p:nvSpPr>
          <p:cNvPr id="33" name="Google Shape;33;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26350" y="2013800"/>
            <a:ext cx="2547900" cy="42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6" name="Google Shape;36;p7"/>
          <p:cNvSpPr txBox="1">
            <a:spLocks noGrp="1"/>
          </p:cNvSpPr>
          <p:nvPr>
            <p:ph type="body" idx="2"/>
          </p:nvPr>
        </p:nvSpPr>
        <p:spPr>
          <a:xfrm>
            <a:off x="3304738" y="2013800"/>
            <a:ext cx="2547900" cy="42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3"/>
          </p:nvPr>
        </p:nvSpPr>
        <p:spPr>
          <a:xfrm>
            <a:off x="5983125" y="2013800"/>
            <a:ext cx="2547900" cy="42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cxnSp>
        <p:nvCxnSpPr>
          <p:cNvPr id="39" name="Google Shape;39;p7"/>
          <p:cNvCxnSpPr/>
          <p:nvPr/>
        </p:nvCxnSpPr>
        <p:spPr>
          <a:xfrm rot="10800000">
            <a:off x="-23700" y="722400"/>
            <a:ext cx="2341800" cy="0"/>
          </a:xfrm>
          <a:prstGeom prst="straightConnector1">
            <a:avLst/>
          </a:prstGeom>
          <a:noFill/>
          <a:ln w="9525" cap="flat" cmpd="sng">
            <a:solidFill>
              <a:srgbClr val="434343"/>
            </a:solidFill>
            <a:prstDash val="solid"/>
            <a:round/>
            <a:headEnd type="oval" w="med" len="med"/>
            <a:tailEnd type="none" w="med" len="med"/>
          </a:ln>
        </p:spPr>
      </p:cxnSp>
      <p:cxnSp>
        <p:nvCxnSpPr>
          <p:cNvPr id="40" name="Google Shape;40;p7"/>
          <p:cNvCxnSpPr/>
          <p:nvPr/>
        </p:nvCxnSpPr>
        <p:spPr>
          <a:xfrm>
            <a:off x="6825900" y="722400"/>
            <a:ext cx="2331300" cy="0"/>
          </a:xfrm>
          <a:prstGeom prst="straightConnector1">
            <a:avLst/>
          </a:prstGeom>
          <a:noFill/>
          <a:ln w="9525" cap="flat" cmpd="sng">
            <a:solidFill>
              <a:srgbClr val="434343"/>
            </a:solidFill>
            <a:prstDash val="solid"/>
            <a:round/>
            <a:headEnd type="oval" w="med" len="med"/>
            <a:tailEnd type="none" w="med" len="med"/>
          </a:ln>
        </p:spPr>
      </p:cxnSp>
      <p:sp>
        <p:nvSpPr>
          <p:cNvPr id="41" name="Google Shape;41;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cxnSp>
        <p:nvCxnSpPr>
          <p:cNvPr id="44" name="Google Shape;44;p8"/>
          <p:cNvCxnSpPr/>
          <p:nvPr/>
        </p:nvCxnSpPr>
        <p:spPr>
          <a:xfrm rot="10800000">
            <a:off x="-23700" y="722400"/>
            <a:ext cx="2341800" cy="0"/>
          </a:xfrm>
          <a:prstGeom prst="straightConnector1">
            <a:avLst/>
          </a:prstGeom>
          <a:noFill/>
          <a:ln w="9525" cap="flat" cmpd="sng">
            <a:solidFill>
              <a:srgbClr val="434343"/>
            </a:solidFill>
            <a:prstDash val="solid"/>
            <a:round/>
            <a:headEnd type="oval" w="med" len="med"/>
            <a:tailEnd type="none" w="med" len="med"/>
          </a:ln>
        </p:spPr>
      </p:cxnSp>
      <p:cxnSp>
        <p:nvCxnSpPr>
          <p:cNvPr id="45" name="Google Shape;45;p8"/>
          <p:cNvCxnSpPr/>
          <p:nvPr/>
        </p:nvCxnSpPr>
        <p:spPr>
          <a:xfrm>
            <a:off x="6825900" y="722400"/>
            <a:ext cx="2331300" cy="0"/>
          </a:xfrm>
          <a:prstGeom prst="straightConnector1">
            <a:avLst/>
          </a:prstGeom>
          <a:noFill/>
          <a:ln w="9525" cap="flat" cmpd="sng">
            <a:solidFill>
              <a:srgbClr val="434343"/>
            </a:solidFill>
            <a:prstDash val="solid"/>
            <a:round/>
            <a:headEnd type="oval" w="med" len="med"/>
            <a:tailEnd type="none" w="med" len="med"/>
          </a:ln>
        </p:spPr>
      </p:cxnSp>
      <p:sp>
        <p:nvSpPr>
          <p:cNvPr id="46" name="Google Shape;46;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22900" y="274650"/>
            <a:ext cx="3898200" cy="11430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000"/>
              <a:buFont typeface="Montserrat"/>
              <a:buNone/>
              <a:defRPr sz="2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7100" y="1997950"/>
            <a:ext cx="7909800" cy="4287300"/>
          </a:xfrm>
          <a:prstGeom prst="rect">
            <a:avLst/>
          </a:prstGeom>
          <a:noFill/>
          <a:ln>
            <a:noFill/>
          </a:ln>
        </p:spPr>
        <p:txBody>
          <a:bodyPr spcFirstLastPara="1" wrap="square" lIns="91425" tIns="91425" rIns="91425" bIns="91425" anchor="t" anchorCtr="0"/>
          <a:lstStyle>
            <a:lvl1pPr marL="457200" lvl="0" indent="-419100">
              <a:lnSpc>
                <a:spcPct val="115000"/>
              </a:lnSpc>
              <a:spcBef>
                <a:spcPts val="600"/>
              </a:spcBef>
              <a:spcAft>
                <a:spcPts val="0"/>
              </a:spcAft>
              <a:buClr>
                <a:schemeClr val="dk1"/>
              </a:buClr>
              <a:buSzPts val="3000"/>
              <a:buFont typeface="PT Serif"/>
              <a:buChar char="○"/>
              <a:defRPr sz="3000">
                <a:solidFill>
                  <a:schemeClr val="dk1"/>
                </a:solidFill>
                <a:latin typeface="PT Serif"/>
                <a:ea typeface="PT Serif"/>
                <a:cs typeface="PT Serif"/>
                <a:sym typeface="PT Serif"/>
              </a:defRPr>
            </a:lvl1pPr>
            <a:lvl2pPr marL="914400" lvl="1"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4pPr>
            <a:lvl5pPr marL="2286000" lvl="4"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5pPr>
            <a:lvl6pPr marL="2743200" lvl="5"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6pPr>
            <a:lvl7pPr marL="3200400" lvl="6"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7pPr>
            <a:lvl8pPr marL="3657600" lvl="7"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8pPr>
            <a:lvl9pPr marL="4114800" lvl="8" indent="-3429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8F7B87"/>
                </a:solidFill>
                <a:latin typeface="PT Serif"/>
                <a:ea typeface="PT Serif"/>
                <a:cs typeface="PT Serif"/>
                <a:sym typeface="PT Serif"/>
              </a:defRPr>
            </a:lvl1pPr>
            <a:lvl2pPr lvl="1" algn="ctr">
              <a:buNone/>
              <a:defRPr sz="1300">
                <a:solidFill>
                  <a:srgbClr val="8F7B87"/>
                </a:solidFill>
                <a:latin typeface="PT Serif"/>
                <a:ea typeface="PT Serif"/>
                <a:cs typeface="PT Serif"/>
                <a:sym typeface="PT Serif"/>
              </a:defRPr>
            </a:lvl2pPr>
            <a:lvl3pPr lvl="2" algn="ctr">
              <a:buNone/>
              <a:defRPr sz="1300">
                <a:solidFill>
                  <a:srgbClr val="8F7B87"/>
                </a:solidFill>
                <a:latin typeface="PT Serif"/>
                <a:ea typeface="PT Serif"/>
                <a:cs typeface="PT Serif"/>
                <a:sym typeface="PT Serif"/>
              </a:defRPr>
            </a:lvl3pPr>
            <a:lvl4pPr lvl="3" algn="ctr">
              <a:buNone/>
              <a:defRPr sz="1300">
                <a:solidFill>
                  <a:srgbClr val="8F7B87"/>
                </a:solidFill>
                <a:latin typeface="PT Serif"/>
                <a:ea typeface="PT Serif"/>
                <a:cs typeface="PT Serif"/>
                <a:sym typeface="PT Serif"/>
              </a:defRPr>
            </a:lvl4pPr>
            <a:lvl5pPr lvl="4" algn="ctr">
              <a:buNone/>
              <a:defRPr sz="1300">
                <a:solidFill>
                  <a:srgbClr val="8F7B87"/>
                </a:solidFill>
                <a:latin typeface="PT Serif"/>
                <a:ea typeface="PT Serif"/>
                <a:cs typeface="PT Serif"/>
                <a:sym typeface="PT Serif"/>
              </a:defRPr>
            </a:lvl5pPr>
            <a:lvl6pPr lvl="5" algn="ctr">
              <a:buNone/>
              <a:defRPr sz="1300">
                <a:solidFill>
                  <a:srgbClr val="8F7B87"/>
                </a:solidFill>
                <a:latin typeface="PT Serif"/>
                <a:ea typeface="PT Serif"/>
                <a:cs typeface="PT Serif"/>
                <a:sym typeface="PT Serif"/>
              </a:defRPr>
            </a:lvl6pPr>
            <a:lvl7pPr lvl="6" algn="ctr">
              <a:buNone/>
              <a:defRPr sz="1300">
                <a:solidFill>
                  <a:srgbClr val="8F7B87"/>
                </a:solidFill>
                <a:latin typeface="PT Serif"/>
                <a:ea typeface="PT Serif"/>
                <a:cs typeface="PT Serif"/>
                <a:sym typeface="PT Serif"/>
              </a:defRPr>
            </a:lvl7pPr>
            <a:lvl8pPr lvl="7" algn="ctr">
              <a:buNone/>
              <a:defRPr sz="1300">
                <a:solidFill>
                  <a:srgbClr val="8F7B87"/>
                </a:solidFill>
                <a:latin typeface="PT Serif"/>
                <a:ea typeface="PT Serif"/>
                <a:cs typeface="PT Serif"/>
                <a:sym typeface="PT Serif"/>
              </a:defRPr>
            </a:lvl8pPr>
            <a:lvl9pPr lvl="8" algn="ctr">
              <a:buNone/>
              <a:defRPr sz="1300">
                <a:solidFill>
                  <a:srgbClr val="8F7B8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courses.csail.mit.edu/iap/interview/"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hyperlink" Target="http://courses.csail.mit.edu/iap/interview/" TargetMode="External"/><Relationship Id="rId5" Type="http://schemas.openxmlformats.org/officeDocument/2006/relationships/image" Target="../media/image5.emf"/><Relationship Id="rId4" Type="http://schemas.openxmlformats.org/officeDocument/2006/relationships/package" Target="../embeddings/Microsoft_Word_Document1.docx"/></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hyperlink" Target="http://courses.csail.mit.edu/iap/interview/" TargetMode="External"/><Relationship Id="rId5" Type="http://schemas.openxmlformats.org/officeDocument/2006/relationships/image" Target="../media/image6.emf"/><Relationship Id="rId4" Type="http://schemas.openxmlformats.org/officeDocument/2006/relationships/package" Target="../embeddings/Microsoft_Word_Document2.docx"/></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hyperlink" Target="http://courses.csail.mit.edu/iap/interview/" TargetMode="External"/><Relationship Id="rId5" Type="http://schemas.openxmlformats.org/officeDocument/2006/relationships/image" Target="../media/image7.emf"/><Relationship Id="rId4" Type="http://schemas.openxmlformats.org/officeDocument/2006/relationships/package" Target="../embeddings/Microsoft_Word_Document3.docx"/></Relationships>
</file>

<file path=ppt/slides/_rels/slide33.xml.rels><?xml version="1.0" encoding="UTF-8" standalone="yes"?>
<Relationships xmlns="http://schemas.openxmlformats.org/package/2006/relationships"><Relationship Id="rId3" Type="http://schemas.openxmlformats.org/officeDocument/2006/relationships/hyperlink" Target="https://www.glassdoor.ca/Interview/Google-Interview-Questions-E9079.htm"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courses.csail.mit.edu/iap/inter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courses.csail.mit.edu/iap/interview/"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urses.csail.mit.edu/iap/interview/"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634275" y="2655750"/>
            <a:ext cx="7888800" cy="1546500"/>
          </a:xfrm>
          <a:prstGeom prst="rect">
            <a:avLst/>
          </a:prstGeom>
        </p:spPr>
        <p:txBody>
          <a:bodyPr spcFirstLastPara="1" wrap="square" lIns="91425" tIns="91425" rIns="91425" bIns="91425" anchor="ctr" anchorCtr="0">
            <a:noAutofit/>
          </a:bodyPr>
          <a:lstStyle/>
          <a:p>
            <a:r>
              <a:rPr lang="en-US" altLang="ko-KR" dirty="0"/>
              <a:t>Hacking a </a:t>
            </a:r>
            <a:r>
              <a:rPr lang="en-US" altLang="ko-KR" dirty="0">
                <a:solidFill>
                  <a:srgbClr val="00B0F0"/>
                </a:solidFill>
                <a:latin typeface="Candara Light" panose="020E0502030303020204" pitchFamily="34" charset="0"/>
              </a:rPr>
              <a:t>G</a:t>
            </a:r>
            <a:r>
              <a:rPr lang="en-US" altLang="ko-KR" dirty="0">
                <a:solidFill>
                  <a:srgbClr val="C00000"/>
                </a:solidFill>
                <a:latin typeface="Candara Light" panose="020E0502030303020204" pitchFamily="34" charset="0"/>
              </a:rPr>
              <a:t>o</a:t>
            </a:r>
            <a:r>
              <a:rPr lang="en-US" altLang="ko-KR" dirty="0">
                <a:solidFill>
                  <a:srgbClr val="FFC000"/>
                </a:solidFill>
                <a:latin typeface="Candara Light" panose="020E0502030303020204" pitchFamily="34" charset="0"/>
              </a:rPr>
              <a:t>o</a:t>
            </a:r>
            <a:r>
              <a:rPr lang="en-US" altLang="ko-KR" dirty="0">
                <a:solidFill>
                  <a:srgbClr val="00B0F0"/>
                </a:solidFill>
                <a:latin typeface="Candara Light" panose="020E0502030303020204" pitchFamily="34" charset="0"/>
              </a:rPr>
              <a:t>g</a:t>
            </a:r>
            <a:r>
              <a:rPr lang="en-US" altLang="ko-KR" dirty="0">
                <a:solidFill>
                  <a:srgbClr val="00B050"/>
                </a:solidFill>
                <a:latin typeface="Candara Light" panose="020E0502030303020204" pitchFamily="34" charset="0"/>
              </a:rPr>
              <a:t>l</a:t>
            </a:r>
            <a:r>
              <a:rPr lang="en-US" altLang="ko-KR" dirty="0">
                <a:solidFill>
                  <a:srgbClr val="C00000"/>
                </a:solidFill>
                <a:latin typeface="Candara Light" panose="020E0502030303020204" pitchFamily="34" charset="0"/>
              </a:rPr>
              <a:t>e</a:t>
            </a:r>
            <a:r>
              <a:rPr lang="en-US" altLang="ko-KR" dirty="0"/>
              <a:t> Interview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8"/>
          <p:cNvSpPr txBox="1">
            <a:spLocks noGrp="1"/>
          </p:cNvSpPr>
          <p:nvPr>
            <p:ph type="title"/>
          </p:nvPr>
        </p:nvSpPr>
        <p:spPr>
          <a:xfrm>
            <a:off x="835430" y="1039092"/>
            <a:ext cx="7523018" cy="1550503"/>
          </a:xfrm>
          <a:prstGeom prst="rect">
            <a:avLst/>
          </a:prstGeom>
        </p:spPr>
        <p:txBody>
          <a:bodyPr spcFirstLastPara="1" wrap="square" lIns="91425" tIns="91425" rIns="91425" bIns="91425" anchor="ctr" anchorCtr="0">
            <a:noAutofit/>
          </a:bodyPr>
          <a:lstStyle/>
          <a:p>
            <a:pPr algn="l"/>
            <a:r>
              <a:rPr lang="en-US" altLang="ko-KR" b="0" i="1" dirty="0"/>
              <a:t>Write a program to determine whether an </a:t>
            </a:r>
            <a:r>
              <a:rPr lang="en-US" altLang="ko-KR" b="0" i="1" dirty="0">
                <a:solidFill>
                  <a:srgbClr val="FF0000"/>
                </a:solidFill>
              </a:rPr>
              <a:t>input string x </a:t>
            </a:r>
            <a:r>
              <a:rPr lang="en-US" altLang="ko-KR" b="0" i="1" dirty="0" smtClean="0"/>
              <a:t>is a </a:t>
            </a:r>
            <a:r>
              <a:rPr lang="en-US" altLang="ko-KR" b="0" i="1" dirty="0">
                <a:solidFill>
                  <a:srgbClr val="0070C0"/>
                </a:solidFill>
              </a:rPr>
              <a:t>substring</a:t>
            </a:r>
            <a:r>
              <a:rPr lang="en-US" altLang="ko-KR" b="0" i="1" dirty="0"/>
              <a:t> of </a:t>
            </a:r>
            <a:r>
              <a:rPr lang="en-US" altLang="ko-KR" b="0" i="1" dirty="0" smtClean="0"/>
              <a:t>another </a:t>
            </a:r>
            <a:r>
              <a:rPr lang="en-US" altLang="ko-KR" b="0" i="1" dirty="0" smtClean="0">
                <a:solidFill>
                  <a:schemeClr val="accent5">
                    <a:lumMod val="75000"/>
                  </a:schemeClr>
                </a:solidFill>
              </a:rPr>
              <a:t>input </a:t>
            </a:r>
            <a:r>
              <a:rPr lang="en-US" altLang="ko-KR" b="0" i="1" dirty="0">
                <a:solidFill>
                  <a:schemeClr val="accent5">
                    <a:lumMod val="75000"/>
                  </a:schemeClr>
                </a:solidFill>
              </a:rPr>
              <a:t>string y</a:t>
            </a:r>
            <a:r>
              <a:rPr lang="en-US" altLang="ko-KR" b="0" i="1" dirty="0" smtClean="0">
                <a:solidFill>
                  <a:srgbClr val="FF0000"/>
                </a:solidFill>
              </a:rPr>
              <a:t>.</a:t>
            </a:r>
            <a:r>
              <a:rPr lang="en-US" altLang="ko-KR" b="0" dirty="0" smtClean="0">
                <a:solidFill>
                  <a:srgbClr val="FF0000"/>
                </a:solidFill>
              </a:rPr>
              <a:t/>
            </a:r>
            <a:br>
              <a:rPr lang="en-US" altLang="ko-KR" b="0" dirty="0" smtClean="0">
                <a:solidFill>
                  <a:srgbClr val="FF0000"/>
                </a:solidFill>
              </a:rPr>
            </a:br>
            <a:r>
              <a:rPr lang="en-US" altLang="ko-KR" b="0" dirty="0" smtClean="0"/>
              <a:t/>
            </a:r>
            <a:br>
              <a:rPr lang="en-US" altLang="ko-KR" b="0" dirty="0" smtClean="0"/>
            </a:br>
            <a:r>
              <a:rPr lang="en-US" altLang="ko-KR" dirty="0" smtClean="0"/>
              <a:t>Hint: </a:t>
            </a:r>
            <a:r>
              <a:rPr lang="en-US" altLang="ko-KR" b="0" dirty="0"/>
              <a:t>(For example, "</a:t>
            </a:r>
            <a:r>
              <a:rPr lang="en-US" altLang="ko-KR" b="0" dirty="0">
                <a:solidFill>
                  <a:srgbClr val="00B050"/>
                </a:solidFill>
              </a:rPr>
              <a:t>bat</a:t>
            </a:r>
            <a:r>
              <a:rPr lang="en-US" altLang="ko-KR" b="0" dirty="0"/>
              <a:t>" is a substring of "a</a:t>
            </a:r>
            <a:r>
              <a:rPr lang="en-US" altLang="ko-KR" b="0" u="sng" dirty="0">
                <a:solidFill>
                  <a:srgbClr val="00B050"/>
                </a:solidFill>
              </a:rPr>
              <a:t>bat</a:t>
            </a:r>
            <a:r>
              <a:rPr lang="en-US" altLang="ko-KR" b="0" dirty="0"/>
              <a:t>e", but not of "</a:t>
            </a:r>
            <a:r>
              <a:rPr lang="en-US" altLang="ko-KR" b="0" dirty="0">
                <a:solidFill>
                  <a:srgbClr val="00B050"/>
                </a:solidFill>
              </a:rPr>
              <a:t>b</a:t>
            </a:r>
            <a:r>
              <a:rPr lang="en-US" altLang="ko-KR" b="0" dirty="0"/>
              <a:t>e</a:t>
            </a:r>
            <a:r>
              <a:rPr lang="en-US" altLang="ko-KR" b="0" dirty="0">
                <a:solidFill>
                  <a:srgbClr val="00B050"/>
                </a:solidFill>
              </a:rPr>
              <a:t>at</a:t>
            </a:r>
            <a:r>
              <a:rPr lang="en-US" altLang="ko-KR" b="0" dirty="0"/>
              <a:t>".)</a:t>
            </a:r>
            <a:endParaRPr dirty="0"/>
          </a:p>
        </p:txBody>
      </p:sp>
      <p:sp>
        <p:nvSpPr>
          <p:cNvPr id="139" name="Google Shape;139;p1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TextBox 3"/>
          <p:cNvSpPr txBox="1"/>
          <p:nvPr/>
        </p:nvSpPr>
        <p:spPr>
          <a:xfrm>
            <a:off x="1629348" y="2959331"/>
            <a:ext cx="6729100" cy="3539430"/>
          </a:xfrm>
          <a:prstGeom prst="rect">
            <a:avLst/>
          </a:prstGeom>
          <a:noFill/>
        </p:spPr>
        <p:txBody>
          <a:bodyPr wrap="square" rtlCol="0">
            <a:spAutoFit/>
          </a:bodyPr>
          <a:lstStyle/>
          <a:p>
            <a:r>
              <a:rPr lang="en-US" altLang="ko-KR" dirty="0">
                <a:latin typeface="CourierNewPSMT"/>
              </a:rPr>
              <a:t>bool </a:t>
            </a:r>
            <a:r>
              <a:rPr lang="en-US" altLang="ko-KR" dirty="0" err="1">
                <a:latin typeface="CourierNewPSMT"/>
              </a:rPr>
              <a:t>hasSubstring</a:t>
            </a:r>
            <a:r>
              <a:rPr lang="en-US" altLang="ko-KR" dirty="0">
                <a:latin typeface="CourierNewPSMT"/>
              </a:rPr>
              <a:t>(</a:t>
            </a:r>
            <a:r>
              <a:rPr lang="en-US" altLang="ko-KR" dirty="0" err="1">
                <a:latin typeface="CourierNewPSMT"/>
              </a:rPr>
              <a:t>const</a:t>
            </a:r>
            <a:r>
              <a:rPr lang="en-US" altLang="ko-KR" dirty="0">
                <a:latin typeface="CourierNewPSMT"/>
              </a:rPr>
              <a:t> char *</a:t>
            </a:r>
            <a:r>
              <a:rPr lang="en-US" altLang="ko-KR" dirty="0" err="1">
                <a:solidFill>
                  <a:schemeClr val="accent5">
                    <a:lumMod val="75000"/>
                  </a:schemeClr>
                </a:solidFill>
                <a:latin typeface="CourierNewPSMT"/>
              </a:rPr>
              <a:t>str</a:t>
            </a:r>
            <a:r>
              <a:rPr lang="en-US" altLang="ko-KR" dirty="0">
                <a:latin typeface="CourierNewPSMT"/>
              </a:rPr>
              <a:t>, </a:t>
            </a:r>
            <a:r>
              <a:rPr lang="en-US" altLang="ko-KR" dirty="0" err="1">
                <a:latin typeface="CourierNewPSMT"/>
              </a:rPr>
              <a:t>const</a:t>
            </a:r>
            <a:r>
              <a:rPr lang="en-US" altLang="ko-KR" dirty="0">
                <a:latin typeface="CourierNewPSMT"/>
              </a:rPr>
              <a:t> char *</a:t>
            </a:r>
            <a:r>
              <a:rPr lang="en-US" altLang="ko-KR" dirty="0">
                <a:solidFill>
                  <a:srgbClr val="FF0000"/>
                </a:solidFill>
                <a:latin typeface="CourierNewPSMT"/>
              </a:rPr>
              <a:t>find</a:t>
            </a:r>
            <a:r>
              <a:rPr lang="en-US" altLang="ko-KR" dirty="0">
                <a:latin typeface="CourierNewPSMT"/>
              </a:rPr>
              <a:t>) {</a:t>
            </a:r>
          </a:p>
          <a:p>
            <a:r>
              <a:rPr lang="en-US" altLang="ko-KR" dirty="0" smtClean="0">
                <a:latin typeface="CourierNewPSMT"/>
              </a:rPr>
              <a:t>	if </a:t>
            </a:r>
            <a:r>
              <a:rPr lang="en-US" altLang="ko-KR" dirty="0">
                <a:latin typeface="CourierNewPSMT"/>
              </a:rPr>
              <a:t>(</a:t>
            </a:r>
            <a:r>
              <a:rPr lang="en-US" altLang="ko-KR" dirty="0" err="1">
                <a:solidFill>
                  <a:schemeClr val="accent5">
                    <a:lumMod val="75000"/>
                  </a:schemeClr>
                </a:solidFill>
                <a:latin typeface="CourierNewPSMT"/>
              </a:rPr>
              <a:t>str</a:t>
            </a:r>
            <a:r>
              <a:rPr lang="en-US" altLang="ko-KR" dirty="0">
                <a:latin typeface="CourierNewPSMT"/>
              </a:rPr>
              <a:t>[0] == '\0' &amp;&amp; </a:t>
            </a:r>
            <a:r>
              <a:rPr lang="en-US" altLang="ko-KR" dirty="0">
                <a:solidFill>
                  <a:srgbClr val="FF0000"/>
                </a:solidFill>
                <a:latin typeface="CourierNewPSMT"/>
              </a:rPr>
              <a:t>find</a:t>
            </a:r>
            <a:r>
              <a:rPr lang="en-US" altLang="ko-KR" dirty="0">
                <a:latin typeface="CourierNewPSMT"/>
              </a:rPr>
              <a:t>[0] == '\0')</a:t>
            </a:r>
          </a:p>
          <a:p>
            <a:r>
              <a:rPr lang="en-US" altLang="ko-KR" dirty="0" smtClean="0">
                <a:latin typeface="CourierNewPSMT"/>
              </a:rPr>
              <a:t>		return </a:t>
            </a:r>
            <a:r>
              <a:rPr lang="en-US" altLang="ko-KR" dirty="0">
                <a:latin typeface="CourierNewPSMT"/>
              </a:rPr>
              <a:t>true;</a:t>
            </a:r>
          </a:p>
          <a:p>
            <a:r>
              <a:rPr lang="nn-NO" altLang="ko-KR" dirty="0" smtClean="0">
                <a:latin typeface="CourierNewPSMT"/>
              </a:rPr>
              <a:t>	for(int </a:t>
            </a:r>
            <a:r>
              <a:rPr lang="nn-NO" altLang="ko-KR" dirty="0">
                <a:latin typeface="CourierNewPSMT"/>
              </a:rPr>
              <a:t>i = 0; </a:t>
            </a:r>
            <a:r>
              <a:rPr lang="nn-NO" altLang="ko-KR" dirty="0">
                <a:solidFill>
                  <a:schemeClr val="accent5">
                    <a:lumMod val="75000"/>
                  </a:schemeClr>
                </a:solidFill>
                <a:latin typeface="CourierNewPSMT"/>
              </a:rPr>
              <a:t>str</a:t>
            </a:r>
            <a:r>
              <a:rPr lang="nn-NO" altLang="ko-KR" dirty="0">
                <a:latin typeface="CourierNewPSMT"/>
              </a:rPr>
              <a:t>[i] != '\0'; i++) {</a:t>
            </a:r>
          </a:p>
          <a:p>
            <a:r>
              <a:rPr lang="en-US" altLang="ko-KR" dirty="0" smtClean="0">
                <a:latin typeface="CourierNewPSMT"/>
              </a:rPr>
              <a:t>		bool </a:t>
            </a:r>
            <a:r>
              <a:rPr lang="en-US" altLang="ko-KR" dirty="0" err="1">
                <a:latin typeface="CourierNewPSMT"/>
              </a:rPr>
              <a:t>foundNonMatch</a:t>
            </a:r>
            <a:r>
              <a:rPr lang="en-US" altLang="ko-KR" dirty="0">
                <a:latin typeface="CourierNewPSMT"/>
              </a:rPr>
              <a:t> = false;</a:t>
            </a:r>
          </a:p>
          <a:p>
            <a:r>
              <a:rPr lang="en-US" altLang="ko-KR" dirty="0" smtClean="0">
                <a:latin typeface="CourierNewPSMT"/>
              </a:rPr>
              <a:t>		for(</a:t>
            </a:r>
            <a:r>
              <a:rPr lang="en-US" altLang="ko-KR" dirty="0" err="1" smtClean="0">
                <a:latin typeface="CourierNewPSMT"/>
              </a:rPr>
              <a:t>int</a:t>
            </a:r>
            <a:r>
              <a:rPr lang="en-US" altLang="ko-KR" dirty="0" smtClean="0">
                <a:latin typeface="CourierNewPSMT"/>
              </a:rPr>
              <a:t> </a:t>
            </a:r>
            <a:r>
              <a:rPr lang="en-US" altLang="ko-KR" dirty="0">
                <a:latin typeface="CourierNewPSMT"/>
              </a:rPr>
              <a:t>j = 0; </a:t>
            </a:r>
            <a:r>
              <a:rPr lang="en-US" altLang="ko-KR" dirty="0">
                <a:solidFill>
                  <a:srgbClr val="FF0000"/>
                </a:solidFill>
                <a:latin typeface="CourierNewPSMT"/>
              </a:rPr>
              <a:t>find</a:t>
            </a:r>
            <a:r>
              <a:rPr lang="en-US" altLang="ko-KR" dirty="0">
                <a:latin typeface="CourierNewPSMT"/>
              </a:rPr>
              <a:t>[j] != '\0'; </a:t>
            </a:r>
            <a:r>
              <a:rPr lang="en-US" altLang="ko-KR" dirty="0" err="1">
                <a:latin typeface="CourierNewPSMT"/>
              </a:rPr>
              <a:t>j++</a:t>
            </a:r>
            <a:r>
              <a:rPr lang="en-US" altLang="ko-KR" dirty="0">
                <a:latin typeface="CourierNewPSMT"/>
              </a:rPr>
              <a:t>) {</a:t>
            </a:r>
          </a:p>
          <a:p>
            <a:r>
              <a:rPr lang="en-US" altLang="ko-KR" dirty="0" smtClean="0">
                <a:latin typeface="CourierNewPSMT"/>
              </a:rPr>
              <a:t>			if </a:t>
            </a:r>
            <a:r>
              <a:rPr lang="en-US" altLang="ko-KR" dirty="0">
                <a:latin typeface="CourierNewPSMT"/>
              </a:rPr>
              <a:t>(</a:t>
            </a:r>
            <a:r>
              <a:rPr lang="en-US" altLang="ko-KR" dirty="0" err="1">
                <a:solidFill>
                  <a:schemeClr val="accent5">
                    <a:lumMod val="75000"/>
                  </a:schemeClr>
                </a:solidFill>
                <a:latin typeface="CourierNewPSMT"/>
              </a:rPr>
              <a:t>str</a:t>
            </a:r>
            <a:r>
              <a:rPr lang="en-US" altLang="ko-KR" dirty="0">
                <a:latin typeface="CourierNewPSMT"/>
              </a:rPr>
              <a:t>[</a:t>
            </a:r>
            <a:r>
              <a:rPr lang="en-US" altLang="ko-KR" dirty="0" err="1">
                <a:latin typeface="CourierNewPSMT"/>
              </a:rPr>
              <a:t>i</a:t>
            </a:r>
            <a:r>
              <a:rPr lang="en-US" altLang="ko-KR" dirty="0">
                <a:latin typeface="CourierNewPSMT"/>
              </a:rPr>
              <a:t> + j] != </a:t>
            </a:r>
            <a:r>
              <a:rPr lang="en-US" altLang="ko-KR" dirty="0">
                <a:solidFill>
                  <a:srgbClr val="FF0000"/>
                </a:solidFill>
                <a:latin typeface="CourierNewPSMT"/>
              </a:rPr>
              <a:t>find</a:t>
            </a:r>
            <a:r>
              <a:rPr lang="en-US" altLang="ko-KR" dirty="0">
                <a:latin typeface="CourierNewPSMT"/>
              </a:rPr>
              <a:t>[j]) {</a:t>
            </a:r>
          </a:p>
          <a:p>
            <a:r>
              <a:rPr lang="en-US" altLang="ko-KR" dirty="0" smtClean="0">
                <a:latin typeface="CourierNewPSMT"/>
              </a:rPr>
              <a:t>			</a:t>
            </a:r>
            <a:r>
              <a:rPr lang="en-US" altLang="ko-KR" dirty="0" err="1" smtClean="0">
                <a:latin typeface="CourierNewPSMT"/>
              </a:rPr>
              <a:t>foundNonMatch</a:t>
            </a:r>
            <a:r>
              <a:rPr lang="en-US" altLang="ko-KR" dirty="0" smtClean="0">
                <a:latin typeface="CourierNewPSMT"/>
              </a:rPr>
              <a:t> </a:t>
            </a:r>
            <a:r>
              <a:rPr lang="en-US" altLang="ko-KR" dirty="0">
                <a:latin typeface="CourierNewPSMT"/>
              </a:rPr>
              <a:t>= true;</a:t>
            </a:r>
          </a:p>
          <a:p>
            <a:r>
              <a:rPr lang="en-US" altLang="ko-KR" dirty="0" smtClean="0">
                <a:latin typeface="CourierNewPSMT"/>
              </a:rPr>
              <a:t>			break</a:t>
            </a:r>
            <a:r>
              <a:rPr lang="en-US" altLang="ko-KR" dirty="0">
                <a:latin typeface="CourierNewPSMT"/>
              </a:rPr>
              <a:t>;</a:t>
            </a:r>
          </a:p>
          <a:p>
            <a:r>
              <a:rPr lang="en-US" altLang="ko-KR" dirty="0" smtClean="0">
                <a:latin typeface="CourierNewPSMT"/>
              </a:rPr>
              <a:t>			}</a:t>
            </a:r>
            <a:endParaRPr lang="en-US" altLang="ko-KR" dirty="0">
              <a:latin typeface="CourierNewPSMT"/>
            </a:endParaRPr>
          </a:p>
          <a:p>
            <a:r>
              <a:rPr lang="en-US" altLang="ko-KR" dirty="0" smtClean="0">
                <a:latin typeface="CourierNewPSMT"/>
              </a:rPr>
              <a:t>		}</a:t>
            </a:r>
            <a:endParaRPr lang="en-US" altLang="ko-KR" dirty="0">
              <a:latin typeface="CourierNewPSMT"/>
            </a:endParaRPr>
          </a:p>
          <a:p>
            <a:r>
              <a:rPr lang="en-US" altLang="ko-KR" dirty="0" smtClean="0">
                <a:latin typeface="CourierNewPSMT"/>
              </a:rPr>
              <a:t>		if </a:t>
            </a:r>
            <a:r>
              <a:rPr lang="en-US" altLang="ko-KR" dirty="0">
                <a:latin typeface="CourierNewPSMT"/>
              </a:rPr>
              <a:t>(!</a:t>
            </a:r>
            <a:r>
              <a:rPr lang="en-US" altLang="ko-KR" dirty="0" err="1">
                <a:latin typeface="CourierNewPSMT"/>
              </a:rPr>
              <a:t>foundNonMatch</a:t>
            </a:r>
            <a:r>
              <a:rPr lang="en-US" altLang="ko-KR" dirty="0">
                <a:latin typeface="CourierNewPSMT"/>
              </a:rPr>
              <a:t>)</a:t>
            </a:r>
          </a:p>
          <a:p>
            <a:r>
              <a:rPr lang="en-US" altLang="ko-KR" dirty="0" smtClean="0">
                <a:latin typeface="CourierNewPSMT"/>
              </a:rPr>
              <a:t>		    return </a:t>
            </a:r>
            <a:r>
              <a:rPr lang="en-US" altLang="ko-KR" dirty="0">
                <a:latin typeface="CourierNewPSMT"/>
              </a:rPr>
              <a:t>true;</a:t>
            </a:r>
          </a:p>
          <a:p>
            <a:r>
              <a:rPr lang="en-US" altLang="ko-KR" dirty="0" smtClean="0">
                <a:latin typeface="CourierNewPSMT"/>
              </a:rPr>
              <a:t>	}</a:t>
            </a:r>
            <a:endParaRPr lang="en-US" altLang="ko-KR" dirty="0">
              <a:latin typeface="CourierNewPSMT"/>
            </a:endParaRPr>
          </a:p>
          <a:p>
            <a:r>
              <a:rPr lang="en-US" altLang="ko-KR" dirty="0" smtClean="0">
                <a:latin typeface="CourierNewPSMT"/>
              </a:rPr>
              <a:t>	return </a:t>
            </a:r>
            <a:r>
              <a:rPr lang="en-US" altLang="ko-KR" dirty="0">
                <a:latin typeface="CourierNewPSMT"/>
              </a:rPr>
              <a:t>false;</a:t>
            </a:r>
          </a:p>
          <a:p>
            <a:r>
              <a:rPr lang="en-US" altLang="ko-KR" dirty="0">
                <a:latin typeface="CourierNewPSMT"/>
              </a:rPr>
              <a:t>}</a:t>
            </a:r>
            <a:endParaRPr lang="ko-KR" altLang="en-US" dirty="0"/>
          </a:p>
        </p:txBody>
      </p:sp>
      <p:sp>
        <p:nvSpPr>
          <p:cNvPr id="6" name="직사각형 5"/>
          <p:cNvSpPr/>
          <p:nvPr/>
        </p:nvSpPr>
        <p:spPr>
          <a:xfrm>
            <a:off x="3772742" y="458496"/>
            <a:ext cx="1598515" cy="461665"/>
          </a:xfrm>
          <a:prstGeom prst="rect">
            <a:avLst/>
          </a:prstGeom>
        </p:spPr>
        <p:txBody>
          <a:bodyPr wrap="none">
            <a:spAutoFit/>
          </a:bodyPr>
          <a:lstStyle/>
          <a:p>
            <a:r>
              <a:rPr lang="en-US" altLang="ko-KR" sz="2400" b="1" dirty="0">
                <a:solidFill>
                  <a:srgbClr val="8F7B87"/>
                </a:solidFill>
                <a:latin typeface="PT Serif"/>
                <a:sym typeface="PT Serif"/>
              </a:rPr>
              <a:t>Substring</a:t>
            </a:r>
            <a:endParaRPr lang="ko-KR" altLang="en-US" dirty="0"/>
          </a:p>
        </p:txBody>
      </p:sp>
      <p:sp>
        <p:nvSpPr>
          <p:cNvPr id="7" name="Rectangle 6"/>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1886684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525686" y="3951340"/>
            <a:ext cx="5940828" cy="1102797"/>
          </a:xfrm>
          <a:prstGeom prst="rect">
            <a:avLst/>
          </a:prstGeom>
        </p:spPr>
        <p:txBody>
          <a:bodyPr spcFirstLastPara="1" wrap="square" lIns="91425" tIns="91425" rIns="91425" bIns="91425" anchor="t" anchorCtr="0">
            <a:noAutofit/>
          </a:bodyPr>
          <a:lstStyle/>
          <a:p>
            <a:r>
              <a:rPr lang="en-US" altLang="ko-KR" b="1" i="0" dirty="0" smtClean="0"/>
              <a:t>Doubly </a:t>
            </a:r>
            <a:r>
              <a:rPr lang="en-US" altLang="ko-KR" b="1" i="0" dirty="0"/>
              <a:t>Linked </a:t>
            </a:r>
            <a:r>
              <a:rPr lang="en-US" altLang="ko-KR" b="1" i="0" dirty="0" smtClean="0"/>
              <a:t>List</a:t>
            </a:r>
          </a:p>
          <a:p>
            <a:r>
              <a:rPr lang="en-US" b="1" i="0" dirty="0" smtClean="0"/>
              <a:t>Related Topic: Linked List</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59855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직사각형 6"/>
          <p:cNvSpPr/>
          <p:nvPr/>
        </p:nvSpPr>
        <p:spPr>
          <a:xfrm>
            <a:off x="3077037" y="548641"/>
            <a:ext cx="2989921"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Doubly Linked List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810488" y="3348701"/>
            <a:ext cx="7523018" cy="167584"/>
          </a:xfrm>
          <a:prstGeom prst="rect">
            <a:avLst/>
          </a:prstGeom>
        </p:spPr>
        <p:txBody>
          <a:bodyPr spcFirstLastPara="1" wrap="square" lIns="91425" tIns="91425" rIns="91425" bIns="91425" anchor="ctr" anchorCtr="0">
            <a:noAutofit/>
          </a:bodyPr>
          <a:lstStyle/>
          <a:p>
            <a:r>
              <a:rPr lang="en-US" altLang="ko-KR" b="0" dirty="0"/>
              <a:t>Write a function to </a:t>
            </a:r>
            <a:r>
              <a:rPr lang="en-US" altLang="ko-KR" b="0" dirty="0">
                <a:solidFill>
                  <a:srgbClr val="00B050"/>
                </a:solidFill>
              </a:rPr>
              <a:t>remove</a:t>
            </a:r>
            <a:r>
              <a:rPr lang="en-US" altLang="ko-KR" b="0" dirty="0"/>
              <a:t> a single occurrence of </a:t>
            </a:r>
            <a:r>
              <a:rPr lang="en-US" altLang="ko-KR" b="0" dirty="0" smtClean="0">
                <a:solidFill>
                  <a:srgbClr val="00B050"/>
                </a:solidFill>
              </a:rPr>
              <a:t>an integer </a:t>
            </a:r>
            <a:r>
              <a:rPr lang="en-US" altLang="ko-KR" b="0" dirty="0"/>
              <a:t>from a doubly </a:t>
            </a:r>
            <a:r>
              <a:rPr lang="en-US" altLang="ko-KR" b="0" dirty="0" smtClean="0"/>
              <a:t>linked list </a:t>
            </a:r>
            <a:r>
              <a:rPr lang="en-US" altLang="ko-KR" b="0" dirty="0"/>
              <a:t>if it is present.</a:t>
            </a:r>
            <a:r>
              <a:rPr lang="en-US" altLang="ko-KR" b="0" dirty="0" smtClean="0">
                <a:solidFill>
                  <a:srgbClr val="FF0000"/>
                </a:solidFill>
              </a:rPr>
              <a:t/>
            </a:r>
            <a:br>
              <a:rPr lang="en-US" altLang="ko-KR" b="0" dirty="0" smtClean="0">
                <a:solidFill>
                  <a:srgbClr val="FF0000"/>
                </a:solidFill>
              </a:rPr>
            </a:br>
            <a:r>
              <a:rPr lang="en-US" altLang="ko-KR" b="0" dirty="0" smtClean="0"/>
              <a:t/>
            </a:r>
            <a:br>
              <a:rPr lang="en-US" altLang="ko-KR" b="0" dirty="0" smtClean="0"/>
            </a:br>
            <a:endParaRPr dirty="0"/>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2413717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직사각형 6"/>
          <p:cNvSpPr/>
          <p:nvPr/>
        </p:nvSpPr>
        <p:spPr>
          <a:xfrm>
            <a:off x="3077037" y="548641"/>
            <a:ext cx="2989921"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smtClean="0">
                <a:solidFill>
                  <a:srgbClr val="8F7B87"/>
                </a:solidFill>
                <a:latin typeface="PT Serif"/>
                <a:sym typeface="PT Serif"/>
              </a:rPr>
              <a:t>Doubly Linked List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810488" y="1652905"/>
            <a:ext cx="7523018" cy="167584"/>
          </a:xfrm>
          <a:prstGeom prst="rect">
            <a:avLst/>
          </a:prstGeom>
        </p:spPr>
        <p:txBody>
          <a:bodyPr spcFirstLastPara="1" wrap="square" lIns="91425" tIns="91425" rIns="91425" bIns="91425" anchor="ctr" anchorCtr="0">
            <a:noAutofit/>
          </a:bodyPr>
          <a:lstStyle/>
          <a:p>
            <a:r>
              <a:rPr lang="en-US" altLang="ko-KR" b="0" dirty="0"/>
              <a:t>Write a function to </a:t>
            </a:r>
            <a:r>
              <a:rPr lang="en-US" altLang="ko-KR" b="0" dirty="0">
                <a:solidFill>
                  <a:srgbClr val="00B050"/>
                </a:solidFill>
              </a:rPr>
              <a:t>remove</a:t>
            </a:r>
            <a:r>
              <a:rPr lang="en-US" altLang="ko-KR" b="0" dirty="0"/>
              <a:t> a single occurrence of </a:t>
            </a:r>
            <a:r>
              <a:rPr lang="en-US" altLang="ko-KR" b="0" dirty="0" smtClean="0">
                <a:solidFill>
                  <a:srgbClr val="00B050"/>
                </a:solidFill>
              </a:rPr>
              <a:t>an integer </a:t>
            </a:r>
            <a:r>
              <a:rPr lang="en-US" altLang="ko-KR" b="0" dirty="0"/>
              <a:t>from a doubly </a:t>
            </a:r>
            <a:r>
              <a:rPr lang="en-US" altLang="ko-KR" b="0" dirty="0" smtClean="0"/>
              <a:t>linked list </a:t>
            </a:r>
            <a:r>
              <a:rPr lang="en-US" altLang="ko-KR" b="0" dirty="0"/>
              <a:t>if it is present.</a:t>
            </a:r>
            <a:r>
              <a:rPr lang="en-US" altLang="ko-KR" b="0" dirty="0" smtClean="0">
                <a:solidFill>
                  <a:srgbClr val="FF0000"/>
                </a:solidFill>
              </a:rPr>
              <a:t/>
            </a:r>
            <a:br>
              <a:rPr lang="en-US" altLang="ko-KR" b="0" dirty="0" smtClean="0">
                <a:solidFill>
                  <a:srgbClr val="FF0000"/>
                </a:solidFill>
              </a:rPr>
            </a:br>
            <a:r>
              <a:rPr lang="en-US" altLang="ko-KR" b="0" dirty="0" smtClean="0"/>
              <a:t/>
            </a:r>
            <a:br>
              <a:rPr lang="en-US" altLang="ko-KR" b="0" dirty="0" smtClean="0"/>
            </a:br>
            <a:endParaRPr dirty="0"/>
          </a:p>
        </p:txBody>
      </p:sp>
      <p:sp>
        <p:nvSpPr>
          <p:cNvPr id="8" name="TextBox 7"/>
          <p:cNvSpPr txBox="1"/>
          <p:nvPr/>
        </p:nvSpPr>
        <p:spPr>
          <a:xfrm>
            <a:off x="1747774" y="2502206"/>
            <a:ext cx="6729100" cy="4093428"/>
          </a:xfrm>
          <a:prstGeom prst="rect">
            <a:avLst/>
          </a:prstGeom>
          <a:noFill/>
        </p:spPr>
        <p:txBody>
          <a:bodyPr wrap="square" rtlCol="0">
            <a:spAutoFit/>
          </a:bodyPr>
          <a:lstStyle/>
          <a:p>
            <a:r>
              <a:rPr lang="en-US" altLang="ko-KR" sz="2000" dirty="0">
                <a:latin typeface="CourierNewPSMT"/>
              </a:rPr>
              <a:t>void remove(Node head, </a:t>
            </a:r>
            <a:r>
              <a:rPr lang="en-US" altLang="ko-KR" sz="2000" dirty="0" err="1">
                <a:latin typeface="CourierNewPSMT"/>
              </a:rPr>
              <a:t>int</a:t>
            </a:r>
            <a:r>
              <a:rPr lang="en-US" altLang="ko-KR" sz="2000" dirty="0">
                <a:latin typeface="CourierNewPSMT"/>
              </a:rPr>
              <a:t> value) </a:t>
            </a:r>
            <a:r>
              <a:rPr lang="en-US" altLang="ko-KR" sz="2000" dirty="0">
                <a:solidFill>
                  <a:srgbClr val="7030A0"/>
                </a:solidFill>
                <a:latin typeface="CourierNewPSMT"/>
              </a:rPr>
              <a:t>{</a:t>
            </a:r>
          </a:p>
          <a:p>
            <a:r>
              <a:rPr lang="en-US" altLang="ko-KR" sz="2000" dirty="0" smtClean="0">
                <a:latin typeface="CourierNewPSMT"/>
              </a:rPr>
              <a:t>	Node </a:t>
            </a:r>
            <a:r>
              <a:rPr lang="en-US" altLang="ko-KR" sz="2000" dirty="0">
                <a:latin typeface="CourierNewPSMT"/>
              </a:rPr>
              <a:t>cur = head;</a:t>
            </a:r>
          </a:p>
          <a:p>
            <a:r>
              <a:rPr lang="en-US" altLang="ko-KR" sz="2000" dirty="0" smtClean="0">
                <a:latin typeface="CourierNewPSMT"/>
              </a:rPr>
              <a:t>	while </a:t>
            </a:r>
            <a:r>
              <a:rPr lang="en-US" altLang="ko-KR" sz="2000" dirty="0">
                <a:latin typeface="CourierNewPSMT"/>
              </a:rPr>
              <a:t>(cur != null) </a:t>
            </a:r>
            <a:r>
              <a:rPr lang="en-US" altLang="ko-KR" sz="2000" dirty="0">
                <a:solidFill>
                  <a:srgbClr val="0070C0"/>
                </a:solidFill>
                <a:latin typeface="CourierNewPSMT"/>
              </a:rPr>
              <a:t>{</a:t>
            </a:r>
          </a:p>
          <a:p>
            <a:r>
              <a:rPr lang="en-US" altLang="ko-KR" sz="2000" dirty="0" smtClean="0">
                <a:latin typeface="CourierNewPSMT"/>
              </a:rPr>
              <a:t>	      if </a:t>
            </a:r>
            <a:r>
              <a:rPr lang="en-US" altLang="ko-KR" sz="2000" dirty="0">
                <a:latin typeface="CourierNewPSMT"/>
              </a:rPr>
              <a:t>(</a:t>
            </a:r>
            <a:r>
              <a:rPr lang="en-US" altLang="ko-KR" sz="2000" dirty="0" err="1">
                <a:latin typeface="CourierNewPSMT"/>
              </a:rPr>
              <a:t>cur.value</a:t>
            </a:r>
            <a:r>
              <a:rPr lang="en-US" altLang="ko-KR" sz="2000" dirty="0">
                <a:latin typeface="CourierNewPSMT"/>
              </a:rPr>
              <a:t> == value) </a:t>
            </a:r>
            <a:r>
              <a:rPr lang="en-US" altLang="ko-KR" sz="2000" dirty="0">
                <a:solidFill>
                  <a:srgbClr val="00B050"/>
                </a:solidFill>
                <a:latin typeface="CourierNewPSMT"/>
              </a:rPr>
              <a:t>{</a:t>
            </a:r>
          </a:p>
          <a:p>
            <a:r>
              <a:rPr lang="en-US" altLang="ko-KR" sz="2000" dirty="0" smtClean="0">
                <a:latin typeface="CourierNewPSMT"/>
              </a:rPr>
              <a:t>		if </a:t>
            </a:r>
            <a:r>
              <a:rPr lang="en-US" altLang="ko-KR" sz="2000" dirty="0">
                <a:latin typeface="CourierNewPSMT"/>
              </a:rPr>
              <a:t>(</a:t>
            </a:r>
            <a:r>
              <a:rPr lang="en-US" altLang="ko-KR" sz="2000" dirty="0" err="1" smtClean="0">
                <a:latin typeface="CourierNewPSMT"/>
              </a:rPr>
              <a:t>cur.prev</a:t>
            </a:r>
            <a:r>
              <a:rPr lang="en-US" altLang="ko-KR" sz="2000" dirty="0" smtClean="0">
                <a:latin typeface="CourierNewPSMT"/>
              </a:rPr>
              <a:t> </a:t>
            </a:r>
            <a:r>
              <a:rPr lang="en-US" altLang="ko-KR" sz="2000" dirty="0">
                <a:latin typeface="CourierNewPSMT"/>
              </a:rPr>
              <a:t>!= null)</a:t>
            </a:r>
          </a:p>
          <a:p>
            <a:r>
              <a:rPr lang="en-US" altLang="ko-KR" sz="2000" dirty="0" smtClean="0">
                <a:latin typeface="CourierNewPSMT"/>
              </a:rPr>
              <a:t>		    </a:t>
            </a:r>
            <a:r>
              <a:rPr lang="en-US" altLang="ko-KR" sz="2000" dirty="0" err="1" smtClean="0">
                <a:latin typeface="CourierNewPSMT"/>
              </a:rPr>
              <a:t>cur.prev.next</a:t>
            </a:r>
            <a:r>
              <a:rPr lang="en-US" altLang="ko-KR" sz="2000" dirty="0" smtClean="0">
                <a:latin typeface="CourierNewPSMT"/>
              </a:rPr>
              <a:t> </a:t>
            </a:r>
            <a:r>
              <a:rPr lang="en-US" altLang="ko-KR" sz="2000" dirty="0">
                <a:latin typeface="CourierNewPSMT"/>
              </a:rPr>
              <a:t>= </a:t>
            </a:r>
            <a:r>
              <a:rPr lang="en-US" altLang="ko-KR" sz="2000" dirty="0" err="1">
                <a:latin typeface="CourierNewPSMT"/>
              </a:rPr>
              <a:t>cur.next</a:t>
            </a:r>
            <a:r>
              <a:rPr lang="en-US" altLang="ko-KR" sz="2000" dirty="0">
                <a:latin typeface="CourierNewPSMT"/>
              </a:rPr>
              <a:t>;</a:t>
            </a:r>
          </a:p>
          <a:p>
            <a:r>
              <a:rPr lang="en-US" altLang="ko-KR" sz="2000" dirty="0" smtClean="0">
                <a:latin typeface="CourierNewPSMT"/>
              </a:rPr>
              <a:t>		if </a:t>
            </a:r>
            <a:r>
              <a:rPr lang="en-US" altLang="ko-KR" sz="2000" dirty="0">
                <a:latin typeface="CourierNewPSMT"/>
              </a:rPr>
              <a:t>(</a:t>
            </a:r>
            <a:r>
              <a:rPr lang="en-US" altLang="ko-KR" sz="2000" dirty="0" err="1">
                <a:latin typeface="CourierNewPSMT"/>
              </a:rPr>
              <a:t>cur.next</a:t>
            </a:r>
            <a:r>
              <a:rPr lang="en-US" altLang="ko-KR" sz="2000" dirty="0">
                <a:latin typeface="CourierNewPSMT"/>
              </a:rPr>
              <a:t> != null)</a:t>
            </a:r>
          </a:p>
          <a:p>
            <a:r>
              <a:rPr lang="en-US" altLang="ko-KR" sz="2000" dirty="0" smtClean="0">
                <a:latin typeface="CourierNewPSMT"/>
              </a:rPr>
              <a:t>		    </a:t>
            </a:r>
            <a:r>
              <a:rPr lang="en-US" altLang="ko-KR" sz="2000" dirty="0" err="1" smtClean="0">
                <a:latin typeface="CourierNewPSMT"/>
              </a:rPr>
              <a:t>cur.next.prev</a:t>
            </a:r>
            <a:r>
              <a:rPr lang="en-US" altLang="ko-KR" sz="2000" dirty="0" smtClean="0">
                <a:latin typeface="CourierNewPSMT"/>
              </a:rPr>
              <a:t> </a:t>
            </a:r>
            <a:r>
              <a:rPr lang="en-US" altLang="ko-KR" sz="2000" dirty="0">
                <a:latin typeface="CourierNewPSMT"/>
              </a:rPr>
              <a:t>= </a:t>
            </a:r>
            <a:r>
              <a:rPr lang="en-US" altLang="ko-KR" sz="2000" dirty="0" err="1">
                <a:latin typeface="CourierNewPSMT"/>
              </a:rPr>
              <a:t>cur.prev</a:t>
            </a:r>
            <a:r>
              <a:rPr lang="en-US" altLang="ko-KR" sz="2000" dirty="0">
                <a:latin typeface="CourierNewPSMT"/>
              </a:rPr>
              <a:t>;</a:t>
            </a:r>
          </a:p>
          <a:p>
            <a:r>
              <a:rPr lang="en-US" altLang="ko-KR" sz="2000" dirty="0" smtClean="0">
                <a:latin typeface="CourierNewPSMT"/>
              </a:rPr>
              <a:t>		break</a:t>
            </a:r>
            <a:r>
              <a:rPr lang="en-US" altLang="ko-KR" sz="2000" dirty="0">
                <a:latin typeface="CourierNewPSMT"/>
              </a:rPr>
              <a:t>;</a:t>
            </a:r>
          </a:p>
          <a:p>
            <a:r>
              <a:rPr lang="en-US" altLang="ko-KR" sz="2000" dirty="0" smtClean="0">
                <a:latin typeface="CourierNewPSMT"/>
              </a:rPr>
              <a:t>	      </a:t>
            </a:r>
            <a:r>
              <a:rPr lang="en-US" altLang="ko-KR" sz="2000" dirty="0" smtClean="0">
                <a:solidFill>
                  <a:srgbClr val="00B050"/>
                </a:solidFill>
                <a:latin typeface="CourierNewPSMT"/>
              </a:rPr>
              <a:t>}</a:t>
            </a:r>
            <a:endParaRPr lang="en-US" altLang="ko-KR" sz="2000" dirty="0">
              <a:solidFill>
                <a:srgbClr val="00B050"/>
              </a:solidFill>
              <a:latin typeface="CourierNewPSMT"/>
            </a:endParaRPr>
          </a:p>
          <a:p>
            <a:r>
              <a:rPr lang="en-US" altLang="ko-KR" sz="2000" dirty="0" smtClean="0">
                <a:latin typeface="CourierNewPSMT"/>
              </a:rPr>
              <a:t>                      cur </a:t>
            </a:r>
            <a:r>
              <a:rPr lang="en-US" altLang="ko-KR" sz="2000" dirty="0">
                <a:latin typeface="CourierNewPSMT"/>
              </a:rPr>
              <a:t>= </a:t>
            </a:r>
            <a:r>
              <a:rPr lang="en-US" altLang="ko-KR" sz="2000" dirty="0" err="1">
                <a:latin typeface="CourierNewPSMT"/>
              </a:rPr>
              <a:t>cur.next</a:t>
            </a:r>
            <a:r>
              <a:rPr lang="en-US" altLang="ko-KR" sz="2000" dirty="0">
                <a:latin typeface="CourierNewPSMT"/>
              </a:rPr>
              <a:t>;</a:t>
            </a:r>
          </a:p>
          <a:p>
            <a:r>
              <a:rPr lang="en-US" altLang="ko-KR" sz="2000" dirty="0" smtClean="0">
                <a:latin typeface="CourierNewPSMT"/>
              </a:rPr>
              <a:t>               </a:t>
            </a:r>
            <a:r>
              <a:rPr lang="en-US" altLang="ko-KR" sz="2000" dirty="0" smtClean="0">
                <a:solidFill>
                  <a:srgbClr val="0070C0"/>
                </a:solidFill>
                <a:latin typeface="CourierNewPSMT"/>
              </a:rPr>
              <a:t>}</a:t>
            </a:r>
            <a:endParaRPr lang="en-US" altLang="ko-KR" sz="2000" dirty="0">
              <a:solidFill>
                <a:srgbClr val="0070C0"/>
              </a:solidFill>
              <a:latin typeface="CourierNewPSMT"/>
            </a:endParaRPr>
          </a:p>
          <a:p>
            <a:r>
              <a:rPr lang="en-US" altLang="ko-KR" sz="2000" dirty="0">
                <a:solidFill>
                  <a:srgbClr val="7030A0"/>
                </a:solidFill>
                <a:latin typeface="CourierNewPSMT"/>
              </a:rPr>
              <a:t>}</a:t>
            </a:r>
            <a:endParaRPr lang="ko-KR" altLang="en-US" sz="2000" dirty="0">
              <a:solidFill>
                <a:srgbClr val="7030A0"/>
              </a:solidFill>
            </a:endParaRPr>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51905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460568" y="3912573"/>
            <a:ext cx="6355081" cy="1102797"/>
          </a:xfrm>
          <a:prstGeom prst="rect">
            <a:avLst/>
          </a:prstGeom>
        </p:spPr>
        <p:txBody>
          <a:bodyPr spcFirstLastPara="1" wrap="square" lIns="91425" tIns="91425" rIns="91425" bIns="91425" anchor="t" anchorCtr="0">
            <a:noAutofit/>
          </a:bodyPr>
          <a:lstStyle/>
          <a:p>
            <a:r>
              <a:rPr lang="en-US" altLang="ko-KR" b="1" i="0" dirty="0" smtClean="0"/>
              <a:t>Binary </a:t>
            </a:r>
            <a:r>
              <a:rPr lang="en-US" altLang="ko-KR" b="1" i="0" dirty="0"/>
              <a:t>Search Tree </a:t>
            </a:r>
            <a:r>
              <a:rPr lang="en-US" altLang="ko-KR" b="1" i="0" dirty="0" smtClean="0"/>
              <a:t>Validity</a:t>
            </a:r>
          </a:p>
          <a:p>
            <a:r>
              <a:rPr lang="en-US" b="1" i="0" dirty="0" smtClean="0"/>
              <a:t>Related Topic: Binary Search Tree</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2978141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직사각형 6"/>
          <p:cNvSpPr/>
          <p:nvPr/>
        </p:nvSpPr>
        <p:spPr>
          <a:xfrm>
            <a:off x="3077037" y="548641"/>
            <a:ext cx="2989921"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Doubly Linked List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810488" y="1621116"/>
            <a:ext cx="7523018" cy="2477060"/>
          </a:xfrm>
          <a:prstGeom prst="rect">
            <a:avLst/>
          </a:prstGeom>
        </p:spPr>
        <p:txBody>
          <a:bodyPr spcFirstLastPara="1" wrap="square" lIns="91425" tIns="91425" rIns="91425" bIns="91425" anchor="ctr" anchorCtr="0">
            <a:noAutofit/>
          </a:bodyPr>
          <a:lstStyle/>
          <a:p>
            <a:pPr algn="l"/>
            <a:r>
              <a:rPr lang="en-US" altLang="ko-KR" b="0" dirty="0"/>
              <a:t>Write a function to </a:t>
            </a:r>
            <a:r>
              <a:rPr lang="en-US" altLang="ko-KR" b="0" dirty="0">
                <a:solidFill>
                  <a:srgbClr val="00B050"/>
                </a:solidFill>
              </a:rPr>
              <a:t>determine</a:t>
            </a:r>
            <a:r>
              <a:rPr lang="en-US" altLang="ko-KR" b="0" dirty="0"/>
              <a:t> whether a </a:t>
            </a:r>
            <a:r>
              <a:rPr lang="en-US" altLang="ko-KR" b="0" dirty="0">
                <a:solidFill>
                  <a:srgbClr val="00B050"/>
                </a:solidFill>
              </a:rPr>
              <a:t>given binary </a:t>
            </a:r>
            <a:r>
              <a:rPr lang="en-US" altLang="ko-KR" b="0" dirty="0" smtClean="0">
                <a:solidFill>
                  <a:srgbClr val="00B050"/>
                </a:solidFill>
              </a:rPr>
              <a:t>tree </a:t>
            </a:r>
            <a:r>
              <a:rPr lang="en-US" altLang="ko-KR" b="0" dirty="0" smtClean="0"/>
              <a:t>of </a:t>
            </a:r>
            <a:r>
              <a:rPr lang="en-US" altLang="ko-KR" b="0" dirty="0"/>
              <a:t>distinct integers is </a:t>
            </a:r>
            <a:r>
              <a:rPr lang="en-US" altLang="ko-KR" b="0" dirty="0" smtClean="0"/>
              <a:t>a </a:t>
            </a:r>
            <a:r>
              <a:rPr lang="en-US" altLang="ko-KR" b="0" dirty="0" smtClean="0">
                <a:solidFill>
                  <a:srgbClr val="00B050"/>
                </a:solidFill>
              </a:rPr>
              <a:t>valid </a:t>
            </a:r>
            <a:r>
              <a:rPr lang="en-US" altLang="ko-KR" b="0" dirty="0">
                <a:solidFill>
                  <a:srgbClr val="00B050"/>
                </a:solidFill>
              </a:rPr>
              <a:t>binary search tree</a:t>
            </a:r>
            <a:r>
              <a:rPr lang="en-US" altLang="ko-KR" b="0" dirty="0" smtClean="0"/>
              <a:t>.</a:t>
            </a:r>
            <a:br>
              <a:rPr lang="en-US" altLang="ko-KR" b="0" dirty="0" smtClean="0"/>
            </a:br>
            <a:r>
              <a:rPr lang="en-US" altLang="ko-KR" b="0" dirty="0" smtClean="0"/>
              <a:t/>
            </a:r>
            <a:br>
              <a:rPr lang="en-US" altLang="ko-KR" b="0" dirty="0" smtClean="0"/>
            </a:br>
            <a:r>
              <a:rPr lang="en-US" altLang="ko-KR" dirty="0" smtClean="0"/>
              <a:t>Hint</a:t>
            </a:r>
            <a:r>
              <a:rPr lang="en-US" altLang="ko-KR" dirty="0"/>
              <a:t>: </a:t>
            </a:r>
            <a:r>
              <a:rPr lang="en-US" altLang="ko-KR" b="0" dirty="0"/>
              <a:t>Assume that </a:t>
            </a:r>
            <a:r>
              <a:rPr lang="en-US" altLang="ko-KR" b="0" dirty="0">
                <a:solidFill>
                  <a:srgbClr val="00B050"/>
                </a:solidFill>
              </a:rPr>
              <a:t>each node </a:t>
            </a:r>
            <a:r>
              <a:rPr lang="en-US" altLang="ko-KR" b="0" dirty="0"/>
              <a:t>contains a </a:t>
            </a:r>
            <a:r>
              <a:rPr lang="en-US" altLang="ko-KR" b="0" dirty="0">
                <a:solidFill>
                  <a:srgbClr val="00B050"/>
                </a:solidFill>
              </a:rPr>
              <a:t>pointer</a:t>
            </a:r>
            <a:r>
              <a:rPr lang="en-US" altLang="ko-KR" b="0" dirty="0"/>
              <a:t> to its </a:t>
            </a:r>
            <a:r>
              <a:rPr lang="en-US" altLang="ko-KR" b="0" dirty="0" smtClean="0">
                <a:solidFill>
                  <a:srgbClr val="00B050"/>
                </a:solidFill>
              </a:rPr>
              <a:t>left</a:t>
            </a:r>
            <a:r>
              <a:rPr lang="en-US" altLang="ko-KR" b="0" dirty="0" smtClean="0"/>
              <a:t> child</a:t>
            </a:r>
            <a:r>
              <a:rPr lang="en-US" altLang="ko-KR" b="0" dirty="0"/>
              <a:t>, </a:t>
            </a:r>
            <a:r>
              <a:rPr lang="en-US" altLang="ko-KR" b="0" dirty="0" smtClean="0"/>
              <a:t>a pointer </a:t>
            </a:r>
            <a:r>
              <a:rPr lang="en-US" altLang="ko-KR" b="0" dirty="0"/>
              <a:t>to its </a:t>
            </a:r>
            <a:r>
              <a:rPr lang="en-US" altLang="ko-KR" b="0" dirty="0">
                <a:solidFill>
                  <a:srgbClr val="00B050"/>
                </a:solidFill>
              </a:rPr>
              <a:t>right</a:t>
            </a:r>
            <a:r>
              <a:rPr lang="en-US" altLang="ko-KR" b="0" dirty="0"/>
              <a:t> child, and an </a:t>
            </a:r>
            <a:r>
              <a:rPr lang="en-US" altLang="ko-KR" b="0" dirty="0">
                <a:solidFill>
                  <a:srgbClr val="00B050"/>
                </a:solidFill>
              </a:rPr>
              <a:t>integer</a:t>
            </a:r>
            <a:r>
              <a:rPr lang="en-US" altLang="ko-KR" b="0" dirty="0"/>
              <a:t>, </a:t>
            </a:r>
            <a:r>
              <a:rPr lang="en-US" altLang="ko-KR" b="0" dirty="0">
                <a:solidFill>
                  <a:srgbClr val="FF0000"/>
                </a:solidFill>
              </a:rPr>
              <a:t>but not </a:t>
            </a:r>
            <a:r>
              <a:rPr lang="en-US" altLang="ko-KR" b="0" dirty="0" smtClean="0">
                <a:solidFill>
                  <a:srgbClr val="FF0000"/>
                </a:solidFill>
              </a:rPr>
              <a:t>a pointer </a:t>
            </a:r>
            <a:r>
              <a:rPr lang="en-US" altLang="ko-KR" b="0" dirty="0">
                <a:solidFill>
                  <a:srgbClr val="FF0000"/>
                </a:solidFill>
              </a:rPr>
              <a:t>to its parent.</a:t>
            </a:r>
            <a:r>
              <a:rPr lang="en-US" altLang="ko-KR" b="0" dirty="0"/>
              <a:t> </a:t>
            </a:r>
            <a:endParaRPr dirty="0"/>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156993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7" name="직사각형 6"/>
          <p:cNvSpPr/>
          <p:nvPr/>
        </p:nvSpPr>
        <p:spPr>
          <a:xfrm>
            <a:off x="3077039" y="399012"/>
            <a:ext cx="2989921"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Doubly Linked List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719048" y="1019138"/>
            <a:ext cx="7523018" cy="839451"/>
          </a:xfrm>
          <a:prstGeom prst="rect">
            <a:avLst/>
          </a:prstGeom>
        </p:spPr>
        <p:txBody>
          <a:bodyPr spcFirstLastPara="1" wrap="square" lIns="91425" tIns="91425" rIns="91425" bIns="91425" anchor="ctr" anchorCtr="0">
            <a:noAutofit/>
          </a:bodyPr>
          <a:lstStyle/>
          <a:p>
            <a:pPr algn="l"/>
            <a:r>
              <a:rPr lang="en-US" altLang="ko-KR" b="0" dirty="0"/>
              <a:t>Write a function to </a:t>
            </a:r>
            <a:r>
              <a:rPr lang="en-US" altLang="ko-KR" b="0" dirty="0">
                <a:solidFill>
                  <a:srgbClr val="00B050"/>
                </a:solidFill>
              </a:rPr>
              <a:t>determine</a:t>
            </a:r>
            <a:r>
              <a:rPr lang="en-US" altLang="ko-KR" b="0" dirty="0"/>
              <a:t> whether a </a:t>
            </a:r>
            <a:r>
              <a:rPr lang="en-US" altLang="ko-KR" b="0" dirty="0">
                <a:solidFill>
                  <a:srgbClr val="00B050"/>
                </a:solidFill>
              </a:rPr>
              <a:t>given binary </a:t>
            </a:r>
            <a:r>
              <a:rPr lang="en-US" altLang="ko-KR" b="0" dirty="0" smtClean="0">
                <a:solidFill>
                  <a:srgbClr val="00B050"/>
                </a:solidFill>
              </a:rPr>
              <a:t>tree </a:t>
            </a:r>
            <a:r>
              <a:rPr lang="en-US" altLang="ko-KR" b="0" dirty="0" smtClean="0"/>
              <a:t>of </a:t>
            </a:r>
            <a:r>
              <a:rPr lang="en-US" altLang="ko-KR" b="0" dirty="0"/>
              <a:t>distinct integers is </a:t>
            </a:r>
            <a:r>
              <a:rPr lang="en-US" altLang="ko-KR" b="0" dirty="0" smtClean="0"/>
              <a:t>a </a:t>
            </a:r>
            <a:r>
              <a:rPr lang="en-US" altLang="ko-KR" b="0" dirty="0" smtClean="0">
                <a:solidFill>
                  <a:srgbClr val="00B050"/>
                </a:solidFill>
              </a:rPr>
              <a:t>valid </a:t>
            </a:r>
            <a:r>
              <a:rPr lang="en-US" altLang="ko-KR" b="0" dirty="0">
                <a:solidFill>
                  <a:srgbClr val="00B050"/>
                </a:solidFill>
              </a:rPr>
              <a:t>binary search tree</a:t>
            </a:r>
            <a:r>
              <a:rPr lang="en-US" altLang="ko-KR" b="0" dirty="0" smtClean="0"/>
              <a:t>.</a:t>
            </a:r>
            <a:br>
              <a:rPr lang="en-US" altLang="ko-KR" b="0" dirty="0" smtClean="0"/>
            </a:br>
            <a:endParaRPr dirty="0"/>
          </a:p>
        </p:txBody>
      </p:sp>
      <p:sp>
        <p:nvSpPr>
          <p:cNvPr id="6" name="TextBox 5"/>
          <p:cNvSpPr txBox="1"/>
          <p:nvPr/>
        </p:nvSpPr>
        <p:spPr>
          <a:xfrm>
            <a:off x="596424" y="2244436"/>
            <a:ext cx="7951150" cy="3539430"/>
          </a:xfrm>
          <a:prstGeom prst="rect">
            <a:avLst/>
          </a:prstGeom>
          <a:noFill/>
        </p:spPr>
        <p:txBody>
          <a:bodyPr wrap="square" rtlCol="0">
            <a:spAutoFit/>
          </a:bodyPr>
          <a:lstStyle/>
          <a:p>
            <a:r>
              <a:rPr lang="en-US" altLang="ko-KR" sz="1600" dirty="0" err="1">
                <a:latin typeface="CourierNewPSMT"/>
              </a:rPr>
              <a:t>boolean</a:t>
            </a:r>
            <a:r>
              <a:rPr lang="en-US" altLang="ko-KR" sz="1600" dirty="0">
                <a:latin typeface="CourierNewPSMT"/>
              </a:rPr>
              <a:t> </a:t>
            </a:r>
            <a:r>
              <a:rPr lang="en-US" altLang="ko-KR" sz="1600" dirty="0" err="1">
                <a:latin typeface="CourierNewPSMT"/>
              </a:rPr>
              <a:t>isValid</a:t>
            </a:r>
            <a:r>
              <a:rPr lang="en-US" altLang="ko-KR" sz="1600" dirty="0">
                <a:latin typeface="CourierNewPSMT"/>
              </a:rPr>
              <a:t>(Node root) {</a:t>
            </a:r>
          </a:p>
          <a:p>
            <a:r>
              <a:rPr lang="en-US" altLang="ko-KR" sz="1600" dirty="0" smtClean="0">
                <a:latin typeface="CourierNewPSMT"/>
              </a:rPr>
              <a:t>	return </a:t>
            </a:r>
            <a:r>
              <a:rPr lang="en-US" altLang="ko-KR" sz="1600" dirty="0" err="1">
                <a:latin typeface="CourierNewPSMT"/>
              </a:rPr>
              <a:t>isValidHelper</a:t>
            </a:r>
            <a:r>
              <a:rPr lang="en-US" altLang="ko-KR" sz="1600" dirty="0">
                <a:latin typeface="CourierNewPSMT"/>
              </a:rPr>
              <a:t>(root, </a:t>
            </a:r>
            <a:r>
              <a:rPr lang="en-US" altLang="ko-KR" sz="1600" dirty="0" err="1" smtClean="0">
                <a:latin typeface="CourierNewPSMT"/>
              </a:rPr>
              <a:t>Integer.MIN_VALUE</a:t>
            </a:r>
            <a:r>
              <a:rPr lang="en-US" altLang="ko-KR" sz="1600" dirty="0" smtClean="0">
                <a:latin typeface="CourierNewPSMT"/>
              </a:rPr>
              <a:t>, </a:t>
            </a:r>
            <a:r>
              <a:rPr lang="en-US" altLang="ko-KR" sz="1600" dirty="0" err="1" smtClean="0">
                <a:latin typeface="CourierNewPSMT"/>
              </a:rPr>
              <a:t>Integer.MAX_VALUE</a:t>
            </a:r>
            <a:r>
              <a:rPr lang="en-US" altLang="ko-KR" sz="1600" dirty="0">
                <a:latin typeface="CourierNewPSMT"/>
              </a:rPr>
              <a:t>);</a:t>
            </a:r>
          </a:p>
          <a:p>
            <a:r>
              <a:rPr lang="en-US" altLang="ko-KR" sz="1600" dirty="0">
                <a:latin typeface="CourierNewPSMT"/>
              </a:rPr>
              <a:t>}</a:t>
            </a:r>
          </a:p>
          <a:p>
            <a:r>
              <a:rPr lang="en-US" altLang="ko-KR" sz="1600" dirty="0" err="1">
                <a:latin typeface="CourierNewPSMT"/>
              </a:rPr>
              <a:t>boolean</a:t>
            </a:r>
            <a:r>
              <a:rPr lang="en-US" altLang="ko-KR" sz="1600" dirty="0">
                <a:latin typeface="CourierNewPSMT"/>
              </a:rPr>
              <a:t> </a:t>
            </a:r>
            <a:r>
              <a:rPr lang="en-US" altLang="ko-KR" sz="1600" dirty="0" err="1">
                <a:latin typeface="CourierNewPSMT"/>
              </a:rPr>
              <a:t>isValidHelper</a:t>
            </a:r>
            <a:r>
              <a:rPr lang="en-US" altLang="ko-KR" sz="1600" dirty="0">
                <a:latin typeface="CourierNewPSMT"/>
              </a:rPr>
              <a:t>(Node </a:t>
            </a:r>
            <a:r>
              <a:rPr lang="en-US" altLang="ko-KR" sz="1600" dirty="0" err="1">
                <a:latin typeface="CourierNewPSMT"/>
              </a:rPr>
              <a:t>curr</a:t>
            </a:r>
            <a:r>
              <a:rPr lang="en-US" altLang="ko-KR" sz="1600" dirty="0">
                <a:latin typeface="CourierNewPSMT"/>
              </a:rPr>
              <a:t>, </a:t>
            </a:r>
            <a:r>
              <a:rPr lang="en-US" altLang="ko-KR" sz="1600" dirty="0" err="1">
                <a:latin typeface="CourierNewPSMT"/>
              </a:rPr>
              <a:t>int</a:t>
            </a:r>
            <a:r>
              <a:rPr lang="en-US" altLang="ko-KR" sz="1600" dirty="0">
                <a:latin typeface="CourierNewPSMT"/>
              </a:rPr>
              <a:t> min, </a:t>
            </a:r>
            <a:r>
              <a:rPr lang="en-US" altLang="ko-KR" sz="1600" dirty="0" err="1">
                <a:latin typeface="CourierNewPSMT"/>
              </a:rPr>
              <a:t>int</a:t>
            </a:r>
            <a:r>
              <a:rPr lang="en-US" altLang="ko-KR" sz="1600" dirty="0">
                <a:latin typeface="CourierNewPSMT"/>
              </a:rPr>
              <a:t> max) {</a:t>
            </a:r>
          </a:p>
          <a:p>
            <a:r>
              <a:rPr lang="en-US" altLang="ko-KR" sz="1600" dirty="0" smtClean="0">
                <a:latin typeface="CourierNewPSMT"/>
              </a:rPr>
              <a:t>	if </a:t>
            </a:r>
            <a:r>
              <a:rPr lang="en-US" altLang="ko-KR" sz="1600" dirty="0">
                <a:latin typeface="CourierNewPSMT"/>
              </a:rPr>
              <a:t>(</a:t>
            </a:r>
            <a:r>
              <a:rPr lang="en-US" altLang="ko-KR" sz="1600" dirty="0" err="1">
                <a:latin typeface="CourierNewPSMT"/>
              </a:rPr>
              <a:t>curr.left</a:t>
            </a:r>
            <a:r>
              <a:rPr lang="en-US" altLang="ko-KR" sz="1600" dirty="0">
                <a:latin typeface="CourierNewPSMT"/>
              </a:rPr>
              <a:t> != null) {</a:t>
            </a:r>
          </a:p>
          <a:p>
            <a:r>
              <a:rPr lang="en-US" altLang="ko-KR" sz="1600" dirty="0">
                <a:latin typeface="CourierNewPSMT"/>
              </a:rPr>
              <a:t> </a:t>
            </a:r>
            <a:r>
              <a:rPr lang="en-US" altLang="ko-KR" sz="1600" dirty="0" smtClean="0">
                <a:latin typeface="CourierNewPSMT"/>
              </a:rPr>
              <a:t>              </a:t>
            </a:r>
            <a:r>
              <a:rPr lang="en-US" altLang="ko-KR" sz="1600" dirty="0">
                <a:latin typeface="CourierNewPSMT"/>
              </a:rPr>
              <a:t> </a:t>
            </a:r>
            <a:r>
              <a:rPr lang="en-US" altLang="ko-KR" sz="1600" dirty="0" smtClean="0">
                <a:latin typeface="CourierNewPSMT"/>
              </a:rPr>
              <a:t>  if </a:t>
            </a:r>
            <a:r>
              <a:rPr lang="en-US" altLang="ko-KR" sz="1600" dirty="0">
                <a:latin typeface="CourierNewPSMT"/>
              </a:rPr>
              <a:t>(</a:t>
            </a:r>
            <a:r>
              <a:rPr lang="en-US" altLang="ko-KR" sz="1600" dirty="0" err="1">
                <a:latin typeface="CourierNewPSMT"/>
              </a:rPr>
              <a:t>curr.left.value</a:t>
            </a:r>
            <a:r>
              <a:rPr lang="en-US" altLang="ko-KR" sz="1600" dirty="0">
                <a:latin typeface="CourierNewPSMT"/>
              </a:rPr>
              <a:t> &lt; min </a:t>
            </a:r>
            <a:r>
              <a:rPr lang="en-US" altLang="ko-KR" sz="1600" dirty="0" smtClean="0">
                <a:solidFill>
                  <a:srgbClr val="FF0000"/>
                </a:solidFill>
                <a:latin typeface="CourierNewPSMT"/>
              </a:rPr>
              <a:t>||</a:t>
            </a:r>
            <a:r>
              <a:rPr lang="en-US" altLang="ko-KR" sz="1600" dirty="0" smtClean="0">
                <a:latin typeface="CourierNewPSMT"/>
              </a:rPr>
              <a:t> !</a:t>
            </a:r>
            <a:r>
              <a:rPr lang="en-US" altLang="ko-KR" sz="1600" dirty="0" err="1">
                <a:latin typeface="CourierNewPSMT"/>
              </a:rPr>
              <a:t>isValidHelper</a:t>
            </a:r>
            <a:r>
              <a:rPr lang="en-US" altLang="ko-KR" sz="1600" dirty="0">
                <a:latin typeface="CourierNewPSMT"/>
              </a:rPr>
              <a:t>(</a:t>
            </a:r>
            <a:r>
              <a:rPr lang="en-US" altLang="ko-KR" sz="1600" dirty="0" err="1">
                <a:latin typeface="CourierNewPSMT"/>
              </a:rPr>
              <a:t>curr.left</a:t>
            </a:r>
            <a:r>
              <a:rPr lang="en-US" altLang="ko-KR" sz="1600" dirty="0">
                <a:latin typeface="CourierNewPSMT"/>
              </a:rPr>
              <a:t>, min, </a:t>
            </a:r>
            <a:r>
              <a:rPr lang="en-US" altLang="ko-KR" sz="1600" dirty="0" err="1">
                <a:latin typeface="CourierNewPSMT"/>
              </a:rPr>
              <a:t>curr.value</a:t>
            </a:r>
            <a:r>
              <a:rPr lang="en-US" altLang="ko-KR" sz="1600" dirty="0">
                <a:latin typeface="CourierNewPSMT"/>
              </a:rPr>
              <a:t>))</a:t>
            </a:r>
          </a:p>
          <a:p>
            <a:r>
              <a:rPr lang="en-US" altLang="ko-KR" sz="1600" dirty="0" smtClean="0">
                <a:latin typeface="CourierNewPSMT"/>
              </a:rPr>
              <a:t>	         return </a:t>
            </a:r>
            <a:r>
              <a:rPr lang="en-US" altLang="ko-KR" sz="1600" dirty="0">
                <a:latin typeface="CourierNewPSMT"/>
              </a:rPr>
              <a:t>false;</a:t>
            </a:r>
          </a:p>
          <a:p>
            <a:r>
              <a:rPr lang="en-US" altLang="ko-KR" sz="1600" dirty="0" smtClean="0">
                <a:latin typeface="CourierNewPSMT"/>
              </a:rPr>
              <a:t>             }</a:t>
            </a:r>
            <a:endParaRPr lang="en-US" altLang="ko-KR" sz="1600" dirty="0">
              <a:latin typeface="CourierNewPSMT"/>
            </a:endParaRPr>
          </a:p>
          <a:p>
            <a:r>
              <a:rPr lang="en-US" altLang="ko-KR" sz="1600" dirty="0" smtClean="0">
                <a:latin typeface="CourierNewPSMT"/>
              </a:rPr>
              <a:t>             if </a:t>
            </a:r>
            <a:r>
              <a:rPr lang="en-US" altLang="ko-KR" sz="1600" dirty="0">
                <a:latin typeface="CourierNewPSMT"/>
              </a:rPr>
              <a:t>(</a:t>
            </a:r>
            <a:r>
              <a:rPr lang="en-US" altLang="ko-KR" sz="1600" dirty="0" err="1">
                <a:latin typeface="CourierNewPSMT"/>
              </a:rPr>
              <a:t>curr.right</a:t>
            </a:r>
            <a:r>
              <a:rPr lang="en-US" altLang="ko-KR" sz="1600" dirty="0">
                <a:latin typeface="CourierNewPSMT"/>
              </a:rPr>
              <a:t> != null) {</a:t>
            </a:r>
          </a:p>
          <a:p>
            <a:r>
              <a:rPr lang="en-US" altLang="ko-KR" sz="1600" dirty="0" smtClean="0">
                <a:latin typeface="CourierNewPSMT"/>
              </a:rPr>
              <a:t>                 if </a:t>
            </a:r>
            <a:r>
              <a:rPr lang="en-US" altLang="ko-KR" sz="1600" dirty="0">
                <a:latin typeface="CourierNewPSMT"/>
              </a:rPr>
              <a:t>(</a:t>
            </a:r>
            <a:r>
              <a:rPr lang="en-US" altLang="ko-KR" sz="1600" dirty="0" err="1">
                <a:latin typeface="CourierNewPSMT"/>
              </a:rPr>
              <a:t>curr.right.value</a:t>
            </a:r>
            <a:r>
              <a:rPr lang="en-US" altLang="ko-KR" sz="1600" dirty="0">
                <a:latin typeface="CourierNewPSMT"/>
              </a:rPr>
              <a:t> &gt; max</a:t>
            </a:r>
            <a:r>
              <a:rPr lang="en-US" altLang="ko-KR" sz="1600" dirty="0">
                <a:solidFill>
                  <a:srgbClr val="FF0000"/>
                </a:solidFill>
                <a:latin typeface="CourierNewPSMT"/>
              </a:rPr>
              <a:t> </a:t>
            </a:r>
            <a:r>
              <a:rPr lang="en-US" altLang="ko-KR" sz="1600" dirty="0" smtClean="0">
                <a:solidFill>
                  <a:srgbClr val="FF0000"/>
                </a:solidFill>
                <a:latin typeface="CourierNewPSMT"/>
              </a:rPr>
              <a:t>|| </a:t>
            </a:r>
            <a:r>
              <a:rPr lang="en-US" altLang="ko-KR" sz="1600" dirty="0" smtClean="0">
                <a:latin typeface="CourierNewPSMT"/>
              </a:rPr>
              <a:t>!</a:t>
            </a:r>
            <a:r>
              <a:rPr lang="en-US" altLang="ko-KR" sz="1600" dirty="0" err="1">
                <a:latin typeface="CourierNewPSMT"/>
              </a:rPr>
              <a:t>isValidHelper</a:t>
            </a:r>
            <a:r>
              <a:rPr lang="en-US" altLang="ko-KR" sz="1600" dirty="0">
                <a:latin typeface="CourierNewPSMT"/>
              </a:rPr>
              <a:t>(</a:t>
            </a:r>
            <a:r>
              <a:rPr lang="en-US" altLang="ko-KR" sz="1600" dirty="0" err="1">
                <a:latin typeface="CourierNewPSMT"/>
              </a:rPr>
              <a:t>curr.right</a:t>
            </a:r>
            <a:r>
              <a:rPr lang="en-US" altLang="ko-KR" sz="1600" dirty="0">
                <a:latin typeface="CourierNewPSMT"/>
              </a:rPr>
              <a:t>, </a:t>
            </a:r>
            <a:r>
              <a:rPr lang="en-US" altLang="ko-KR" sz="1600" dirty="0" err="1">
                <a:latin typeface="CourierNewPSMT"/>
              </a:rPr>
              <a:t>curr.value</a:t>
            </a:r>
            <a:r>
              <a:rPr lang="en-US" altLang="ko-KR" sz="1600" dirty="0">
                <a:latin typeface="CourierNewPSMT"/>
              </a:rPr>
              <a:t>, max))</a:t>
            </a:r>
          </a:p>
          <a:p>
            <a:r>
              <a:rPr lang="en-US" altLang="ko-KR" sz="1600" dirty="0" smtClean="0">
                <a:latin typeface="CourierNewPSMT"/>
              </a:rPr>
              <a:t>                       return </a:t>
            </a:r>
            <a:r>
              <a:rPr lang="en-US" altLang="ko-KR" sz="1600" dirty="0">
                <a:latin typeface="CourierNewPSMT"/>
              </a:rPr>
              <a:t>false;</a:t>
            </a:r>
          </a:p>
          <a:p>
            <a:r>
              <a:rPr lang="en-US" altLang="ko-KR" sz="1600" dirty="0" smtClean="0">
                <a:latin typeface="CourierNewPSMT"/>
              </a:rPr>
              <a:t>             }</a:t>
            </a:r>
            <a:endParaRPr lang="en-US" altLang="ko-KR" sz="1600" dirty="0">
              <a:latin typeface="CourierNewPSMT"/>
            </a:endParaRPr>
          </a:p>
          <a:p>
            <a:r>
              <a:rPr lang="en-US" altLang="ko-KR" sz="1600" dirty="0" smtClean="0">
                <a:latin typeface="CourierNewPSMT"/>
              </a:rPr>
              <a:t>	return </a:t>
            </a:r>
            <a:r>
              <a:rPr lang="en-US" altLang="ko-KR" sz="1600" dirty="0">
                <a:latin typeface="CourierNewPSMT"/>
              </a:rPr>
              <a:t>true;</a:t>
            </a:r>
          </a:p>
          <a:p>
            <a:r>
              <a:rPr lang="en-US" altLang="ko-KR" sz="1600" dirty="0">
                <a:latin typeface="CourierNewPSMT"/>
              </a:rPr>
              <a:t>}</a:t>
            </a:r>
            <a:endParaRPr lang="ko-KR" altLang="en-US" sz="1600" dirty="0">
              <a:solidFill>
                <a:srgbClr val="7030A0"/>
              </a:solidFill>
            </a:endParaRPr>
          </a:p>
        </p:txBody>
      </p:sp>
      <p:sp>
        <p:nvSpPr>
          <p:cNvPr id="8" name="Rectangle 7"/>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24271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직사각형 6"/>
          <p:cNvSpPr/>
          <p:nvPr/>
        </p:nvSpPr>
        <p:spPr>
          <a:xfrm>
            <a:off x="2658654" y="548641"/>
            <a:ext cx="3826689" cy="517065"/>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Axis-Aligned Rectangles</a:t>
            </a:r>
            <a:endParaRPr lang="en-US" altLang="ko-KR" sz="2400" b="1" i="1" dirty="0">
              <a:solidFill>
                <a:srgbClr val="8F7B87"/>
              </a:solidFill>
              <a:latin typeface="PT Serif"/>
              <a:sym typeface="PT Serif"/>
            </a:endParaRPr>
          </a:p>
        </p:txBody>
      </p:sp>
      <p:sp>
        <p:nvSpPr>
          <p:cNvPr id="6" name="TextBox 5"/>
          <p:cNvSpPr txBox="1"/>
          <p:nvPr/>
        </p:nvSpPr>
        <p:spPr>
          <a:xfrm>
            <a:off x="598515" y="2261061"/>
            <a:ext cx="7946966" cy="707886"/>
          </a:xfrm>
          <a:prstGeom prst="rect">
            <a:avLst/>
          </a:prstGeom>
          <a:noFill/>
        </p:spPr>
        <p:txBody>
          <a:bodyPr wrap="square" rtlCol="0">
            <a:spAutoFit/>
          </a:bodyPr>
          <a:lstStyle/>
          <a:p>
            <a:pPr algn="ctr"/>
            <a:r>
              <a:rPr lang="en-US" altLang="ko-KR" sz="2000" b="1" u="sng" dirty="0" smtClean="0">
                <a:latin typeface="Bahnschrift Light" panose="020B0502040204020203" pitchFamily="34" charset="0"/>
              </a:rPr>
              <a:t>Time Complexity:</a:t>
            </a:r>
          </a:p>
          <a:p>
            <a:pPr algn="ctr"/>
            <a:r>
              <a:rPr lang="en-US" altLang="ko-KR" sz="2000" dirty="0" smtClean="0">
                <a:latin typeface="Bahnschrift Light" panose="020B0502040204020203" pitchFamily="34" charset="0"/>
              </a:rPr>
              <a:t>O(</a:t>
            </a:r>
            <a:r>
              <a:rPr lang="en-US" altLang="ko-KR" sz="2000" dirty="0" smtClean="0">
                <a:solidFill>
                  <a:srgbClr val="00B050"/>
                </a:solidFill>
                <a:latin typeface="Bahnschrift Light" panose="020B0502040204020203" pitchFamily="34" charset="0"/>
              </a:rPr>
              <a:t>n</a:t>
            </a:r>
            <a:r>
              <a:rPr lang="en-US" altLang="ko-KR" sz="2000" dirty="0" smtClean="0">
                <a:latin typeface="Bahnschrift Light" panose="020B0502040204020203" pitchFamily="34" charset="0"/>
              </a:rPr>
              <a:t>) </a:t>
            </a:r>
            <a:r>
              <a:rPr lang="en-US" altLang="ko-KR" sz="2000" dirty="0">
                <a:latin typeface="Bahnschrift Light" panose="020B0502040204020203" pitchFamily="34" charset="0"/>
              </a:rPr>
              <a:t>time </a:t>
            </a:r>
            <a:r>
              <a:rPr lang="en-US" altLang="ko-KR" sz="2000" dirty="0" smtClean="0">
                <a:latin typeface="Bahnschrift Light" panose="020B0502040204020203" pitchFamily="34" charset="0"/>
              </a:rPr>
              <a:t>for</a:t>
            </a:r>
            <a:r>
              <a:rPr lang="ko-KR" altLang="en-US" sz="2000" dirty="0" smtClean="0">
                <a:latin typeface="Bahnschrift Light" panose="020B0502040204020203" pitchFamily="34" charset="0"/>
              </a:rPr>
              <a:t> </a:t>
            </a:r>
            <a:r>
              <a:rPr lang="en-US" altLang="ko-KR" sz="2000" dirty="0" smtClean="0">
                <a:latin typeface="Bahnschrift Light" panose="020B0502040204020203" pitchFamily="34" charset="0"/>
              </a:rPr>
              <a:t>comparing</a:t>
            </a:r>
            <a:r>
              <a:rPr lang="ko-KR" altLang="en-US" sz="2000" dirty="0" smtClean="0">
                <a:latin typeface="Bahnschrift Light" panose="020B0502040204020203" pitchFamily="34" charset="0"/>
              </a:rPr>
              <a:t> </a:t>
            </a:r>
            <a:r>
              <a:rPr lang="en-US" altLang="ko-KR" sz="2000" dirty="0" smtClean="0">
                <a:latin typeface="Bahnschrift Light" panose="020B0502040204020203" pitchFamily="34" charset="0"/>
              </a:rPr>
              <a:t>each node</a:t>
            </a:r>
            <a:endParaRPr lang="ko-KR" altLang="en-US" sz="2000" dirty="0">
              <a:latin typeface="Bahnschrift Light" panose="020B0502040204020203" pitchFamily="34" charset="0"/>
            </a:endParaRPr>
          </a:p>
        </p:txBody>
      </p:sp>
      <p:sp>
        <p:nvSpPr>
          <p:cNvPr id="5" name="Rectangle 4"/>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924323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460568" y="3912573"/>
            <a:ext cx="6355081" cy="1102797"/>
          </a:xfrm>
          <a:prstGeom prst="rect">
            <a:avLst/>
          </a:prstGeom>
        </p:spPr>
        <p:txBody>
          <a:bodyPr spcFirstLastPara="1" wrap="square" lIns="91425" tIns="91425" rIns="91425" bIns="91425" anchor="t" anchorCtr="0">
            <a:noAutofit/>
          </a:bodyPr>
          <a:lstStyle/>
          <a:p>
            <a:r>
              <a:rPr lang="en-US" altLang="ko-KR" b="1" i="0" dirty="0" smtClean="0"/>
              <a:t>Odd </a:t>
            </a:r>
            <a:r>
              <a:rPr lang="en-US" altLang="ko-KR" b="1" i="0" dirty="0"/>
              <a:t>Man Out</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329538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직사각형 6"/>
          <p:cNvSpPr/>
          <p:nvPr/>
        </p:nvSpPr>
        <p:spPr>
          <a:xfrm>
            <a:off x="3474581" y="399012"/>
            <a:ext cx="2194832"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Odd Man Out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935179" y="2518891"/>
            <a:ext cx="7626930" cy="2477060"/>
          </a:xfrm>
          <a:prstGeom prst="rect">
            <a:avLst/>
          </a:prstGeom>
        </p:spPr>
        <p:txBody>
          <a:bodyPr spcFirstLastPara="1" wrap="square" lIns="91425" tIns="91425" rIns="91425" bIns="91425" anchor="ctr" anchorCtr="0">
            <a:noAutofit/>
          </a:bodyPr>
          <a:lstStyle/>
          <a:p>
            <a:pPr algn="l"/>
            <a:r>
              <a:rPr lang="en-US" altLang="ko-KR" b="0" dirty="0"/>
              <a:t>You're given an </a:t>
            </a:r>
            <a:r>
              <a:rPr lang="en-US" altLang="ko-KR" b="0" dirty="0">
                <a:solidFill>
                  <a:srgbClr val="00B050"/>
                </a:solidFill>
              </a:rPr>
              <a:t>unsorted array </a:t>
            </a:r>
            <a:r>
              <a:rPr lang="en-US" altLang="ko-KR" b="0" dirty="0"/>
              <a:t>of integers where </a:t>
            </a:r>
            <a:r>
              <a:rPr lang="en-US" altLang="ko-KR" b="0" dirty="0" smtClean="0">
                <a:solidFill>
                  <a:srgbClr val="00B050"/>
                </a:solidFill>
              </a:rPr>
              <a:t>every integer</a:t>
            </a:r>
            <a:r>
              <a:rPr lang="en-US" altLang="ko-KR" b="0" dirty="0" smtClean="0"/>
              <a:t> </a:t>
            </a:r>
            <a:r>
              <a:rPr lang="en-US" altLang="ko-KR" b="0" dirty="0"/>
              <a:t>appears </a:t>
            </a:r>
            <a:r>
              <a:rPr lang="en-US" altLang="ko-KR" b="0" dirty="0" smtClean="0">
                <a:solidFill>
                  <a:srgbClr val="00B050"/>
                </a:solidFill>
              </a:rPr>
              <a:t>exactly twice</a:t>
            </a:r>
            <a:r>
              <a:rPr lang="en-US" altLang="ko-KR" b="0" dirty="0"/>
              <a:t>, except for </a:t>
            </a:r>
            <a:r>
              <a:rPr lang="en-US" altLang="ko-KR" b="0" dirty="0">
                <a:solidFill>
                  <a:srgbClr val="00B050"/>
                </a:solidFill>
              </a:rPr>
              <a:t>one </a:t>
            </a:r>
            <a:r>
              <a:rPr lang="en-US" altLang="ko-KR" b="0" dirty="0" smtClean="0">
                <a:solidFill>
                  <a:srgbClr val="00B050"/>
                </a:solidFill>
              </a:rPr>
              <a:t>integer </a:t>
            </a:r>
            <a:r>
              <a:rPr lang="en-US" altLang="ko-KR" b="0" dirty="0" smtClean="0"/>
              <a:t>which </a:t>
            </a:r>
            <a:r>
              <a:rPr lang="en-US" altLang="ko-KR" b="0" dirty="0"/>
              <a:t>appears </a:t>
            </a:r>
            <a:r>
              <a:rPr lang="en-US" altLang="ko-KR" b="0" dirty="0">
                <a:solidFill>
                  <a:srgbClr val="00B050"/>
                </a:solidFill>
              </a:rPr>
              <a:t>only once</a:t>
            </a:r>
            <a:r>
              <a:rPr lang="en-US" altLang="ko-KR" b="0" dirty="0"/>
              <a:t>. Write an algorithm </a:t>
            </a:r>
            <a:r>
              <a:rPr lang="en-US" altLang="ko-KR" b="0" dirty="0" smtClean="0"/>
              <a:t>that </a:t>
            </a:r>
            <a:r>
              <a:rPr lang="en-US" altLang="ko-KR" b="0" dirty="0">
                <a:solidFill>
                  <a:srgbClr val="00B050"/>
                </a:solidFill>
              </a:rPr>
              <a:t>find</a:t>
            </a:r>
            <a:r>
              <a:rPr lang="en-US" altLang="ko-KR" b="0" dirty="0"/>
              <a:t>s the </a:t>
            </a:r>
            <a:r>
              <a:rPr lang="en-US" altLang="ko-KR" b="0" dirty="0">
                <a:solidFill>
                  <a:srgbClr val="00B050"/>
                </a:solidFill>
              </a:rPr>
              <a:t>integer</a:t>
            </a:r>
            <a:r>
              <a:rPr lang="en-US" altLang="ko-KR" b="0" dirty="0"/>
              <a:t> </a:t>
            </a:r>
            <a:r>
              <a:rPr lang="en-US" altLang="ko-KR" b="0" dirty="0" smtClean="0"/>
              <a:t>that </a:t>
            </a:r>
            <a:r>
              <a:rPr lang="en-US" altLang="ko-KR" b="0" dirty="0" smtClean="0">
                <a:solidFill>
                  <a:srgbClr val="00B050"/>
                </a:solidFill>
              </a:rPr>
              <a:t>appears</a:t>
            </a:r>
            <a:r>
              <a:rPr lang="en-US" altLang="ko-KR" b="0" dirty="0" smtClean="0"/>
              <a:t> </a:t>
            </a:r>
            <a:r>
              <a:rPr lang="en-US" altLang="ko-KR" b="0" dirty="0"/>
              <a:t>only </a:t>
            </a:r>
            <a:r>
              <a:rPr lang="en-US" altLang="ko-KR" b="0" dirty="0">
                <a:solidFill>
                  <a:srgbClr val="00B050"/>
                </a:solidFill>
              </a:rPr>
              <a:t>once</a:t>
            </a:r>
            <a:r>
              <a:rPr lang="en-US" altLang="ko-KR" b="0" dirty="0"/>
              <a:t>.</a:t>
            </a:r>
            <a:r>
              <a:rPr lang="en-US" altLang="ko-KR" b="0" dirty="0" smtClean="0"/>
              <a:t/>
            </a:r>
            <a:br>
              <a:rPr lang="en-US" altLang="ko-KR" b="0" dirty="0" smtClean="0"/>
            </a:br>
            <a:endParaRPr dirty="0"/>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694690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50900"/>
            <a:ext cx="4489500" cy="1143000"/>
          </a:xfrm>
          <a:prstGeom prst="rect">
            <a:avLst/>
          </a:prstGeom>
        </p:spPr>
        <p:txBody>
          <a:bodyPr spcFirstLastPara="1" wrap="square" lIns="91425" tIns="91425" rIns="91425" bIns="91425" anchor="ctr" anchorCtr="0">
            <a:noAutofit/>
          </a:bodyPr>
          <a:lstStyle/>
          <a:p>
            <a:r>
              <a:rPr lang="en-US" altLang="ko-KR" dirty="0"/>
              <a:t>Mastering Programming Interview Questions</a:t>
            </a:r>
          </a:p>
        </p:txBody>
      </p:sp>
      <p:sp>
        <p:nvSpPr>
          <p:cNvPr id="64" name="Google Shape;64;p12"/>
          <p:cNvSpPr txBox="1"/>
          <p:nvPr/>
        </p:nvSpPr>
        <p:spPr>
          <a:xfrm>
            <a:off x="520950" y="1441500"/>
            <a:ext cx="3776700" cy="79462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ko-KR" sz="1800" b="1" dirty="0" smtClean="0">
                <a:solidFill>
                  <a:srgbClr val="1D1D1B"/>
                </a:solidFill>
                <a:latin typeface="PT Serif"/>
                <a:ea typeface="PT Serif"/>
                <a:cs typeface="PT Serif"/>
                <a:sym typeface="PT Serif"/>
              </a:rPr>
              <a:t>For</a:t>
            </a:r>
            <a:r>
              <a:rPr lang="ko-KR" altLang="en-US" sz="1800" b="1" dirty="0" smtClean="0">
                <a:solidFill>
                  <a:srgbClr val="1D1D1B"/>
                </a:solidFill>
                <a:latin typeface="PT Serif"/>
                <a:ea typeface="PT Serif"/>
                <a:cs typeface="PT Serif"/>
                <a:sym typeface="PT Serif"/>
              </a:rPr>
              <a:t> </a:t>
            </a:r>
            <a:r>
              <a:rPr lang="en-US" altLang="ko-KR" sz="1800" b="1" dirty="0" smtClean="0">
                <a:solidFill>
                  <a:srgbClr val="1D1D1B"/>
                </a:solidFill>
                <a:latin typeface="PT Serif"/>
                <a:ea typeface="PT Serif"/>
                <a:cs typeface="PT Serif"/>
                <a:sym typeface="PT Serif"/>
              </a:rPr>
              <a:t>Whom?</a:t>
            </a:r>
          </a:p>
          <a:p>
            <a:pPr lvl="0">
              <a:spcBef>
                <a:spcPts val="600"/>
              </a:spcBef>
            </a:pPr>
            <a:r>
              <a:rPr lang="en-US" altLang="ko-KR" dirty="0"/>
              <a:t>B</a:t>
            </a:r>
            <a:r>
              <a:rPr lang="en-US" altLang="ko-KR" dirty="0" smtClean="0"/>
              <a:t>eginning </a:t>
            </a:r>
            <a:r>
              <a:rPr lang="en-US" altLang="ko-KR" dirty="0"/>
              <a:t>programmer or a seasoned </a:t>
            </a:r>
            <a:r>
              <a:rPr lang="en-US" altLang="ko-KR" dirty="0" smtClean="0"/>
              <a:t>expert</a:t>
            </a:r>
            <a:endParaRPr dirty="0">
              <a:solidFill>
                <a:srgbClr val="1D1D1B"/>
              </a:solidFill>
              <a:latin typeface="PT Serif"/>
              <a:ea typeface="PT Serif"/>
              <a:cs typeface="PT Serif"/>
              <a:sym typeface="PT Serif"/>
            </a:endParaRPr>
          </a:p>
          <a:p>
            <a:pPr marL="0" lvl="0" indent="0" algn="l" rtl="0">
              <a:spcBef>
                <a:spcPts val="600"/>
              </a:spcBef>
              <a:spcAft>
                <a:spcPts val="0"/>
              </a:spcAft>
              <a:buNone/>
            </a:pPr>
            <a:endParaRPr dirty="0">
              <a:solidFill>
                <a:srgbClr val="1D1D1B"/>
              </a:solidFill>
              <a:latin typeface="PT Serif"/>
              <a:ea typeface="PT Serif"/>
              <a:cs typeface="PT Serif"/>
              <a:sym typeface="PT Serif"/>
            </a:endParaRPr>
          </a:p>
        </p:txBody>
      </p:sp>
      <p:sp>
        <p:nvSpPr>
          <p:cNvPr id="65" name="Google Shape;65;p12"/>
          <p:cNvSpPr txBox="1"/>
          <p:nvPr/>
        </p:nvSpPr>
        <p:spPr>
          <a:xfrm>
            <a:off x="4846350" y="1386709"/>
            <a:ext cx="3941700" cy="101075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smtClean="0">
                <a:solidFill>
                  <a:srgbClr val="1D1D1B"/>
                </a:solidFill>
                <a:latin typeface="PT Serif"/>
                <a:ea typeface="PT Serif"/>
                <a:cs typeface="PT Serif"/>
                <a:sym typeface="PT Serif"/>
              </a:rPr>
              <a:t>Of where?</a:t>
            </a:r>
            <a:endParaRPr sz="1800" dirty="0">
              <a:solidFill>
                <a:srgbClr val="1D1D1B"/>
              </a:solidFill>
              <a:latin typeface="PT Serif"/>
              <a:ea typeface="PT Serif"/>
              <a:cs typeface="PT Serif"/>
              <a:sym typeface="PT Serif"/>
            </a:endParaRPr>
          </a:p>
          <a:p>
            <a:pPr lvl="0">
              <a:spcBef>
                <a:spcPts val="600"/>
              </a:spcBef>
            </a:pPr>
            <a:r>
              <a:rPr lang="en-US" altLang="ko-KR" dirty="0"/>
              <a:t>C</a:t>
            </a:r>
            <a:r>
              <a:rPr lang="en-US" altLang="ko-KR" dirty="0" smtClean="0"/>
              <a:t>omputer </a:t>
            </a:r>
            <a:r>
              <a:rPr lang="en-US" altLang="ko-KR" dirty="0"/>
              <a:t>S</a:t>
            </a:r>
            <a:r>
              <a:rPr lang="en-US" altLang="ko-KR" dirty="0" smtClean="0"/>
              <a:t>cience companies such as Google, Facebook or Apple</a:t>
            </a:r>
            <a:endParaRPr dirty="0">
              <a:solidFill>
                <a:srgbClr val="1D1D1B"/>
              </a:solidFill>
              <a:latin typeface="PT Serif"/>
              <a:ea typeface="PT Serif"/>
              <a:cs typeface="PT Serif"/>
              <a:sym typeface="PT Serif"/>
            </a:endParaRPr>
          </a:p>
        </p:txBody>
      </p:sp>
      <p:sp>
        <p:nvSpPr>
          <p:cNvPr id="67" name="Google Shape;67;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Google Shape;65;p12"/>
          <p:cNvSpPr txBox="1"/>
          <p:nvPr/>
        </p:nvSpPr>
        <p:spPr>
          <a:xfrm>
            <a:off x="2875500" y="3108750"/>
            <a:ext cx="3841184" cy="242752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smtClean="0">
                <a:solidFill>
                  <a:srgbClr val="1D1D1B"/>
                </a:solidFill>
                <a:latin typeface="PT Serif"/>
                <a:ea typeface="PT Serif"/>
                <a:cs typeface="PT Serif"/>
                <a:sym typeface="PT Serif"/>
              </a:rPr>
              <a:t>Covered </a:t>
            </a:r>
            <a:r>
              <a:rPr lang="en-US" sz="1800" b="1" dirty="0">
                <a:solidFill>
                  <a:srgbClr val="1D1D1B"/>
                </a:solidFill>
                <a:latin typeface="PT Serif"/>
                <a:ea typeface="PT Serif"/>
                <a:cs typeface="PT Serif"/>
                <a:sym typeface="PT Serif"/>
              </a:rPr>
              <a:t>C</a:t>
            </a:r>
            <a:r>
              <a:rPr lang="en-US" sz="1800" b="1" dirty="0" smtClean="0">
                <a:solidFill>
                  <a:srgbClr val="1D1D1B"/>
                </a:solidFill>
                <a:latin typeface="PT Serif"/>
                <a:ea typeface="PT Serif"/>
                <a:cs typeface="PT Serif"/>
                <a:sym typeface="PT Serif"/>
              </a:rPr>
              <a:t>omputer Science topics such as, </a:t>
            </a:r>
          </a:p>
          <a:p>
            <a:pPr lvl="0">
              <a:spcBef>
                <a:spcPts val="600"/>
              </a:spcBef>
            </a:pPr>
            <a:r>
              <a:rPr lang="en-US" altLang="ko-KR" dirty="0"/>
              <a:t>time complexity, hash tables, binary search </a:t>
            </a:r>
            <a:r>
              <a:rPr lang="en-US" altLang="ko-KR" dirty="0" smtClean="0"/>
              <a:t>trees</a:t>
            </a:r>
            <a:endParaRPr lang="en-US" altLang="ko-KR" dirty="0" smtClean="0"/>
          </a:p>
        </p:txBody>
      </p:sp>
      <p:sp>
        <p:nvSpPr>
          <p:cNvPr id="2" name="Rectangle 1"/>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6" name="TextBox 5"/>
          <p:cNvSpPr txBox="1"/>
          <p:nvPr/>
        </p:nvSpPr>
        <p:spPr>
          <a:xfrm>
            <a:off x="498763" y="1604356"/>
            <a:ext cx="8146470" cy="1938992"/>
          </a:xfrm>
          <a:prstGeom prst="rect">
            <a:avLst/>
          </a:prstGeom>
          <a:noFill/>
        </p:spPr>
        <p:txBody>
          <a:bodyPr wrap="square" rtlCol="0">
            <a:spAutoFit/>
          </a:bodyPr>
          <a:lstStyle/>
          <a:p>
            <a:r>
              <a:rPr lang="en-US" altLang="ko-KR" sz="2000" b="1" dirty="0" smtClean="0">
                <a:solidFill>
                  <a:srgbClr val="002060"/>
                </a:solidFill>
                <a:latin typeface="Bahnschrift Light" panose="020B0502040204020203" pitchFamily="34" charset="0"/>
              </a:rPr>
              <a:t>Step 1: </a:t>
            </a:r>
            <a:r>
              <a:rPr lang="en-US" altLang="ko-KR" sz="2000" dirty="0">
                <a:solidFill>
                  <a:srgbClr val="00B050"/>
                </a:solidFill>
                <a:latin typeface="Bahnschrift Light" panose="020B0502040204020203" pitchFamily="34" charset="0"/>
              </a:rPr>
              <a:t>Set</a:t>
            </a:r>
            <a:r>
              <a:rPr lang="en-US" altLang="ko-KR" sz="2000" dirty="0">
                <a:latin typeface="Bahnschrift Light" panose="020B0502040204020203" pitchFamily="34" charset="0"/>
              </a:rPr>
              <a:t> up a </a:t>
            </a:r>
            <a:r>
              <a:rPr lang="en-US" altLang="ko-KR" sz="2000" dirty="0">
                <a:solidFill>
                  <a:srgbClr val="00B050"/>
                </a:solidFill>
                <a:latin typeface="Bahnschrift Light" panose="020B0502040204020203" pitchFamily="34" charset="0"/>
              </a:rPr>
              <a:t>hash set </a:t>
            </a:r>
            <a:r>
              <a:rPr lang="en-US" altLang="ko-KR" sz="2000" dirty="0">
                <a:latin typeface="Bahnschrift Light" panose="020B0502040204020203" pitchFamily="34" charset="0"/>
              </a:rPr>
              <a:t>that we will </a:t>
            </a:r>
            <a:r>
              <a:rPr lang="en-US" altLang="ko-KR" sz="2000" dirty="0">
                <a:solidFill>
                  <a:srgbClr val="00B050"/>
                </a:solidFill>
                <a:latin typeface="Bahnschrift Light" panose="020B0502040204020203" pitchFamily="34" charset="0"/>
              </a:rPr>
              <a:t>put </a:t>
            </a:r>
            <a:r>
              <a:rPr lang="en-US" altLang="ko-KR" sz="2000" dirty="0">
                <a:latin typeface="Bahnschrift Light" panose="020B0502040204020203" pitchFamily="34" charset="0"/>
              </a:rPr>
              <a:t>the </a:t>
            </a:r>
            <a:r>
              <a:rPr lang="en-US" altLang="ko-KR" sz="2000" dirty="0">
                <a:solidFill>
                  <a:srgbClr val="00B050"/>
                </a:solidFill>
                <a:latin typeface="Bahnschrift Light" panose="020B0502040204020203" pitchFamily="34" charset="0"/>
              </a:rPr>
              <a:t>integers</a:t>
            </a:r>
            <a:r>
              <a:rPr lang="en-US" altLang="ko-KR" sz="2000" dirty="0">
                <a:latin typeface="Bahnschrift Light" panose="020B0502040204020203" pitchFamily="34" charset="0"/>
              </a:rPr>
              <a:t> </a:t>
            </a:r>
            <a:r>
              <a:rPr lang="en-US" altLang="ko-KR" sz="2000" dirty="0">
                <a:solidFill>
                  <a:srgbClr val="00B050"/>
                </a:solidFill>
                <a:latin typeface="Bahnschrift Light" panose="020B0502040204020203" pitchFamily="34" charset="0"/>
              </a:rPr>
              <a:t>from</a:t>
            </a:r>
            <a:r>
              <a:rPr lang="en-US" altLang="ko-KR" sz="2000" dirty="0">
                <a:latin typeface="Bahnschrift Light" panose="020B0502040204020203" pitchFamily="34" charset="0"/>
              </a:rPr>
              <a:t> the </a:t>
            </a:r>
            <a:r>
              <a:rPr lang="en-US" altLang="ko-KR" sz="2000" dirty="0">
                <a:solidFill>
                  <a:srgbClr val="00B050"/>
                </a:solidFill>
                <a:latin typeface="Bahnschrift Light" panose="020B0502040204020203" pitchFamily="34" charset="0"/>
              </a:rPr>
              <a:t>array </a:t>
            </a:r>
            <a:r>
              <a:rPr lang="en-US" altLang="ko-KR" sz="2000" dirty="0">
                <a:latin typeface="Bahnschrift Light" panose="020B0502040204020203" pitchFamily="34" charset="0"/>
              </a:rPr>
              <a:t>into</a:t>
            </a:r>
            <a:r>
              <a:rPr lang="en-US" altLang="ko-KR" sz="2000" dirty="0" smtClean="0">
                <a:latin typeface="Bahnschrift Light" panose="020B0502040204020203" pitchFamily="34" charset="0"/>
              </a:rPr>
              <a:t>.</a:t>
            </a:r>
          </a:p>
          <a:p>
            <a:r>
              <a:rPr lang="en-US" altLang="ko-KR" sz="2000" b="1" dirty="0" smtClean="0">
                <a:solidFill>
                  <a:srgbClr val="002060"/>
                </a:solidFill>
                <a:latin typeface="Bahnschrift Light" panose="020B0502040204020203" pitchFamily="34" charset="0"/>
              </a:rPr>
              <a:t>Step 2</a:t>
            </a:r>
            <a:r>
              <a:rPr lang="en-US" altLang="ko-KR" sz="2000" dirty="0" smtClean="0">
                <a:solidFill>
                  <a:srgbClr val="002060"/>
                </a:solidFill>
                <a:latin typeface="Bahnschrift Light" panose="020B0502040204020203" pitchFamily="34" charset="0"/>
              </a:rPr>
              <a:t>: </a:t>
            </a:r>
            <a:r>
              <a:rPr lang="en-US" altLang="ko-KR" sz="2000" dirty="0">
                <a:latin typeface="Bahnschrift Light" panose="020B0502040204020203" pitchFamily="34" charset="0"/>
              </a:rPr>
              <a:t>Have a </a:t>
            </a:r>
            <a:r>
              <a:rPr lang="en-US" altLang="ko-KR" sz="2000" dirty="0">
                <a:solidFill>
                  <a:srgbClr val="00B050"/>
                </a:solidFill>
                <a:latin typeface="Bahnschrift Light" panose="020B0502040204020203" pitchFamily="34" charset="0"/>
              </a:rPr>
              <a:t>second variable </a:t>
            </a:r>
            <a:r>
              <a:rPr lang="en-US" altLang="ko-KR" sz="2000" dirty="0">
                <a:latin typeface="Bahnschrift Light" panose="020B0502040204020203" pitchFamily="34" charset="0"/>
              </a:rPr>
              <a:t>that will </a:t>
            </a:r>
            <a:r>
              <a:rPr lang="en-US" altLang="ko-KR" sz="2000" dirty="0">
                <a:solidFill>
                  <a:srgbClr val="00B050"/>
                </a:solidFill>
                <a:latin typeface="Bahnschrift Light" panose="020B0502040204020203" pitchFamily="34" charset="0"/>
              </a:rPr>
              <a:t>keep</a:t>
            </a:r>
            <a:r>
              <a:rPr lang="en-US" altLang="ko-KR" sz="2000" dirty="0">
                <a:latin typeface="Bahnschrift Light" panose="020B0502040204020203" pitchFamily="34" charset="0"/>
              </a:rPr>
              <a:t> a </a:t>
            </a:r>
            <a:r>
              <a:rPr lang="en-US" altLang="ko-KR" sz="2000" dirty="0">
                <a:solidFill>
                  <a:srgbClr val="00B050"/>
                </a:solidFill>
                <a:latin typeface="Bahnschrift Light" panose="020B0502040204020203" pitchFamily="34" charset="0"/>
              </a:rPr>
              <a:t>sum</a:t>
            </a:r>
            <a:r>
              <a:rPr lang="en-US" altLang="ko-KR" sz="2000" dirty="0">
                <a:latin typeface="Bahnschrift Light" panose="020B0502040204020203" pitchFamily="34" charset="0"/>
              </a:rPr>
              <a:t>.</a:t>
            </a:r>
            <a:endParaRPr lang="en-US" altLang="ko-KR" sz="2000" dirty="0" smtClean="0">
              <a:latin typeface="Bahnschrift Light" panose="020B0502040204020203" pitchFamily="34" charset="0"/>
            </a:endParaRPr>
          </a:p>
          <a:p>
            <a:r>
              <a:rPr lang="en-US" altLang="ko-KR" sz="2000" b="1" dirty="0" smtClean="0">
                <a:solidFill>
                  <a:srgbClr val="002060"/>
                </a:solidFill>
                <a:latin typeface="Bahnschrift Light" panose="020B0502040204020203" pitchFamily="34" charset="0"/>
              </a:rPr>
              <a:t>Step 3</a:t>
            </a:r>
            <a:r>
              <a:rPr lang="en-US" altLang="ko-KR" sz="2000" dirty="0">
                <a:solidFill>
                  <a:srgbClr val="002060"/>
                </a:solidFill>
                <a:latin typeface="Bahnschrift Light" panose="020B0502040204020203" pitchFamily="34" charset="0"/>
              </a:rPr>
              <a:t>: </a:t>
            </a:r>
            <a:r>
              <a:rPr lang="en-US" altLang="ko-KR" sz="2000" dirty="0">
                <a:latin typeface="Bahnschrift Light" panose="020B0502040204020203" pitchFamily="34" charset="0"/>
              </a:rPr>
              <a:t>Start going through the array and </a:t>
            </a:r>
            <a:r>
              <a:rPr lang="en-US" altLang="ko-KR" sz="2000" dirty="0" smtClean="0">
                <a:latin typeface="Bahnschrift Light" panose="020B0502040204020203" pitchFamily="34" charset="0"/>
              </a:rPr>
              <a:t>for each </a:t>
            </a:r>
            <a:r>
              <a:rPr lang="en-US" altLang="ko-KR" sz="2000" dirty="0">
                <a:latin typeface="Bahnschrift Light" panose="020B0502040204020203" pitchFamily="34" charset="0"/>
              </a:rPr>
              <a:t>integer, </a:t>
            </a:r>
            <a:r>
              <a:rPr lang="en-US" altLang="ko-KR" sz="2000" dirty="0">
                <a:solidFill>
                  <a:srgbClr val="00B050"/>
                </a:solidFill>
                <a:latin typeface="Bahnschrift Light" panose="020B0502040204020203" pitchFamily="34" charset="0"/>
              </a:rPr>
              <a:t>check</a:t>
            </a:r>
            <a:r>
              <a:rPr lang="en-US" altLang="ko-KR" sz="2000" dirty="0">
                <a:latin typeface="Bahnschrift Light" panose="020B0502040204020203" pitchFamily="34" charset="0"/>
              </a:rPr>
              <a:t> to see if it's </a:t>
            </a:r>
            <a:r>
              <a:rPr lang="en-US" altLang="ko-KR" sz="2000" dirty="0">
                <a:solidFill>
                  <a:srgbClr val="00B050"/>
                </a:solidFill>
                <a:latin typeface="Bahnschrift Light" panose="020B0502040204020203" pitchFamily="34" charset="0"/>
              </a:rPr>
              <a:t>already in </a:t>
            </a:r>
            <a:r>
              <a:rPr lang="en-US" altLang="ko-KR" sz="2000" dirty="0">
                <a:latin typeface="Bahnschrift Light" panose="020B0502040204020203" pitchFamily="34" charset="0"/>
              </a:rPr>
              <a:t>the </a:t>
            </a:r>
            <a:r>
              <a:rPr lang="en-US" altLang="ko-KR" sz="2000" dirty="0">
                <a:solidFill>
                  <a:srgbClr val="00B050"/>
                </a:solidFill>
                <a:latin typeface="Bahnschrift Light" panose="020B0502040204020203" pitchFamily="34" charset="0"/>
              </a:rPr>
              <a:t>hash set</a:t>
            </a:r>
            <a:r>
              <a:rPr lang="en-US" altLang="ko-KR" sz="2000" dirty="0" smtClean="0">
                <a:latin typeface="Bahnschrift Light" panose="020B0502040204020203" pitchFamily="34" charset="0"/>
              </a:rPr>
              <a:t>. If it’s not, </a:t>
            </a:r>
            <a:r>
              <a:rPr lang="en-US" altLang="ko-KR" sz="2000" dirty="0" err="1" smtClean="0">
                <a:latin typeface="Bahnschrift Light" panose="020B0502040204020203" pitchFamily="34" charset="0"/>
              </a:rPr>
              <a:t>goto</a:t>
            </a:r>
            <a:r>
              <a:rPr lang="en-US" altLang="ko-KR" sz="2000" dirty="0" smtClean="0">
                <a:latin typeface="Bahnschrift Light" panose="020B0502040204020203" pitchFamily="34" charset="0"/>
              </a:rPr>
              <a:t> </a:t>
            </a:r>
            <a:r>
              <a:rPr lang="en-US" altLang="ko-KR" sz="2000" dirty="0" smtClean="0">
                <a:solidFill>
                  <a:srgbClr val="002060"/>
                </a:solidFill>
                <a:latin typeface="Bahnschrift Light" panose="020B0502040204020203" pitchFamily="34" charset="0"/>
              </a:rPr>
              <a:t>Step 5</a:t>
            </a:r>
            <a:r>
              <a:rPr lang="en-US" altLang="ko-KR" sz="2000" dirty="0" smtClean="0">
                <a:latin typeface="Bahnschrift Light" panose="020B0502040204020203" pitchFamily="34" charset="0"/>
              </a:rPr>
              <a:t>. If it is </a:t>
            </a:r>
            <a:r>
              <a:rPr lang="en-US" altLang="ko-KR" sz="2000" dirty="0" err="1" smtClean="0">
                <a:latin typeface="Bahnschrift Light" panose="020B0502040204020203" pitchFamily="34" charset="0"/>
              </a:rPr>
              <a:t>goto</a:t>
            </a:r>
            <a:r>
              <a:rPr lang="en-US" altLang="ko-KR" sz="2000" dirty="0" smtClean="0">
                <a:latin typeface="Bahnschrift Light" panose="020B0502040204020203" pitchFamily="34" charset="0"/>
              </a:rPr>
              <a:t> </a:t>
            </a:r>
            <a:r>
              <a:rPr lang="en-US" altLang="ko-KR" sz="2000" dirty="0" smtClean="0">
                <a:solidFill>
                  <a:srgbClr val="002060"/>
                </a:solidFill>
                <a:latin typeface="Bahnschrift Light" panose="020B0502040204020203" pitchFamily="34" charset="0"/>
              </a:rPr>
              <a:t>Step 4</a:t>
            </a:r>
          </a:p>
          <a:p>
            <a:r>
              <a:rPr lang="en-US" altLang="ko-KR" sz="2000" b="1" dirty="0" smtClean="0">
                <a:solidFill>
                  <a:srgbClr val="002060"/>
                </a:solidFill>
                <a:latin typeface="Bahnschrift Light" panose="020B0502040204020203" pitchFamily="34" charset="0"/>
              </a:rPr>
              <a:t>Step 4</a:t>
            </a:r>
            <a:r>
              <a:rPr lang="en-US" altLang="ko-KR" sz="2000" dirty="0" smtClean="0">
                <a:solidFill>
                  <a:srgbClr val="002060"/>
                </a:solidFill>
                <a:latin typeface="Bahnschrift Light" panose="020B0502040204020203" pitchFamily="34" charset="0"/>
              </a:rPr>
              <a:t>: </a:t>
            </a:r>
            <a:r>
              <a:rPr lang="en-US" altLang="ko-KR" sz="2000" dirty="0" smtClean="0">
                <a:solidFill>
                  <a:srgbClr val="00B050"/>
                </a:solidFill>
                <a:latin typeface="Bahnschrift Light" panose="020B0502040204020203" pitchFamily="34" charset="0"/>
              </a:rPr>
              <a:t>Subtract</a:t>
            </a:r>
            <a:r>
              <a:rPr lang="en-US" altLang="ko-KR" sz="2000" dirty="0" smtClean="0">
                <a:solidFill>
                  <a:schemeClr val="tx1"/>
                </a:solidFill>
                <a:latin typeface="Bahnschrift Light" panose="020B0502040204020203" pitchFamily="34" charset="0"/>
              </a:rPr>
              <a:t> </a:t>
            </a:r>
            <a:r>
              <a:rPr lang="en-US" altLang="ko-KR" sz="2000" dirty="0">
                <a:solidFill>
                  <a:schemeClr val="tx1"/>
                </a:solidFill>
                <a:latin typeface="Bahnschrift Light" panose="020B0502040204020203" pitchFamily="34" charset="0"/>
              </a:rPr>
              <a:t>that integer </a:t>
            </a:r>
            <a:r>
              <a:rPr lang="en-US" altLang="ko-KR" sz="2000" dirty="0">
                <a:solidFill>
                  <a:srgbClr val="00B050"/>
                </a:solidFill>
                <a:latin typeface="Bahnschrift Light" panose="020B0502040204020203" pitchFamily="34" charset="0"/>
              </a:rPr>
              <a:t>from</a:t>
            </a:r>
            <a:r>
              <a:rPr lang="en-US" altLang="ko-KR" sz="2000" dirty="0">
                <a:solidFill>
                  <a:schemeClr val="tx1"/>
                </a:solidFill>
                <a:latin typeface="Bahnschrift Light" panose="020B0502040204020203" pitchFamily="34" charset="0"/>
              </a:rPr>
              <a:t> the </a:t>
            </a:r>
            <a:r>
              <a:rPr lang="en-US" altLang="ko-KR" sz="2000" dirty="0">
                <a:solidFill>
                  <a:srgbClr val="00B050"/>
                </a:solidFill>
                <a:latin typeface="Bahnschrift Light" panose="020B0502040204020203" pitchFamily="34" charset="0"/>
              </a:rPr>
              <a:t>sum</a:t>
            </a:r>
            <a:r>
              <a:rPr lang="en-US" altLang="ko-KR" sz="2000" dirty="0" smtClean="0">
                <a:solidFill>
                  <a:schemeClr val="tx1"/>
                </a:solidFill>
                <a:latin typeface="Bahnschrift Light" panose="020B0502040204020203" pitchFamily="34" charset="0"/>
              </a:rPr>
              <a:t>.</a:t>
            </a:r>
            <a:r>
              <a:rPr lang="en-US" altLang="ko-KR" sz="2000" dirty="0" smtClean="0">
                <a:solidFill>
                  <a:srgbClr val="002060"/>
                </a:solidFill>
                <a:latin typeface="Bahnschrift Light" panose="020B0502040204020203" pitchFamily="34" charset="0"/>
              </a:rPr>
              <a:t> </a:t>
            </a:r>
            <a:endParaRPr lang="en-US" altLang="ko-KR" sz="2000" dirty="0" smtClean="0">
              <a:latin typeface="Bahnschrift Light" panose="020B0502040204020203" pitchFamily="34" charset="0"/>
            </a:endParaRPr>
          </a:p>
          <a:p>
            <a:r>
              <a:rPr lang="en-US" altLang="ko-KR" sz="2000" b="1" dirty="0" smtClean="0">
                <a:solidFill>
                  <a:srgbClr val="002060"/>
                </a:solidFill>
                <a:latin typeface="Bahnschrift Light" panose="020B0502040204020203" pitchFamily="34" charset="0"/>
              </a:rPr>
              <a:t>Step 5</a:t>
            </a:r>
            <a:r>
              <a:rPr lang="en-US" altLang="ko-KR" sz="2000" dirty="0" smtClean="0">
                <a:solidFill>
                  <a:srgbClr val="002060"/>
                </a:solidFill>
                <a:latin typeface="Bahnschrift Light" panose="020B0502040204020203" pitchFamily="34" charset="0"/>
              </a:rPr>
              <a:t>: </a:t>
            </a:r>
            <a:r>
              <a:rPr lang="en-US" altLang="ko-KR" sz="2000" dirty="0">
                <a:solidFill>
                  <a:srgbClr val="00B050"/>
                </a:solidFill>
                <a:latin typeface="Bahnschrift Light" panose="020B0502040204020203" pitchFamily="34" charset="0"/>
              </a:rPr>
              <a:t>A</a:t>
            </a:r>
            <a:r>
              <a:rPr lang="en-US" altLang="ko-KR" sz="2000" dirty="0" smtClean="0">
                <a:solidFill>
                  <a:srgbClr val="00B050"/>
                </a:solidFill>
                <a:latin typeface="Bahnschrift Light" panose="020B0502040204020203" pitchFamily="34" charset="0"/>
              </a:rPr>
              <a:t>dd</a:t>
            </a:r>
            <a:r>
              <a:rPr lang="en-US" altLang="ko-KR" sz="2000" dirty="0" smtClean="0">
                <a:latin typeface="Bahnschrift Light" panose="020B0502040204020203" pitchFamily="34" charset="0"/>
              </a:rPr>
              <a:t> </a:t>
            </a:r>
            <a:r>
              <a:rPr lang="en-US" altLang="ko-KR" sz="2000" dirty="0">
                <a:latin typeface="Bahnschrift Light" panose="020B0502040204020203" pitchFamily="34" charset="0"/>
              </a:rPr>
              <a:t>that integer </a:t>
            </a:r>
            <a:r>
              <a:rPr lang="en-US" altLang="ko-KR" sz="2000" dirty="0">
                <a:solidFill>
                  <a:srgbClr val="00B050"/>
                </a:solidFill>
                <a:latin typeface="Bahnschrift Light" panose="020B0502040204020203" pitchFamily="34" charset="0"/>
              </a:rPr>
              <a:t>to</a:t>
            </a:r>
            <a:r>
              <a:rPr lang="en-US" altLang="ko-KR" sz="2000" dirty="0">
                <a:latin typeface="Bahnschrift Light" panose="020B0502040204020203" pitchFamily="34" charset="0"/>
              </a:rPr>
              <a:t> the </a:t>
            </a:r>
            <a:r>
              <a:rPr lang="en-US" altLang="ko-KR" sz="2000" dirty="0">
                <a:solidFill>
                  <a:srgbClr val="00B050"/>
                </a:solidFill>
                <a:latin typeface="Bahnschrift Light" panose="020B0502040204020203" pitchFamily="34" charset="0"/>
              </a:rPr>
              <a:t>sum</a:t>
            </a:r>
            <a:r>
              <a:rPr lang="en-US" altLang="ko-KR" sz="2000" dirty="0">
                <a:latin typeface="Bahnschrift Light" panose="020B0502040204020203" pitchFamily="34" charset="0"/>
              </a:rPr>
              <a:t> and </a:t>
            </a:r>
            <a:r>
              <a:rPr lang="en-US" altLang="ko-KR" sz="2000" dirty="0">
                <a:solidFill>
                  <a:srgbClr val="00B050"/>
                </a:solidFill>
                <a:latin typeface="Bahnschrift Light" panose="020B0502040204020203" pitchFamily="34" charset="0"/>
              </a:rPr>
              <a:t>store</a:t>
            </a:r>
            <a:r>
              <a:rPr lang="en-US" altLang="ko-KR" sz="2000" dirty="0">
                <a:latin typeface="Bahnschrift Light" panose="020B0502040204020203" pitchFamily="34" charset="0"/>
              </a:rPr>
              <a:t> that integer in the </a:t>
            </a:r>
            <a:r>
              <a:rPr lang="en-US" altLang="ko-KR" sz="2000" dirty="0">
                <a:solidFill>
                  <a:srgbClr val="00B050"/>
                </a:solidFill>
                <a:latin typeface="Bahnschrift Light" panose="020B0502040204020203" pitchFamily="34" charset="0"/>
              </a:rPr>
              <a:t>hash set</a:t>
            </a:r>
            <a:r>
              <a:rPr lang="en-US" altLang="ko-KR" sz="2000" dirty="0">
                <a:latin typeface="Bahnschrift Light" panose="020B0502040204020203" pitchFamily="34" charset="0"/>
              </a:rPr>
              <a:t>.</a:t>
            </a:r>
            <a:endParaRPr lang="en-US" altLang="ko-KR" sz="2000" dirty="0" smtClean="0">
              <a:solidFill>
                <a:schemeClr val="tx1"/>
              </a:solidFill>
              <a:latin typeface="Bahnschrift Light" panose="020B0502040204020203" pitchFamily="34" charset="0"/>
            </a:endParaRPr>
          </a:p>
        </p:txBody>
      </p:sp>
      <p:sp>
        <p:nvSpPr>
          <p:cNvPr id="5" name="Google Shape;137;p18"/>
          <p:cNvSpPr txBox="1">
            <a:spLocks noGrp="1"/>
          </p:cNvSpPr>
          <p:nvPr>
            <p:ph type="title"/>
          </p:nvPr>
        </p:nvSpPr>
        <p:spPr>
          <a:xfrm>
            <a:off x="750220" y="4729940"/>
            <a:ext cx="7626930" cy="76477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algn="l"/>
            <a:r>
              <a:rPr lang="en-US" altLang="ko-KR" b="0" dirty="0" smtClean="0"/>
              <a:t>By the end, </a:t>
            </a:r>
            <a:r>
              <a:rPr lang="en-US" altLang="ko-KR" b="0" dirty="0">
                <a:solidFill>
                  <a:srgbClr val="00B050"/>
                </a:solidFill>
              </a:rPr>
              <a:t>s</a:t>
            </a:r>
            <a:r>
              <a:rPr lang="en-US" altLang="ko-KR" b="0" dirty="0" smtClean="0">
                <a:solidFill>
                  <a:srgbClr val="00B050"/>
                </a:solidFill>
              </a:rPr>
              <a:t>um variable </a:t>
            </a:r>
            <a:r>
              <a:rPr lang="en-US" altLang="ko-KR" b="0" dirty="0" smtClean="0"/>
              <a:t>should be </a:t>
            </a:r>
            <a:r>
              <a:rPr lang="en-US" altLang="ko-KR" b="0" dirty="0" smtClean="0">
                <a:solidFill>
                  <a:srgbClr val="0070C0"/>
                </a:solidFill>
              </a:rPr>
              <a:t>equal</a:t>
            </a:r>
            <a:r>
              <a:rPr lang="en-US" altLang="ko-KR" b="0" dirty="0" smtClean="0"/>
              <a:t> to that </a:t>
            </a:r>
            <a:r>
              <a:rPr lang="en-US" altLang="ko-KR" b="0" dirty="0" smtClean="0">
                <a:solidFill>
                  <a:srgbClr val="00B050"/>
                </a:solidFill>
              </a:rPr>
              <a:t>integer</a:t>
            </a:r>
            <a:r>
              <a:rPr lang="en-US" altLang="ko-KR" b="0" dirty="0" smtClean="0"/>
              <a:t> since we didn’t subtract it</a:t>
            </a:r>
            <a:endParaRPr dirty="0"/>
          </a:p>
        </p:txBody>
      </p:sp>
      <p:sp>
        <p:nvSpPr>
          <p:cNvPr id="8" name="직사각형 7"/>
          <p:cNvSpPr/>
          <p:nvPr/>
        </p:nvSpPr>
        <p:spPr>
          <a:xfrm>
            <a:off x="3474581" y="399012"/>
            <a:ext cx="2194832"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Odd Man Out</a:t>
            </a:r>
            <a:endParaRPr lang="en-US" altLang="ko-KR" sz="2400" b="1" i="1" dirty="0">
              <a:solidFill>
                <a:srgbClr val="8F7B87"/>
              </a:solidFill>
              <a:latin typeface="PT Serif"/>
              <a:sym typeface="PT Serif"/>
            </a:endParaRPr>
          </a:p>
        </p:txBody>
      </p:sp>
      <p:sp>
        <p:nvSpPr>
          <p:cNvPr id="7" name="Rectangle 6"/>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70699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직사각형 6"/>
          <p:cNvSpPr/>
          <p:nvPr/>
        </p:nvSpPr>
        <p:spPr>
          <a:xfrm>
            <a:off x="3474581" y="399012"/>
            <a:ext cx="2194832"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Odd Man Out</a:t>
            </a:r>
            <a:endParaRPr lang="en-US" altLang="ko-KR" sz="2400" b="1" i="1" dirty="0">
              <a:solidFill>
                <a:srgbClr val="8F7B87"/>
              </a:solidFill>
              <a:latin typeface="PT Serif"/>
              <a:sym typeface="PT Serif"/>
            </a:endParaRPr>
          </a:p>
        </p:txBody>
      </p:sp>
      <p:sp>
        <p:nvSpPr>
          <p:cNvPr id="6" name="TextBox 5"/>
          <p:cNvSpPr txBox="1"/>
          <p:nvPr/>
        </p:nvSpPr>
        <p:spPr>
          <a:xfrm>
            <a:off x="2042838" y="2749929"/>
            <a:ext cx="7951150" cy="3293209"/>
          </a:xfrm>
          <a:prstGeom prst="rect">
            <a:avLst/>
          </a:prstGeom>
          <a:noFill/>
        </p:spPr>
        <p:txBody>
          <a:bodyPr wrap="square" rtlCol="0">
            <a:spAutoFit/>
          </a:bodyPr>
          <a:lstStyle/>
          <a:p>
            <a:r>
              <a:rPr lang="en-US" altLang="ko-KR" sz="1600" dirty="0" err="1" smtClean="0">
                <a:latin typeface="CourierNewPSMT"/>
              </a:rPr>
              <a:t>int</a:t>
            </a:r>
            <a:r>
              <a:rPr lang="en-US" altLang="ko-KR" sz="1600" dirty="0" smtClean="0">
                <a:latin typeface="CourierNewPSMT"/>
              </a:rPr>
              <a:t> </a:t>
            </a:r>
            <a:r>
              <a:rPr lang="en-US" altLang="ko-KR" sz="1600" dirty="0" err="1">
                <a:latin typeface="CourierNewPSMT"/>
              </a:rPr>
              <a:t>oddManOut</a:t>
            </a:r>
            <a:r>
              <a:rPr lang="en-US" altLang="ko-KR" sz="1600" dirty="0">
                <a:latin typeface="CourierNewPSMT"/>
              </a:rPr>
              <a:t>(</a:t>
            </a:r>
            <a:r>
              <a:rPr lang="en-US" altLang="ko-KR" sz="1600" dirty="0" err="1">
                <a:latin typeface="CourierNewPSMT"/>
              </a:rPr>
              <a:t>int</a:t>
            </a:r>
            <a:r>
              <a:rPr lang="en-US" altLang="ko-KR" sz="1600" dirty="0">
                <a:latin typeface="CourierNewPSMT"/>
              </a:rPr>
              <a:t>[] array) {</a:t>
            </a:r>
          </a:p>
          <a:p>
            <a:r>
              <a:rPr lang="en-US" altLang="ko-KR" sz="1600" dirty="0" smtClean="0">
                <a:latin typeface="CourierNewPSMT"/>
              </a:rPr>
              <a:t>	</a:t>
            </a:r>
            <a:r>
              <a:rPr lang="en-US" altLang="ko-KR" sz="1600" dirty="0" err="1" smtClean="0">
                <a:latin typeface="CourierNewPSMT"/>
              </a:rPr>
              <a:t>HashSet</a:t>
            </a:r>
            <a:r>
              <a:rPr lang="en-US" altLang="ko-KR" sz="1600" dirty="0" smtClean="0">
                <a:latin typeface="CourierNewPSMT"/>
              </a:rPr>
              <a:t>&lt;Integer</a:t>
            </a:r>
            <a:r>
              <a:rPr lang="en-US" altLang="ko-KR" sz="1600" dirty="0">
                <a:latin typeface="CourierNewPSMT"/>
              </a:rPr>
              <a:t>&gt; s = new </a:t>
            </a:r>
            <a:r>
              <a:rPr lang="en-US" altLang="ko-KR" sz="1600" dirty="0" err="1">
                <a:latin typeface="CourierNewPSMT"/>
              </a:rPr>
              <a:t>HashSet</a:t>
            </a:r>
            <a:r>
              <a:rPr lang="en-US" altLang="ko-KR" sz="1600" dirty="0">
                <a:latin typeface="CourierNewPSMT"/>
              </a:rPr>
              <a:t>&lt;Integer&gt;();</a:t>
            </a:r>
          </a:p>
          <a:p>
            <a:r>
              <a:rPr lang="en-US" altLang="ko-KR" sz="1600" dirty="0" smtClean="0">
                <a:latin typeface="CourierNewPSMT"/>
              </a:rPr>
              <a:t>	</a:t>
            </a:r>
            <a:r>
              <a:rPr lang="en-US" altLang="ko-KR" sz="1600" dirty="0" err="1" smtClean="0">
                <a:latin typeface="CourierNewPSMT"/>
              </a:rPr>
              <a:t>int</a:t>
            </a:r>
            <a:r>
              <a:rPr lang="en-US" altLang="ko-KR" sz="1600" dirty="0" smtClean="0">
                <a:latin typeface="CourierNewPSMT"/>
              </a:rPr>
              <a:t> </a:t>
            </a:r>
            <a:r>
              <a:rPr lang="en-US" altLang="ko-KR" sz="1600" dirty="0">
                <a:latin typeface="CourierNewPSMT"/>
              </a:rPr>
              <a:t>sum = 0;</a:t>
            </a:r>
          </a:p>
          <a:p>
            <a:r>
              <a:rPr lang="en-US" altLang="ko-KR" sz="1600" dirty="0" smtClean="0">
                <a:latin typeface="CourierNewPSMT"/>
              </a:rPr>
              <a:t>	for </a:t>
            </a:r>
            <a:r>
              <a:rPr lang="en-US" altLang="ko-KR" sz="1600" dirty="0">
                <a:latin typeface="CourierNewPSMT"/>
              </a:rPr>
              <a:t>(</a:t>
            </a:r>
            <a:r>
              <a:rPr lang="en-US" altLang="ko-KR" sz="1600" dirty="0" err="1">
                <a:latin typeface="CourierNewPSMT"/>
              </a:rPr>
              <a:t>int</a:t>
            </a:r>
            <a:r>
              <a:rPr lang="en-US" altLang="ko-KR" sz="1600" dirty="0">
                <a:latin typeface="CourierNewPSMT"/>
              </a:rPr>
              <a:t> </a:t>
            </a:r>
            <a:r>
              <a:rPr lang="en-US" altLang="ko-KR" sz="1600" dirty="0" err="1">
                <a:latin typeface="CourierNewPSMT"/>
              </a:rPr>
              <a:t>i</a:t>
            </a:r>
            <a:r>
              <a:rPr lang="en-US" altLang="ko-KR" sz="1600" dirty="0">
                <a:latin typeface="CourierNewPSMT"/>
              </a:rPr>
              <a:t> = 0; </a:t>
            </a:r>
            <a:r>
              <a:rPr lang="en-US" altLang="ko-KR" sz="1600" dirty="0" err="1">
                <a:latin typeface="CourierNewPSMT"/>
              </a:rPr>
              <a:t>i</a:t>
            </a:r>
            <a:r>
              <a:rPr lang="en-US" altLang="ko-KR" sz="1600" dirty="0">
                <a:latin typeface="CourierNewPSMT"/>
              </a:rPr>
              <a:t> &lt; </a:t>
            </a:r>
            <a:r>
              <a:rPr lang="en-US" altLang="ko-KR" sz="1600" dirty="0" err="1">
                <a:latin typeface="CourierNewPSMT"/>
              </a:rPr>
              <a:t>array.length</a:t>
            </a:r>
            <a:r>
              <a:rPr lang="en-US" altLang="ko-KR" sz="1600" dirty="0">
                <a:latin typeface="CourierNewPSMT"/>
              </a:rPr>
              <a:t>; </a:t>
            </a:r>
            <a:r>
              <a:rPr lang="en-US" altLang="ko-KR" sz="1600" dirty="0" err="1">
                <a:latin typeface="CourierNewPSMT"/>
              </a:rPr>
              <a:t>i</a:t>
            </a:r>
            <a:r>
              <a:rPr lang="en-US" altLang="ko-KR" sz="1600" dirty="0">
                <a:latin typeface="CourierNewPSMT"/>
              </a:rPr>
              <a:t>++) {</a:t>
            </a:r>
          </a:p>
          <a:p>
            <a:r>
              <a:rPr lang="en-US" altLang="ko-KR" sz="1600" dirty="0" smtClean="0">
                <a:latin typeface="CourierNewPSMT"/>
              </a:rPr>
              <a:t>	     If </a:t>
            </a:r>
            <a:r>
              <a:rPr lang="en-US" altLang="ko-KR" sz="1600" dirty="0">
                <a:latin typeface="CourierNewPSMT"/>
              </a:rPr>
              <a:t>(</a:t>
            </a:r>
            <a:r>
              <a:rPr lang="en-US" altLang="ko-KR" sz="1600" dirty="0" err="1">
                <a:latin typeface="CourierNewPSMT"/>
              </a:rPr>
              <a:t>s.contains</a:t>
            </a:r>
            <a:r>
              <a:rPr lang="en-US" altLang="ko-KR" sz="1600" dirty="0">
                <a:latin typeface="CourierNewPSMT"/>
              </a:rPr>
              <a:t>(array[</a:t>
            </a:r>
            <a:r>
              <a:rPr lang="en-US" altLang="ko-KR" sz="1600" dirty="0" err="1">
                <a:latin typeface="CourierNewPSMT"/>
              </a:rPr>
              <a:t>i</a:t>
            </a:r>
            <a:r>
              <a:rPr lang="en-US" altLang="ko-KR" sz="1600" dirty="0">
                <a:latin typeface="CourierNewPSMT"/>
              </a:rPr>
              <a:t>])) {</a:t>
            </a:r>
          </a:p>
          <a:p>
            <a:r>
              <a:rPr lang="en-US" altLang="ko-KR" sz="1600" dirty="0" smtClean="0">
                <a:latin typeface="CourierNewPSMT"/>
              </a:rPr>
              <a:t>	         sum </a:t>
            </a:r>
            <a:r>
              <a:rPr lang="en-US" altLang="ko-KR" sz="1600" dirty="0">
                <a:latin typeface="CourierNewPSMT"/>
              </a:rPr>
              <a:t>= sum - array[</a:t>
            </a:r>
            <a:r>
              <a:rPr lang="en-US" altLang="ko-KR" sz="1600" dirty="0" err="1">
                <a:latin typeface="CourierNewPSMT"/>
              </a:rPr>
              <a:t>i</a:t>
            </a:r>
            <a:r>
              <a:rPr lang="en-US" altLang="ko-KR" sz="1600" dirty="0">
                <a:latin typeface="CourierNewPSMT"/>
              </a:rPr>
              <a:t>];</a:t>
            </a:r>
          </a:p>
          <a:p>
            <a:r>
              <a:rPr lang="en-US" altLang="ko-KR" sz="1600" dirty="0" smtClean="0">
                <a:latin typeface="CourierNewPSMT"/>
              </a:rPr>
              <a:t>	     } </a:t>
            </a:r>
            <a:r>
              <a:rPr lang="en-US" altLang="ko-KR" sz="1600" dirty="0">
                <a:latin typeface="CourierNewPSMT"/>
              </a:rPr>
              <a:t>else {</a:t>
            </a:r>
          </a:p>
          <a:p>
            <a:r>
              <a:rPr lang="en-US" altLang="ko-KR" sz="1600" dirty="0" smtClean="0">
                <a:latin typeface="CourierNewPSMT"/>
              </a:rPr>
              <a:t>	          </a:t>
            </a:r>
            <a:r>
              <a:rPr lang="en-US" altLang="ko-KR" sz="1600" dirty="0" err="1" smtClean="0">
                <a:latin typeface="CourierNewPSMT"/>
              </a:rPr>
              <a:t>s.add</a:t>
            </a:r>
            <a:r>
              <a:rPr lang="en-US" altLang="ko-KR" sz="1600" dirty="0" smtClean="0">
                <a:latin typeface="CourierNewPSMT"/>
              </a:rPr>
              <a:t>(array[</a:t>
            </a:r>
            <a:r>
              <a:rPr lang="en-US" altLang="ko-KR" sz="1600" dirty="0" err="1" smtClean="0">
                <a:latin typeface="CourierNewPSMT"/>
              </a:rPr>
              <a:t>i</a:t>
            </a:r>
            <a:r>
              <a:rPr lang="en-US" altLang="ko-KR" sz="1600" dirty="0">
                <a:latin typeface="CourierNewPSMT"/>
              </a:rPr>
              <a:t>]);</a:t>
            </a:r>
          </a:p>
          <a:p>
            <a:r>
              <a:rPr lang="en-US" altLang="ko-KR" sz="1600" dirty="0" smtClean="0">
                <a:latin typeface="CourierNewPSMT"/>
              </a:rPr>
              <a:t>	          sum </a:t>
            </a:r>
            <a:r>
              <a:rPr lang="en-US" altLang="ko-KR" sz="1600" dirty="0">
                <a:latin typeface="CourierNewPSMT"/>
              </a:rPr>
              <a:t>= sum + array[</a:t>
            </a:r>
            <a:r>
              <a:rPr lang="en-US" altLang="ko-KR" sz="1600" dirty="0" err="1">
                <a:latin typeface="CourierNewPSMT"/>
              </a:rPr>
              <a:t>i</a:t>
            </a:r>
            <a:r>
              <a:rPr lang="en-US" altLang="ko-KR" sz="1600" dirty="0">
                <a:latin typeface="CourierNewPSMT"/>
              </a:rPr>
              <a:t>];</a:t>
            </a:r>
          </a:p>
          <a:p>
            <a:r>
              <a:rPr lang="en-US" altLang="ko-KR" sz="1600" dirty="0" smtClean="0">
                <a:latin typeface="CourierNewPSMT"/>
              </a:rPr>
              <a:t>	     }</a:t>
            </a:r>
            <a:endParaRPr lang="en-US" altLang="ko-KR" sz="1600" dirty="0">
              <a:latin typeface="CourierNewPSMT"/>
            </a:endParaRPr>
          </a:p>
          <a:p>
            <a:r>
              <a:rPr lang="en-US" altLang="ko-KR" sz="1600" dirty="0" smtClean="0">
                <a:latin typeface="CourierNewPSMT"/>
              </a:rPr>
              <a:t>	}</a:t>
            </a:r>
            <a:endParaRPr lang="en-US" altLang="ko-KR" sz="1600" dirty="0">
              <a:latin typeface="CourierNewPSMT"/>
            </a:endParaRPr>
          </a:p>
          <a:p>
            <a:r>
              <a:rPr lang="en-US" altLang="ko-KR" sz="1600" dirty="0" smtClean="0">
                <a:latin typeface="CourierNewPSMT"/>
              </a:rPr>
              <a:t>	return </a:t>
            </a:r>
            <a:r>
              <a:rPr lang="en-US" altLang="ko-KR" sz="1600" dirty="0">
                <a:latin typeface="CourierNewPSMT"/>
              </a:rPr>
              <a:t>sum;</a:t>
            </a:r>
          </a:p>
          <a:p>
            <a:r>
              <a:rPr lang="en-US" altLang="ko-KR" sz="1600" dirty="0" smtClean="0">
                <a:latin typeface="CourierNewPSMT"/>
              </a:rPr>
              <a:t>}</a:t>
            </a:r>
            <a:endParaRPr lang="ko-KR" altLang="en-US" sz="1600" dirty="0">
              <a:solidFill>
                <a:srgbClr val="7030A0"/>
              </a:solidFill>
            </a:endParaRPr>
          </a:p>
        </p:txBody>
      </p:sp>
      <p:sp>
        <p:nvSpPr>
          <p:cNvPr id="8" name="Google Shape;137;p18"/>
          <p:cNvSpPr txBox="1">
            <a:spLocks noGrp="1"/>
          </p:cNvSpPr>
          <p:nvPr>
            <p:ph type="title"/>
          </p:nvPr>
        </p:nvSpPr>
        <p:spPr>
          <a:xfrm>
            <a:off x="758532" y="644304"/>
            <a:ext cx="7626930" cy="2477060"/>
          </a:xfrm>
          <a:prstGeom prst="rect">
            <a:avLst/>
          </a:prstGeom>
        </p:spPr>
        <p:txBody>
          <a:bodyPr spcFirstLastPara="1" wrap="square" lIns="91425" tIns="91425" rIns="91425" bIns="91425" anchor="ctr" anchorCtr="0">
            <a:noAutofit/>
          </a:bodyPr>
          <a:lstStyle/>
          <a:p>
            <a:pPr algn="l"/>
            <a:r>
              <a:rPr lang="en-US" altLang="ko-KR" b="0" dirty="0"/>
              <a:t>You're given an </a:t>
            </a:r>
            <a:r>
              <a:rPr lang="en-US" altLang="ko-KR" b="0" dirty="0">
                <a:solidFill>
                  <a:srgbClr val="00B050"/>
                </a:solidFill>
              </a:rPr>
              <a:t>unsorted array </a:t>
            </a:r>
            <a:r>
              <a:rPr lang="en-US" altLang="ko-KR" b="0" dirty="0"/>
              <a:t>of integers where </a:t>
            </a:r>
            <a:r>
              <a:rPr lang="en-US" altLang="ko-KR" b="0" dirty="0" smtClean="0">
                <a:solidFill>
                  <a:srgbClr val="00B050"/>
                </a:solidFill>
              </a:rPr>
              <a:t>every integer</a:t>
            </a:r>
            <a:r>
              <a:rPr lang="en-US" altLang="ko-KR" b="0" dirty="0" smtClean="0"/>
              <a:t> </a:t>
            </a:r>
            <a:r>
              <a:rPr lang="en-US" altLang="ko-KR" b="0" dirty="0"/>
              <a:t>appears </a:t>
            </a:r>
            <a:r>
              <a:rPr lang="en-US" altLang="ko-KR" b="0" dirty="0" smtClean="0">
                <a:solidFill>
                  <a:srgbClr val="00B050"/>
                </a:solidFill>
              </a:rPr>
              <a:t>exactly twice</a:t>
            </a:r>
            <a:r>
              <a:rPr lang="en-US" altLang="ko-KR" b="0" dirty="0"/>
              <a:t>, except for </a:t>
            </a:r>
            <a:r>
              <a:rPr lang="en-US" altLang="ko-KR" b="0" dirty="0">
                <a:solidFill>
                  <a:srgbClr val="00B050"/>
                </a:solidFill>
              </a:rPr>
              <a:t>one </a:t>
            </a:r>
            <a:r>
              <a:rPr lang="en-US" altLang="ko-KR" b="0" dirty="0" smtClean="0">
                <a:solidFill>
                  <a:srgbClr val="00B050"/>
                </a:solidFill>
              </a:rPr>
              <a:t>integer </a:t>
            </a:r>
            <a:r>
              <a:rPr lang="en-US" altLang="ko-KR" b="0" dirty="0" smtClean="0"/>
              <a:t>which </a:t>
            </a:r>
            <a:r>
              <a:rPr lang="en-US" altLang="ko-KR" b="0" dirty="0"/>
              <a:t>appears </a:t>
            </a:r>
            <a:r>
              <a:rPr lang="en-US" altLang="ko-KR" b="0" dirty="0">
                <a:solidFill>
                  <a:srgbClr val="00B050"/>
                </a:solidFill>
              </a:rPr>
              <a:t>only once</a:t>
            </a:r>
            <a:r>
              <a:rPr lang="en-US" altLang="ko-KR" b="0" dirty="0"/>
              <a:t>. Write an algorithm </a:t>
            </a:r>
            <a:r>
              <a:rPr lang="en-US" altLang="ko-KR" b="0" dirty="0" smtClean="0"/>
              <a:t>that </a:t>
            </a:r>
            <a:r>
              <a:rPr lang="en-US" altLang="ko-KR" b="0" dirty="0">
                <a:solidFill>
                  <a:srgbClr val="00B050"/>
                </a:solidFill>
              </a:rPr>
              <a:t>find</a:t>
            </a:r>
            <a:r>
              <a:rPr lang="en-US" altLang="ko-KR" b="0" dirty="0"/>
              <a:t>s the </a:t>
            </a:r>
            <a:r>
              <a:rPr lang="en-US" altLang="ko-KR" b="0" dirty="0">
                <a:solidFill>
                  <a:srgbClr val="00B050"/>
                </a:solidFill>
              </a:rPr>
              <a:t>integer</a:t>
            </a:r>
            <a:r>
              <a:rPr lang="en-US" altLang="ko-KR" b="0" dirty="0"/>
              <a:t> </a:t>
            </a:r>
            <a:r>
              <a:rPr lang="en-US" altLang="ko-KR" b="0" dirty="0" smtClean="0"/>
              <a:t>that </a:t>
            </a:r>
            <a:r>
              <a:rPr lang="en-US" altLang="ko-KR" b="0" dirty="0" smtClean="0">
                <a:solidFill>
                  <a:srgbClr val="00B050"/>
                </a:solidFill>
              </a:rPr>
              <a:t>appears</a:t>
            </a:r>
            <a:r>
              <a:rPr lang="en-US" altLang="ko-KR" b="0" dirty="0" smtClean="0"/>
              <a:t> </a:t>
            </a:r>
            <a:r>
              <a:rPr lang="en-US" altLang="ko-KR" b="0" dirty="0"/>
              <a:t>only </a:t>
            </a:r>
            <a:r>
              <a:rPr lang="en-US" altLang="ko-KR" b="0" dirty="0">
                <a:solidFill>
                  <a:srgbClr val="00B050"/>
                </a:solidFill>
              </a:rPr>
              <a:t>once</a:t>
            </a:r>
            <a:r>
              <a:rPr lang="en-US" altLang="ko-KR" b="0" dirty="0"/>
              <a:t>.</a:t>
            </a:r>
            <a:r>
              <a:rPr lang="en-US" altLang="ko-KR" b="0" dirty="0" smtClean="0"/>
              <a:t/>
            </a:r>
            <a:br>
              <a:rPr lang="en-US" altLang="ko-KR" b="0" dirty="0" smtClean="0"/>
            </a:br>
            <a:endParaRPr dirty="0"/>
          </a:p>
        </p:txBody>
      </p:sp>
      <p:sp>
        <p:nvSpPr>
          <p:cNvPr id="9" name="Google Shape;137;p18"/>
          <p:cNvSpPr txBox="1">
            <a:spLocks/>
          </p:cNvSpPr>
          <p:nvPr/>
        </p:nvSpPr>
        <p:spPr>
          <a:xfrm>
            <a:off x="5419925" y="5531645"/>
            <a:ext cx="2965537" cy="656491"/>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l"/>
            <a:r>
              <a:rPr lang="en-US" altLang="ko-KR" b="0" dirty="0" smtClean="0"/>
              <a:t>Time Complexity: </a:t>
            </a:r>
            <a:r>
              <a:rPr lang="en-US" altLang="ko-KR" b="0" dirty="0"/>
              <a:t>O(</a:t>
            </a:r>
            <a:r>
              <a:rPr lang="en-US" altLang="ko-KR" b="0" dirty="0">
                <a:solidFill>
                  <a:srgbClr val="00B050"/>
                </a:solidFill>
              </a:rPr>
              <a:t>n</a:t>
            </a:r>
            <a:r>
              <a:rPr lang="en-US" altLang="ko-KR" b="0" dirty="0" smtClean="0"/>
              <a:t>)</a:t>
            </a:r>
          </a:p>
          <a:p>
            <a:pPr algn="l"/>
            <a:r>
              <a:rPr lang="en-US" b="0" dirty="0" smtClean="0"/>
              <a:t>Space: O(</a:t>
            </a:r>
            <a:r>
              <a:rPr lang="en-US" b="0" dirty="0" smtClean="0">
                <a:solidFill>
                  <a:srgbClr val="00B050"/>
                </a:solidFill>
              </a:rPr>
              <a:t>n</a:t>
            </a:r>
            <a:r>
              <a:rPr lang="en-US" b="0" dirty="0" smtClean="0"/>
              <a:t>)</a:t>
            </a:r>
            <a:endParaRPr lang="en-US" dirty="0"/>
          </a:p>
        </p:txBody>
      </p:sp>
      <p:sp>
        <p:nvSpPr>
          <p:cNvPr id="10" name="Rectangle 9"/>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55770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8" name="직사각형 7"/>
          <p:cNvSpPr/>
          <p:nvPr/>
        </p:nvSpPr>
        <p:spPr>
          <a:xfrm>
            <a:off x="1333337" y="357448"/>
            <a:ext cx="6288902" cy="941796"/>
          </a:xfrm>
          <a:prstGeom prst="rect">
            <a:avLst/>
          </a:prstGeom>
        </p:spPr>
        <p:txBody>
          <a:bodyPr wrap="none">
            <a:spAutoFit/>
          </a:bodyPr>
          <a:lstStyle/>
          <a:p>
            <a:pPr marL="457200" lvl="0" indent="-419100" algn="ctr">
              <a:lnSpc>
                <a:spcPct val="115000"/>
              </a:lnSpc>
              <a:buClr>
                <a:srgbClr val="8F7B87"/>
              </a:buClr>
              <a:buSzPts val="2400"/>
            </a:pPr>
            <a:r>
              <a:rPr lang="en-US" altLang="ko-KR" sz="2400" b="1" dirty="0">
                <a:solidFill>
                  <a:srgbClr val="8F7B87"/>
                </a:solidFill>
                <a:latin typeface="PT Serif"/>
                <a:sym typeface="PT Serif"/>
              </a:rPr>
              <a:t>Odd Man </a:t>
            </a:r>
            <a:r>
              <a:rPr lang="en-US" altLang="ko-KR" sz="2400" b="1" dirty="0" smtClean="0">
                <a:solidFill>
                  <a:srgbClr val="8F7B87"/>
                </a:solidFill>
                <a:latin typeface="PT Serif"/>
                <a:sym typeface="PT Serif"/>
              </a:rPr>
              <a:t>Out</a:t>
            </a:r>
          </a:p>
          <a:p>
            <a:pPr marL="457200" lvl="0" indent="-419100" algn="ctr">
              <a:lnSpc>
                <a:spcPct val="115000"/>
              </a:lnSpc>
              <a:buClr>
                <a:srgbClr val="8F7B87"/>
              </a:buClr>
              <a:buSzPts val="2400"/>
            </a:pPr>
            <a:r>
              <a:rPr lang="en-US" altLang="ko-KR" sz="2400" b="1" dirty="0" smtClean="0">
                <a:solidFill>
                  <a:srgbClr val="8F7B87"/>
                </a:solidFill>
                <a:latin typeface="PT Serif"/>
                <a:sym typeface="PT Serif"/>
              </a:rPr>
              <a:t>(Better algorithm </a:t>
            </a:r>
            <a:r>
              <a:rPr lang="en-US" altLang="ko-KR" sz="2400" b="1" dirty="0" smtClean="0">
                <a:solidFill>
                  <a:srgbClr val="8F7B87"/>
                </a:solidFill>
                <a:latin typeface="PT Serif"/>
                <a:sym typeface="PT Serif"/>
              </a:rPr>
              <a:t>using XOR calculation)</a:t>
            </a:r>
            <a:endParaRPr lang="en-US" altLang="ko-KR" sz="2400" b="1" i="1" dirty="0">
              <a:solidFill>
                <a:srgbClr val="8F7B87"/>
              </a:solidFill>
              <a:latin typeface="PT Serif"/>
              <a:sym typeface="PT Serif"/>
            </a:endParaRPr>
          </a:p>
        </p:txBody>
      </p:sp>
      <p:sp>
        <p:nvSpPr>
          <p:cNvPr id="7" name="Rectangle 6"/>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
        <p:nvSpPr>
          <p:cNvPr id="9" name="TextBox 8"/>
          <p:cNvSpPr txBox="1"/>
          <p:nvPr/>
        </p:nvSpPr>
        <p:spPr>
          <a:xfrm>
            <a:off x="2176993" y="2287085"/>
            <a:ext cx="5802940" cy="1815882"/>
          </a:xfrm>
          <a:prstGeom prst="rect">
            <a:avLst/>
          </a:prstGeom>
          <a:noFill/>
        </p:spPr>
        <p:txBody>
          <a:bodyPr wrap="square" rtlCol="0">
            <a:spAutoFit/>
          </a:bodyPr>
          <a:lstStyle/>
          <a:p>
            <a:r>
              <a:rPr lang="nn-NO" altLang="ko-KR" sz="1600" dirty="0">
                <a:latin typeface="CourierNewPSMT"/>
              </a:rPr>
              <a:t>int oddManOut(int[] array) {</a:t>
            </a:r>
          </a:p>
          <a:p>
            <a:r>
              <a:rPr lang="nn-NO" altLang="ko-KR" sz="1600" dirty="0">
                <a:latin typeface="CourierNewPSMT"/>
              </a:rPr>
              <a:t> </a:t>
            </a:r>
            <a:r>
              <a:rPr lang="nn-NO" altLang="ko-KR" sz="1600" dirty="0" smtClean="0">
                <a:latin typeface="CourierNewPSMT"/>
              </a:rPr>
              <a:t>	int </a:t>
            </a:r>
            <a:r>
              <a:rPr lang="nn-NO" altLang="ko-KR" sz="1600" dirty="0">
                <a:latin typeface="CourierNewPSMT"/>
              </a:rPr>
              <a:t>val = 0;</a:t>
            </a:r>
          </a:p>
          <a:p>
            <a:r>
              <a:rPr lang="nn-NO" altLang="ko-KR" sz="1600" dirty="0">
                <a:latin typeface="CourierNewPSMT"/>
              </a:rPr>
              <a:t> </a:t>
            </a:r>
            <a:r>
              <a:rPr lang="nn-NO" altLang="ko-KR" sz="1600" dirty="0" smtClean="0">
                <a:latin typeface="CourierNewPSMT"/>
              </a:rPr>
              <a:t>	for </a:t>
            </a:r>
            <a:r>
              <a:rPr lang="nn-NO" altLang="ko-KR" sz="1600" dirty="0">
                <a:latin typeface="CourierNewPSMT"/>
              </a:rPr>
              <a:t>(int i = 0; i &lt; array.length; i++) {</a:t>
            </a:r>
          </a:p>
          <a:p>
            <a:r>
              <a:rPr lang="nn-NO" altLang="ko-KR" sz="1600" dirty="0">
                <a:latin typeface="CourierNewPSMT"/>
              </a:rPr>
              <a:t> </a:t>
            </a:r>
            <a:r>
              <a:rPr lang="nn-NO" altLang="ko-KR" sz="1600" dirty="0" smtClean="0">
                <a:latin typeface="CourierNewPSMT"/>
              </a:rPr>
              <a:t>	      val </a:t>
            </a:r>
            <a:r>
              <a:rPr lang="nn-NO" altLang="ko-KR" sz="1600" dirty="0">
                <a:latin typeface="CourierNewPSMT"/>
              </a:rPr>
              <a:t>^= array[i];</a:t>
            </a:r>
          </a:p>
          <a:p>
            <a:r>
              <a:rPr lang="nn-NO" altLang="ko-KR" sz="1600" dirty="0" smtClean="0">
                <a:latin typeface="CourierNewPSMT"/>
              </a:rPr>
              <a:t>	 </a:t>
            </a:r>
            <a:r>
              <a:rPr lang="nn-NO" altLang="ko-KR" sz="1600" dirty="0">
                <a:latin typeface="CourierNewPSMT"/>
              </a:rPr>
              <a:t>}</a:t>
            </a:r>
          </a:p>
          <a:p>
            <a:r>
              <a:rPr lang="nn-NO" altLang="ko-KR" sz="1600" dirty="0" smtClean="0">
                <a:latin typeface="CourierNewPSMT"/>
              </a:rPr>
              <a:t>	 </a:t>
            </a:r>
            <a:r>
              <a:rPr lang="nn-NO" altLang="ko-KR" sz="1600" dirty="0">
                <a:latin typeface="CourierNewPSMT"/>
              </a:rPr>
              <a:t>return val;</a:t>
            </a:r>
          </a:p>
          <a:p>
            <a:r>
              <a:rPr lang="nn-NO" altLang="ko-KR" sz="1600" dirty="0">
                <a:latin typeface="CourierNewPSMT"/>
              </a:rPr>
              <a:t>}</a:t>
            </a:r>
            <a:endParaRPr lang="ko-KR" altLang="en-US" sz="1600" dirty="0">
              <a:solidFill>
                <a:srgbClr val="7030A0"/>
              </a:solidFill>
            </a:endParaRPr>
          </a:p>
        </p:txBody>
      </p:sp>
      <p:sp>
        <p:nvSpPr>
          <p:cNvPr id="10" name="Google Shape;137;p18"/>
          <p:cNvSpPr txBox="1">
            <a:spLocks/>
          </p:cNvSpPr>
          <p:nvPr/>
        </p:nvSpPr>
        <p:spPr>
          <a:xfrm>
            <a:off x="5419925" y="5531645"/>
            <a:ext cx="2965537" cy="656491"/>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l"/>
            <a:r>
              <a:rPr lang="en-US" altLang="ko-KR" b="0" dirty="0" smtClean="0"/>
              <a:t>Time Complexity: </a:t>
            </a:r>
            <a:r>
              <a:rPr lang="en-US" altLang="ko-KR" b="0" dirty="0"/>
              <a:t>O(</a:t>
            </a:r>
            <a:r>
              <a:rPr lang="en-US" altLang="ko-KR" b="0" dirty="0">
                <a:solidFill>
                  <a:srgbClr val="00B050"/>
                </a:solidFill>
              </a:rPr>
              <a:t>n</a:t>
            </a:r>
            <a:r>
              <a:rPr lang="en-US" altLang="ko-KR" b="0" dirty="0" smtClean="0"/>
              <a:t>)</a:t>
            </a:r>
          </a:p>
          <a:p>
            <a:pPr algn="l"/>
            <a:r>
              <a:rPr lang="en-US" b="0" dirty="0" smtClean="0"/>
              <a:t>Space: </a:t>
            </a:r>
            <a:r>
              <a:rPr lang="en-US" b="0" dirty="0" smtClean="0"/>
              <a:t>O(</a:t>
            </a:r>
            <a:r>
              <a:rPr lang="en-US" b="0" dirty="0">
                <a:solidFill>
                  <a:srgbClr val="00B050"/>
                </a:solidFill>
              </a:rPr>
              <a:t>1</a:t>
            </a:r>
            <a:r>
              <a:rPr lang="en-US" b="0" dirty="0" smtClean="0"/>
              <a:t>)</a:t>
            </a:r>
            <a:endParaRPr lang="en-US" dirty="0"/>
          </a:p>
        </p:txBody>
      </p:sp>
    </p:spTree>
    <p:extLst>
      <p:ext uri="{BB962C8B-B14F-4D97-AF65-F5344CB8AC3E}">
        <p14:creationId xmlns:p14="http://schemas.microsoft.com/office/powerpoint/2010/main" val="313523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460568" y="3912573"/>
            <a:ext cx="6355081" cy="1102797"/>
          </a:xfrm>
          <a:prstGeom prst="rect">
            <a:avLst/>
          </a:prstGeom>
        </p:spPr>
        <p:txBody>
          <a:bodyPr spcFirstLastPara="1" wrap="square" lIns="91425" tIns="91425" rIns="91425" bIns="91425" anchor="t" anchorCtr="0">
            <a:noAutofit/>
          </a:bodyPr>
          <a:lstStyle/>
          <a:p>
            <a:r>
              <a:rPr lang="en-US" altLang="ko-KR" b="1" i="0" dirty="0" smtClean="0"/>
              <a:t>Queue </a:t>
            </a:r>
            <a:r>
              <a:rPr lang="en-US" altLang="ko-KR" b="1" i="0" dirty="0"/>
              <a:t>Using </a:t>
            </a:r>
            <a:r>
              <a:rPr lang="en-US" altLang="ko-KR" b="1" i="0" dirty="0" smtClean="0"/>
              <a:t>Stacks</a:t>
            </a:r>
          </a:p>
          <a:p>
            <a:r>
              <a:rPr lang="en-US" b="1" i="0" dirty="0" smtClean="0"/>
              <a:t>Related Topic: Queue, Stacks</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433004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7" name="직사각형 6"/>
          <p:cNvSpPr/>
          <p:nvPr/>
        </p:nvSpPr>
        <p:spPr>
          <a:xfrm>
            <a:off x="3474581" y="399012"/>
            <a:ext cx="2194832"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Odd Man Out</a:t>
            </a:r>
            <a:endParaRPr lang="en-US" altLang="ko-KR" sz="2400" b="1" i="1" dirty="0">
              <a:solidFill>
                <a:srgbClr val="8F7B87"/>
              </a:solidFill>
              <a:latin typeface="PT Serif"/>
              <a:sym typeface="PT Serif"/>
            </a:endParaRPr>
          </a:p>
        </p:txBody>
      </p:sp>
      <p:sp>
        <p:nvSpPr>
          <p:cNvPr id="5" name="Google Shape;137;p18"/>
          <p:cNvSpPr txBox="1">
            <a:spLocks noGrp="1"/>
          </p:cNvSpPr>
          <p:nvPr>
            <p:ph type="title"/>
          </p:nvPr>
        </p:nvSpPr>
        <p:spPr>
          <a:xfrm>
            <a:off x="935179" y="2518891"/>
            <a:ext cx="7626930" cy="2477060"/>
          </a:xfrm>
          <a:prstGeom prst="rect">
            <a:avLst/>
          </a:prstGeom>
        </p:spPr>
        <p:txBody>
          <a:bodyPr spcFirstLastPara="1" wrap="square" lIns="91425" tIns="91425" rIns="91425" bIns="91425" anchor="ctr" anchorCtr="0">
            <a:noAutofit/>
          </a:bodyPr>
          <a:lstStyle/>
          <a:p>
            <a:pPr algn="l"/>
            <a:r>
              <a:rPr lang="en-US" altLang="ko-KR" b="0" dirty="0"/>
              <a:t>Describe a </a:t>
            </a:r>
            <a:r>
              <a:rPr lang="en-US" altLang="ko-KR" b="0" dirty="0">
                <a:solidFill>
                  <a:srgbClr val="00B050"/>
                </a:solidFill>
              </a:rPr>
              <a:t>queue data structure </a:t>
            </a:r>
            <a:r>
              <a:rPr lang="en-US" altLang="ko-KR" b="0" dirty="0"/>
              <a:t>that is </a:t>
            </a:r>
            <a:r>
              <a:rPr lang="en-US" altLang="ko-KR" b="0" dirty="0" smtClean="0">
                <a:solidFill>
                  <a:srgbClr val="00B050"/>
                </a:solidFill>
              </a:rPr>
              <a:t>implemented</a:t>
            </a:r>
            <a:r>
              <a:rPr lang="en-US" altLang="ko-KR" b="0" dirty="0" smtClean="0"/>
              <a:t> </a:t>
            </a:r>
            <a:r>
              <a:rPr lang="en-US" altLang="ko-KR" b="0" dirty="0" smtClean="0">
                <a:solidFill>
                  <a:srgbClr val="00B050"/>
                </a:solidFill>
              </a:rPr>
              <a:t>using</a:t>
            </a:r>
            <a:r>
              <a:rPr lang="en-US" altLang="ko-KR" b="0" dirty="0" smtClean="0"/>
              <a:t> </a:t>
            </a:r>
            <a:r>
              <a:rPr lang="en-US" altLang="ko-KR" b="0" dirty="0"/>
              <a:t>one or more </a:t>
            </a:r>
            <a:r>
              <a:rPr lang="en-US" altLang="ko-KR" b="0" dirty="0" smtClean="0">
                <a:solidFill>
                  <a:srgbClr val="00B050"/>
                </a:solidFill>
              </a:rPr>
              <a:t>stacks</a:t>
            </a:r>
            <a:r>
              <a:rPr lang="en-US" altLang="ko-KR" b="0" dirty="0" smtClean="0"/>
              <a:t>. </a:t>
            </a:r>
            <a:r>
              <a:rPr lang="en-US" altLang="ko-KR" b="0" dirty="0" smtClean="0">
                <a:solidFill>
                  <a:srgbClr val="00B050"/>
                </a:solidFill>
              </a:rPr>
              <a:t>Write</a:t>
            </a:r>
            <a:r>
              <a:rPr lang="en-US" altLang="ko-KR" b="0" dirty="0" smtClean="0"/>
              <a:t> </a:t>
            </a:r>
            <a:r>
              <a:rPr lang="en-US" altLang="ko-KR" b="0" dirty="0"/>
              <a:t>the </a:t>
            </a:r>
            <a:r>
              <a:rPr lang="en-US" altLang="ko-KR" b="0" dirty="0" err="1">
                <a:solidFill>
                  <a:srgbClr val="00B050"/>
                </a:solidFill>
              </a:rPr>
              <a:t>enqueue</a:t>
            </a:r>
            <a:r>
              <a:rPr lang="en-US" altLang="ko-KR" b="0" dirty="0">
                <a:solidFill>
                  <a:srgbClr val="00B050"/>
                </a:solidFill>
              </a:rPr>
              <a:t> </a:t>
            </a:r>
            <a:r>
              <a:rPr lang="en-US" altLang="ko-KR" b="0" dirty="0"/>
              <a:t>and </a:t>
            </a:r>
            <a:r>
              <a:rPr lang="en-US" altLang="ko-KR" b="0" dirty="0" err="1">
                <a:solidFill>
                  <a:srgbClr val="00B050"/>
                </a:solidFill>
              </a:rPr>
              <a:t>dequeue</a:t>
            </a:r>
            <a:r>
              <a:rPr lang="en-US" altLang="ko-KR" b="0" dirty="0"/>
              <a:t> operations for </a:t>
            </a:r>
            <a:r>
              <a:rPr lang="en-US" altLang="ko-KR" b="0" dirty="0" smtClean="0"/>
              <a:t>the queue.</a:t>
            </a:r>
            <a:br>
              <a:rPr lang="en-US" altLang="ko-KR" b="0" dirty="0" smtClean="0"/>
            </a:br>
            <a:r>
              <a:rPr lang="en-US" altLang="ko-KR" dirty="0" smtClean="0"/>
              <a:t>Hint: </a:t>
            </a:r>
            <a:r>
              <a:rPr lang="en-US" altLang="ko-KR" b="0" dirty="0" smtClean="0"/>
              <a:t>Don't </a:t>
            </a:r>
            <a:r>
              <a:rPr lang="en-US" altLang="ko-KR" b="0" dirty="0"/>
              <a:t>worry about running time</a:t>
            </a:r>
            <a:r>
              <a:rPr lang="en-US" altLang="ko-KR" b="0" dirty="0" smtClean="0"/>
              <a:t> </a:t>
            </a:r>
            <a:endParaRPr dirty="0"/>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34097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7" name="직사각형 6"/>
          <p:cNvSpPr/>
          <p:nvPr/>
        </p:nvSpPr>
        <p:spPr>
          <a:xfrm>
            <a:off x="3020934" y="399012"/>
            <a:ext cx="3102131" cy="490584"/>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Queue Using Stacks</a:t>
            </a:r>
            <a:endParaRPr lang="en-US" altLang="ko-KR" sz="2400" b="1" i="1" dirty="0">
              <a:solidFill>
                <a:srgbClr val="8F7B87"/>
              </a:solidFill>
              <a:latin typeface="PT Serif"/>
              <a:sym typeface="PT Serif"/>
            </a:endParaRPr>
          </a:p>
        </p:txBody>
      </p:sp>
      <p:sp>
        <p:nvSpPr>
          <p:cNvPr id="6" name="TextBox 5"/>
          <p:cNvSpPr txBox="1"/>
          <p:nvPr/>
        </p:nvSpPr>
        <p:spPr>
          <a:xfrm>
            <a:off x="2678762" y="2497134"/>
            <a:ext cx="3786474" cy="3539430"/>
          </a:xfrm>
          <a:prstGeom prst="rect">
            <a:avLst/>
          </a:prstGeom>
          <a:noFill/>
        </p:spPr>
        <p:txBody>
          <a:bodyPr wrap="square" rtlCol="0">
            <a:spAutoFit/>
          </a:bodyPr>
          <a:lstStyle/>
          <a:p>
            <a:r>
              <a:rPr lang="en-US" altLang="ko-KR" sz="1600" dirty="0">
                <a:latin typeface="CourierNewPSMT"/>
              </a:rPr>
              <a:t>Stack in;</a:t>
            </a:r>
          </a:p>
          <a:p>
            <a:r>
              <a:rPr lang="en-US" altLang="ko-KR" sz="1600" dirty="0">
                <a:latin typeface="CourierNewPSMT"/>
              </a:rPr>
              <a:t>Stack out;</a:t>
            </a:r>
          </a:p>
          <a:p>
            <a:endParaRPr lang="en-US" altLang="ko-KR" sz="1600" dirty="0" smtClean="0">
              <a:latin typeface="CourierNewPSMT"/>
            </a:endParaRPr>
          </a:p>
          <a:p>
            <a:r>
              <a:rPr lang="en-US" altLang="ko-KR" sz="1600" dirty="0" smtClean="0">
                <a:latin typeface="CourierNewPSMT"/>
              </a:rPr>
              <a:t>void </a:t>
            </a:r>
            <a:r>
              <a:rPr lang="en-US" altLang="ko-KR" sz="1600" dirty="0" err="1">
                <a:latin typeface="CourierNewPSMT"/>
              </a:rPr>
              <a:t>enqueue</a:t>
            </a:r>
            <a:r>
              <a:rPr lang="en-US" altLang="ko-KR" sz="1600" dirty="0">
                <a:latin typeface="CourierNewPSMT"/>
              </a:rPr>
              <a:t>(</a:t>
            </a:r>
            <a:r>
              <a:rPr lang="en-US" altLang="ko-KR" sz="1600" dirty="0" err="1">
                <a:latin typeface="CourierNewPSMT"/>
              </a:rPr>
              <a:t>int</a:t>
            </a:r>
            <a:r>
              <a:rPr lang="en-US" altLang="ko-KR" sz="1600" dirty="0">
                <a:latin typeface="CourierNewPSMT"/>
              </a:rPr>
              <a:t> value) {</a:t>
            </a:r>
          </a:p>
          <a:p>
            <a:r>
              <a:rPr lang="en-US" altLang="ko-KR" sz="1600" dirty="0" smtClean="0">
                <a:latin typeface="CourierNewPSMT"/>
              </a:rPr>
              <a:t>	while </a:t>
            </a:r>
            <a:r>
              <a:rPr lang="en-US" altLang="ko-KR" sz="1600" dirty="0">
                <a:latin typeface="CourierNewPSMT"/>
              </a:rPr>
              <a:t>(!</a:t>
            </a:r>
            <a:r>
              <a:rPr lang="en-US" altLang="ko-KR" sz="1600" dirty="0" err="1">
                <a:latin typeface="CourierNewPSMT"/>
              </a:rPr>
              <a:t>out.isEmpty</a:t>
            </a:r>
            <a:r>
              <a:rPr lang="en-US" altLang="ko-KR" sz="1600" dirty="0">
                <a:latin typeface="CourierNewPSMT"/>
              </a:rPr>
              <a:t>())</a:t>
            </a:r>
          </a:p>
          <a:p>
            <a:r>
              <a:rPr lang="en-US" altLang="ko-KR" sz="1600" dirty="0" smtClean="0">
                <a:latin typeface="CourierNewPSMT"/>
              </a:rPr>
              <a:t>	      </a:t>
            </a:r>
            <a:r>
              <a:rPr lang="en-US" altLang="ko-KR" sz="1600" dirty="0" err="1" smtClean="0">
                <a:latin typeface="CourierNewPSMT"/>
              </a:rPr>
              <a:t>in.push</a:t>
            </a:r>
            <a:r>
              <a:rPr lang="en-US" altLang="ko-KR" sz="1600" dirty="0" smtClean="0">
                <a:latin typeface="CourierNewPSMT"/>
              </a:rPr>
              <a:t>(</a:t>
            </a:r>
            <a:r>
              <a:rPr lang="en-US" altLang="ko-KR" sz="1600" dirty="0" err="1" smtClean="0">
                <a:latin typeface="CourierNewPSMT"/>
              </a:rPr>
              <a:t>out.pop</a:t>
            </a:r>
            <a:r>
              <a:rPr lang="en-US" altLang="ko-KR" sz="1600" dirty="0">
                <a:latin typeface="CourierNewPSMT"/>
              </a:rPr>
              <a:t>());</a:t>
            </a:r>
          </a:p>
          <a:p>
            <a:r>
              <a:rPr lang="en-US" altLang="ko-KR" sz="1600" dirty="0" smtClean="0">
                <a:latin typeface="CourierNewPSMT"/>
              </a:rPr>
              <a:t>	</a:t>
            </a:r>
            <a:r>
              <a:rPr lang="en-US" altLang="ko-KR" sz="1600" dirty="0" err="1" smtClean="0">
                <a:latin typeface="CourierNewPSMT"/>
              </a:rPr>
              <a:t>in.push</a:t>
            </a:r>
            <a:r>
              <a:rPr lang="en-US" altLang="ko-KR" sz="1600" dirty="0" smtClean="0">
                <a:latin typeface="CourierNewPSMT"/>
              </a:rPr>
              <a:t>(value</a:t>
            </a:r>
            <a:r>
              <a:rPr lang="en-US" altLang="ko-KR" sz="1600" dirty="0">
                <a:latin typeface="CourierNewPSMT"/>
              </a:rPr>
              <a:t>);</a:t>
            </a:r>
          </a:p>
          <a:p>
            <a:r>
              <a:rPr lang="en-US" altLang="ko-KR" sz="1600" dirty="0" smtClean="0">
                <a:latin typeface="CourierNewPSMT"/>
              </a:rPr>
              <a:t>}</a:t>
            </a:r>
            <a:endParaRPr lang="en-US" altLang="ko-KR" sz="1600" dirty="0">
              <a:latin typeface="CourierNewPSMT"/>
            </a:endParaRPr>
          </a:p>
          <a:p>
            <a:endParaRPr lang="en-US" altLang="ko-KR" sz="1600" dirty="0" smtClean="0">
              <a:latin typeface="CourierNewPSMT"/>
            </a:endParaRPr>
          </a:p>
          <a:p>
            <a:r>
              <a:rPr lang="en-US" altLang="ko-KR" sz="1600" dirty="0" err="1" smtClean="0">
                <a:latin typeface="CourierNewPSMT"/>
              </a:rPr>
              <a:t>int</a:t>
            </a:r>
            <a:r>
              <a:rPr lang="en-US" altLang="ko-KR" sz="1600" dirty="0" smtClean="0">
                <a:latin typeface="CourierNewPSMT"/>
              </a:rPr>
              <a:t> </a:t>
            </a:r>
            <a:r>
              <a:rPr lang="en-US" altLang="ko-KR" sz="1600" dirty="0" err="1">
                <a:latin typeface="CourierNewPSMT"/>
              </a:rPr>
              <a:t>dequeue</a:t>
            </a:r>
            <a:r>
              <a:rPr lang="en-US" altLang="ko-KR" sz="1600" dirty="0">
                <a:latin typeface="CourierNewPSMT"/>
              </a:rPr>
              <a:t>() {</a:t>
            </a:r>
          </a:p>
          <a:p>
            <a:r>
              <a:rPr lang="en-US" altLang="ko-KR" sz="1600" dirty="0" smtClean="0">
                <a:latin typeface="CourierNewPSMT"/>
              </a:rPr>
              <a:t>	while </a:t>
            </a:r>
            <a:r>
              <a:rPr lang="en-US" altLang="ko-KR" sz="1600" dirty="0">
                <a:latin typeface="CourierNewPSMT"/>
              </a:rPr>
              <a:t>(!</a:t>
            </a:r>
            <a:r>
              <a:rPr lang="en-US" altLang="ko-KR" sz="1600" dirty="0" err="1">
                <a:latin typeface="CourierNewPSMT"/>
              </a:rPr>
              <a:t>in.isEmpty</a:t>
            </a:r>
            <a:r>
              <a:rPr lang="en-US" altLang="ko-KR" sz="1600" dirty="0">
                <a:latin typeface="CourierNewPSMT"/>
              </a:rPr>
              <a:t>())</a:t>
            </a:r>
          </a:p>
          <a:p>
            <a:r>
              <a:rPr lang="en-US" altLang="ko-KR" sz="1600" dirty="0" smtClean="0">
                <a:latin typeface="CourierNewPSMT"/>
              </a:rPr>
              <a:t>	      </a:t>
            </a:r>
            <a:r>
              <a:rPr lang="en-US" altLang="ko-KR" sz="1600" dirty="0" err="1" smtClean="0">
                <a:latin typeface="CourierNewPSMT"/>
              </a:rPr>
              <a:t>out.push</a:t>
            </a:r>
            <a:r>
              <a:rPr lang="en-US" altLang="ko-KR" sz="1600" dirty="0" smtClean="0">
                <a:latin typeface="CourierNewPSMT"/>
              </a:rPr>
              <a:t>(</a:t>
            </a:r>
            <a:r>
              <a:rPr lang="en-US" altLang="ko-KR" sz="1600" dirty="0" err="1" smtClean="0">
                <a:latin typeface="CourierNewPSMT"/>
              </a:rPr>
              <a:t>in.pop</a:t>
            </a:r>
            <a:r>
              <a:rPr lang="en-US" altLang="ko-KR" sz="1600" dirty="0">
                <a:latin typeface="CourierNewPSMT"/>
              </a:rPr>
              <a:t>());</a:t>
            </a:r>
          </a:p>
          <a:p>
            <a:r>
              <a:rPr lang="en-US" altLang="ko-KR" sz="1600" dirty="0" smtClean="0">
                <a:latin typeface="CourierNewPSMT"/>
              </a:rPr>
              <a:t>	return </a:t>
            </a:r>
            <a:r>
              <a:rPr lang="en-US" altLang="ko-KR" sz="1600" dirty="0" err="1">
                <a:latin typeface="CourierNewPSMT"/>
              </a:rPr>
              <a:t>out.pop</a:t>
            </a:r>
            <a:r>
              <a:rPr lang="en-US" altLang="ko-KR" sz="1600" dirty="0">
                <a:latin typeface="CourierNewPSMT"/>
              </a:rPr>
              <a:t>();</a:t>
            </a:r>
          </a:p>
          <a:p>
            <a:r>
              <a:rPr lang="en-US" altLang="ko-KR" sz="1600" dirty="0">
                <a:latin typeface="CourierNewPSMT"/>
              </a:rPr>
              <a:t>}</a:t>
            </a:r>
          </a:p>
        </p:txBody>
      </p:sp>
      <p:sp>
        <p:nvSpPr>
          <p:cNvPr id="10" name="Google Shape;137;p18"/>
          <p:cNvSpPr txBox="1">
            <a:spLocks/>
          </p:cNvSpPr>
          <p:nvPr/>
        </p:nvSpPr>
        <p:spPr>
          <a:xfrm>
            <a:off x="910240" y="889596"/>
            <a:ext cx="7626930" cy="11169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l"/>
            <a:r>
              <a:rPr lang="en-US" altLang="ko-KR" b="0" dirty="0" smtClean="0"/>
              <a:t>Describe a </a:t>
            </a:r>
            <a:r>
              <a:rPr lang="en-US" altLang="ko-KR" b="0" dirty="0" smtClean="0">
                <a:solidFill>
                  <a:srgbClr val="00B050"/>
                </a:solidFill>
              </a:rPr>
              <a:t>queue data structure </a:t>
            </a:r>
            <a:r>
              <a:rPr lang="en-US" altLang="ko-KR" b="0" dirty="0" smtClean="0"/>
              <a:t>that is </a:t>
            </a:r>
            <a:r>
              <a:rPr lang="en-US" altLang="ko-KR" b="0" dirty="0" smtClean="0">
                <a:solidFill>
                  <a:srgbClr val="00B050"/>
                </a:solidFill>
              </a:rPr>
              <a:t>implemented</a:t>
            </a:r>
            <a:r>
              <a:rPr lang="en-US" altLang="ko-KR" b="0" dirty="0" smtClean="0"/>
              <a:t> </a:t>
            </a:r>
            <a:r>
              <a:rPr lang="en-US" altLang="ko-KR" b="0" dirty="0" smtClean="0">
                <a:solidFill>
                  <a:srgbClr val="00B050"/>
                </a:solidFill>
              </a:rPr>
              <a:t>using</a:t>
            </a:r>
            <a:r>
              <a:rPr lang="en-US" altLang="ko-KR" b="0" dirty="0" smtClean="0"/>
              <a:t> one or more </a:t>
            </a:r>
            <a:r>
              <a:rPr lang="en-US" altLang="ko-KR" b="0" dirty="0" smtClean="0">
                <a:solidFill>
                  <a:srgbClr val="00B050"/>
                </a:solidFill>
              </a:rPr>
              <a:t>stacks</a:t>
            </a:r>
            <a:r>
              <a:rPr lang="en-US" altLang="ko-KR" b="0" dirty="0" smtClean="0"/>
              <a:t>. </a:t>
            </a:r>
            <a:r>
              <a:rPr lang="en-US" altLang="ko-KR" b="0" dirty="0" smtClean="0">
                <a:solidFill>
                  <a:srgbClr val="00B050"/>
                </a:solidFill>
              </a:rPr>
              <a:t>Write</a:t>
            </a:r>
            <a:r>
              <a:rPr lang="en-US" altLang="ko-KR" b="0" dirty="0" smtClean="0"/>
              <a:t> the </a:t>
            </a:r>
            <a:r>
              <a:rPr lang="en-US" altLang="ko-KR" b="0" dirty="0" err="1" smtClean="0">
                <a:solidFill>
                  <a:srgbClr val="00B050"/>
                </a:solidFill>
              </a:rPr>
              <a:t>enqueue</a:t>
            </a:r>
            <a:r>
              <a:rPr lang="en-US" altLang="ko-KR" b="0" dirty="0" smtClean="0">
                <a:solidFill>
                  <a:srgbClr val="00B050"/>
                </a:solidFill>
              </a:rPr>
              <a:t> </a:t>
            </a:r>
            <a:r>
              <a:rPr lang="en-US" altLang="ko-KR" b="0" dirty="0" smtClean="0"/>
              <a:t>and </a:t>
            </a:r>
            <a:r>
              <a:rPr lang="en-US" altLang="ko-KR" b="0" dirty="0" err="1" smtClean="0">
                <a:solidFill>
                  <a:srgbClr val="00B050"/>
                </a:solidFill>
              </a:rPr>
              <a:t>dequeue</a:t>
            </a:r>
            <a:r>
              <a:rPr lang="en-US" altLang="ko-KR" b="0" dirty="0" smtClean="0"/>
              <a:t> operations for the queue.</a:t>
            </a:r>
            <a:endParaRPr lang="en-US" dirty="0"/>
          </a:p>
        </p:txBody>
      </p:sp>
      <p:sp>
        <p:nvSpPr>
          <p:cNvPr id="8" name="Rectangle 7"/>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2415807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48263"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551289" y="3951340"/>
            <a:ext cx="6592711" cy="1102797"/>
          </a:xfrm>
          <a:prstGeom prst="rect">
            <a:avLst/>
          </a:prstGeom>
        </p:spPr>
        <p:txBody>
          <a:bodyPr spcFirstLastPara="1" wrap="square" lIns="91425" tIns="91425" rIns="91425" bIns="91425" anchor="t" anchorCtr="0">
            <a:noAutofit/>
          </a:bodyPr>
          <a:lstStyle/>
          <a:p>
            <a:r>
              <a:rPr lang="en-US" altLang="ko-KR" b="1" i="0" dirty="0" smtClean="0"/>
              <a:t>Axis-Aligned Rectangles</a:t>
            </a:r>
          </a:p>
          <a:p>
            <a:r>
              <a:rPr lang="en-US" b="1" i="0" dirty="0" smtClean="0"/>
              <a:t>Related Topic: Binary search Tree</a:t>
            </a:r>
            <a:r>
              <a:rPr lang="en-US" b="1" dirty="0" smtClean="0"/>
              <a:t>, Sorting</a:t>
            </a:r>
            <a:endParaRPr lang="en-US" b="1" i="0" dirty="0" smtClean="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1062936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8"/>
          <p:cNvSpPr txBox="1">
            <a:spLocks noGrp="1"/>
          </p:cNvSpPr>
          <p:nvPr>
            <p:ph type="title"/>
          </p:nvPr>
        </p:nvSpPr>
        <p:spPr>
          <a:xfrm>
            <a:off x="810489" y="630439"/>
            <a:ext cx="7523018" cy="3711812"/>
          </a:xfrm>
          <a:prstGeom prst="rect">
            <a:avLst/>
          </a:prstGeom>
        </p:spPr>
        <p:txBody>
          <a:bodyPr spcFirstLastPara="1" wrap="square" lIns="91425" tIns="91425" rIns="91425" bIns="91425" anchor="ctr" anchorCtr="0">
            <a:noAutofit/>
          </a:bodyPr>
          <a:lstStyle/>
          <a:p>
            <a:pPr algn="l"/>
            <a:r>
              <a:rPr lang="en-US" altLang="ko-KR" b="0" dirty="0"/>
              <a:t>Describe an </a:t>
            </a:r>
            <a:r>
              <a:rPr lang="en-US" altLang="ko-KR" b="0" dirty="0">
                <a:solidFill>
                  <a:srgbClr val="0070C0"/>
                </a:solidFill>
              </a:rPr>
              <a:t>algorithm</a:t>
            </a:r>
            <a:r>
              <a:rPr lang="en-US" altLang="ko-KR" b="0" dirty="0"/>
              <a:t> that takes an </a:t>
            </a:r>
            <a:r>
              <a:rPr lang="en-US" altLang="ko-KR" b="0" dirty="0">
                <a:solidFill>
                  <a:srgbClr val="0070C0"/>
                </a:solidFill>
              </a:rPr>
              <a:t>unsorted</a:t>
            </a:r>
            <a:r>
              <a:rPr lang="en-US" altLang="ko-KR" b="0" dirty="0"/>
              <a:t> array </a:t>
            </a:r>
            <a:r>
              <a:rPr lang="en-US" altLang="ko-KR" b="0" dirty="0" smtClean="0"/>
              <a:t>of </a:t>
            </a:r>
            <a:r>
              <a:rPr lang="en-US" altLang="ko-KR" b="0" dirty="0" smtClean="0">
                <a:solidFill>
                  <a:srgbClr val="0070C0"/>
                </a:solidFill>
              </a:rPr>
              <a:t>axis‐aligned </a:t>
            </a:r>
            <a:r>
              <a:rPr lang="en-US" altLang="ko-KR" b="0" dirty="0">
                <a:solidFill>
                  <a:srgbClr val="0070C0"/>
                </a:solidFill>
              </a:rPr>
              <a:t>rectangles </a:t>
            </a:r>
            <a:r>
              <a:rPr lang="en-US" altLang="ko-KR" b="0" dirty="0" smtClean="0"/>
              <a:t>and returns </a:t>
            </a:r>
            <a:r>
              <a:rPr lang="en-US" altLang="ko-KR" b="0" dirty="0">
                <a:solidFill>
                  <a:srgbClr val="0070C0"/>
                </a:solidFill>
              </a:rPr>
              <a:t>any pair </a:t>
            </a:r>
            <a:r>
              <a:rPr lang="en-US" altLang="ko-KR" b="0" dirty="0"/>
              <a:t>of rectangles that </a:t>
            </a:r>
            <a:r>
              <a:rPr lang="en-US" altLang="ko-KR" b="0" dirty="0">
                <a:solidFill>
                  <a:srgbClr val="0070C0"/>
                </a:solidFill>
              </a:rPr>
              <a:t>overlaps,</a:t>
            </a:r>
            <a:r>
              <a:rPr lang="en-US" altLang="ko-KR" b="0" dirty="0"/>
              <a:t> if there is such a pair.</a:t>
            </a:r>
            <a:r>
              <a:rPr lang="en-US" altLang="ko-KR" b="0" dirty="0" smtClean="0">
                <a:solidFill>
                  <a:srgbClr val="FF0000"/>
                </a:solidFill>
              </a:rPr>
              <a:t/>
            </a:r>
            <a:br>
              <a:rPr lang="en-US" altLang="ko-KR" b="0" dirty="0" smtClean="0">
                <a:solidFill>
                  <a:srgbClr val="FF0000"/>
                </a:solidFill>
              </a:rPr>
            </a:br>
            <a:r>
              <a:rPr lang="en-US" altLang="ko-KR" b="0" dirty="0" smtClean="0"/>
              <a:t/>
            </a:r>
            <a:br>
              <a:rPr lang="en-US" altLang="ko-KR" b="0" dirty="0" smtClean="0"/>
            </a:br>
            <a:r>
              <a:rPr lang="en-US" altLang="ko-KR" dirty="0" smtClean="0"/>
              <a:t>Hint: </a:t>
            </a:r>
            <a:r>
              <a:rPr lang="en-US" altLang="ko-KR" b="0" dirty="0" smtClean="0"/>
              <a:t>Axis‐aligned means </a:t>
            </a:r>
            <a:r>
              <a:rPr lang="en-US" altLang="ko-KR" b="0" dirty="0"/>
              <a:t>that all the rectangle sides are either </a:t>
            </a:r>
            <a:r>
              <a:rPr lang="en-US" altLang="ko-KR" b="0" dirty="0">
                <a:solidFill>
                  <a:srgbClr val="0070C0"/>
                </a:solidFill>
              </a:rPr>
              <a:t>parallel</a:t>
            </a:r>
            <a:r>
              <a:rPr lang="en-US" altLang="ko-KR" b="0" dirty="0"/>
              <a:t> or </a:t>
            </a:r>
            <a:r>
              <a:rPr lang="en-US" altLang="ko-KR" b="0" dirty="0">
                <a:solidFill>
                  <a:srgbClr val="0070C0"/>
                </a:solidFill>
              </a:rPr>
              <a:t>perpendicular</a:t>
            </a:r>
            <a:r>
              <a:rPr lang="en-US" altLang="ko-KR" b="0" dirty="0"/>
              <a:t> to the </a:t>
            </a:r>
            <a:r>
              <a:rPr lang="en-US" altLang="ko-KR" b="0" dirty="0">
                <a:solidFill>
                  <a:srgbClr val="0070C0"/>
                </a:solidFill>
              </a:rPr>
              <a:t>x‐ </a:t>
            </a:r>
            <a:r>
              <a:rPr lang="en-US" altLang="ko-KR" b="0" dirty="0" smtClean="0">
                <a:solidFill>
                  <a:srgbClr val="0070C0"/>
                </a:solidFill>
              </a:rPr>
              <a:t>and y‐axis</a:t>
            </a:r>
            <a:r>
              <a:rPr lang="en-US" altLang="ko-KR" b="0" dirty="0"/>
              <a:t>. You can assume that each rectangle object has two variables in it: the </a:t>
            </a:r>
            <a:r>
              <a:rPr lang="en-US" altLang="ko-KR" b="0" dirty="0" smtClean="0">
                <a:solidFill>
                  <a:srgbClr val="0070C0"/>
                </a:solidFill>
              </a:rPr>
              <a:t>x‐y coordinates </a:t>
            </a:r>
            <a:r>
              <a:rPr lang="en-US" altLang="ko-KR" b="0" dirty="0"/>
              <a:t>of the </a:t>
            </a:r>
            <a:r>
              <a:rPr lang="en-US" altLang="ko-KR" b="0" dirty="0">
                <a:solidFill>
                  <a:srgbClr val="00B050"/>
                </a:solidFill>
              </a:rPr>
              <a:t>upper‐left</a:t>
            </a:r>
            <a:r>
              <a:rPr lang="en-US" altLang="ko-KR" b="0" dirty="0">
                <a:solidFill>
                  <a:srgbClr val="0070C0"/>
                </a:solidFill>
              </a:rPr>
              <a:t> corner </a:t>
            </a:r>
            <a:r>
              <a:rPr lang="en-US" altLang="ko-KR" b="0" dirty="0"/>
              <a:t>and </a:t>
            </a:r>
            <a:r>
              <a:rPr lang="en-US" altLang="ko-KR" b="0" dirty="0" smtClean="0"/>
              <a:t>the </a:t>
            </a:r>
            <a:r>
              <a:rPr lang="en-US" altLang="ko-KR" b="0" dirty="0" smtClean="0">
                <a:solidFill>
                  <a:srgbClr val="00B050"/>
                </a:solidFill>
              </a:rPr>
              <a:t>bottom‐right</a:t>
            </a:r>
            <a:r>
              <a:rPr lang="en-US" altLang="ko-KR" b="0" dirty="0" smtClean="0">
                <a:solidFill>
                  <a:srgbClr val="0070C0"/>
                </a:solidFill>
              </a:rPr>
              <a:t> corner</a:t>
            </a:r>
            <a:r>
              <a:rPr lang="en-US" altLang="ko-KR" b="0" dirty="0" smtClean="0"/>
              <a:t>.)</a:t>
            </a:r>
            <a:endParaRPr dirty="0"/>
          </a:p>
        </p:txBody>
      </p:sp>
      <p:sp>
        <p:nvSpPr>
          <p:cNvPr id="139" name="Google Shape;139;p1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571" y="3840480"/>
            <a:ext cx="5342857" cy="2793076"/>
          </a:xfrm>
          <a:prstGeom prst="rect">
            <a:avLst/>
          </a:prstGeom>
        </p:spPr>
      </p:pic>
      <p:sp>
        <p:nvSpPr>
          <p:cNvPr id="3" name="직사각형 2"/>
          <p:cNvSpPr/>
          <p:nvPr/>
        </p:nvSpPr>
        <p:spPr>
          <a:xfrm>
            <a:off x="2658654" y="548641"/>
            <a:ext cx="3826689" cy="517065"/>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Axis-Aligned Rectangles</a:t>
            </a:r>
            <a:endParaRPr lang="en-US" altLang="ko-KR" sz="2400" b="1" i="1" dirty="0">
              <a:solidFill>
                <a:srgbClr val="8F7B87"/>
              </a:solidFill>
              <a:latin typeface="PT Serif"/>
              <a:sym typeface="PT Serif"/>
            </a:endParaRPr>
          </a:p>
        </p:txBody>
      </p:sp>
      <p:sp>
        <p:nvSpPr>
          <p:cNvPr id="6" name="Rectangle 5"/>
          <p:cNvSpPr/>
          <p:nvPr/>
        </p:nvSpPr>
        <p:spPr>
          <a:xfrm>
            <a:off x="5078463" y="6550223"/>
            <a:ext cx="4065537" cy="307777"/>
          </a:xfrm>
          <a:prstGeom prst="rect">
            <a:avLst/>
          </a:prstGeom>
        </p:spPr>
        <p:txBody>
          <a:bodyPr wrap="none">
            <a:spAutoFit/>
          </a:bodyPr>
          <a:lstStyle/>
          <a:p>
            <a:r>
              <a:rPr lang="en-US" dirty="0" smtClean="0">
                <a:hlinkClick r:id="rId4"/>
              </a:rPr>
              <a:t>Source: http</a:t>
            </a:r>
            <a:r>
              <a:rPr lang="en-US" dirty="0">
                <a:hlinkClick r:id="rId4"/>
              </a:rPr>
              <a:t>://courses.csail.mit.edu/iap/interview/</a:t>
            </a:r>
            <a:endParaRPr lang="en-US" dirty="0"/>
          </a:p>
        </p:txBody>
      </p:sp>
    </p:spTree>
    <p:extLst>
      <p:ext uri="{BB962C8B-B14F-4D97-AF65-F5344CB8AC3E}">
        <p14:creationId xmlns:p14="http://schemas.microsoft.com/office/powerpoint/2010/main" val="3065559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
        <p:nvSpPr>
          <p:cNvPr id="7" name="직사각형 6"/>
          <p:cNvSpPr/>
          <p:nvPr/>
        </p:nvSpPr>
        <p:spPr>
          <a:xfrm>
            <a:off x="2658654" y="548641"/>
            <a:ext cx="3826689" cy="517065"/>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Axis-Aligned Rectangles</a:t>
            </a:r>
            <a:endParaRPr lang="en-US" altLang="ko-KR" sz="2400" b="1" i="1" dirty="0">
              <a:solidFill>
                <a:srgbClr val="8F7B87"/>
              </a:solidFill>
              <a:latin typeface="PT Serif"/>
              <a:sym typeface="PT Serif"/>
            </a:endParaRPr>
          </a:p>
        </p:txBody>
      </p:sp>
      <p:sp>
        <p:nvSpPr>
          <p:cNvPr id="6" name="TextBox 5"/>
          <p:cNvSpPr txBox="1"/>
          <p:nvPr/>
        </p:nvSpPr>
        <p:spPr>
          <a:xfrm>
            <a:off x="320038" y="1562792"/>
            <a:ext cx="8503920" cy="4093428"/>
          </a:xfrm>
          <a:prstGeom prst="rect">
            <a:avLst/>
          </a:prstGeom>
          <a:noFill/>
        </p:spPr>
        <p:txBody>
          <a:bodyPr wrap="square" rtlCol="0">
            <a:spAutoFit/>
          </a:bodyPr>
          <a:lstStyle/>
          <a:p>
            <a:r>
              <a:rPr lang="en-US" altLang="ko-KR" sz="2000" b="1" dirty="0" smtClean="0">
                <a:solidFill>
                  <a:srgbClr val="002060"/>
                </a:solidFill>
                <a:latin typeface="Bahnschrift Light" panose="020B0502040204020203" pitchFamily="34" charset="0"/>
              </a:rPr>
              <a:t>Step 1: </a:t>
            </a:r>
            <a:r>
              <a:rPr lang="en-US" altLang="ko-KR" sz="2000" dirty="0">
                <a:latin typeface="Bahnschrift Light" panose="020B0502040204020203" pitchFamily="34" charset="0"/>
              </a:rPr>
              <a:t>Create a </a:t>
            </a:r>
            <a:r>
              <a:rPr lang="en-US" altLang="ko-KR" sz="2000" dirty="0">
                <a:solidFill>
                  <a:srgbClr val="00B050"/>
                </a:solidFill>
                <a:latin typeface="Bahnschrift Light" panose="020B0502040204020203" pitchFamily="34" charset="0"/>
              </a:rPr>
              <a:t>sorted</a:t>
            </a:r>
            <a:r>
              <a:rPr lang="en-US" altLang="ko-KR" sz="2000" dirty="0">
                <a:latin typeface="Bahnschrift Light" panose="020B0502040204020203" pitchFamily="34" charset="0"/>
              </a:rPr>
              <a:t> array of the </a:t>
            </a:r>
            <a:r>
              <a:rPr lang="en-US" altLang="ko-KR" sz="2000" dirty="0">
                <a:solidFill>
                  <a:srgbClr val="00B050"/>
                </a:solidFill>
                <a:latin typeface="Bahnschrift Light" panose="020B0502040204020203" pitchFamily="34" charset="0"/>
              </a:rPr>
              <a:t>x coordinates </a:t>
            </a:r>
            <a:r>
              <a:rPr lang="en-US" altLang="ko-KR" sz="2000" dirty="0">
                <a:latin typeface="Bahnschrift Light" panose="020B0502040204020203" pitchFamily="34" charset="0"/>
              </a:rPr>
              <a:t>of the left and right </a:t>
            </a:r>
            <a:r>
              <a:rPr lang="en-US" altLang="ko-KR" sz="2000" dirty="0" smtClean="0">
                <a:latin typeface="Bahnschrift Light" panose="020B0502040204020203" pitchFamily="34" charset="0"/>
              </a:rPr>
              <a:t>               edges of the rectangles.</a:t>
            </a:r>
          </a:p>
          <a:p>
            <a:r>
              <a:rPr lang="en-US" altLang="ko-KR" sz="2000" b="1" dirty="0" smtClean="0">
                <a:solidFill>
                  <a:srgbClr val="002060"/>
                </a:solidFill>
                <a:latin typeface="Bahnschrift Light" panose="020B0502040204020203" pitchFamily="34" charset="0"/>
              </a:rPr>
              <a:t>Step 2</a:t>
            </a:r>
            <a:r>
              <a:rPr lang="en-US" altLang="ko-KR" sz="2000" dirty="0" smtClean="0">
                <a:solidFill>
                  <a:srgbClr val="002060"/>
                </a:solidFill>
                <a:latin typeface="Bahnschrift Light" panose="020B0502040204020203" pitchFamily="34" charset="0"/>
              </a:rPr>
              <a:t>: </a:t>
            </a:r>
            <a:r>
              <a:rPr lang="en-US" altLang="ko-KR" sz="2000" dirty="0">
                <a:latin typeface="Bahnschrift Light" panose="020B0502040204020203" pitchFamily="34" charset="0"/>
              </a:rPr>
              <a:t>U</a:t>
            </a:r>
            <a:r>
              <a:rPr lang="en-US" altLang="ko-KR" sz="2000" dirty="0" smtClean="0">
                <a:latin typeface="Bahnschrift Light" panose="020B0502040204020203" pitchFamily="34" charset="0"/>
              </a:rPr>
              <a:t>se </a:t>
            </a:r>
            <a:r>
              <a:rPr lang="en-US" altLang="ko-KR" sz="2000" dirty="0">
                <a:latin typeface="Bahnschrift Light" panose="020B0502040204020203" pitchFamily="34" charset="0"/>
              </a:rPr>
              <a:t>a "</a:t>
            </a:r>
            <a:r>
              <a:rPr lang="en-US" altLang="ko-KR" sz="2000" dirty="0">
                <a:solidFill>
                  <a:srgbClr val="0070C0"/>
                </a:solidFill>
                <a:latin typeface="Bahnschrift Light" panose="020B0502040204020203" pitchFamily="34" charset="0"/>
              </a:rPr>
              <a:t>scanline</a:t>
            </a:r>
            <a:r>
              <a:rPr lang="en-US" altLang="ko-KR" sz="2000" dirty="0">
                <a:latin typeface="Bahnschrift Light" panose="020B0502040204020203" pitchFamily="34" charset="0"/>
              </a:rPr>
              <a:t>" to move from left to right through </a:t>
            </a:r>
            <a:r>
              <a:rPr lang="en-US" altLang="ko-KR" sz="2000" dirty="0" smtClean="0">
                <a:latin typeface="Bahnschrift Light" panose="020B0502040204020203" pitchFamily="34" charset="0"/>
              </a:rPr>
              <a:t>the rectangles</a:t>
            </a:r>
            <a:r>
              <a:rPr lang="en-US" altLang="ko-KR" sz="2000" dirty="0">
                <a:latin typeface="Bahnschrift Light" panose="020B0502040204020203" pitchFamily="34" charset="0"/>
              </a:rPr>
              <a:t>.</a:t>
            </a:r>
            <a:endParaRPr lang="en-US" altLang="ko-KR" sz="2000" dirty="0" smtClean="0">
              <a:latin typeface="Bahnschrift Light" panose="020B0502040204020203" pitchFamily="34" charset="0"/>
            </a:endParaRPr>
          </a:p>
          <a:p>
            <a:r>
              <a:rPr lang="en-US" altLang="ko-KR" sz="2000" b="1" dirty="0" smtClean="0">
                <a:solidFill>
                  <a:srgbClr val="002060"/>
                </a:solidFill>
                <a:latin typeface="Bahnschrift Light" panose="020B0502040204020203" pitchFamily="34" charset="0"/>
              </a:rPr>
              <a:t>Step 3</a:t>
            </a:r>
            <a:r>
              <a:rPr lang="en-US" altLang="ko-KR" sz="2000" dirty="0" smtClean="0">
                <a:solidFill>
                  <a:srgbClr val="002060"/>
                </a:solidFill>
                <a:latin typeface="Bahnschrift Light" panose="020B0502040204020203" pitchFamily="34" charset="0"/>
              </a:rPr>
              <a:t>: </a:t>
            </a:r>
            <a:r>
              <a:rPr lang="en-US" altLang="ko-KR" sz="2000" dirty="0">
                <a:latin typeface="Bahnschrift Light" panose="020B0502040204020203" pitchFamily="34" charset="0"/>
              </a:rPr>
              <a:t>Keep a </a:t>
            </a:r>
            <a:r>
              <a:rPr lang="en-US" altLang="ko-KR" sz="2000" dirty="0">
                <a:solidFill>
                  <a:srgbClr val="0070C0"/>
                </a:solidFill>
                <a:latin typeface="Bahnschrift Light" panose="020B0502040204020203" pitchFamily="34" charset="0"/>
              </a:rPr>
              <a:t>binary search tree </a:t>
            </a:r>
            <a:r>
              <a:rPr lang="en-US" altLang="ko-KR" sz="2000" dirty="0">
                <a:latin typeface="Bahnschrift Light" panose="020B0502040204020203" pitchFamily="34" charset="0"/>
              </a:rPr>
              <a:t>containing the </a:t>
            </a:r>
            <a:r>
              <a:rPr lang="en-US" altLang="ko-KR" sz="2000" dirty="0">
                <a:solidFill>
                  <a:srgbClr val="00B050"/>
                </a:solidFill>
                <a:latin typeface="Bahnschrift Light" panose="020B0502040204020203" pitchFamily="34" charset="0"/>
              </a:rPr>
              <a:t>y coordinates </a:t>
            </a:r>
            <a:r>
              <a:rPr lang="en-US" altLang="ko-KR" sz="2000" dirty="0">
                <a:latin typeface="Bahnschrift Light" panose="020B0502040204020203" pitchFamily="34" charset="0"/>
              </a:rPr>
              <a:t>of the top </a:t>
            </a:r>
            <a:r>
              <a:rPr lang="en-US" altLang="ko-KR" sz="2000" dirty="0" smtClean="0">
                <a:latin typeface="Bahnschrift Light" panose="020B0502040204020203" pitchFamily="34" charset="0"/>
              </a:rPr>
              <a:t>and bottom </a:t>
            </a:r>
            <a:r>
              <a:rPr lang="en-US" altLang="ko-KR" sz="2000" dirty="0">
                <a:latin typeface="Bahnschrift Light" panose="020B0502040204020203" pitchFamily="34" charset="0"/>
              </a:rPr>
              <a:t>edges of </a:t>
            </a:r>
            <a:r>
              <a:rPr lang="en-US" altLang="ko-KR" sz="2000" dirty="0" smtClean="0">
                <a:latin typeface="Bahnschrift Light" panose="020B0502040204020203" pitchFamily="34" charset="0"/>
              </a:rPr>
              <a:t>the rectangles </a:t>
            </a:r>
            <a:r>
              <a:rPr lang="en-US" altLang="ko-KR" sz="2000" dirty="0">
                <a:latin typeface="Bahnschrift Light" panose="020B0502040204020203" pitchFamily="34" charset="0"/>
              </a:rPr>
              <a:t>that </a:t>
            </a:r>
            <a:r>
              <a:rPr lang="en-US" altLang="ko-KR" sz="2000" dirty="0">
                <a:solidFill>
                  <a:srgbClr val="00B050"/>
                </a:solidFill>
                <a:latin typeface="Bahnschrift Light" panose="020B0502040204020203" pitchFamily="34" charset="0"/>
              </a:rPr>
              <a:t>overlap the </a:t>
            </a:r>
            <a:r>
              <a:rPr lang="en-US" altLang="ko-KR" sz="2000" dirty="0" smtClean="0">
                <a:solidFill>
                  <a:srgbClr val="00B050"/>
                </a:solidFill>
                <a:latin typeface="Bahnschrift Light" panose="020B0502040204020203" pitchFamily="34" charset="0"/>
              </a:rPr>
              <a:t>scanline</a:t>
            </a:r>
            <a:r>
              <a:rPr lang="en-US" altLang="ko-KR" sz="2000" dirty="0" smtClean="0">
                <a:latin typeface="Bahnschrift Light" panose="020B0502040204020203" pitchFamily="34" charset="0"/>
              </a:rPr>
              <a:t>.</a:t>
            </a:r>
          </a:p>
          <a:p>
            <a:r>
              <a:rPr lang="en-US" altLang="ko-KR" sz="2000" b="1" dirty="0" smtClean="0">
                <a:solidFill>
                  <a:srgbClr val="002060"/>
                </a:solidFill>
                <a:latin typeface="Bahnschrift Light" panose="020B0502040204020203" pitchFamily="34" charset="0"/>
              </a:rPr>
              <a:t>Step 4</a:t>
            </a:r>
            <a:r>
              <a:rPr lang="en-US" altLang="ko-KR" sz="2000" dirty="0" smtClean="0">
                <a:solidFill>
                  <a:srgbClr val="002060"/>
                </a:solidFill>
                <a:latin typeface="Bahnschrift Light" panose="020B0502040204020203" pitchFamily="34" charset="0"/>
              </a:rPr>
              <a:t>: </a:t>
            </a:r>
            <a:r>
              <a:rPr lang="en-US" altLang="ko-KR" sz="2000" dirty="0">
                <a:latin typeface="Bahnschrift Light" panose="020B0502040204020203" pitchFamily="34" charset="0"/>
              </a:rPr>
              <a:t>For each element of </a:t>
            </a:r>
            <a:r>
              <a:rPr lang="en-US" altLang="ko-KR" sz="2000" dirty="0" smtClean="0">
                <a:latin typeface="Bahnschrift Light" panose="020B0502040204020203" pitchFamily="34" charset="0"/>
              </a:rPr>
              <a:t>the array, </a:t>
            </a:r>
            <a:r>
              <a:rPr lang="en-US" altLang="ko-KR" sz="2000" dirty="0">
                <a:solidFill>
                  <a:srgbClr val="00B050"/>
                </a:solidFill>
                <a:latin typeface="Bahnschrift Light" panose="020B0502040204020203" pitchFamily="34" charset="0"/>
              </a:rPr>
              <a:t>check whether </a:t>
            </a:r>
            <a:r>
              <a:rPr lang="en-US" altLang="ko-KR" sz="2000" dirty="0">
                <a:latin typeface="Bahnschrift Light" panose="020B0502040204020203" pitchFamily="34" charset="0"/>
              </a:rPr>
              <a:t>it is a left or right edge</a:t>
            </a:r>
            <a:r>
              <a:rPr lang="en-US" altLang="ko-KR" sz="2000" dirty="0" smtClean="0">
                <a:latin typeface="Bahnschrift Light" panose="020B0502040204020203" pitchFamily="34" charset="0"/>
              </a:rPr>
              <a:t>. </a:t>
            </a:r>
            <a:r>
              <a:rPr lang="en-US" altLang="ko-KR" sz="2000" dirty="0">
                <a:latin typeface="Bahnschrift Light" panose="020B0502040204020203" pitchFamily="34" charset="0"/>
              </a:rPr>
              <a:t>If it is a right </a:t>
            </a:r>
            <a:r>
              <a:rPr lang="en-US" altLang="ko-KR" sz="2000" dirty="0" smtClean="0">
                <a:latin typeface="Bahnschrift Light" panose="020B0502040204020203" pitchFamily="34" charset="0"/>
              </a:rPr>
              <a:t>edge, direct to step 5, else if it is a left edge direct to step 6. </a:t>
            </a:r>
          </a:p>
          <a:p>
            <a:r>
              <a:rPr lang="en-US" altLang="ko-KR" sz="2000" b="1" dirty="0" smtClean="0">
                <a:solidFill>
                  <a:srgbClr val="002060"/>
                </a:solidFill>
                <a:latin typeface="Bahnschrift Light" panose="020B0502040204020203" pitchFamily="34" charset="0"/>
              </a:rPr>
              <a:t>Step 5</a:t>
            </a:r>
            <a:r>
              <a:rPr lang="en-US" altLang="ko-KR" sz="2000" dirty="0" smtClean="0">
                <a:solidFill>
                  <a:srgbClr val="002060"/>
                </a:solidFill>
                <a:latin typeface="Bahnschrift Light" panose="020B0502040204020203" pitchFamily="34" charset="0"/>
              </a:rPr>
              <a:t>: </a:t>
            </a:r>
            <a:r>
              <a:rPr lang="en-US" altLang="ko-KR" sz="2000" dirty="0" smtClean="0">
                <a:solidFill>
                  <a:srgbClr val="00B050"/>
                </a:solidFill>
                <a:latin typeface="Bahnschrift Light" panose="020B0502040204020203" pitchFamily="34" charset="0"/>
              </a:rPr>
              <a:t>remove </a:t>
            </a:r>
            <a:r>
              <a:rPr lang="en-US" altLang="ko-KR" sz="2000" dirty="0" smtClean="0">
                <a:latin typeface="Bahnschrift Light" panose="020B0502040204020203" pitchFamily="34" charset="0"/>
              </a:rPr>
              <a:t>the corresponding </a:t>
            </a:r>
            <a:r>
              <a:rPr lang="en-US" altLang="ko-KR" sz="2000" dirty="0">
                <a:latin typeface="Bahnschrift Light" panose="020B0502040204020203" pitchFamily="34" charset="0"/>
              </a:rPr>
              <a:t>top and bottom edges from the </a:t>
            </a:r>
            <a:r>
              <a:rPr lang="en-US" altLang="ko-KR" sz="2000" dirty="0" smtClean="0">
                <a:latin typeface="Bahnschrift Light" panose="020B0502040204020203" pitchFamily="34" charset="0"/>
              </a:rPr>
              <a:t>BST. Direct to step 7</a:t>
            </a:r>
          </a:p>
          <a:p>
            <a:r>
              <a:rPr lang="en-US" altLang="ko-KR" sz="2000" b="1" dirty="0" smtClean="0">
                <a:solidFill>
                  <a:srgbClr val="002060"/>
                </a:solidFill>
                <a:latin typeface="Bahnschrift Light" panose="020B0502040204020203" pitchFamily="34" charset="0"/>
              </a:rPr>
              <a:t>Step 6</a:t>
            </a:r>
            <a:r>
              <a:rPr lang="en-US" altLang="ko-KR" sz="2000" dirty="0" smtClean="0">
                <a:solidFill>
                  <a:srgbClr val="002060"/>
                </a:solidFill>
                <a:latin typeface="Bahnschrift Light" panose="020B0502040204020203" pitchFamily="34" charset="0"/>
              </a:rPr>
              <a:t>: </a:t>
            </a:r>
            <a:r>
              <a:rPr lang="en-US" altLang="ko-KR" sz="2000" dirty="0">
                <a:solidFill>
                  <a:srgbClr val="00B050"/>
                </a:solidFill>
                <a:latin typeface="Bahnschrift Light" panose="020B0502040204020203" pitchFamily="34" charset="0"/>
              </a:rPr>
              <a:t>search the </a:t>
            </a:r>
            <a:r>
              <a:rPr lang="en-US" altLang="ko-KR" sz="2000" dirty="0" smtClean="0">
                <a:solidFill>
                  <a:srgbClr val="0070C0"/>
                </a:solidFill>
                <a:latin typeface="Bahnschrift Light" panose="020B0502040204020203" pitchFamily="34" charset="0"/>
              </a:rPr>
              <a:t>BST</a:t>
            </a:r>
            <a:r>
              <a:rPr lang="en-US" altLang="ko-KR" sz="2000" dirty="0" smtClean="0">
                <a:solidFill>
                  <a:srgbClr val="00B050"/>
                </a:solidFill>
                <a:latin typeface="Bahnschrift Light" panose="020B0502040204020203" pitchFamily="34" charset="0"/>
              </a:rPr>
              <a:t> </a:t>
            </a:r>
            <a:r>
              <a:rPr lang="en-US" altLang="ko-KR" sz="2000" dirty="0" smtClean="0">
                <a:latin typeface="Bahnschrift Light" panose="020B0502040204020203" pitchFamily="34" charset="0"/>
              </a:rPr>
              <a:t>for </a:t>
            </a:r>
            <a:r>
              <a:rPr lang="en-US" altLang="ko-KR" sz="2000" dirty="0">
                <a:latin typeface="Bahnschrift Light" panose="020B0502040204020203" pitchFamily="34" charset="0"/>
              </a:rPr>
              <a:t>rectangles that overlap the current </a:t>
            </a:r>
            <a:r>
              <a:rPr lang="en-US" altLang="ko-KR" sz="2000" dirty="0" smtClean="0">
                <a:latin typeface="Bahnschrift Light" panose="020B0502040204020203" pitchFamily="34" charset="0"/>
              </a:rPr>
              <a:t>rectangle</a:t>
            </a:r>
          </a:p>
          <a:p>
            <a:r>
              <a:rPr lang="en-US" altLang="ko-KR" sz="2000" b="1" dirty="0" smtClean="0">
                <a:solidFill>
                  <a:srgbClr val="002060"/>
                </a:solidFill>
                <a:latin typeface="Bahnschrift Light" panose="020B0502040204020203" pitchFamily="34" charset="0"/>
              </a:rPr>
              <a:t>Step 7</a:t>
            </a:r>
            <a:r>
              <a:rPr lang="en-US" altLang="ko-KR" sz="2000" dirty="0" smtClean="0">
                <a:solidFill>
                  <a:srgbClr val="002060"/>
                </a:solidFill>
                <a:latin typeface="Bahnschrift Light" panose="020B0502040204020203" pitchFamily="34" charset="0"/>
              </a:rPr>
              <a:t>: </a:t>
            </a:r>
            <a:r>
              <a:rPr lang="en-US" altLang="ko-KR" sz="2000" dirty="0">
                <a:latin typeface="Bahnschrift Light" panose="020B0502040204020203" pitchFamily="34" charset="0"/>
              </a:rPr>
              <a:t>I</a:t>
            </a:r>
            <a:r>
              <a:rPr lang="en-US" altLang="ko-KR" sz="2000" dirty="0" smtClean="0">
                <a:latin typeface="Bahnschrift Light" panose="020B0502040204020203" pitchFamily="34" charset="0"/>
              </a:rPr>
              <a:t>f </a:t>
            </a:r>
            <a:r>
              <a:rPr lang="en-US" altLang="ko-KR" sz="2000" dirty="0">
                <a:latin typeface="Bahnschrift Light" panose="020B0502040204020203" pitchFamily="34" charset="0"/>
              </a:rPr>
              <a:t>there is one, </a:t>
            </a:r>
            <a:r>
              <a:rPr lang="en-US" altLang="ko-KR" sz="2000" dirty="0">
                <a:solidFill>
                  <a:srgbClr val="00B050"/>
                </a:solidFill>
                <a:latin typeface="Bahnschrift Light" panose="020B0502040204020203" pitchFamily="34" charset="0"/>
              </a:rPr>
              <a:t>return</a:t>
            </a:r>
            <a:r>
              <a:rPr lang="en-US" altLang="ko-KR" sz="2000" dirty="0">
                <a:latin typeface="Bahnschrift Light" panose="020B0502040204020203" pitchFamily="34" charset="0"/>
              </a:rPr>
              <a:t> the overlap</a:t>
            </a:r>
            <a:r>
              <a:rPr lang="en-US" altLang="ko-KR" sz="2000" dirty="0" smtClean="0">
                <a:latin typeface="Bahnschrift Light" panose="020B0502040204020203" pitchFamily="34" charset="0"/>
              </a:rPr>
              <a:t>.</a:t>
            </a:r>
          </a:p>
          <a:p>
            <a:r>
              <a:rPr lang="en-US" altLang="ko-KR" sz="2000" b="1" dirty="0" smtClean="0">
                <a:solidFill>
                  <a:srgbClr val="002060"/>
                </a:solidFill>
                <a:latin typeface="Bahnschrift Light" panose="020B0502040204020203" pitchFamily="34" charset="0"/>
              </a:rPr>
              <a:t>Step 8</a:t>
            </a:r>
            <a:r>
              <a:rPr lang="en-US" altLang="ko-KR" sz="2000" dirty="0" smtClean="0">
                <a:solidFill>
                  <a:srgbClr val="002060"/>
                </a:solidFill>
                <a:latin typeface="Bahnschrift Light" panose="020B0502040204020203" pitchFamily="34" charset="0"/>
              </a:rPr>
              <a:t>: </a:t>
            </a:r>
            <a:r>
              <a:rPr lang="en-US" altLang="ko-KR" sz="2000" dirty="0">
                <a:solidFill>
                  <a:srgbClr val="00B050"/>
                </a:solidFill>
                <a:latin typeface="Bahnschrift Light" panose="020B0502040204020203" pitchFamily="34" charset="0"/>
              </a:rPr>
              <a:t>add</a:t>
            </a:r>
            <a:r>
              <a:rPr lang="en-US" altLang="ko-KR" sz="2000" dirty="0">
                <a:latin typeface="Bahnschrift Light" panose="020B0502040204020203" pitchFamily="34" charset="0"/>
              </a:rPr>
              <a:t> the </a:t>
            </a:r>
            <a:r>
              <a:rPr lang="en-US" altLang="ko-KR" sz="2000" dirty="0">
                <a:solidFill>
                  <a:srgbClr val="00B050"/>
                </a:solidFill>
                <a:latin typeface="Bahnschrift Light" panose="020B0502040204020203" pitchFamily="34" charset="0"/>
              </a:rPr>
              <a:t>y coordinates </a:t>
            </a:r>
            <a:r>
              <a:rPr lang="en-US" altLang="ko-KR" sz="2000" dirty="0">
                <a:latin typeface="Bahnschrift Light" panose="020B0502040204020203" pitchFamily="34" charset="0"/>
              </a:rPr>
              <a:t>of the top and bottom edges of the rectangle to the BST.</a:t>
            </a:r>
            <a:endParaRPr lang="ko-KR" altLang="en-US" sz="2000" dirty="0">
              <a:latin typeface="Bahnschrift Light" panose="020B0502040204020203" pitchFamily="34" charset="0"/>
            </a:endParaRPr>
          </a:p>
        </p:txBody>
      </p:sp>
      <p:sp>
        <p:nvSpPr>
          <p:cNvPr id="5" name="Rectangle 4"/>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8" name="Google Shape;148;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
        <p:nvSpPr>
          <p:cNvPr id="7" name="직사각형 6"/>
          <p:cNvSpPr/>
          <p:nvPr/>
        </p:nvSpPr>
        <p:spPr>
          <a:xfrm>
            <a:off x="2658654" y="548641"/>
            <a:ext cx="3826689" cy="517065"/>
          </a:xfrm>
          <a:prstGeom prst="rect">
            <a:avLst/>
          </a:prstGeom>
        </p:spPr>
        <p:txBody>
          <a:bodyPr wrap="none">
            <a:spAutoFit/>
          </a:bodyPr>
          <a:lstStyle/>
          <a:p>
            <a:pPr marL="457200" lvl="0" indent="-419100">
              <a:lnSpc>
                <a:spcPct val="115000"/>
              </a:lnSpc>
              <a:buClr>
                <a:srgbClr val="8F7B87"/>
              </a:buClr>
              <a:buSzPts val="2400"/>
            </a:pPr>
            <a:r>
              <a:rPr lang="en-US" altLang="ko-KR" sz="2400" b="1" dirty="0">
                <a:solidFill>
                  <a:srgbClr val="8F7B87"/>
                </a:solidFill>
                <a:latin typeface="PT Serif"/>
                <a:sym typeface="PT Serif"/>
              </a:rPr>
              <a:t>Axis-Aligned Rectangles</a:t>
            </a:r>
            <a:endParaRPr lang="en-US" altLang="ko-KR" sz="2400" b="1" i="1" dirty="0">
              <a:solidFill>
                <a:srgbClr val="8F7B87"/>
              </a:solidFill>
              <a:latin typeface="PT Serif"/>
              <a:sym typeface="PT Serif"/>
            </a:endParaRPr>
          </a:p>
        </p:txBody>
      </p:sp>
      <p:sp>
        <p:nvSpPr>
          <p:cNvPr id="6" name="TextBox 5"/>
          <p:cNvSpPr txBox="1"/>
          <p:nvPr/>
        </p:nvSpPr>
        <p:spPr>
          <a:xfrm>
            <a:off x="598515" y="2261061"/>
            <a:ext cx="7946966" cy="1631216"/>
          </a:xfrm>
          <a:prstGeom prst="rect">
            <a:avLst/>
          </a:prstGeom>
          <a:noFill/>
        </p:spPr>
        <p:txBody>
          <a:bodyPr wrap="square" rtlCol="0">
            <a:spAutoFit/>
          </a:bodyPr>
          <a:lstStyle/>
          <a:p>
            <a:pPr algn="ctr"/>
            <a:r>
              <a:rPr lang="en-US" altLang="ko-KR" sz="2000" b="1" u="sng" dirty="0" smtClean="0">
                <a:latin typeface="Bahnschrift Light" panose="020B0502040204020203" pitchFamily="34" charset="0"/>
              </a:rPr>
              <a:t>Time Complexity:</a:t>
            </a:r>
          </a:p>
          <a:p>
            <a:pPr algn="ctr"/>
            <a:r>
              <a:rPr lang="en-US" altLang="ko-KR" sz="2000" dirty="0">
                <a:latin typeface="Bahnschrift Light" panose="020B0502040204020203" pitchFamily="34" charset="0"/>
              </a:rPr>
              <a:t>O(</a:t>
            </a:r>
            <a:r>
              <a:rPr lang="en-US" altLang="ko-KR" sz="2000" dirty="0">
                <a:solidFill>
                  <a:srgbClr val="00B050"/>
                </a:solidFill>
                <a:latin typeface="Bahnschrift Light" panose="020B0502040204020203" pitchFamily="34" charset="0"/>
              </a:rPr>
              <a:t>n log n</a:t>
            </a:r>
            <a:r>
              <a:rPr lang="en-US" altLang="ko-KR" sz="2000" dirty="0">
                <a:latin typeface="Bahnschrift Light" panose="020B0502040204020203" pitchFamily="34" charset="0"/>
              </a:rPr>
              <a:t>) time to sort the rectangles</a:t>
            </a:r>
          </a:p>
          <a:p>
            <a:pPr algn="ctr"/>
            <a:r>
              <a:rPr lang="en-US" altLang="ko-KR" sz="2000" dirty="0">
                <a:latin typeface="Bahnschrift Light" panose="020B0502040204020203" pitchFamily="34" charset="0"/>
              </a:rPr>
              <a:t>and each of the 2n iterations takes O(</a:t>
            </a:r>
            <a:r>
              <a:rPr lang="en-US" altLang="ko-KR" sz="2000" dirty="0">
                <a:solidFill>
                  <a:srgbClr val="00B050"/>
                </a:solidFill>
                <a:latin typeface="Bahnschrift Light" panose="020B0502040204020203" pitchFamily="34" charset="0"/>
              </a:rPr>
              <a:t>log n</a:t>
            </a:r>
            <a:r>
              <a:rPr lang="en-US" altLang="ko-KR" sz="2000" dirty="0">
                <a:latin typeface="Bahnschrift Light" panose="020B0502040204020203" pitchFamily="34" charset="0"/>
              </a:rPr>
              <a:t>) time.</a:t>
            </a:r>
            <a:endParaRPr lang="en-US" altLang="ko-KR" sz="2000" dirty="0" smtClean="0">
              <a:latin typeface="Bahnschrift Light" panose="020B0502040204020203" pitchFamily="34" charset="0"/>
            </a:endParaRPr>
          </a:p>
          <a:p>
            <a:endParaRPr lang="en-US" altLang="ko-KR" sz="2000" b="1" u="sng" dirty="0" smtClean="0">
              <a:latin typeface="Bahnschrift Light" panose="020B0502040204020203" pitchFamily="34" charset="0"/>
            </a:endParaRPr>
          </a:p>
          <a:p>
            <a:endParaRPr lang="ko-KR" altLang="en-US" sz="2000" dirty="0">
              <a:latin typeface="Bahnschrift Light" panose="020B0502040204020203" pitchFamily="34" charset="0"/>
            </a:endParaRPr>
          </a:p>
        </p:txBody>
      </p:sp>
      <p:sp>
        <p:nvSpPr>
          <p:cNvPr id="5" name="Rectangle 4"/>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3131003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Shape 326"/>
        <p:cNvGrpSpPr/>
        <p:nvPr/>
      </p:nvGrpSpPr>
      <p:grpSpPr>
        <a:xfrm>
          <a:off x="0" y="0"/>
          <a:ext cx="0" cy="0"/>
          <a:chOff x="0" y="0"/>
          <a:chExt cx="0" cy="0"/>
        </a:xfrm>
      </p:grpSpPr>
      <p:sp>
        <p:nvSpPr>
          <p:cNvPr id="329" name="Google Shape;329;p33"/>
          <p:cNvSpPr txBox="1">
            <a:spLocks noGrp="1"/>
          </p:cNvSpPr>
          <p:nvPr>
            <p:ph type="body" idx="4294967295"/>
          </p:nvPr>
        </p:nvSpPr>
        <p:spPr>
          <a:xfrm>
            <a:off x="320040" y="552875"/>
            <a:ext cx="2073860" cy="55495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solidFill>
                  <a:srgbClr val="FFFFFF"/>
                </a:solidFill>
                <a:latin typeface="Pill Gothic 600mg Semibd" pitchFamily="50" charset="0"/>
                <a:sym typeface="Montserrat"/>
              </a:rPr>
              <a:t>Content </a:t>
            </a:r>
            <a:endParaRPr sz="3600" dirty="0">
              <a:solidFill>
                <a:srgbClr val="FFFFFF"/>
              </a:solidFill>
              <a:latin typeface="Pill Gothic 600mg Semibd" pitchFamily="50" charset="0"/>
            </a:endParaRPr>
          </a:p>
        </p:txBody>
      </p:sp>
      <p:cxnSp>
        <p:nvCxnSpPr>
          <p:cNvPr id="330" name="Google Shape;330;p33"/>
          <p:cNvCxnSpPr/>
          <p:nvPr/>
        </p:nvCxnSpPr>
        <p:spPr>
          <a:xfrm flipH="1" flipV="1">
            <a:off x="0" y="1161170"/>
            <a:ext cx="2849880" cy="1"/>
          </a:xfrm>
          <a:prstGeom prst="straightConnector1">
            <a:avLst/>
          </a:prstGeom>
          <a:noFill/>
          <a:ln w="9525" cap="flat" cmpd="sng">
            <a:solidFill>
              <a:srgbClr val="FFFFFF"/>
            </a:solidFill>
            <a:prstDash val="solid"/>
            <a:round/>
            <a:headEnd type="oval" w="med" len="med"/>
            <a:tailEnd type="none" w="med" len="med"/>
          </a:ln>
        </p:spPr>
      </p:cxnSp>
      <p:sp>
        <p:nvSpPr>
          <p:cNvPr id="2" name="TextBox 1"/>
          <p:cNvSpPr txBox="1"/>
          <p:nvPr/>
        </p:nvSpPr>
        <p:spPr>
          <a:xfrm>
            <a:off x="181290" y="1630262"/>
            <a:ext cx="8962710" cy="4278094"/>
          </a:xfrm>
          <a:prstGeom prst="rect">
            <a:avLst/>
          </a:prstGeom>
          <a:noFill/>
        </p:spPr>
        <p:txBody>
          <a:bodyPr wrap="none" rtlCol="0">
            <a:spAutoFit/>
          </a:bodyPr>
          <a:lstStyle/>
          <a:p>
            <a:pPr marL="285750" indent="-285750">
              <a:buFont typeface="Arial" pitchFamily="34" charset="0"/>
              <a:buChar char="•"/>
            </a:pPr>
            <a:r>
              <a:rPr lang="en-US" sz="2400" dirty="0" smtClean="0">
                <a:solidFill>
                  <a:schemeClr val="bg1"/>
                </a:solidFill>
              </a:rPr>
              <a:t>Interview Question Sample </a:t>
            </a:r>
          </a:p>
          <a:p>
            <a:pPr marL="342900" indent="-342900">
              <a:buFont typeface="+mj-lt"/>
              <a:buAutoNum type="arabicPeriod"/>
            </a:pPr>
            <a:r>
              <a:rPr lang="en-US" sz="1800" dirty="0" smtClean="0">
                <a:latin typeface="Bahnschrift" pitchFamily="34" charset="0"/>
              </a:rPr>
              <a:t>Coin Puzzle</a:t>
            </a:r>
          </a:p>
          <a:p>
            <a:pPr marL="342900" indent="-342900">
              <a:buFont typeface="+mj-lt"/>
              <a:buAutoNum type="arabicPeriod"/>
            </a:pPr>
            <a:r>
              <a:rPr lang="en-US" sz="1800" dirty="0" smtClean="0">
                <a:latin typeface="Bahnschrift" pitchFamily="34" charset="0"/>
              </a:rPr>
              <a:t>Substring</a:t>
            </a:r>
          </a:p>
          <a:p>
            <a:pPr marL="342900" indent="-342900">
              <a:buFont typeface="+mj-lt"/>
              <a:buAutoNum type="arabicPeriod"/>
            </a:pPr>
            <a:r>
              <a:rPr lang="en-US" sz="1800" dirty="0" smtClean="0">
                <a:latin typeface="Bahnschrift" pitchFamily="34" charset="0"/>
              </a:rPr>
              <a:t>Doubly Linked List</a:t>
            </a:r>
          </a:p>
          <a:p>
            <a:pPr marL="342900" indent="-342900">
              <a:buFont typeface="+mj-lt"/>
              <a:buAutoNum type="arabicPeriod"/>
            </a:pPr>
            <a:r>
              <a:rPr lang="en-US" sz="1800" dirty="0" smtClean="0">
                <a:latin typeface="Bahnschrift" pitchFamily="34" charset="0"/>
              </a:rPr>
              <a:t>Binary Search Tree Validity</a:t>
            </a:r>
          </a:p>
          <a:p>
            <a:pPr marL="342900" indent="-342900">
              <a:buFont typeface="+mj-lt"/>
              <a:buAutoNum type="arabicPeriod"/>
            </a:pPr>
            <a:r>
              <a:rPr lang="en-US" sz="1800" dirty="0" smtClean="0">
                <a:latin typeface="Bahnschrift" pitchFamily="34" charset="0"/>
              </a:rPr>
              <a:t>Odd Man out</a:t>
            </a:r>
          </a:p>
          <a:p>
            <a:pPr marL="342900" indent="-342900">
              <a:buFont typeface="+mj-lt"/>
              <a:buAutoNum type="arabicPeriod"/>
            </a:pPr>
            <a:r>
              <a:rPr lang="en-US" sz="1800" dirty="0" smtClean="0">
                <a:latin typeface="Bahnschrift" pitchFamily="34" charset="0"/>
              </a:rPr>
              <a:t>Queue using Stacks</a:t>
            </a:r>
          </a:p>
          <a:p>
            <a:pPr marL="342900" indent="-342900">
              <a:buFont typeface="+mj-lt"/>
              <a:buAutoNum type="arabicPeriod"/>
            </a:pPr>
            <a:r>
              <a:rPr lang="en-US" sz="1800">
                <a:latin typeface="Bahnschrift" pitchFamily="34" charset="0"/>
              </a:rPr>
              <a:t>Axis-aligned </a:t>
            </a:r>
            <a:r>
              <a:rPr lang="en-US" sz="1800" smtClean="0">
                <a:latin typeface="Bahnschrift" pitchFamily="34" charset="0"/>
              </a:rPr>
              <a:t>Rectangles</a:t>
            </a:r>
            <a:endParaRPr lang="en-US" sz="1800" dirty="0" smtClean="0">
              <a:latin typeface="Bahnschrift" pitchFamily="34" charset="0"/>
            </a:endParaRPr>
          </a:p>
          <a:p>
            <a:pPr marL="342900" indent="-342900">
              <a:buFont typeface="Arial" pitchFamily="34" charset="0"/>
              <a:buChar char="•"/>
            </a:pPr>
            <a:r>
              <a:rPr lang="en-US" sz="2400" dirty="0" smtClean="0">
                <a:solidFill>
                  <a:schemeClr val="bg1"/>
                </a:solidFill>
              </a:rPr>
              <a:t>Many More</a:t>
            </a:r>
          </a:p>
          <a:p>
            <a:pPr marL="342900" indent="-342900">
              <a:buFont typeface="Arial" pitchFamily="34" charset="0"/>
              <a:buChar char="•"/>
            </a:pPr>
            <a:r>
              <a:rPr lang="en" sz="2400" dirty="0">
                <a:solidFill>
                  <a:schemeClr val="bg1"/>
                </a:solidFill>
              </a:rPr>
              <a:t>Previosuly asked questions/ based topics in </a:t>
            </a:r>
            <a:r>
              <a:rPr lang="en-US" altLang="ko-KR" sz="2800" dirty="0">
                <a:solidFill>
                  <a:srgbClr val="00B0F0"/>
                </a:solidFill>
                <a:latin typeface="Candara Light" panose="020E0502030303020204" pitchFamily="34" charset="0"/>
              </a:rPr>
              <a:t>G</a:t>
            </a:r>
            <a:r>
              <a:rPr lang="en-US" altLang="ko-KR" sz="2800" dirty="0">
                <a:solidFill>
                  <a:srgbClr val="C00000"/>
                </a:solidFill>
                <a:latin typeface="Candara Light" panose="020E0502030303020204" pitchFamily="34" charset="0"/>
              </a:rPr>
              <a:t>o</a:t>
            </a:r>
            <a:r>
              <a:rPr lang="en-US" altLang="ko-KR" sz="2800" dirty="0">
                <a:solidFill>
                  <a:srgbClr val="FFC000"/>
                </a:solidFill>
                <a:latin typeface="Candara Light" panose="020E0502030303020204" pitchFamily="34" charset="0"/>
              </a:rPr>
              <a:t>o</a:t>
            </a:r>
            <a:r>
              <a:rPr lang="en-US" altLang="ko-KR" sz="2800" dirty="0">
                <a:solidFill>
                  <a:srgbClr val="00B0F0"/>
                </a:solidFill>
                <a:latin typeface="Candara Light" panose="020E0502030303020204" pitchFamily="34" charset="0"/>
              </a:rPr>
              <a:t>g</a:t>
            </a:r>
            <a:r>
              <a:rPr lang="en-US" altLang="ko-KR" sz="2800" dirty="0">
                <a:solidFill>
                  <a:srgbClr val="00B050"/>
                </a:solidFill>
                <a:latin typeface="Candara Light" panose="020E0502030303020204" pitchFamily="34" charset="0"/>
              </a:rPr>
              <a:t>l</a:t>
            </a:r>
            <a:r>
              <a:rPr lang="en-US" altLang="ko-KR" sz="2800" dirty="0">
                <a:solidFill>
                  <a:srgbClr val="C00000"/>
                </a:solidFill>
                <a:latin typeface="Candara Light" panose="020E0502030303020204" pitchFamily="34" charset="0"/>
              </a:rPr>
              <a:t>e</a:t>
            </a:r>
            <a:r>
              <a:rPr lang="en" sz="2400" dirty="0"/>
              <a:t> </a:t>
            </a:r>
            <a:r>
              <a:rPr lang="en" sz="2400" dirty="0">
                <a:solidFill>
                  <a:schemeClr val="bg1"/>
                </a:solidFill>
              </a:rPr>
              <a:t>Interview</a:t>
            </a:r>
            <a:endParaRPr lang="en-US" sz="2400" dirty="0" smtClean="0">
              <a:solidFill>
                <a:schemeClr val="bg1"/>
              </a:solidFill>
            </a:endParaRP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lgn="ctr">
              <a:buFont typeface="+mj-lt"/>
              <a:buAutoNum type="arabicPeriod"/>
            </a:pPr>
            <a:endParaRPr lang="en-US" dirty="0" smtClean="0"/>
          </a:p>
        </p:txBody>
      </p:sp>
    </p:spTree>
    <p:extLst>
      <p:ext uri="{BB962C8B-B14F-4D97-AF65-F5344CB8AC3E}">
        <p14:creationId xmlns:p14="http://schemas.microsoft.com/office/powerpoint/2010/main" val="641730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Many More</a:t>
            </a:r>
            <a:endParaRPr dirty="0"/>
          </a:p>
        </p:txBody>
      </p:sp>
      <p:sp>
        <p:nvSpPr>
          <p:cNvPr id="156" name="Google Shape;156;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dirty="0"/>
          </a:p>
        </p:txBody>
      </p:sp>
      <p:graphicFrame>
        <p:nvGraphicFramePr>
          <p:cNvPr id="13" name="Object 12"/>
          <p:cNvGraphicFramePr>
            <a:graphicFrameLocks noChangeAspect="1"/>
          </p:cNvGraphicFramePr>
          <p:nvPr>
            <p:extLst>
              <p:ext uri="{D42A27DB-BD31-4B8C-83A1-F6EECF244321}">
                <p14:modId xmlns:p14="http://schemas.microsoft.com/office/powerpoint/2010/main" val="3180370484"/>
              </p:ext>
            </p:extLst>
          </p:nvPr>
        </p:nvGraphicFramePr>
        <p:xfrm>
          <a:off x="79022" y="925687"/>
          <a:ext cx="8940800" cy="6118931"/>
        </p:xfrm>
        <a:graphic>
          <a:graphicData uri="http://schemas.openxmlformats.org/presentationml/2006/ole">
            <mc:AlternateContent xmlns:mc="http://schemas.openxmlformats.org/markup-compatibility/2006">
              <mc:Choice xmlns:v="urn:schemas-microsoft-com:vml" Requires="v">
                <p:oleObj spid="_x0000_s1037" name="Document" r:id="rId4" imgW="7038247" imgH="5713200" progId="Word.Document.12">
                  <p:embed/>
                </p:oleObj>
              </mc:Choice>
              <mc:Fallback>
                <p:oleObj name="Document" r:id="rId4" imgW="7038247" imgH="5713200" progId="Word.Document.12">
                  <p:embed/>
                  <p:pic>
                    <p:nvPicPr>
                      <p:cNvPr id="0" name=""/>
                      <p:cNvPicPr/>
                      <p:nvPr/>
                    </p:nvPicPr>
                    <p:blipFill>
                      <a:blip r:embed="rId5"/>
                      <a:stretch>
                        <a:fillRect/>
                      </a:stretch>
                    </p:blipFill>
                    <p:spPr>
                      <a:xfrm>
                        <a:off x="79022" y="925687"/>
                        <a:ext cx="8940800" cy="6118931"/>
                      </a:xfrm>
                      <a:prstGeom prst="rect">
                        <a:avLst/>
                      </a:prstGeom>
                    </p:spPr>
                  </p:pic>
                </p:oleObj>
              </mc:Fallback>
            </mc:AlternateContent>
          </a:graphicData>
        </a:graphic>
      </p:graphicFrame>
      <p:sp>
        <p:nvSpPr>
          <p:cNvPr id="17" name="Rectangle 16"/>
          <p:cNvSpPr/>
          <p:nvPr/>
        </p:nvSpPr>
        <p:spPr>
          <a:xfrm>
            <a:off x="5078463" y="6550223"/>
            <a:ext cx="4065537" cy="307777"/>
          </a:xfrm>
          <a:prstGeom prst="rect">
            <a:avLst/>
          </a:prstGeom>
        </p:spPr>
        <p:txBody>
          <a:bodyPr wrap="none">
            <a:spAutoFit/>
          </a:bodyPr>
          <a:lstStyle/>
          <a:p>
            <a:r>
              <a:rPr lang="en-US" dirty="0" smtClean="0">
                <a:hlinkClick r:id="rId6"/>
              </a:rPr>
              <a:t>Source: http</a:t>
            </a:r>
            <a:r>
              <a:rPr lang="en-US" dirty="0">
                <a:hlinkClick r:id="rId6"/>
              </a:rPr>
              <a:t>://courses.csail.mit.edu/iap/interview/</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Many More</a:t>
            </a:r>
            <a:endParaRPr dirty="0"/>
          </a:p>
        </p:txBody>
      </p:sp>
      <p:sp>
        <p:nvSpPr>
          <p:cNvPr id="156" name="Google Shape;156;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dirty="0"/>
          </a:p>
        </p:txBody>
      </p:sp>
      <p:graphicFrame>
        <p:nvGraphicFramePr>
          <p:cNvPr id="13" name="Object 12"/>
          <p:cNvGraphicFramePr>
            <a:graphicFrameLocks noChangeAspect="1"/>
          </p:cNvGraphicFramePr>
          <p:nvPr>
            <p:extLst>
              <p:ext uri="{D42A27DB-BD31-4B8C-83A1-F6EECF244321}">
                <p14:modId xmlns:p14="http://schemas.microsoft.com/office/powerpoint/2010/main" val="3955209982"/>
              </p:ext>
            </p:extLst>
          </p:nvPr>
        </p:nvGraphicFramePr>
        <p:xfrm>
          <a:off x="0" y="993421"/>
          <a:ext cx="8940800" cy="7495997"/>
        </p:xfrm>
        <a:graphic>
          <a:graphicData uri="http://schemas.openxmlformats.org/presentationml/2006/ole">
            <mc:AlternateContent xmlns:mc="http://schemas.openxmlformats.org/markup-compatibility/2006">
              <mc:Choice xmlns:v="urn:schemas-microsoft-com:vml" Requires="v">
                <p:oleObj spid="_x0000_s2061" name="Document" r:id="rId4" imgW="7038247" imgH="6711840" progId="Word.Document.12">
                  <p:embed/>
                </p:oleObj>
              </mc:Choice>
              <mc:Fallback>
                <p:oleObj name="Document" r:id="rId4" imgW="7038247" imgH="6711840" progId="Word.Document.12">
                  <p:embed/>
                  <p:pic>
                    <p:nvPicPr>
                      <p:cNvPr id="0" name=""/>
                      <p:cNvPicPr/>
                      <p:nvPr/>
                    </p:nvPicPr>
                    <p:blipFill>
                      <a:blip r:embed="rId5"/>
                      <a:stretch>
                        <a:fillRect/>
                      </a:stretch>
                    </p:blipFill>
                    <p:spPr>
                      <a:xfrm>
                        <a:off x="0" y="993421"/>
                        <a:ext cx="8940800" cy="7495997"/>
                      </a:xfrm>
                      <a:prstGeom prst="rect">
                        <a:avLst/>
                      </a:prstGeom>
                    </p:spPr>
                  </p:pic>
                </p:oleObj>
              </mc:Fallback>
            </mc:AlternateContent>
          </a:graphicData>
        </a:graphic>
      </p:graphicFrame>
      <p:sp>
        <p:nvSpPr>
          <p:cNvPr id="5" name="Rectangle 4"/>
          <p:cNvSpPr/>
          <p:nvPr/>
        </p:nvSpPr>
        <p:spPr>
          <a:xfrm>
            <a:off x="5078463" y="6527645"/>
            <a:ext cx="4065537" cy="307777"/>
          </a:xfrm>
          <a:prstGeom prst="rect">
            <a:avLst/>
          </a:prstGeom>
        </p:spPr>
        <p:txBody>
          <a:bodyPr wrap="none">
            <a:spAutoFit/>
          </a:bodyPr>
          <a:lstStyle/>
          <a:p>
            <a:r>
              <a:rPr lang="en-US" dirty="0" smtClean="0">
                <a:hlinkClick r:id="rId6"/>
              </a:rPr>
              <a:t>Source: http</a:t>
            </a:r>
            <a:r>
              <a:rPr lang="en-US" dirty="0">
                <a:hlinkClick r:id="rId6"/>
              </a:rPr>
              <a:t>://courses.csail.mit.edu/iap/interview/</a:t>
            </a:r>
            <a:endParaRPr lang="en-US" dirty="0"/>
          </a:p>
        </p:txBody>
      </p:sp>
    </p:spTree>
    <p:extLst>
      <p:ext uri="{BB962C8B-B14F-4D97-AF65-F5344CB8AC3E}">
        <p14:creationId xmlns:p14="http://schemas.microsoft.com/office/powerpoint/2010/main" val="1649109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Many More</a:t>
            </a:r>
            <a:endParaRPr dirty="0"/>
          </a:p>
        </p:txBody>
      </p:sp>
      <p:sp>
        <p:nvSpPr>
          <p:cNvPr id="156" name="Google Shape;156;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dirty="0"/>
          </a:p>
        </p:txBody>
      </p:sp>
      <p:graphicFrame>
        <p:nvGraphicFramePr>
          <p:cNvPr id="13" name="Object 12"/>
          <p:cNvGraphicFramePr>
            <a:graphicFrameLocks noChangeAspect="1"/>
          </p:cNvGraphicFramePr>
          <p:nvPr>
            <p:extLst>
              <p:ext uri="{D42A27DB-BD31-4B8C-83A1-F6EECF244321}">
                <p14:modId xmlns:p14="http://schemas.microsoft.com/office/powerpoint/2010/main" val="4090629942"/>
              </p:ext>
            </p:extLst>
          </p:nvPr>
        </p:nvGraphicFramePr>
        <p:xfrm>
          <a:off x="0" y="1106664"/>
          <a:ext cx="8940800" cy="8499475"/>
        </p:xfrm>
        <a:graphic>
          <a:graphicData uri="http://schemas.openxmlformats.org/presentationml/2006/ole">
            <mc:AlternateContent xmlns:mc="http://schemas.openxmlformats.org/markup-compatibility/2006">
              <mc:Choice xmlns:v="urn:schemas-microsoft-com:vml" Requires="v">
                <p:oleObj spid="_x0000_s3083" name="Document" r:id="rId4" imgW="7038247" imgH="6711840" progId="Word.Document.12">
                  <p:embed/>
                </p:oleObj>
              </mc:Choice>
              <mc:Fallback>
                <p:oleObj name="Document" r:id="rId4" imgW="7038247" imgH="6711840" progId="Word.Document.12">
                  <p:embed/>
                  <p:pic>
                    <p:nvPicPr>
                      <p:cNvPr id="0" name=""/>
                      <p:cNvPicPr/>
                      <p:nvPr/>
                    </p:nvPicPr>
                    <p:blipFill>
                      <a:blip r:embed="rId5"/>
                      <a:stretch>
                        <a:fillRect/>
                      </a:stretch>
                    </p:blipFill>
                    <p:spPr>
                      <a:xfrm>
                        <a:off x="0" y="1106664"/>
                        <a:ext cx="8940800" cy="8499475"/>
                      </a:xfrm>
                      <a:prstGeom prst="rect">
                        <a:avLst/>
                      </a:prstGeom>
                    </p:spPr>
                  </p:pic>
                </p:oleObj>
              </mc:Fallback>
            </mc:AlternateContent>
          </a:graphicData>
        </a:graphic>
      </p:graphicFrame>
      <p:sp>
        <p:nvSpPr>
          <p:cNvPr id="6" name="Rectangle 5"/>
          <p:cNvSpPr/>
          <p:nvPr/>
        </p:nvSpPr>
        <p:spPr>
          <a:xfrm>
            <a:off x="5078463" y="6550223"/>
            <a:ext cx="4065537" cy="307777"/>
          </a:xfrm>
          <a:prstGeom prst="rect">
            <a:avLst/>
          </a:prstGeom>
        </p:spPr>
        <p:txBody>
          <a:bodyPr wrap="none">
            <a:spAutoFit/>
          </a:bodyPr>
          <a:lstStyle/>
          <a:p>
            <a:r>
              <a:rPr lang="en-US" dirty="0" smtClean="0">
                <a:hlinkClick r:id="rId6"/>
              </a:rPr>
              <a:t>Source: http</a:t>
            </a:r>
            <a:r>
              <a:rPr lang="en-US" dirty="0">
                <a:hlinkClick r:id="rId6"/>
              </a:rPr>
              <a:t>://courses.csail.mit.edu/iap/interview/</a:t>
            </a:r>
            <a:endParaRPr lang="en-US" dirty="0"/>
          </a:p>
        </p:txBody>
      </p:sp>
    </p:spTree>
    <p:extLst>
      <p:ext uri="{BB962C8B-B14F-4D97-AF65-F5344CB8AC3E}">
        <p14:creationId xmlns:p14="http://schemas.microsoft.com/office/powerpoint/2010/main" val="790544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lvl="0"/>
            <a:r>
              <a:rPr lang="en" dirty="0" smtClean="0"/>
              <a:t>Previosuly asked questions</a:t>
            </a:r>
            <a:r>
              <a:rPr lang="en" dirty="0" smtClean="0"/>
              <a:t>/ based topics </a:t>
            </a:r>
            <a:r>
              <a:rPr lang="en" dirty="0" smtClean="0"/>
              <a:t>in </a:t>
            </a:r>
            <a:r>
              <a:rPr lang="en-US" altLang="ko-KR" sz="2400" dirty="0">
                <a:solidFill>
                  <a:srgbClr val="00B0F0"/>
                </a:solidFill>
                <a:latin typeface="Candara Light" panose="020E0502030303020204" pitchFamily="34" charset="0"/>
              </a:rPr>
              <a:t>G</a:t>
            </a:r>
            <a:r>
              <a:rPr lang="en-US" altLang="ko-KR" sz="2400" dirty="0">
                <a:solidFill>
                  <a:srgbClr val="C00000"/>
                </a:solidFill>
                <a:latin typeface="Candara Light" panose="020E0502030303020204" pitchFamily="34" charset="0"/>
              </a:rPr>
              <a:t>o</a:t>
            </a:r>
            <a:r>
              <a:rPr lang="en-US" altLang="ko-KR" sz="2400" dirty="0">
                <a:solidFill>
                  <a:srgbClr val="FFC000"/>
                </a:solidFill>
                <a:latin typeface="Candara Light" panose="020E0502030303020204" pitchFamily="34" charset="0"/>
              </a:rPr>
              <a:t>o</a:t>
            </a:r>
            <a:r>
              <a:rPr lang="en-US" altLang="ko-KR" sz="2400" dirty="0">
                <a:solidFill>
                  <a:srgbClr val="00B0F0"/>
                </a:solidFill>
                <a:latin typeface="Candara Light" panose="020E0502030303020204" pitchFamily="34" charset="0"/>
              </a:rPr>
              <a:t>g</a:t>
            </a:r>
            <a:r>
              <a:rPr lang="en-US" altLang="ko-KR" sz="2400" dirty="0">
                <a:solidFill>
                  <a:srgbClr val="00B050"/>
                </a:solidFill>
                <a:latin typeface="Candara Light" panose="020E0502030303020204" pitchFamily="34" charset="0"/>
              </a:rPr>
              <a:t>l</a:t>
            </a:r>
            <a:r>
              <a:rPr lang="en-US" altLang="ko-KR" sz="2400" dirty="0">
                <a:solidFill>
                  <a:srgbClr val="C00000"/>
                </a:solidFill>
                <a:latin typeface="Candara Light" panose="020E0502030303020204" pitchFamily="34" charset="0"/>
              </a:rPr>
              <a:t>e</a:t>
            </a:r>
            <a:r>
              <a:rPr lang="en" dirty="0" smtClean="0"/>
              <a:t> Interview</a:t>
            </a:r>
            <a:endParaRPr dirty="0"/>
          </a:p>
        </p:txBody>
      </p:sp>
      <p:sp>
        <p:nvSpPr>
          <p:cNvPr id="179" name="Google Shape;179;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
        <p:nvSpPr>
          <p:cNvPr id="2" name="Rectangle 1"/>
          <p:cNvSpPr/>
          <p:nvPr/>
        </p:nvSpPr>
        <p:spPr>
          <a:xfrm>
            <a:off x="1128889" y="1767048"/>
            <a:ext cx="7416800" cy="3970318"/>
          </a:xfrm>
          <a:prstGeom prst="rect">
            <a:avLst/>
          </a:prstGeom>
        </p:spPr>
        <p:txBody>
          <a:bodyPr wrap="square">
            <a:spAutoFit/>
          </a:bodyPr>
          <a:lstStyle/>
          <a:p>
            <a:pPr marL="285750" indent="-285750">
              <a:buFont typeface="Arial" pitchFamily="34" charset="0"/>
              <a:buChar char="•"/>
            </a:pPr>
            <a:r>
              <a:rPr lang="en-US" sz="1800" dirty="0" smtClean="0">
                <a:latin typeface="Bahnschrift Light SemiCondensed" pitchFamily="34" charset="0"/>
              </a:rPr>
              <a:t>Binary </a:t>
            </a:r>
            <a:r>
              <a:rPr lang="en-US" sz="1800" dirty="0">
                <a:latin typeface="Bahnschrift Light SemiCondensed" pitchFamily="34" charset="0"/>
              </a:rPr>
              <a:t>search for closest value to given value.</a:t>
            </a:r>
            <a:r>
              <a:rPr lang="en-US" sz="1800" i="1" dirty="0">
                <a:latin typeface="Bahnschrift Light SemiCondensed" pitchFamily="34" charset="0"/>
              </a:rPr>
              <a:t>                                                 </a:t>
            </a:r>
            <a:endParaRPr lang="en-US" sz="1800" dirty="0">
              <a:latin typeface="Bahnschrift Light SemiCondensed" pitchFamily="34" charset="0"/>
            </a:endParaRPr>
          </a:p>
          <a:p>
            <a:pPr marL="285750" indent="-285750">
              <a:buFont typeface="Arial" pitchFamily="34" charset="0"/>
              <a:buChar char="•"/>
            </a:pPr>
            <a:r>
              <a:rPr lang="en-US" sz="1800" dirty="0" smtClean="0">
                <a:latin typeface="Bahnschrift Light SemiCondensed" pitchFamily="34" charset="0"/>
              </a:rPr>
              <a:t>list </a:t>
            </a:r>
            <a:r>
              <a:rPr lang="en-US" sz="1800" dirty="0">
                <a:latin typeface="Bahnschrift Light SemiCondensed" pitchFamily="34" charset="0"/>
              </a:rPr>
              <a:t>sorting and alphanumeric encryption                                                        </a:t>
            </a:r>
            <a:endParaRPr lang="en-US" sz="1800" dirty="0" smtClean="0">
              <a:latin typeface="Bahnschrift Light SemiCondensed" pitchFamily="34" charset="0"/>
            </a:endParaRPr>
          </a:p>
          <a:p>
            <a:pPr marL="285750" indent="-285750">
              <a:buFont typeface="Arial" pitchFamily="34" charset="0"/>
              <a:buChar char="•"/>
            </a:pPr>
            <a:r>
              <a:rPr lang="en-US" sz="1800" dirty="0" smtClean="0">
                <a:latin typeface="Bahnschrift Light SemiCondensed" pitchFamily="34" charset="0"/>
              </a:rPr>
              <a:t>binary </a:t>
            </a:r>
            <a:r>
              <a:rPr lang="en-US" sz="1800" dirty="0">
                <a:latin typeface="Bahnschrift Light SemiCondensed" pitchFamily="34" charset="0"/>
              </a:rPr>
              <a:t>search, coding a permutation problem, and ask running </a:t>
            </a:r>
            <a:r>
              <a:rPr lang="en-US" sz="1800" dirty="0" smtClean="0">
                <a:latin typeface="Bahnschrift Light SemiCondensed" pitchFamily="34" charset="0"/>
              </a:rPr>
              <a:t>time etc</a:t>
            </a:r>
            <a:r>
              <a:rPr lang="en-US" sz="1800" dirty="0">
                <a:latin typeface="Bahnschrift Light SemiCondensed" pitchFamily="34" charset="0"/>
              </a:rPr>
              <a:t>.  </a:t>
            </a:r>
            <a:r>
              <a:rPr lang="en-US" sz="1800" b="1" dirty="0">
                <a:latin typeface="Bahnschrift Light SemiCondensed" pitchFamily="34" charset="0"/>
              </a:rPr>
              <a:t>       </a:t>
            </a:r>
            <a:r>
              <a:rPr lang="en-US" sz="1800" dirty="0">
                <a:latin typeface="Bahnschrift Light SemiCondensed" pitchFamily="34" charset="0"/>
              </a:rPr>
              <a:t>                                                               </a:t>
            </a:r>
            <a:endParaRPr lang="en-US" sz="1800" dirty="0" smtClean="0">
              <a:latin typeface="Bahnschrift Light SemiCondensed" pitchFamily="34" charset="0"/>
            </a:endParaRPr>
          </a:p>
          <a:p>
            <a:pPr marL="285750" indent="-285750">
              <a:buFont typeface="Arial" pitchFamily="34" charset="0"/>
              <a:buChar char="•"/>
            </a:pPr>
            <a:r>
              <a:rPr lang="en-US" sz="1800" dirty="0" smtClean="0">
                <a:latin typeface="Bahnschrift Light SemiCondensed" pitchFamily="34" charset="0"/>
              </a:rPr>
              <a:t>How </a:t>
            </a:r>
            <a:r>
              <a:rPr lang="en-US" sz="1800" dirty="0">
                <a:latin typeface="Bahnschrift Light SemiCondensed" pitchFamily="34" charset="0"/>
              </a:rPr>
              <a:t>to write an algorithm describing a statistical problem?                               </a:t>
            </a:r>
          </a:p>
          <a:p>
            <a:pPr marL="285750" indent="-285750">
              <a:buFont typeface="Arial" pitchFamily="34" charset="0"/>
              <a:buChar char="•"/>
            </a:pPr>
            <a:r>
              <a:rPr lang="en-US" sz="1800" dirty="0" smtClean="0">
                <a:latin typeface="Bahnschrift Light SemiCondensed" pitchFamily="34" charset="0"/>
              </a:rPr>
              <a:t>Create </a:t>
            </a:r>
            <a:r>
              <a:rPr lang="en-US" sz="1800" dirty="0">
                <a:latin typeface="Bahnschrift Light SemiCondensed" pitchFamily="34" charset="0"/>
              </a:rPr>
              <a:t>an algorithm for shuffling a deck of cards.                                            </a:t>
            </a:r>
          </a:p>
          <a:p>
            <a:pPr marL="285750" indent="-285750">
              <a:buFont typeface="Arial" pitchFamily="34" charset="0"/>
              <a:buChar char="•"/>
            </a:pPr>
            <a:r>
              <a:rPr lang="en-US" sz="1800" dirty="0" smtClean="0">
                <a:latin typeface="Bahnschrift Light SemiCondensed" pitchFamily="34" charset="0"/>
              </a:rPr>
              <a:t>Design </a:t>
            </a:r>
            <a:r>
              <a:rPr lang="en-US" sz="1800" dirty="0">
                <a:latin typeface="Bahnschrift Light SemiCondensed" pitchFamily="34" charset="0"/>
              </a:rPr>
              <a:t>a system to sum an infinite series of integers across                              </a:t>
            </a:r>
          </a:p>
          <a:p>
            <a:r>
              <a:rPr lang="en-US" sz="1800" dirty="0">
                <a:latin typeface="Bahnschrift Light SemiCondensed" pitchFamily="34" charset="0"/>
              </a:rPr>
              <a:t>  </a:t>
            </a:r>
            <a:r>
              <a:rPr lang="en-US" sz="1800" dirty="0" smtClean="0">
                <a:latin typeface="Bahnschrift Light SemiCondensed" pitchFamily="34" charset="0"/>
              </a:rPr>
              <a:t>       an </a:t>
            </a:r>
            <a:r>
              <a:rPr lang="en-US" sz="1800" dirty="0">
                <a:latin typeface="Bahnschrift Light SemiCondensed" pitchFamily="34" charset="0"/>
              </a:rPr>
              <a:t>infinite series of machines, so that more machines or </a:t>
            </a:r>
          </a:p>
          <a:p>
            <a:r>
              <a:rPr lang="en-US" sz="1800" dirty="0">
                <a:latin typeface="Bahnschrift Light SemiCondensed" pitchFamily="34" charset="0"/>
              </a:rPr>
              <a:t>  </a:t>
            </a:r>
            <a:r>
              <a:rPr lang="en-US" sz="1800" dirty="0" smtClean="0">
                <a:latin typeface="Bahnschrift Light SemiCondensed" pitchFamily="34" charset="0"/>
              </a:rPr>
              <a:t>       few </a:t>
            </a:r>
            <a:r>
              <a:rPr lang="en-US" sz="1800" dirty="0">
                <a:latin typeface="Bahnschrift Light SemiCondensed" pitchFamily="34" charset="0"/>
              </a:rPr>
              <a:t>machines wouldn't affect the outcome. </a:t>
            </a:r>
          </a:p>
          <a:p>
            <a:pPr marL="285750" indent="-285750">
              <a:buFont typeface="Arial" pitchFamily="34" charset="0"/>
              <a:buChar char="•"/>
            </a:pPr>
            <a:r>
              <a:rPr lang="en-US" sz="1800" dirty="0" smtClean="0">
                <a:latin typeface="Bahnschrift Light SemiCondensed" pitchFamily="34" charset="0"/>
              </a:rPr>
              <a:t>Web </a:t>
            </a:r>
            <a:r>
              <a:rPr lang="en-US" sz="1800" dirty="0">
                <a:latin typeface="Bahnschrift Light SemiCondensed" pitchFamily="34" charset="0"/>
              </a:rPr>
              <a:t>programming and networking                                                                      </a:t>
            </a:r>
          </a:p>
          <a:p>
            <a:pPr marL="285750" indent="-285750">
              <a:buFont typeface="Arial" pitchFamily="34" charset="0"/>
              <a:buChar char="•"/>
            </a:pPr>
            <a:r>
              <a:rPr lang="en-US" sz="1800" dirty="0" smtClean="0">
                <a:latin typeface="Bahnschrift Light SemiCondensed" pitchFamily="34" charset="0"/>
              </a:rPr>
              <a:t>Find </a:t>
            </a:r>
            <a:r>
              <a:rPr lang="en-US" sz="1800" dirty="0">
                <a:latin typeface="Bahnschrift Light SemiCondensed" pitchFamily="34" charset="0"/>
              </a:rPr>
              <a:t>every possible path in a directed graph  </a:t>
            </a:r>
          </a:p>
          <a:p>
            <a:pPr marL="285750" indent="-285750">
              <a:buFont typeface="Arial" pitchFamily="34" charset="0"/>
              <a:buChar char="•"/>
            </a:pPr>
            <a:r>
              <a:rPr lang="en-US" sz="1800" dirty="0" smtClean="0">
                <a:latin typeface="Bahnschrift Light SemiCondensed" pitchFamily="34" charset="0"/>
              </a:rPr>
              <a:t>How </a:t>
            </a:r>
            <a:r>
              <a:rPr lang="en-US" sz="1800" dirty="0">
                <a:latin typeface="Bahnschrift Light SemiCondensed" pitchFamily="34" charset="0"/>
              </a:rPr>
              <a:t>many marbles could fit into a school </a:t>
            </a:r>
            <a:r>
              <a:rPr lang="en-US" sz="1800" dirty="0" smtClean="0">
                <a:latin typeface="Bahnschrift Light SemiCondensed" pitchFamily="34" charset="0"/>
              </a:rPr>
              <a:t>bus? </a:t>
            </a:r>
            <a:r>
              <a:rPr lang="en-US" sz="1800" dirty="0">
                <a:latin typeface="Bahnschrift Light SemiCondensed" pitchFamily="34" charset="0"/>
              </a:rPr>
              <a:t>                                              </a:t>
            </a:r>
          </a:p>
          <a:p>
            <a:pPr marL="285750" indent="-285750">
              <a:buFont typeface="Arial" pitchFamily="34" charset="0"/>
              <a:buChar char="•"/>
            </a:pPr>
            <a:r>
              <a:rPr lang="en-US" sz="1800" dirty="0" smtClean="0">
                <a:latin typeface="Bahnschrift Light SemiCondensed" pitchFamily="34" charset="0"/>
              </a:rPr>
              <a:t>Finding </a:t>
            </a:r>
            <a:r>
              <a:rPr lang="en-US" sz="1800" dirty="0">
                <a:latin typeface="Bahnschrift Light SemiCondensed" pitchFamily="34" charset="0"/>
              </a:rPr>
              <a:t>the next node in a binary tree                                                          </a:t>
            </a:r>
          </a:p>
          <a:p>
            <a:pPr marL="285750" indent="-285750">
              <a:buFont typeface="Arial" pitchFamily="34" charset="0"/>
              <a:buChar char="•"/>
            </a:pPr>
            <a:r>
              <a:rPr lang="en-US" sz="1800" dirty="0" smtClean="0">
                <a:latin typeface="Bahnschrift Light SemiCondensed" pitchFamily="34" charset="0"/>
              </a:rPr>
              <a:t>Given </a:t>
            </a:r>
            <a:r>
              <a:rPr lang="en-US" sz="1800" dirty="0">
                <a:latin typeface="Bahnschrift Light SemiCondensed" pitchFamily="34" charset="0"/>
              </a:rPr>
              <a:t>a list of numbers build and place the numbers into a  sorted binary tree. </a:t>
            </a:r>
          </a:p>
        </p:txBody>
      </p:sp>
      <p:sp>
        <p:nvSpPr>
          <p:cNvPr id="3" name="TextBox 2"/>
          <p:cNvSpPr txBox="1"/>
          <p:nvPr/>
        </p:nvSpPr>
        <p:spPr>
          <a:xfrm>
            <a:off x="1286933" y="6079927"/>
            <a:ext cx="6801862" cy="307777"/>
          </a:xfrm>
          <a:prstGeom prst="rect">
            <a:avLst/>
          </a:prstGeom>
          <a:noFill/>
        </p:spPr>
        <p:txBody>
          <a:bodyPr wrap="none" rtlCol="0">
            <a:spAutoFit/>
          </a:bodyPr>
          <a:lstStyle/>
          <a:p>
            <a:r>
              <a:rPr lang="en-US" dirty="0" smtClean="0">
                <a:solidFill>
                  <a:schemeClr val="tx1"/>
                </a:solidFill>
                <a:hlinkClick r:id="rId3"/>
              </a:rPr>
              <a:t>Source: </a:t>
            </a:r>
            <a:r>
              <a:rPr lang="en-US" dirty="0" smtClean="0">
                <a:hlinkClick r:id="rId3"/>
              </a:rPr>
              <a:t>https</a:t>
            </a:r>
            <a:r>
              <a:rPr lang="en-US" dirty="0">
                <a:hlinkClick r:id="rId3"/>
              </a:rPr>
              <a:t>://www.glassdoor.ca/Interview/Google-Interview-Questions-E9079.htm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Classic Question </a:t>
            </a:r>
            <a:endParaRPr dirty="0"/>
          </a:p>
        </p:txBody>
      </p:sp>
      <p:sp>
        <p:nvSpPr>
          <p:cNvPr id="82" name="Google Shape;82;p14"/>
          <p:cNvSpPr txBox="1">
            <a:spLocks noGrp="1"/>
          </p:cNvSpPr>
          <p:nvPr>
            <p:ph type="subTitle" idx="1"/>
          </p:nvPr>
        </p:nvSpPr>
        <p:spPr>
          <a:xfrm>
            <a:off x="2608713" y="3951340"/>
            <a:ext cx="5857800" cy="1102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Coin Puzzle</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6" name="Google Shape;76;p1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9" name="Google Shape;87;p15"/>
          <p:cNvSpPr txBox="1">
            <a:spLocks/>
          </p:cNvSpPr>
          <p:nvPr/>
        </p:nvSpPr>
        <p:spPr>
          <a:xfrm>
            <a:off x="1683912" y="1004557"/>
            <a:ext cx="6033300" cy="47023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ltLang="ko-KR" sz="2800" dirty="0">
                <a:latin typeface="Corbel" panose="020B0503020204020204" pitchFamily="34" charset="0"/>
              </a:rPr>
              <a:t>You have </a:t>
            </a:r>
            <a:r>
              <a:rPr lang="en-US" altLang="ko-KR" sz="2800" dirty="0">
                <a:solidFill>
                  <a:srgbClr val="FF0000"/>
                </a:solidFill>
                <a:latin typeface="Corbel" panose="020B0503020204020204" pitchFamily="34" charset="0"/>
              </a:rPr>
              <a:t>8 coins </a:t>
            </a:r>
            <a:r>
              <a:rPr lang="en-US" altLang="ko-KR" sz="2800" dirty="0">
                <a:latin typeface="Corbel" panose="020B0503020204020204" pitchFamily="34" charset="0"/>
              </a:rPr>
              <a:t>which are all the </a:t>
            </a:r>
            <a:r>
              <a:rPr lang="en-US" altLang="ko-KR" sz="2800" dirty="0">
                <a:solidFill>
                  <a:srgbClr val="FF0000"/>
                </a:solidFill>
                <a:latin typeface="Corbel" panose="020B0503020204020204" pitchFamily="34" charset="0"/>
              </a:rPr>
              <a:t>same weight</a:t>
            </a:r>
            <a:r>
              <a:rPr lang="en-US" altLang="ko-KR" sz="2800" dirty="0">
                <a:latin typeface="Corbel" panose="020B0503020204020204" pitchFamily="34" charset="0"/>
              </a:rPr>
              <a:t>, </a:t>
            </a:r>
            <a:r>
              <a:rPr lang="en-US" altLang="ko-KR" sz="2800" dirty="0">
                <a:solidFill>
                  <a:srgbClr val="FF0000"/>
                </a:solidFill>
                <a:latin typeface="Corbel" panose="020B0503020204020204" pitchFamily="34" charset="0"/>
              </a:rPr>
              <a:t>except</a:t>
            </a:r>
            <a:r>
              <a:rPr lang="en-US" altLang="ko-KR" sz="2800" dirty="0">
                <a:latin typeface="Corbel" panose="020B0503020204020204" pitchFamily="34" charset="0"/>
              </a:rPr>
              <a:t> for </a:t>
            </a:r>
            <a:r>
              <a:rPr lang="en-US" altLang="ko-KR" sz="2800" dirty="0">
                <a:solidFill>
                  <a:srgbClr val="FF0000"/>
                </a:solidFill>
                <a:latin typeface="Corbel" panose="020B0503020204020204" pitchFamily="34" charset="0"/>
              </a:rPr>
              <a:t>one</a:t>
            </a:r>
            <a:r>
              <a:rPr lang="en-US" altLang="ko-KR" sz="2800" dirty="0">
                <a:latin typeface="Corbel" panose="020B0503020204020204" pitchFamily="34" charset="0"/>
              </a:rPr>
              <a:t> which is </a:t>
            </a:r>
            <a:r>
              <a:rPr lang="en-US" altLang="ko-KR" sz="2800" dirty="0" smtClean="0">
                <a:latin typeface="Corbel" panose="020B0503020204020204" pitchFamily="34" charset="0"/>
              </a:rPr>
              <a:t>slightly </a:t>
            </a:r>
            <a:r>
              <a:rPr lang="en-US" altLang="ko-KR" sz="2800" dirty="0" smtClean="0">
                <a:solidFill>
                  <a:srgbClr val="FF0000"/>
                </a:solidFill>
                <a:latin typeface="Corbel" panose="020B0503020204020204" pitchFamily="34" charset="0"/>
              </a:rPr>
              <a:t>heavier</a:t>
            </a:r>
            <a:r>
              <a:rPr lang="en-US" altLang="ko-KR" sz="2800" dirty="0" smtClean="0">
                <a:latin typeface="Corbel" panose="020B0503020204020204" pitchFamily="34" charset="0"/>
              </a:rPr>
              <a:t> </a:t>
            </a:r>
            <a:r>
              <a:rPr lang="en-US" altLang="ko-KR" sz="2800" dirty="0">
                <a:latin typeface="Corbel" panose="020B0503020204020204" pitchFamily="34" charset="0"/>
              </a:rPr>
              <a:t>than the others (you don't know which coin is heavier). You also have </a:t>
            </a:r>
            <a:r>
              <a:rPr lang="en-US" altLang="ko-KR" sz="2800" dirty="0" smtClean="0">
                <a:latin typeface="Corbel" panose="020B0503020204020204" pitchFamily="34" charset="0"/>
              </a:rPr>
              <a:t>an </a:t>
            </a:r>
            <a:r>
              <a:rPr lang="en-US" altLang="ko-KR" sz="2800" dirty="0" smtClean="0">
                <a:solidFill>
                  <a:srgbClr val="FF0000"/>
                </a:solidFill>
                <a:latin typeface="Corbel" panose="020B0503020204020204" pitchFamily="34" charset="0"/>
              </a:rPr>
              <a:t>old‐style </a:t>
            </a:r>
            <a:r>
              <a:rPr lang="en-US" altLang="ko-KR" sz="2800" dirty="0">
                <a:solidFill>
                  <a:srgbClr val="FF0000"/>
                </a:solidFill>
                <a:latin typeface="Corbel" panose="020B0503020204020204" pitchFamily="34" charset="0"/>
              </a:rPr>
              <a:t>balance</a:t>
            </a:r>
            <a:r>
              <a:rPr lang="en-US" altLang="ko-KR" sz="2800" dirty="0">
                <a:latin typeface="Corbel" panose="020B0503020204020204" pitchFamily="34" charset="0"/>
              </a:rPr>
              <a:t>, which allows you to </a:t>
            </a:r>
            <a:r>
              <a:rPr lang="en-US" altLang="ko-KR" sz="2800" dirty="0">
                <a:solidFill>
                  <a:srgbClr val="FF0000"/>
                </a:solidFill>
                <a:latin typeface="Corbel" panose="020B0503020204020204" pitchFamily="34" charset="0"/>
              </a:rPr>
              <a:t>weigh two piles </a:t>
            </a:r>
            <a:r>
              <a:rPr lang="en-US" altLang="ko-KR" sz="2800" dirty="0">
                <a:latin typeface="Corbel" panose="020B0503020204020204" pitchFamily="34" charset="0"/>
              </a:rPr>
              <a:t>of coins to see which one </a:t>
            </a:r>
            <a:r>
              <a:rPr lang="en-US" altLang="ko-KR" sz="2800" dirty="0" smtClean="0">
                <a:latin typeface="Corbel" panose="020B0503020204020204" pitchFamily="34" charset="0"/>
              </a:rPr>
              <a:t>is heavier </a:t>
            </a:r>
            <a:r>
              <a:rPr lang="en-US" altLang="ko-KR" sz="2800" dirty="0">
                <a:latin typeface="Corbel" panose="020B0503020204020204" pitchFamily="34" charset="0"/>
              </a:rPr>
              <a:t>(or if they are of equal weight). </a:t>
            </a:r>
            <a:r>
              <a:rPr lang="en-US" altLang="ko-KR" sz="2800" dirty="0">
                <a:solidFill>
                  <a:srgbClr val="00B0F0"/>
                </a:solidFill>
                <a:latin typeface="Corbel" panose="020B0503020204020204" pitchFamily="34" charset="0"/>
              </a:rPr>
              <a:t>What is the fewest number of </a:t>
            </a:r>
            <a:r>
              <a:rPr lang="en-US" altLang="ko-KR" sz="2800" dirty="0" smtClean="0">
                <a:solidFill>
                  <a:srgbClr val="00B0F0"/>
                </a:solidFill>
                <a:latin typeface="Corbel" panose="020B0503020204020204" pitchFamily="34" charset="0"/>
              </a:rPr>
              <a:t>weighing </a:t>
            </a:r>
            <a:r>
              <a:rPr lang="en-US" altLang="ko-KR" sz="2800" dirty="0" smtClean="0">
                <a:latin typeface="Corbel" panose="020B0503020204020204" pitchFamily="34" charset="0"/>
              </a:rPr>
              <a:t>that </a:t>
            </a:r>
            <a:r>
              <a:rPr lang="en-US" altLang="ko-KR" sz="2800" dirty="0">
                <a:latin typeface="Corbel" panose="020B0503020204020204" pitchFamily="34" charset="0"/>
              </a:rPr>
              <a:t>you can make which will tell you which coin is the heavier one?</a:t>
            </a:r>
            <a:endParaRPr lang="en-US" sz="2800" dirty="0">
              <a:latin typeface="Corbel" panose="020B0503020204020204" pitchFamily="34" charset="0"/>
            </a:endParaRPr>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lvl="0">
              <a:lnSpc>
                <a:spcPct val="115000"/>
              </a:lnSpc>
              <a:buClr>
                <a:srgbClr val="8F7B87"/>
              </a:buClr>
              <a:buSzPts val="2400"/>
            </a:pPr>
            <a:r>
              <a:rPr lang="en-US" altLang="ko-KR" sz="2400" i="1" dirty="0">
                <a:solidFill>
                  <a:srgbClr val="8F7B87"/>
                </a:solidFill>
                <a:latin typeface="PT Serif"/>
                <a:sym typeface="PT Serif"/>
              </a:rPr>
              <a:t>Coin Puzzle</a:t>
            </a:r>
          </a:p>
        </p:txBody>
      </p:sp>
      <p:sp>
        <p:nvSpPr>
          <p:cNvPr id="95" name="Google Shape;95;p1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114" y="1579419"/>
            <a:ext cx="489300" cy="439188"/>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776" y="1588425"/>
            <a:ext cx="489300" cy="439188"/>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438" y="1595352"/>
            <a:ext cx="489300" cy="439188"/>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100" y="1605051"/>
            <a:ext cx="489300" cy="439188"/>
          </a:xfrm>
          <a:prstGeom prst="rect">
            <a:avLst/>
          </a:prstGeom>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762" y="1575264"/>
            <a:ext cx="489300" cy="439188"/>
          </a:xfrm>
          <a:prstGeom prst="rect">
            <a:avLst/>
          </a:prstGeom>
        </p:spPr>
      </p:pic>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00" y="1579421"/>
            <a:ext cx="489300" cy="439188"/>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438" y="1575264"/>
            <a:ext cx="489300" cy="439188"/>
          </a:xfrm>
          <a:prstGeom prst="rect">
            <a:avLst/>
          </a:prstGeom>
        </p:spPr>
      </p:pic>
      <p:pic>
        <p:nvPicPr>
          <p:cNvPr id="13" name="그림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762" y="1413856"/>
            <a:ext cx="628314" cy="620684"/>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705" y="3411421"/>
            <a:ext cx="2964590" cy="2262970"/>
          </a:xfrm>
          <a:prstGeom prst="rect">
            <a:avLst/>
          </a:prstGeom>
        </p:spPr>
      </p:pic>
      <p:sp>
        <p:nvSpPr>
          <p:cNvPr id="14" name="Rectangle 13"/>
          <p:cNvSpPr/>
          <p:nvPr/>
        </p:nvSpPr>
        <p:spPr>
          <a:xfrm>
            <a:off x="5078463" y="6550223"/>
            <a:ext cx="4065537" cy="307777"/>
          </a:xfrm>
          <a:prstGeom prst="rect">
            <a:avLst/>
          </a:prstGeom>
        </p:spPr>
        <p:txBody>
          <a:bodyPr wrap="none">
            <a:spAutoFit/>
          </a:bodyPr>
          <a:lstStyle/>
          <a:p>
            <a:r>
              <a:rPr lang="en-US" dirty="0" smtClean="0">
                <a:hlinkClick r:id="rId5"/>
              </a:rPr>
              <a:t>Source: http</a:t>
            </a:r>
            <a:r>
              <a:rPr lang="en-US" dirty="0">
                <a:hlinkClick r:id="rId5"/>
              </a:rPr>
              <a:t>://courses.csail.mit.edu/iap/interview/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622900" y="150900"/>
            <a:ext cx="3898200" cy="1143000"/>
          </a:xfrm>
          <a:prstGeom prst="rect">
            <a:avLst/>
          </a:prstGeom>
        </p:spPr>
        <p:txBody>
          <a:bodyPr spcFirstLastPara="1" wrap="square" lIns="91425" tIns="91425" rIns="91425" bIns="91425" anchor="ctr" anchorCtr="0">
            <a:noAutofit/>
          </a:bodyPr>
          <a:lstStyle/>
          <a:p>
            <a:pPr lvl="0">
              <a:lnSpc>
                <a:spcPct val="115000"/>
              </a:lnSpc>
              <a:buClr>
                <a:srgbClr val="8F7B87"/>
              </a:buClr>
              <a:buSzPts val="2400"/>
            </a:pPr>
            <a:r>
              <a:rPr lang="en-US" altLang="ko-KR" sz="2400" i="1" dirty="0">
                <a:solidFill>
                  <a:srgbClr val="8F7B87"/>
                </a:solidFill>
                <a:latin typeface="PT Serif"/>
                <a:sym typeface="PT Serif"/>
              </a:rPr>
              <a:t>Coin Puzzle</a:t>
            </a:r>
          </a:p>
        </p:txBody>
      </p:sp>
      <p:sp>
        <p:nvSpPr>
          <p:cNvPr id="95" name="Google Shape;95;p1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630" y="5248078"/>
            <a:ext cx="1062848" cy="880285"/>
          </a:xfrm>
          <a:prstGeom prst="rect">
            <a:avLst/>
          </a:prstGeom>
        </p:spPr>
      </p:pic>
      <p:sp>
        <p:nvSpPr>
          <p:cNvPr id="2" name="직사각형 1"/>
          <p:cNvSpPr/>
          <p:nvPr/>
        </p:nvSpPr>
        <p:spPr>
          <a:xfrm>
            <a:off x="2387743" y="1325027"/>
            <a:ext cx="4572000" cy="1200329"/>
          </a:xfrm>
          <a:prstGeom prst="rect">
            <a:avLst/>
          </a:prstGeom>
        </p:spPr>
        <p:txBody>
          <a:bodyPr>
            <a:spAutoFit/>
          </a:bodyPr>
          <a:lstStyle/>
          <a:p>
            <a:pPr algn="ctr"/>
            <a:r>
              <a:rPr lang="en-US" altLang="ko-KR" sz="1600" b="1" dirty="0" smtClean="0">
                <a:solidFill>
                  <a:srgbClr val="00B050"/>
                </a:solidFill>
                <a:latin typeface="Cambria" panose="02040503050406030204" pitchFamily="18" charset="0"/>
              </a:rPr>
              <a:t> </a:t>
            </a:r>
            <a:endParaRPr lang="en-US" altLang="ko-KR" sz="1600" b="1" dirty="0" smtClean="0">
              <a:solidFill>
                <a:srgbClr val="00B050"/>
              </a:solidFill>
              <a:latin typeface="Cambria" panose="02040503050406030204" pitchFamily="18" charset="0"/>
            </a:endParaRPr>
          </a:p>
          <a:p>
            <a:pPr algn="ctr"/>
            <a:r>
              <a:rPr lang="en-US" altLang="ko-KR" dirty="0" smtClean="0">
                <a:latin typeface="Cambria" panose="02040503050406030204" pitchFamily="18" charset="0"/>
              </a:rPr>
              <a:t>Weigh </a:t>
            </a:r>
            <a:r>
              <a:rPr lang="en-US" altLang="ko-KR" dirty="0">
                <a:latin typeface="Cambria" panose="02040503050406030204" pitchFamily="18" charset="0"/>
              </a:rPr>
              <a:t>3 coins against 3 coins. If one of the groups is heavier, </a:t>
            </a:r>
            <a:r>
              <a:rPr lang="en-US" altLang="ko-KR" dirty="0" smtClean="0">
                <a:latin typeface="Cambria" panose="02040503050406030204" pitchFamily="18" charset="0"/>
              </a:rPr>
              <a:t>weigh one </a:t>
            </a:r>
            <a:r>
              <a:rPr lang="en-US" altLang="ko-KR" dirty="0">
                <a:latin typeface="Cambria" panose="02040503050406030204" pitchFamily="18" charset="0"/>
              </a:rPr>
              <a:t>of its coins against another one of its coins; this allows you to identify the </a:t>
            </a:r>
            <a:r>
              <a:rPr lang="en-US" altLang="ko-KR" dirty="0" smtClean="0">
                <a:latin typeface="Cambria" panose="02040503050406030204" pitchFamily="18" charset="0"/>
              </a:rPr>
              <a:t>heavy coin</a:t>
            </a:r>
            <a:r>
              <a:rPr lang="en-US" altLang="ko-KR" dirty="0">
                <a:latin typeface="Cambria" panose="02040503050406030204" pitchFamily="18" charset="0"/>
              </a:rPr>
              <a:t>. If the two groups balance, weigh the two leftover coins.</a:t>
            </a:r>
            <a:endParaRPr lang="ko-KR" altLang="en-US" dirty="0"/>
          </a:p>
        </p:txBody>
      </p:sp>
      <p:sp>
        <p:nvSpPr>
          <p:cNvPr id="4" name="TextBox 3"/>
          <p:cNvSpPr txBox="1"/>
          <p:nvPr/>
        </p:nvSpPr>
        <p:spPr>
          <a:xfrm>
            <a:off x="1418394" y="3450883"/>
            <a:ext cx="5791970" cy="738664"/>
          </a:xfrm>
          <a:prstGeom prst="rect">
            <a:avLst/>
          </a:prstGeom>
          <a:noFill/>
        </p:spPr>
        <p:txBody>
          <a:bodyPr wrap="none" rtlCol="0">
            <a:spAutoFit/>
          </a:bodyPr>
          <a:lstStyle/>
          <a:p>
            <a:r>
              <a:rPr lang="en-US" altLang="ko-KR" dirty="0" smtClean="0"/>
              <a:t>Step 1: Weigh 3 against 3 coins</a:t>
            </a:r>
          </a:p>
          <a:p>
            <a:r>
              <a:rPr lang="en-US" altLang="ko-KR" dirty="0" smtClean="0"/>
              <a:t>Step 2: </a:t>
            </a:r>
            <a:r>
              <a:rPr lang="en-US" altLang="ko-KR" dirty="0" smtClean="0">
                <a:solidFill>
                  <a:srgbClr val="0070C0"/>
                </a:solidFill>
              </a:rPr>
              <a:t>If</a:t>
            </a:r>
            <a:r>
              <a:rPr lang="en-US" altLang="ko-KR" dirty="0" smtClean="0"/>
              <a:t> one of the group heavier, compare between any pair of them.</a:t>
            </a:r>
          </a:p>
          <a:p>
            <a:r>
              <a:rPr lang="en-US" altLang="ko-KR" dirty="0" smtClean="0"/>
              <a:t>            </a:t>
            </a:r>
            <a:r>
              <a:rPr lang="en-US" altLang="ko-KR" dirty="0" smtClean="0">
                <a:solidFill>
                  <a:schemeClr val="accent6">
                    <a:lumMod val="60000"/>
                    <a:lumOff val="40000"/>
                  </a:schemeClr>
                </a:solidFill>
              </a:rPr>
              <a:t>Else</a:t>
            </a:r>
            <a:r>
              <a:rPr lang="en-US" altLang="ko-KR" dirty="0" smtClean="0"/>
              <a:t> compare between the left two’s  </a:t>
            </a:r>
            <a:endParaRPr lang="ko-KR" altLang="en-US" dirty="0"/>
          </a:p>
        </p:txBody>
      </p:sp>
      <p:pic>
        <p:nvPicPr>
          <p:cNvPr id="16" name="그림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30392" y="4750732"/>
            <a:ext cx="190412" cy="218903"/>
          </a:xfrm>
          <a:prstGeom prst="rect">
            <a:avLst/>
          </a:prstGeom>
          <a:effectLst>
            <a:softEdge rad="31750"/>
          </a:effectLst>
        </p:spPr>
      </p:pic>
      <p:pic>
        <p:nvPicPr>
          <p:cNvPr id="17" name="그림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30392" y="4542826"/>
            <a:ext cx="190412" cy="218903"/>
          </a:xfrm>
          <a:prstGeom prst="rect">
            <a:avLst/>
          </a:prstGeom>
          <a:effectLst>
            <a:softEdge rad="31750"/>
          </a:effectLst>
        </p:spPr>
      </p:pic>
      <p:pic>
        <p:nvPicPr>
          <p:cNvPr id="18" name="그림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30392" y="4969635"/>
            <a:ext cx="190412" cy="218903"/>
          </a:xfrm>
          <a:prstGeom prst="rect">
            <a:avLst/>
          </a:prstGeom>
          <a:effectLst>
            <a:softEdge rad="31750"/>
          </a:effectLst>
        </p:spPr>
      </p:pic>
      <p:pic>
        <p:nvPicPr>
          <p:cNvPr id="19" name="그림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04707" y="5174513"/>
            <a:ext cx="190412" cy="218903"/>
          </a:xfrm>
          <a:prstGeom prst="rect">
            <a:avLst/>
          </a:prstGeom>
          <a:effectLst>
            <a:softEdge rad="31750"/>
          </a:effectLst>
        </p:spPr>
      </p:pic>
      <p:pic>
        <p:nvPicPr>
          <p:cNvPr id="20" name="그림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04707" y="4949569"/>
            <a:ext cx="190412" cy="218903"/>
          </a:xfrm>
          <a:prstGeom prst="rect">
            <a:avLst/>
          </a:prstGeom>
          <a:effectLst>
            <a:softEdge rad="31750"/>
          </a:effectLst>
        </p:spPr>
      </p:pic>
      <p:pic>
        <p:nvPicPr>
          <p:cNvPr id="21" name="그림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045630" y="4637638"/>
            <a:ext cx="308566" cy="348203"/>
          </a:xfrm>
          <a:prstGeom prst="rect">
            <a:avLst/>
          </a:prstGeom>
          <a:effectLst>
            <a:softEdge rad="31750"/>
          </a:effectLst>
        </p:spPr>
      </p:pic>
      <p:pic>
        <p:nvPicPr>
          <p:cNvPr id="22" name="그림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918066" y="6201928"/>
            <a:ext cx="190412" cy="218903"/>
          </a:xfrm>
          <a:prstGeom prst="rect">
            <a:avLst/>
          </a:prstGeom>
          <a:effectLst>
            <a:softEdge rad="31750"/>
          </a:effectLst>
        </p:spPr>
      </p:pic>
      <p:pic>
        <p:nvPicPr>
          <p:cNvPr id="23" name="그림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35186" y="6189067"/>
            <a:ext cx="190412" cy="218903"/>
          </a:xfrm>
          <a:prstGeom prst="rect">
            <a:avLst/>
          </a:prstGeom>
          <a:effectLst>
            <a:softEdge rad="31750"/>
          </a:effectLst>
        </p:spPr>
      </p:pic>
      <p:cxnSp>
        <p:nvCxnSpPr>
          <p:cNvPr id="14" name="직선 화살표 연결선 13"/>
          <p:cNvCxnSpPr/>
          <p:nvPr/>
        </p:nvCxnSpPr>
        <p:spPr>
          <a:xfrm>
            <a:off x="4440987" y="5627717"/>
            <a:ext cx="812657" cy="83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직사각형 24"/>
          <p:cNvSpPr/>
          <p:nvPr/>
        </p:nvSpPr>
        <p:spPr>
          <a:xfrm>
            <a:off x="3045630" y="4483093"/>
            <a:ext cx="308566" cy="91032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pic>
        <p:nvPicPr>
          <p:cNvPr id="31" name="그림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153" y="5283964"/>
            <a:ext cx="1062848" cy="880285"/>
          </a:xfrm>
          <a:prstGeom prst="rect">
            <a:avLst/>
          </a:prstGeom>
        </p:spPr>
      </p:pic>
      <p:pic>
        <p:nvPicPr>
          <p:cNvPr id="32" name="그림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58589" y="6195361"/>
            <a:ext cx="190412" cy="218903"/>
          </a:xfrm>
          <a:prstGeom prst="rect">
            <a:avLst/>
          </a:prstGeom>
          <a:effectLst>
            <a:softEdge rad="31750"/>
          </a:effectLst>
        </p:spPr>
      </p:pic>
      <p:pic>
        <p:nvPicPr>
          <p:cNvPr id="33" name="그림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272417" y="6201927"/>
            <a:ext cx="190412" cy="218903"/>
          </a:xfrm>
          <a:prstGeom prst="rect">
            <a:avLst/>
          </a:prstGeom>
          <a:effectLst>
            <a:softEdge rad="31750"/>
          </a:effectLst>
        </p:spPr>
      </p:pic>
      <p:pic>
        <p:nvPicPr>
          <p:cNvPr id="34" name="그림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557069" y="5079086"/>
            <a:ext cx="308566" cy="348203"/>
          </a:xfrm>
          <a:prstGeom prst="rect">
            <a:avLst/>
          </a:prstGeom>
          <a:effectLst>
            <a:softEdge rad="31750"/>
          </a:effectLst>
        </p:spPr>
      </p:pic>
      <p:pic>
        <p:nvPicPr>
          <p:cNvPr id="35" name="그림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342581" y="5033775"/>
            <a:ext cx="190412" cy="218903"/>
          </a:xfrm>
          <a:prstGeom prst="rect">
            <a:avLst/>
          </a:prstGeom>
          <a:effectLst>
            <a:softEdge rad="31750"/>
          </a:effectLst>
        </p:spPr>
      </p:pic>
      <p:pic>
        <p:nvPicPr>
          <p:cNvPr id="36" name="그림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675223" y="6196117"/>
            <a:ext cx="190412" cy="218903"/>
          </a:xfrm>
          <a:prstGeom prst="rect">
            <a:avLst/>
          </a:prstGeom>
          <a:effectLst>
            <a:softEdge rad="31750"/>
          </a:effectLst>
        </p:spPr>
      </p:pic>
      <p:cxnSp>
        <p:nvCxnSpPr>
          <p:cNvPr id="30" name="꺾인 연결선 29"/>
          <p:cNvCxnSpPr>
            <a:stCxn id="25" idx="0"/>
          </p:cNvCxnSpPr>
          <p:nvPr/>
        </p:nvCxnSpPr>
        <p:spPr>
          <a:xfrm rot="5400000" flipH="1" flipV="1">
            <a:off x="4375361" y="3147103"/>
            <a:ext cx="160542" cy="2511439"/>
          </a:xfrm>
          <a:prstGeom prst="bentConnector2">
            <a:avLst/>
          </a:prstGeom>
        </p:spPr>
        <p:style>
          <a:lnRef idx="1">
            <a:schemeClr val="accent6"/>
          </a:lnRef>
          <a:fillRef idx="0">
            <a:schemeClr val="accent6"/>
          </a:fillRef>
          <a:effectRef idx="0">
            <a:schemeClr val="accent6"/>
          </a:effectRef>
          <a:fontRef idx="minor">
            <a:schemeClr val="tx1"/>
          </a:fontRef>
        </p:style>
      </p:cxnSp>
      <p:cxnSp>
        <p:nvCxnSpPr>
          <p:cNvPr id="38" name="직선 화살표 연결선 37"/>
          <p:cNvCxnSpPr/>
          <p:nvPr/>
        </p:nvCxnSpPr>
        <p:spPr>
          <a:xfrm>
            <a:off x="5711352" y="4331436"/>
            <a:ext cx="0" cy="60390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꺾인 연결선 39"/>
          <p:cNvCxnSpPr>
            <a:endCxn id="35" idx="0"/>
          </p:cNvCxnSpPr>
          <p:nvPr/>
        </p:nvCxnSpPr>
        <p:spPr>
          <a:xfrm>
            <a:off x="5711352" y="4637638"/>
            <a:ext cx="726435" cy="396137"/>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꺾인 연결선 41"/>
          <p:cNvCxnSpPr/>
          <p:nvPr/>
        </p:nvCxnSpPr>
        <p:spPr>
          <a:xfrm rot="5400000">
            <a:off x="4705098" y="5292263"/>
            <a:ext cx="1646241" cy="366268"/>
          </a:xfrm>
          <a:prstGeom prst="bentConnector3">
            <a:avLst>
              <a:gd name="adj1" fmla="val 6069"/>
            </a:avLst>
          </a:prstGeom>
        </p:spPr>
        <p:style>
          <a:lnRef idx="1">
            <a:schemeClr val="accent6"/>
          </a:lnRef>
          <a:fillRef idx="0">
            <a:schemeClr val="accent6"/>
          </a:fillRef>
          <a:effectRef idx="0">
            <a:schemeClr val="accent6"/>
          </a:effectRef>
          <a:fontRef idx="minor">
            <a:schemeClr val="tx1"/>
          </a:fontRef>
        </p:style>
      </p:cxnSp>
      <p:cxnSp>
        <p:nvCxnSpPr>
          <p:cNvPr id="45" name="직선 화살표 연결선 44"/>
          <p:cNvCxnSpPr>
            <a:endCxn id="36" idx="3"/>
          </p:cNvCxnSpPr>
          <p:nvPr/>
        </p:nvCxnSpPr>
        <p:spPr>
          <a:xfrm>
            <a:off x="5350445" y="6298518"/>
            <a:ext cx="324778" cy="705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6" name="TextBox 45"/>
          <p:cNvSpPr txBox="1"/>
          <p:nvPr/>
        </p:nvSpPr>
        <p:spPr>
          <a:xfrm>
            <a:off x="4108478" y="4278615"/>
            <a:ext cx="1682428" cy="276999"/>
          </a:xfrm>
          <a:prstGeom prst="rect">
            <a:avLst/>
          </a:prstGeom>
          <a:noFill/>
        </p:spPr>
        <p:txBody>
          <a:bodyPr wrap="square" rtlCol="0">
            <a:spAutoFit/>
          </a:bodyPr>
          <a:lstStyle/>
          <a:p>
            <a:r>
              <a:rPr lang="en-US" altLang="ko-KR" sz="1200" dirty="0" smtClean="0">
                <a:latin typeface="Corbel" panose="020B0503020204020204" pitchFamily="34" charset="0"/>
              </a:rPr>
              <a:t>Random match-making</a:t>
            </a:r>
            <a:endParaRPr lang="ko-KR" altLang="en-US" sz="1200" dirty="0">
              <a:latin typeface="Corbel" panose="020B0503020204020204" pitchFamily="34" charset="0"/>
            </a:endParaRPr>
          </a:p>
        </p:txBody>
      </p:sp>
      <p:sp>
        <p:nvSpPr>
          <p:cNvPr id="47" name="TextBox 46"/>
          <p:cNvSpPr txBox="1"/>
          <p:nvPr/>
        </p:nvSpPr>
        <p:spPr>
          <a:xfrm>
            <a:off x="7210364" y="5188538"/>
            <a:ext cx="1249060"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ko-KR" dirty="0" smtClean="0"/>
              <a:t>2 steps count</a:t>
            </a:r>
            <a:endParaRPr lang="ko-KR" altLang="en-US" dirty="0"/>
          </a:p>
        </p:txBody>
      </p:sp>
      <p:sp>
        <p:nvSpPr>
          <p:cNvPr id="50" name="TextBox 49"/>
          <p:cNvSpPr txBox="1"/>
          <p:nvPr/>
        </p:nvSpPr>
        <p:spPr>
          <a:xfrm>
            <a:off x="1101599" y="4428978"/>
            <a:ext cx="1189749" cy="30777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ko-KR" dirty="0" smtClean="0"/>
              <a:t>In this case, </a:t>
            </a:r>
            <a:endParaRPr lang="ko-KR" altLang="en-US" dirty="0"/>
          </a:p>
        </p:txBody>
      </p:sp>
      <p:sp>
        <p:nvSpPr>
          <p:cNvPr id="3" name="Rectangle 2"/>
          <p:cNvSpPr/>
          <p:nvPr/>
        </p:nvSpPr>
        <p:spPr>
          <a:xfrm>
            <a:off x="5068321" y="6540268"/>
            <a:ext cx="4065537" cy="307777"/>
          </a:xfrm>
          <a:prstGeom prst="rect">
            <a:avLst/>
          </a:prstGeom>
        </p:spPr>
        <p:txBody>
          <a:bodyPr wrap="none">
            <a:spAutoFit/>
          </a:bodyPr>
          <a:lstStyle/>
          <a:p>
            <a:r>
              <a:rPr lang="en-US" dirty="0" smtClean="0">
                <a:solidFill>
                  <a:schemeClr val="tx1"/>
                </a:solidFill>
                <a:hlinkClick r:id="rId5"/>
              </a:rPr>
              <a:t>Source: </a:t>
            </a:r>
            <a:r>
              <a:rPr lang="en-US" dirty="0" smtClean="0">
                <a:hlinkClick r:id="rId5"/>
              </a:rPr>
              <a:t>http</a:t>
            </a:r>
            <a:r>
              <a:rPr lang="en-US" dirty="0">
                <a:hlinkClick r:id="rId5"/>
              </a:rPr>
              <a:t>://courses.csail.mit.edu/iap/interview/</a:t>
            </a:r>
            <a:endParaRPr lang="en-US" dirty="0"/>
          </a:p>
        </p:txBody>
      </p:sp>
    </p:spTree>
    <p:extLst>
      <p:ext uri="{BB962C8B-B14F-4D97-AF65-F5344CB8AC3E}">
        <p14:creationId xmlns:p14="http://schemas.microsoft.com/office/powerpoint/2010/main" val="1468487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25686" y="2404841"/>
            <a:ext cx="5857800" cy="1546500"/>
          </a:xfrm>
          <a:prstGeom prst="rect">
            <a:avLst/>
          </a:prstGeom>
        </p:spPr>
        <p:txBody>
          <a:bodyPr spcFirstLastPara="1" wrap="square" lIns="91425" tIns="91425" rIns="91425" bIns="91425" anchor="b" anchorCtr="0">
            <a:noAutofit/>
          </a:bodyPr>
          <a:lstStyle/>
          <a:p>
            <a:pPr lvl="0"/>
            <a:r>
              <a:rPr lang="en-US" altLang="ko-KR" dirty="0" smtClean="0"/>
              <a:t/>
            </a:r>
            <a:br>
              <a:rPr lang="en-US" altLang="ko-KR" dirty="0" smtClean="0"/>
            </a:br>
            <a:r>
              <a:rPr lang="en-US" altLang="ko-KR" dirty="0" smtClean="0"/>
              <a:t>Interview Question </a:t>
            </a:r>
            <a:endParaRPr dirty="0"/>
          </a:p>
        </p:txBody>
      </p:sp>
      <p:sp>
        <p:nvSpPr>
          <p:cNvPr id="82" name="Google Shape;82;p14"/>
          <p:cNvSpPr txBox="1">
            <a:spLocks noGrp="1"/>
          </p:cNvSpPr>
          <p:nvPr>
            <p:ph type="subTitle" idx="1"/>
          </p:nvPr>
        </p:nvSpPr>
        <p:spPr>
          <a:xfrm>
            <a:off x="2608713" y="3951340"/>
            <a:ext cx="5857800" cy="1102797"/>
          </a:xfrm>
          <a:prstGeom prst="rect">
            <a:avLst/>
          </a:prstGeom>
        </p:spPr>
        <p:txBody>
          <a:bodyPr spcFirstLastPara="1" wrap="square" lIns="91425" tIns="91425" rIns="91425" bIns="91425" anchor="t" anchorCtr="0">
            <a:noAutofit/>
          </a:bodyPr>
          <a:lstStyle/>
          <a:p>
            <a:pPr marL="0" lvl="0" indent="0"/>
            <a:r>
              <a:rPr lang="en-US" b="1" dirty="0" smtClean="0"/>
              <a:t>Substring</a:t>
            </a:r>
          </a:p>
          <a:p>
            <a:pPr marL="0" lvl="0" indent="0"/>
            <a:r>
              <a:rPr lang="en-US" b="1" dirty="0" smtClean="0"/>
              <a:t>Related topic: String</a:t>
            </a:r>
            <a:endParaRPr b="1" dirty="0"/>
          </a:p>
        </p:txBody>
      </p:sp>
      <p:sp>
        <p:nvSpPr>
          <p:cNvPr id="4" name="Rectangle 3"/>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extLst>
      <p:ext uri="{BB962C8B-B14F-4D97-AF65-F5344CB8AC3E}">
        <p14:creationId xmlns:p14="http://schemas.microsoft.com/office/powerpoint/2010/main" val="147938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8"/>
          <p:cNvSpPr txBox="1">
            <a:spLocks noGrp="1"/>
          </p:cNvSpPr>
          <p:nvPr>
            <p:ph type="title"/>
          </p:nvPr>
        </p:nvSpPr>
        <p:spPr>
          <a:xfrm>
            <a:off x="868681" y="2951019"/>
            <a:ext cx="7523018" cy="1550503"/>
          </a:xfrm>
          <a:prstGeom prst="rect">
            <a:avLst/>
          </a:prstGeom>
        </p:spPr>
        <p:txBody>
          <a:bodyPr spcFirstLastPara="1" wrap="square" lIns="91425" tIns="91425" rIns="91425" bIns="91425" anchor="ctr" anchorCtr="0">
            <a:noAutofit/>
          </a:bodyPr>
          <a:lstStyle/>
          <a:p>
            <a:pPr algn="l"/>
            <a:r>
              <a:rPr lang="en-US" altLang="ko-KR" b="0" i="1" dirty="0"/>
              <a:t>Write a program to determine whether an </a:t>
            </a:r>
            <a:r>
              <a:rPr lang="en-US" altLang="ko-KR" b="0" i="1" dirty="0">
                <a:solidFill>
                  <a:srgbClr val="FF0000"/>
                </a:solidFill>
              </a:rPr>
              <a:t>input string x </a:t>
            </a:r>
            <a:r>
              <a:rPr lang="en-US" altLang="ko-KR" b="0" i="1" dirty="0" smtClean="0"/>
              <a:t>is a </a:t>
            </a:r>
            <a:r>
              <a:rPr lang="en-US" altLang="ko-KR" b="0" i="1" dirty="0">
                <a:solidFill>
                  <a:srgbClr val="0070C0"/>
                </a:solidFill>
              </a:rPr>
              <a:t>substring</a:t>
            </a:r>
            <a:r>
              <a:rPr lang="en-US" altLang="ko-KR" b="0" i="1" dirty="0"/>
              <a:t> of </a:t>
            </a:r>
            <a:r>
              <a:rPr lang="en-US" altLang="ko-KR" b="0" i="1" dirty="0" smtClean="0"/>
              <a:t>another </a:t>
            </a:r>
            <a:r>
              <a:rPr lang="en-US" altLang="ko-KR" b="0" i="1" dirty="0" smtClean="0">
                <a:solidFill>
                  <a:schemeClr val="accent5">
                    <a:lumMod val="75000"/>
                  </a:schemeClr>
                </a:solidFill>
              </a:rPr>
              <a:t>input </a:t>
            </a:r>
            <a:r>
              <a:rPr lang="en-US" altLang="ko-KR" b="0" i="1" dirty="0">
                <a:solidFill>
                  <a:schemeClr val="accent5">
                    <a:lumMod val="75000"/>
                  </a:schemeClr>
                </a:solidFill>
              </a:rPr>
              <a:t>string y</a:t>
            </a:r>
            <a:r>
              <a:rPr lang="en-US" altLang="ko-KR" b="0" i="1" dirty="0" smtClean="0">
                <a:solidFill>
                  <a:srgbClr val="FF0000"/>
                </a:solidFill>
              </a:rPr>
              <a:t>.</a:t>
            </a:r>
            <a:r>
              <a:rPr lang="en-US" altLang="ko-KR" b="0" dirty="0" smtClean="0">
                <a:solidFill>
                  <a:srgbClr val="FF0000"/>
                </a:solidFill>
              </a:rPr>
              <a:t/>
            </a:r>
            <a:br>
              <a:rPr lang="en-US" altLang="ko-KR" b="0" dirty="0" smtClean="0">
                <a:solidFill>
                  <a:srgbClr val="FF0000"/>
                </a:solidFill>
              </a:rPr>
            </a:br>
            <a:r>
              <a:rPr lang="en-US" altLang="ko-KR" b="0" dirty="0" smtClean="0"/>
              <a:t/>
            </a:r>
            <a:br>
              <a:rPr lang="en-US" altLang="ko-KR" b="0" dirty="0" smtClean="0"/>
            </a:br>
            <a:r>
              <a:rPr lang="en-US" altLang="ko-KR" dirty="0" smtClean="0"/>
              <a:t>Hint: </a:t>
            </a:r>
            <a:r>
              <a:rPr lang="en-US" altLang="ko-KR" b="0" dirty="0"/>
              <a:t>(For example, "</a:t>
            </a:r>
            <a:r>
              <a:rPr lang="en-US" altLang="ko-KR" b="0" dirty="0">
                <a:solidFill>
                  <a:srgbClr val="00B050"/>
                </a:solidFill>
              </a:rPr>
              <a:t>bat</a:t>
            </a:r>
            <a:r>
              <a:rPr lang="en-US" altLang="ko-KR" b="0" dirty="0"/>
              <a:t>" is a substring of "a</a:t>
            </a:r>
            <a:r>
              <a:rPr lang="en-US" altLang="ko-KR" b="0" u="sng" dirty="0">
                <a:solidFill>
                  <a:srgbClr val="00B050"/>
                </a:solidFill>
              </a:rPr>
              <a:t>bat</a:t>
            </a:r>
            <a:r>
              <a:rPr lang="en-US" altLang="ko-KR" b="0" dirty="0"/>
              <a:t>e", but not of "</a:t>
            </a:r>
            <a:r>
              <a:rPr lang="en-US" altLang="ko-KR" b="0" dirty="0">
                <a:solidFill>
                  <a:srgbClr val="00B050"/>
                </a:solidFill>
              </a:rPr>
              <a:t>b</a:t>
            </a:r>
            <a:r>
              <a:rPr lang="en-US" altLang="ko-KR" b="0" dirty="0"/>
              <a:t>e</a:t>
            </a:r>
            <a:r>
              <a:rPr lang="en-US" altLang="ko-KR" b="0" dirty="0">
                <a:solidFill>
                  <a:srgbClr val="00B050"/>
                </a:solidFill>
              </a:rPr>
              <a:t>at</a:t>
            </a:r>
            <a:r>
              <a:rPr lang="en-US" altLang="ko-KR" b="0" dirty="0"/>
              <a:t>".)</a:t>
            </a:r>
            <a:endParaRPr dirty="0"/>
          </a:p>
        </p:txBody>
      </p:sp>
      <p:sp>
        <p:nvSpPr>
          <p:cNvPr id="139" name="Google Shape;139;p1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직사각형 5"/>
          <p:cNvSpPr/>
          <p:nvPr/>
        </p:nvSpPr>
        <p:spPr>
          <a:xfrm>
            <a:off x="3772742" y="458496"/>
            <a:ext cx="1598515" cy="461665"/>
          </a:xfrm>
          <a:prstGeom prst="rect">
            <a:avLst/>
          </a:prstGeom>
        </p:spPr>
        <p:txBody>
          <a:bodyPr wrap="none">
            <a:spAutoFit/>
          </a:bodyPr>
          <a:lstStyle/>
          <a:p>
            <a:r>
              <a:rPr lang="en-US" altLang="ko-KR" sz="2400" b="1" dirty="0">
                <a:solidFill>
                  <a:srgbClr val="8F7B87"/>
                </a:solidFill>
                <a:latin typeface="PT Serif"/>
                <a:sym typeface="PT Serif"/>
              </a:rPr>
              <a:t>Substring</a:t>
            </a:r>
            <a:endParaRPr lang="ko-KR" altLang="en-US" dirty="0"/>
          </a:p>
        </p:txBody>
      </p:sp>
      <p:sp>
        <p:nvSpPr>
          <p:cNvPr id="5" name="Rectangle 4"/>
          <p:cNvSpPr/>
          <p:nvPr/>
        </p:nvSpPr>
        <p:spPr>
          <a:xfrm>
            <a:off x="5078463" y="6550223"/>
            <a:ext cx="4065537" cy="307777"/>
          </a:xfrm>
          <a:prstGeom prst="rect">
            <a:avLst/>
          </a:prstGeom>
        </p:spPr>
        <p:txBody>
          <a:bodyPr wrap="none">
            <a:spAutoFit/>
          </a:bodyPr>
          <a:lstStyle/>
          <a:p>
            <a:r>
              <a:rPr lang="en-US" dirty="0" smtClean="0">
                <a:hlinkClick r:id="rId3"/>
              </a:rPr>
              <a:t>Source: http</a:t>
            </a:r>
            <a:r>
              <a:rPr lang="en-US" dirty="0">
                <a:hlinkClick r:id="rId3"/>
              </a:rPr>
              <a:t>://courses.csail.mit.edu/iap/interview/</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18317</TotalTime>
  <Words>1236</Words>
  <Application>Microsoft Office PowerPoint</Application>
  <PresentationFormat>On-screen Show (4:3)</PresentationFormat>
  <Paragraphs>252</Paragraphs>
  <Slides>33</Slides>
  <Notes>33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7" baseType="lpstr">
      <vt:lpstr>Arial</vt:lpstr>
      <vt:lpstr>Pill Gothic 600mg Semibd</vt:lpstr>
      <vt:lpstr>Montserrat</vt:lpstr>
      <vt:lpstr>Bahnschrift Light</vt:lpstr>
      <vt:lpstr>Candara Light</vt:lpstr>
      <vt:lpstr>Bahnschrift Light SemiCondensed</vt:lpstr>
      <vt:lpstr>CourierNewPSMT</vt:lpstr>
      <vt:lpstr>Bahnschrift</vt:lpstr>
      <vt:lpstr>PT Serif</vt:lpstr>
      <vt:lpstr>Malgun Gothic</vt:lpstr>
      <vt:lpstr>Cambria</vt:lpstr>
      <vt:lpstr>Corbel</vt:lpstr>
      <vt:lpstr>Beatrice template</vt:lpstr>
      <vt:lpstr>Document</vt:lpstr>
      <vt:lpstr>Hacking a Google Interview</vt:lpstr>
      <vt:lpstr>Mastering Programming Interview Questions</vt:lpstr>
      <vt:lpstr>PowerPoint Presentation</vt:lpstr>
      <vt:lpstr> Classic Question </vt:lpstr>
      <vt:lpstr>PowerPoint Presentation</vt:lpstr>
      <vt:lpstr>Coin Puzzle</vt:lpstr>
      <vt:lpstr>Coin Puzzle</vt:lpstr>
      <vt:lpstr> Interview Question </vt:lpstr>
      <vt:lpstr>Write a program to determine whether an input string x is a substring of another input string y.  Hint: (For example, "bat" is a substring of "abate", but not of "beat".)</vt:lpstr>
      <vt:lpstr>Write a program to determine whether an input string x is a substring of another input string y.  Hint: (For example, "bat" is a substring of "abate", but not of "beat".)</vt:lpstr>
      <vt:lpstr> Interview Question </vt:lpstr>
      <vt:lpstr>Write a function to remove a single occurrence of an integer from a doubly linked list if it is present.  </vt:lpstr>
      <vt:lpstr>Write a function to remove a single occurrence of an integer from a doubly linked list if it is present.  </vt:lpstr>
      <vt:lpstr> Interview Question </vt:lpstr>
      <vt:lpstr>Write a function to determine whether a given binary tree of distinct integers is a valid binary search tree.  Hint: Assume that each node contains a pointer to its left child, a pointer to its right child, and an integer, but not a pointer to its parent. </vt:lpstr>
      <vt:lpstr>Write a function to determine whether a given binary tree of distinct integers is a valid binary search tree. </vt:lpstr>
      <vt:lpstr>PowerPoint Presentation</vt:lpstr>
      <vt:lpstr> Interview Question </vt:lpstr>
      <vt:lpstr>You're given an unsorted array of integers where every integer appears exactly twice, except for one integer which appears only once. Write an algorithm that finds the integer that appears only once. </vt:lpstr>
      <vt:lpstr>By the end, sum variable should be equal to that integer since we didn’t subtract it</vt:lpstr>
      <vt:lpstr>You're given an unsorted array of integers where every integer appears exactly twice, except for one integer which appears only once. Write an algorithm that finds the integer that appears only once. </vt:lpstr>
      <vt:lpstr>PowerPoint Presentation</vt:lpstr>
      <vt:lpstr> Interview Question </vt:lpstr>
      <vt:lpstr>Describe a queue data structure that is implemented using one or more stacks. Write the enqueue and dequeue operations for the queue. Hint: Don't worry about running time </vt:lpstr>
      <vt:lpstr>PowerPoint Presentation</vt:lpstr>
      <vt:lpstr> Interview Question </vt:lpstr>
      <vt:lpstr>Describe an algorithm that takes an unsorted array of axis‐aligned rectangles and returns any pair of rectangles that overlaps, if there is such a pair.  Hint: Axis‐aligned means that all the rectangle sides are either parallel or perpendicular to the x‐ and y‐axis. You can assume that each rectangle object has two variables in it: the x‐y coordinates of the upper‐left corner and the bottom‐right corner.)</vt:lpstr>
      <vt:lpstr>PowerPoint Presentation</vt:lpstr>
      <vt:lpstr>PowerPoint Presentation</vt:lpstr>
      <vt:lpstr>Many More</vt:lpstr>
      <vt:lpstr>Many More</vt:lpstr>
      <vt:lpstr>Many More</vt:lpstr>
      <vt:lpstr>Previosuly asked questions/ based topics in Google Interview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a Google Interview</dc:title>
  <dc:creator>User</dc:creator>
  <cp:lastModifiedBy>Auntu Gain</cp:lastModifiedBy>
  <cp:revision>54</cp:revision>
  <dcterms:modified xsi:type="dcterms:W3CDTF">2019-03-29T01:52:49Z</dcterms:modified>
</cp:coreProperties>
</file>