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5" r:id="rId6"/>
    <p:sldId id="278" r:id="rId7"/>
    <p:sldId id="280" r:id="rId8"/>
    <p:sldId id="282" r:id="rId9"/>
    <p:sldId id="285" r:id="rId10"/>
    <p:sldId id="283" r:id="rId11"/>
    <p:sldId id="284" r:id="rId12"/>
    <p:sldId id="286" r:id="rId13"/>
    <p:sldId id="287" r:id="rId14"/>
    <p:sldId id="288" r:id="rId15"/>
    <p:sldId id="27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492" y="-366"/>
      </p:cViewPr>
      <p:guideLst>
        <p:guide orient="horz" pos="2160"/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pPr/>
              <a:t>08.12.2018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pPr/>
              <a:t>08.12.2018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2463820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0411958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xmlns="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xmlns="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xmlns="" val="394292583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78086662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xmlns="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xmlns="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xmlns="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xmlns="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3955880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xmlns="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xmlns="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078273370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78915437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xmlns="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xmlns="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xmlns="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2753567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xmlns="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83923259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xmlns="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xmlns="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58329411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xmlns="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xmlns="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xmlns="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xmlns="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443135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076924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649057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86978764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88394262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576448941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xmlns="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xmlns="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xmlns="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xmlns="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64131226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05956520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5763423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xmlns="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53577692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64189693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9195899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39969276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4468131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91594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080301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999518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530514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83991623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3171584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4763829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xmlns="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10336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xmlns="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xmlns="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xmlns="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311456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98864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3502814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xmlns="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634403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FEF1588-F385-48F3-800A-554A9423E77A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40B0943-F568-4674-8FA4-B435B1E466AF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2DE7FD5-7941-43A1-8663-42AE40546A4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7791EE5-EF06-4BF8-84C6-EC24114E73F5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transition spd="slow"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2086"/>
            <a:ext cx="9144000" cy="1016993"/>
          </a:xfrm>
        </p:spPr>
        <p:txBody>
          <a:bodyPr/>
          <a:lstStyle/>
          <a:p>
            <a:r>
              <a:rPr lang="en-US" b="0" dirty="0">
                <a:latin typeface="Berlin Sans FB" pitchFamily="34" charset="0"/>
              </a:rPr>
              <a:t>Link-Us</a:t>
            </a:r>
            <a:endParaRPr lang="ru-RU" b="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74471" y="4710824"/>
            <a:ext cx="4653481" cy="458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Candara" pitchFamily="34" charset="0"/>
              </a:rPr>
              <a:t>Team Members:    </a:t>
            </a:r>
            <a:r>
              <a:rPr lang="ko-KR" altLang="en-US" sz="1800" dirty="0" smtClean="0">
                <a:latin typeface="Candara" pitchFamily="34" charset="0"/>
              </a:rPr>
              <a:t>가인온투  </a:t>
            </a:r>
            <a:r>
              <a:rPr lang="en-US" altLang="ko-KR" sz="1800" dirty="0" smtClean="0">
                <a:latin typeface="Candara" pitchFamily="34" charset="0"/>
              </a:rPr>
              <a:t>&amp;&amp; </a:t>
            </a:r>
            <a:r>
              <a:rPr lang="ko-KR" altLang="en-US" sz="1800" dirty="0" smtClean="0">
                <a:latin typeface="Candara" pitchFamily="34" charset="0"/>
              </a:rPr>
              <a:t>아불파이즈</a:t>
            </a:r>
            <a:endParaRPr lang="en-US" altLang="ko-KR" sz="1800" dirty="0" smtClean="0">
              <a:latin typeface="Candara" pitchFamily="34" charset="0"/>
            </a:endParaRPr>
          </a:p>
          <a:p>
            <a:pPr algn="l"/>
            <a:r>
              <a:rPr lang="en-US" sz="1800" dirty="0" smtClean="0">
                <a:latin typeface="Candara" pitchFamily="34" charset="0"/>
              </a:rPr>
              <a:t>Team Name:       	Goal-Diggers </a:t>
            </a:r>
            <a:endParaRPr lang="en-US" sz="18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0483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9700" y="228600"/>
            <a:ext cx="9144000" cy="459798"/>
          </a:xfrm>
        </p:spPr>
        <p:txBody>
          <a:bodyPr/>
          <a:lstStyle/>
          <a:p>
            <a:r>
              <a:rPr lang="en-US" dirty="0" smtClean="0"/>
              <a:t>Logging in</a:t>
            </a:r>
            <a:endParaRPr lang="ru-RU" dirty="0"/>
          </a:p>
        </p:txBody>
      </p:sp>
      <p:pic>
        <p:nvPicPr>
          <p:cNvPr id="4098" name="Picture 2" descr="G:\CLASSES FILES\Unix\Project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2" y="654049"/>
            <a:ext cx="9164637" cy="613330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9700" y="228600"/>
            <a:ext cx="9144000" cy="459798"/>
          </a:xfrm>
        </p:spPr>
        <p:txBody>
          <a:bodyPr/>
          <a:lstStyle/>
          <a:p>
            <a:r>
              <a:rPr lang="en-US" dirty="0" smtClean="0"/>
              <a:t>Logging in</a:t>
            </a:r>
            <a:endParaRPr lang="ru-RU" dirty="0"/>
          </a:p>
        </p:txBody>
      </p:sp>
      <p:pic>
        <p:nvPicPr>
          <p:cNvPr id="5122" name="Picture 2" descr="G:\CLASSES FILES\Unix\Project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977900"/>
            <a:ext cx="10669102" cy="558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270000" y="162696"/>
            <a:ext cx="9144000" cy="459798"/>
          </a:xfrm>
        </p:spPr>
        <p:txBody>
          <a:bodyPr/>
          <a:lstStyle/>
          <a:p>
            <a:r>
              <a:rPr lang="en-US" dirty="0" smtClean="0"/>
              <a:t>Text exchangeability</a:t>
            </a:r>
            <a:endParaRPr lang="ru-RU" dirty="0"/>
          </a:p>
        </p:txBody>
      </p:sp>
      <p:pic>
        <p:nvPicPr>
          <p:cNvPr id="6146" name="Picture 2" descr="G:\CLASSES FILES\Unix\Project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3650" y="728663"/>
            <a:ext cx="9696450" cy="5878124"/>
          </a:xfrm>
          <a:prstGeom prst="rect">
            <a:avLst/>
          </a:prstGeom>
          <a:noFill/>
        </p:spPr>
      </p:pic>
      <p:pic>
        <p:nvPicPr>
          <p:cNvPr id="6147" name="Picture 3" descr="G:\CLASSES FILES\Unix\Project\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3149" y="1030288"/>
            <a:ext cx="10344905" cy="5383212"/>
          </a:xfrm>
          <a:prstGeom prst="rect">
            <a:avLst/>
          </a:prstGeom>
          <a:noFill/>
        </p:spPr>
      </p:pic>
      <p:sp>
        <p:nvSpPr>
          <p:cNvPr id="7" name="Подзаголовок 3"/>
          <p:cNvSpPr txBox="1">
            <a:spLocks/>
          </p:cNvSpPr>
          <p:nvPr/>
        </p:nvSpPr>
        <p:spPr>
          <a:xfrm>
            <a:off x="1282700" y="188096"/>
            <a:ext cx="9144000" cy="459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 Semibold" panose="020B0702040204020203" pitchFamily="34" charset="0"/>
              </a:rPr>
              <a:t>Server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447800" y="0"/>
            <a:ext cx="9144000" cy="459798"/>
          </a:xfrm>
        </p:spPr>
        <p:txBody>
          <a:bodyPr/>
          <a:lstStyle/>
          <a:p>
            <a:r>
              <a:rPr lang="en-US" dirty="0" smtClean="0"/>
              <a:t>Testing  of  features</a:t>
            </a:r>
            <a:endParaRPr lang="ru-RU" dirty="0"/>
          </a:p>
        </p:txBody>
      </p:sp>
      <p:pic>
        <p:nvPicPr>
          <p:cNvPr id="7170" name="Picture 2" descr="G:\CLASSES FILES\Unix\Project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074" y="676274"/>
            <a:ext cx="9204325" cy="601013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447800" y="0"/>
            <a:ext cx="9144000" cy="459798"/>
          </a:xfrm>
        </p:spPr>
        <p:txBody>
          <a:bodyPr/>
          <a:lstStyle/>
          <a:p>
            <a:r>
              <a:rPr lang="en-US" dirty="0" smtClean="0"/>
              <a:t>Testing  of  features</a:t>
            </a:r>
            <a:endParaRPr lang="ru-RU" dirty="0"/>
          </a:p>
        </p:txBody>
      </p:sp>
      <p:pic>
        <p:nvPicPr>
          <p:cNvPr id="8194" name="Picture 2" descr="G:\CLASSES FILES\Unix\Project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612774"/>
            <a:ext cx="9212262" cy="6123457"/>
          </a:xfrm>
          <a:prstGeom prst="rect">
            <a:avLst/>
          </a:prstGeom>
          <a:noFill/>
        </p:spPr>
      </p:pic>
      <p:pic>
        <p:nvPicPr>
          <p:cNvPr id="5" name="Picture 2" descr="G:\CLASSES FILES\Unix\Project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957" y="666750"/>
            <a:ext cx="9355131" cy="1860550"/>
          </a:xfrm>
          <a:prstGeom prst="rect">
            <a:avLst/>
          </a:prstGeom>
          <a:ln w="88900" cap="sq" cmpd="thickThin">
            <a:solidFill>
              <a:schemeClr val="bg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xmlns="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6956722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xmlns="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/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741485" y="2344848"/>
            <a:ext cx="5450516" cy="238106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Introduction to “</a:t>
            </a:r>
            <a:r>
              <a:rPr lang="en-US" dirty="0" smtClean="0">
                <a:solidFill>
                  <a:schemeClr val="bg2"/>
                </a:solidFill>
                <a:latin typeface="Berlin Sans FB" pitchFamily="34" charset="0"/>
              </a:rPr>
              <a:t>Link-Us</a:t>
            </a:r>
            <a:r>
              <a:rPr lang="en-US" dirty="0" smtClean="0">
                <a:latin typeface="Berlin Sans FB" pitchFamily="34" charset="0"/>
              </a:rPr>
              <a:t>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Overview of “</a:t>
            </a:r>
            <a:r>
              <a:rPr lang="en-US" dirty="0" smtClean="0">
                <a:solidFill>
                  <a:schemeClr val="bg2"/>
                </a:solidFill>
                <a:latin typeface="Berlin Sans FB" pitchFamily="34" charset="0"/>
              </a:rPr>
              <a:t>Link-Us</a:t>
            </a:r>
            <a:r>
              <a:rPr lang="en-US" dirty="0" smtClean="0">
                <a:latin typeface="Berlin Sans FB" pitchFamily="34" charset="0"/>
              </a:rPr>
              <a:t>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Features of “</a:t>
            </a:r>
            <a:r>
              <a:rPr lang="en-US" dirty="0" smtClean="0">
                <a:solidFill>
                  <a:schemeClr val="bg2"/>
                </a:solidFill>
                <a:latin typeface="Berlin Sans FB" pitchFamily="34" charset="0"/>
              </a:rPr>
              <a:t>Link-Us</a:t>
            </a:r>
            <a:r>
              <a:rPr lang="en-US" dirty="0" smtClean="0">
                <a:latin typeface="Berlin Sans FB" pitchFamily="34" charset="0"/>
              </a:rPr>
              <a:t>”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latin typeface="+mj-lt"/>
              </a:rPr>
              <a:t>Test result and interface implementation</a:t>
            </a:r>
            <a:r>
              <a:rPr lang="en-US" dirty="0" smtClean="0"/>
              <a:t> of “</a:t>
            </a:r>
            <a:r>
              <a:rPr lang="en-US" dirty="0" smtClean="0">
                <a:solidFill>
                  <a:schemeClr val="bg2"/>
                </a:solidFill>
                <a:latin typeface="Berlin Sans FB" pitchFamily="34" charset="0"/>
              </a:rPr>
              <a:t>Link-Us</a:t>
            </a:r>
            <a:r>
              <a:rPr lang="en-US" dirty="0" smtClean="0">
                <a:latin typeface="Berlin Sans FB" pitchFamily="34" charset="0"/>
              </a:rPr>
              <a:t>”</a:t>
            </a:r>
            <a:endParaRPr lang="en-US" b="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851499" y="3083758"/>
            <a:ext cx="2142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Copperplate Gothic Bold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29822315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99177" y="3450859"/>
            <a:ext cx="5005658" cy="1328330"/>
          </a:xfrm>
        </p:spPr>
        <p:txBody>
          <a:bodyPr>
            <a:noAutofit/>
          </a:bodyPr>
          <a:lstStyle/>
          <a:p>
            <a:r>
              <a:rPr lang="en-US" sz="2800" b="1" dirty="0"/>
              <a:t>Simply a program that connects different computers running on Linux and exchange </a:t>
            </a:r>
            <a:r>
              <a:rPr lang="en-US" sz="2800" b="1" dirty="0" smtClean="0"/>
              <a:t>Information </a:t>
            </a:r>
            <a:r>
              <a:rPr lang="en-US" sz="2800" b="1" dirty="0"/>
              <a:t>on per request.</a:t>
            </a: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xmlns="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2505784"/>
            <a:ext cx="41777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Introduction </a:t>
            </a:r>
            <a:r>
              <a:rPr lang="en-US" sz="2800" b="1" dirty="0"/>
              <a:t>to “</a:t>
            </a:r>
            <a:r>
              <a:rPr lang="en-US" sz="2800" b="1" dirty="0">
                <a:solidFill>
                  <a:schemeClr val="bg2"/>
                </a:solidFill>
                <a:latin typeface="Berlin Sans FB" pitchFamily="34" charset="0"/>
              </a:rPr>
              <a:t>Link-Us</a:t>
            </a:r>
            <a:r>
              <a:rPr lang="en-US" sz="2800" b="1" dirty="0">
                <a:latin typeface="Berlin Sans FB" pitchFamily="34" charset="0"/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51119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459183" y="1494270"/>
            <a:ext cx="37366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Overview of “</a:t>
            </a:r>
            <a:r>
              <a:rPr lang="en-US" sz="2800" b="1" dirty="0" smtClean="0">
                <a:solidFill>
                  <a:schemeClr val="bg2"/>
                </a:solidFill>
                <a:latin typeface="Berlin Sans FB" pitchFamily="34" charset="0"/>
              </a:rPr>
              <a:t>Link-Us</a:t>
            </a:r>
            <a:r>
              <a:rPr lang="en-US" sz="2800" b="1" dirty="0">
                <a:latin typeface="Berlin Sans FB" pitchFamily="34" charset="0"/>
              </a:rPr>
              <a:t>”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7790" y="2499910"/>
            <a:ext cx="1726464" cy="15622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2359" y="4735050"/>
            <a:ext cx="1726464" cy="15622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1216" y="2499910"/>
            <a:ext cx="1726464" cy="15622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7125" y="4865233"/>
            <a:ext cx="1726464" cy="15622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3239" y="3572131"/>
            <a:ext cx="2373603" cy="178020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530124" y="3477019"/>
            <a:ext cx="1231092" cy="684355"/>
          </a:xfrm>
          <a:prstGeom prst="straightConnector1">
            <a:avLst/>
          </a:prstGeom>
          <a:ln cap="sq" cmpd="tri">
            <a:solidFill>
              <a:schemeClr val="tx1"/>
            </a:solidFill>
            <a:prstDash val="lgDash"/>
            <a:bevel/>
            <a:headEnd type="arrow"/>
            <a:tailEnd type="arrow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28091" y="5135546"/>
            <a:ext cx="1808303" cy="950218"/>
          </a:xfrm>
          <a:prstGeom prst="straightConnector1">
            <a:avLst/>
          </a:prstGeom>
          <a:ln cap="sq" cmpd="tri">
            <a:solidFill>
              <a:schemeClr val="tx1"/>
            </a:solidFill>
            <a:prstDash val="lgDash"/>
            <a:bevel/>
            <a:headEnd type="arrow"/>
            <a:tailEnd type="arrow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38823" y="3584831"/>
            <a:ext cx="1391779" cy="477377"/>
          </a:xfrm>
          <a:prstGeom prst="straightConnector1">
            <a:avLst/>
          </a:prstGeom>
          <a:ln cap="sq" cmpd="tri">
            <a:solidFill>
              <a:schemeClr val="tx1"/>
            </a:solidFill>
            <a:prstDash val="lgDash"/>
            <a:bevel/>
            <a:headEnd type="arrow"/>
            <a:tailEnd type="arrow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47163" y="5135546"/>
            <a:ext cx="1423699" cy="761306"/>
          </a:xfrm>
          <a:prstGeom prst="straightConnector1">
            <a:avLst/>
          </a:prstGeom>
          <a:ln cap="sq" cmpd="tri">
            <a:solidFill>
              <a:schemeClr val="tx1"/>
            </a:solidFill>
            <a:prstDash val="lgDash"/>
            <a:bevel/>
            <a:headEnd type="arrow"/>
            <a:tailEnd type="arrow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42961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6" y="2129123"/>
            <a:ext cx="4464049" cy="80433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Features</a:t>
            </a:r>
            <a:r>
              <a:rPr lang="en-US" dirty="0"/>
              <a:t> of “</a:t>
            </a:r>
            <a:r>
              <a:rPr lang="en-US" dirty="0">
                <a:latin typeface="Berlin Sans FB" pitchFamily="34" charset="0"/>
              </a:rPr>
              <a:t>Link-Us”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14300" y="3187700"/>
            <a:ext cx="6096000" cy="26543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Client’s </a:t>
            </a:r>
            <a:r>
              <a:rPr lang="en-US" sz="1800" dirty="0"/>
              <a:t>Connectivity: </a:t>
            </a:r>
            <a:r>
              <a:rPr lang="en-US" sz="1800" dirty="0">
                <a:solidFill>
                  <a:schemeClr val="bg2"/>
                </a:solidFill>
              </a:rPr>
              <a:t>Application that lets different clients connect to each</a:t>
            </a:r>
          </a:p>
          <a:p>
            <a:r>
              <a:rPr lang="en-US" sz="1800" dirty="0"/>
              <a:t>Text exchangeability: </a:t>
            </a:r>
            <a:r>
              <a:rPr lang="en-US" sz="1800" dirty="0">
                <a:solidFill>
                  <a:schemeClr val="bg2"/>
                </a:solidFill>
              </a:rPr>
              <a:t>Let’s clients exchange messages between them</a:t>
            </a:r>
          </a:p>
          <a:p>
            <a:r>
              <a:rPr lang="en-US" sz="1800" dirty="0"/>
              <a:t>Remote Accessibility: </a:t>
            </a:r>
            <a:r>
              <a:rPr lang="en-US" sz="1800" dirty="0">
                <a:solidFill>
                  <a:schemeClr val="bg2"/>
                </a:solidFill>
              </a:rPr>
              <a:t>Lets one client access to another clients PC</a:t>
            </a:r>
          </a:p>
          <a:p>
            <a:r>
              <a:rPr lang="en-US" sz="1800" dirty="0" smtClean="0"/>
              <a:t>Secured </a:t>
            </a:r>
            <a:r>
              <a:rPr lang="en-US" sz="1800" dirty="0"/>
              <a:t>Environment: </a:t>
            </a:r>
            <a:r>
              <a:rPr lang="en-US" sz="1800" dirty="0">
                <a:solidFill>
                  <a:schemeClr val="bg2"/>
                </a:solidFill>
              </a:rPr>
              <a:t>Password protected entrance to server.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xmlns="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668030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745990"/>
            <a:ext cx="6134100" cy="2581409"/>
          </a:xfrm>
        </p:spPr>
        <p:txBody>
          <a:bodyPr/>
          <a:lstStyle/>
          <a:p>
            <a:pPr algn="ctr"/>
            <a:r>
              <a:rPr lang="en-US" sz="5400" b="0" dirty="0" smtClean="0"/>
              <a:t>Test result and interface implementation</a:t>
            </a:r>
            <a:endParaRPr lang="ru-RU" sz="5400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xmlns="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1187584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xmlns="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404" y="203200"/>
            <a:ext cx="4464396" cy="794015"/>
          </a:xfrm>
        </p:spPr>
        <p:txBody>
          <a:bodyPr>
            <a:noAutofit/>
          </a:bodyPr>
          <a:lstStyle/>
          <a:p>
            <a:pPr algn="ctr"/>
            <a:r>
              <a:rPr lang="en-US" sz="4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Server.c</a:t>
            </a:r>
            <a:endParaRPr lang="ru-RU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" name="Picture 2" descr="G:\CLASSES FILES\Unix\Project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199" y="1927224"/>
            <a:ext cx="10964277" cy="4168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xmlns="" id="{EE5466E9-AFFB-436C-9D79-5B54F4099ACA}"/>
              </a:ext>
            </a:extLst>
          </p:cNvPr>
          <p:cNvSpPr txBox="1">
            <a:spLocks/>
          </p:cNvSpPr>
          <p:nvPr/>
        </p:nvSpPr>
        <p:spPr>
          <a:xfrm>
            <a:off x="3701704" y="241300"/>
            <a:ext cx="4464396" cy="7940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Client.c</a:t>
            </a:r>
            <a:endParaRPr kumimoji="0" lang="ru-RU" sz="4000" b="1" i="0" u="none" strike="noStrike" kern="1200" cap="all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2" descr="G:\CLASSES FILES\Unix\Project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98563"/>
            <a:ext cx="10998200" cy="5363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9051119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8900" y="520700"/>
            <a:ext cx="9144000" cy="459798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PThread</a:t>
            </a:r>
            <a:endParaRPr lang="ru-RU" sz="4000" dirty="0"/>
          </a:p>
        </p:txBody>
      </p:sp>
      <p:pic>
        <p:nvPicPr>
          <p:cNvPr id="3076" name="Picture 4" descr="G:\CLASSES FILES\Unix\Project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536700"/>
            <a:ext cx="11350402" cy="46101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9700" y="228600"/>
            <a:ext cx="9144000" cy="459798"/>
          </a:xfrm>
        </p:spPr>
        <p:txBody>
          <a:bodyPr/>
          <a:lstStyle/>
          <a:p>
            <a:r>
              <a:rPr lang="en-US" dirty="0" smtClean="0"/>
              <a:t>Signing up</a:t>
            </a:r>
            <a:endParaRPr lang="ru-RU" dirty="0"/>
          </a:p>
        </p:txBody>
      </p:sp>
      <p:pic>
        <p:nvPicPr>
          <p:cNvPr id="3074" name="Picture 2" descr="G:\CLASSES FILES\Unix\Project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338" y="692150"/>
            <a:ext cx="9047162" cy="603826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56488565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Office PowerPoint</Application>
  <PresentationFormat>Произвольный</PresentationFormat>
  <Paragraphs>33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TF56488565</vt:lpstr>
      <vt:lpstr>Link-Us</vt:lpstr>
      <vt:lpstr>Слайд 2</vt:lpstr>
      <vt:lpstr>Слайд 3</vt:lpstr>
      <vt:lpstr>Слайд 4</vt:lpstr>
      <vt:lpstr>Features of “Link-Us”</vt:lpstr>
      <vt:lpstr>Test result and interface implementation</vt:lpstr>
      <vt:lpstr>Server.c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2018-12-02T13:52:48Z</dcterms:created>
  <dcterms:modified xsi:type="dcterms:W3CDTF">2018-12-07T18:28:17Z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