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80" r:id="rId5"/>
    <p:sldId id="285" r:id="rId6"/>
    <p:sldId id="286" r:id="rId7"/>
    <p:sldId id="289" r:id="rId8"/>
    <p:sldId id="290" r:id="rId9"/>
    <p:sldId id="256" r:id="rId10"/>
    <p:sldId id="260" r:id="rId11"/>
    <p:sldId id="265" r:id="rId12"/>
    <p:sldId id="278" r:id="rId13"/>
    <p:sldId id="287" r:id="rId14"/>
    <p:sldId id="282" r:id="rId15"/>
    <p:sldId id="288" r:id="rId16"/>
    <p:sldId id="267" r:id="rId17"/>
    <p:sldId id="268" r:id="rId18"/>
    <p:sldId id="269" r:id="rId19"/>
    <p:sldId id="270" r:id="rId20"/>
    <p:sldId id="274" r:id="rId21"/>
    <p:sldId id="277" r:id="rId22"/>
    <p:sldId id="271" r:id="rId23"/>
    <p:sldId id="266" r:id="rId24"/>
    <p:sldId id="257" r:id="rId25"/>
    <p:sldId id="261" r:id="rId26"/>
    <p:sldId id="275" r:id="rId27"/>
    <p:sldId id="262" r:id="rId28"/>
    <p:sldId id="279" r:id="rId29"/>
    <p:sldId id="258" r:id="rId30"/>
    <p:sldId id="263" r:id="rId31"/>
    <p:sldId id="264" r:id="rId32"/>
    <p:sldId id="276" r:id="rId33"/>
    <p:sldId id="25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BA2B4E-DE07-41D5-BACD-6DBB4EF6F585}" v="876" dt="2023-06-19T12:53:38.0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p:normalViewPr>
  <p:slideViewPr>
    <p:cSldViewPr snapToGrid="0">
      <p:cViewPr varScale="1">
        <p:scale>
          <a:sx n="76" d="100"/>
          <a:sy n="76" d="100"/>
        </p:scale>
        <p:origin x="31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443C518-2A98-44E3-8825-4011B932CA2C}"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501E0-8A66-4FB8-9565-E01CDCE273B8}" type="slidenum">
              <a:rPr lang="en-US" smtClean="0"/>
              <a:t>‹#›</a:t>
            </a:fld>
            <a:endParaRPr lang="en-US"/>
          </a:p>
        </p:txBody>
      </p:sp>
    </p:spTree>
    <p:extLst>
      <p:ext uri="{BB962C8B-B14F-4D97-AF65-F5344CB8AC3E}">
        <p14:creationId xmlns:p14="http://schemas.microsoft.com/office/powerpoint/2010/main" val="2432387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43C518-2A98-44E3-8825-4011B932CA2C}"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501E0-8A66-4FB8-9565-E01CDCE273B8}" type="slidenum">
              <a:rPr lang="en-US" smtClean="0"/>
              <a:t>‹#›</a:t>
            </a:fld>
            <a:endParaRPr lang="en-US"/>
          </a:p>
        </p:txBody>
      </p:sp>
    </p:spTree>
    <p:extLst>
      <p:ext uri="{BB962C8B-B14F-4D97-AF65-F5344CB8AC3E}">
        <p14:creationId xmlns:p14="http://schemas.microsoft.com/office/powerpoint/2010/main" val="1059116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43C518-2A98-44E3-8825-4011B932CA2C}"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501E0-8A66-4FB8-9565-E01CDCE273B8}" type="slidenum">
              <a:rPr lang="en-US" smtClean="0"/>
              <a:t>‹#›</a:t>
            </a:fld>
            <a:endParaRPr lang="en-US"/>
          </a:p>
        </p:txBody>
      </p:sp>
    </p:spTree>
    <p:extLst>
      <p:ext uri="{BB962C8B-B14F-4D97-AF65-F5344CB8AC3E}">
        <p14:creationId xmlns:p14="http://schemas.microsoft.com/office/powerpoint/2010/main" val="417432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43C518-2A98-44E3-8825-4011B932CA2C}"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501E0-8A66-4FB8-9565-E01CDCE273B8}" type="slidenum">
              <a:rPr lang="en-US" smtClean="0"/>
              <a:t>‹#›</a:t>
            </a:fld>
            <a:endParaRPr lang="en-US"/>
          </a:p>
        </p:txBody>
      </p:sp>
    </p:spTree>
    <p:extLst>
      <p:ext uri="{BB962C8B-B14F-4D97-AF65-F5344CB8AC3E}">
        <p14:creationId xmlns:p14="http://schemas.microsoft.com/office/powerpoint/2010/main" val="3053051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43C518-2A98-44E3-8825-4011B932CA2C}"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501E0-8A66-4FB8-9565-E01CDCE273B8}" type="slidenum">
              <a:rPr lang="en-US" smtClean="0"/>
              <a:t>‹#›</a:t>
            </a:fld>
            <a:endParaRPr lang="en-US"/>
          </a:p>
        </p:txBody>
      </p:sp>
    </p:spTree>
    <p:extLst>
      <p:ext uri="{BB962C8B-B14F-4D97-AF65-F5344CB8AC3E}">
        <p14:creationId xmlns:p14="http://schemas.microsoft.com/office/powerpoint/2010/main" val="32642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43C518-2A98-44E3-8825-4011B932CA2C}"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7501E0-8A66-4FB8-9565-E01CDCE273B8}" type="slidenum">
              <a:rPr lang="en-US" smtClean="0"/>
              <a:t>‹#›</a:t>
            </a:fld>
            <a:endParaRPr lang="en-US"/>
          </a:p>
        </p:txBody>
      </p:sp>
    </p:spTree>
    <p:extLst>
      <p:ext uri="{BB962C8B-B14F-4D97-AF65-F5344CB8AC3E}">
        <p14:creationId xmlns:p14="http://schemas.microsoft.com/office/powerpoint/2010/main" val="3496612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43C518-2A98-44E3-8825-4011B932CA2C}" type="datetimeFigureOut">
              <a:rPr lang="en-US" smtClean="0"/>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7501E0-8A66-4FB8-9565-E01CDCE273B8}" type="slidenum">
              <a:rPr lang="en-US" smtClean="0"/>
              <a:t>‹#›</a:t>
            </a:fld>
            <a:endParaRPr lang="en-US"/>
          </a:p>
        </p:txBody>
      </p:sp>
    </p:spTree>
    <p:extLst>
      <p:ext uri="{BB962C8B-B14F-4D97-AF65-F5344CB8AC3E}">
        <p14:creationId xmlns:p14="http://schemas.microsoft.com/office/powerpoint/2010/main" val="250085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43C518-2A98-44E3-8825-4011B932CA2C}" type="datetimeFigureOut">
              <a:rPr lang="en-US" smtClean="0"/>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7501E0-8A66-4FB8-9565-E01CDCE273B8}" type="slidenum">
              <a:rPr lang="en-US" smtClean="0"/>
              <a:t>‹#›</a:t>
            </a:fld>
            <a:endParaRPr lang="en-US"/>
          </a:p>
        </p:txBody>
      </p:sp>
    </p:spTree>
    <p:extLst>
      <p:ext uri="{BB962C8B-B14F-4D97-AF65-F5344CB8AC3E}">
        <p14:creationId xmlns:p14="http://schemas.microsoft.com/office/powerpoint/2010/main" val="1636992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43C518-2A98-44E3-8825-4011B932CA2C}" type="datetimeFigureOut">
              <a:rPr lang="en-US" smtClean="0"/>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7501E0-8A66-4FB8-9565-E01CDCE273B8}" type="slidenum">
              <a:rPr lang="en-US" smtClean="0"/>
              <a:t>‹#›</a:t>
            </a:fld>
            <a:endParaRPr lang="en-US"/>
          </a:p>
        </p:txBody>
      </p:sp>
    </p:spTree>
    <p:extLst>
      <p:ext uri="{BB962C8B-B14F-4D97-AF65-F5344CB8AC3E}">
        <p14:creationId xmlns:p14="http://schemas.microsoft.com/office/powerpoint/2010/main" val="57532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43C518-2A98-44E3-8825-4011B932CA2C}"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7501E0-8A66-4FB8-9565-E01CDCE273B8}" type="slidenum">
              <a:rPr lang="en-US" smtClean="0"/>
              <a:t>‹#›</a:t>
            </a:fld>
            <a:endParaRPr lang="en-US"/>
          </a:p>
        </p:txBody>
      </p:sp>
    </p:spTree>
    <p:extLst>
      <p:ext uri="{BB962C8B-B14F-4D97-AF65-F5344CB8AC3E}">
        <p14:creationId xmlns:p14="http://schemas.microsoft.com/office/powerpoint/2010/main" val="150862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43C518-2A98-44E3-8825-4011B932CA2C}"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7501E0-8A66-4FB8-9565-E01CDCE273B8}" type="slidenum">
              <a:rPr lang="en-US" smtClean="0"/>
              <a:t>‹#›</a:t>
            </a:fld>
            <a:endParaRPr lang="en-US"/>
          </a:p>
        </p:txBody>
      </p:sp>
    </p:spTree>
    <p:extLst>
      <p:ext uri="{BB962C8B-B14F-4D97-AF65-F5344CB8AC3E}">
        <p14:creationId xmlns:p14="http://schemas.microsoft.com/office/powerpoint/2010/main" val="2375175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43C518-2A98-44E3-8825-4011B932CA2C}" type="datetimeFigureOut">
              <a:rPr lang="en-US" smtClean="0"/>
              <a:t>6/20/2023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501E0-8A66-4FB8-9565-E01CDCE273B8}" type="slidenum">
              <a:rPr lang="en-US" smtClean="0"/>
              <a:t>‹#›</a:t>
            </a:fld>
            <a:endParaRPr lang="en-US"/>
          </a:p>
        </p:txBody>
      </p:sp>
    </p:spTree>
    <p:extLst>
      <p:ext uri="{BB962C8B-B14F-4D97-AF65-F5344CB8AC3E}">
        <p14:creationId xmlns:p14="http://schemas.microsoft.com/office/powerpoint/2010/main" val="602793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medicaid.gov/medicaid/prescription-drugs/pharmacy-pricing/index.html" TargetMode="External"/><Relationship Id="rId2" Type="http://schemas.openxmlformats.org/officeDocument/2006/relationships/hyperlink" Target="https://www.cms.gov/medicare/medicare-fee-for-service-part-b-drugs/mcrpartbdrugavgsalespric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cc02.safelinks.protection.outlook.com/?url=https%3A%2F%2Fodh.ohio.gov%2Fknow-our-programs%2FImmunization&amp;data=05%7C01%7CBrian.Gallow%40medicaid.ohio.gov%7C34d01e0ecbd645b6965808db61ff57d4%7C50f8fcc494d84f0784eb36ed57c7c8a2%7C0%7C0%7C638211521575613690%7CUnknown%7CTWFpbGZsb3d8eyJWIjoiMC4wLjAwMDAiLCJQIjoiV2luMzIiLCJBTiI6Ik1haWwiLCJXVCI6Mn0%3D%7C3000%7C%7C%7C&amp;sdata=H7l%2FSaYoUvQKKFetL6I9Eq%2BbhwAq9%2FXa6voC71nVxn0%3D&amp;reserved=0" TargetMode="External"/><Relationship Id="rId2" Type="http://schemas.openxmlformats.org/officeDocument/2006/relationships/hyperlink" Target="https://gcc02.safelinks.protection.outlook.com/?url=https%3A%2F%2Fodh.ohio.gov%2Fknow-our-programs%2Fimmunization%2Fvaccines-for-children-vfc&amp;data=05%7C01%7CBrian.Gallow%40medicaid.ohio.gov%7C34d01e0ecbd645b6965808db61ff57d4%7C50f8fcc494d84f0784eb36ed57c7c8a2%7C0%7C0%7C638211521575613690%7CUnknown%7CTWFpbGZsb3d8eyJWIjoiMC4wLjAwMDAiLCJQIjoiV2luMzIiLCJBTiI6Ik1haWwiLCJXVCI6Mn0%3D%7C3000%7C%7C%7C&amp;sdata=g%2BVKGChX7060VQmlDGO3XA30LKPuWt8pXqAUqOJ%2Fv0U%3D&amp;reserved=0" TargetMode="External"/><Relationship Id="rId1" Type="http://schemas.openxmlformats.org/officeDocument/2006/relationships/slideLayout" Target="../slideLayouts/slideLayout2.xml"/><Relationship Id="rId4" Type="http://schemas.openxmlformats.org/officeDocument/2006/relationships/hyperlink" Target="https://gcc02.safelinks.protection.outlook.com/?url=https%3A%2F%2Fwww.cdc.gov%2Fvaccines%2Fprograms%2Fvfc%2Findex.html&amp;data=05%7C01%7CBrian.Gallow%40medicaid.ohio.gov%7C34d01e0ecbd645b6965808db61ff57d4%7C50f8fcc494d84f0784eb36ed57c7c8a2%7C0%7C0%7C638211521575613690%7CUnknown%7CTWFpbGZsb3d8eyJWIjoiMC4wLjAwMDAiLCJQIjoiV2luMzIiLCJBTiI6Ik1haWwiLCJXVCI6Mn0%3D%7C3000%7C%7C%7C&amp;sdata=u02L6%2Bq61Jma6dnDdYuwWg%2FH%2BXYopyU7JexdmGqF7XM%3D&amp;reserved=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spbm.medicaid.ohio.gov/SPDocumentLibrary/DocumentLibrary/User%20Guides/SPBM%20Pharmacy%20Reference%20Guide.pdf" TargetMode="External"/><Relationship Id="rId2" Type="http://schemas.openxmlformats.org/officeDocument/2006/relationships/hyperlink" Target="https://spbm.medicaid.ohio.gov/SPDocumentLibrary/DocumentLibrary/User%20Guides/Gainwell%20OHSPBM%20FFS%20Pharmacy%20Reference%20Guide%20v1.0_07.2023.pdf"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pbm.medicaid.ohio.gov/PreferredDrugSearch/NDCSearc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A0336-3416-EB33-1B37-7DC2186C9A34}"/>
              </a:ext>
            </a:extLst>
          </p:cNvPr>
          <p:cNvSpPr>
            <a:spLocks noGrp="1"/>
          </p:cNvSpPr>
          <p:nvPr>
            <p:ph type="ctrTitle"/>
          </p:nvPr>
        </p:nvSpPr>
        <p:spPr>
          <a:xfrm>
            <a:off x="1524000" y="1293338"/>
            <a:ext cx="9144000" cy="3274592"/>
          </a:xfrm>
        </p:spPr>
        <p:txBody>
          <a:bodyPr anchor="ctr">
            <a:normAutofit/>
          </a:bodyPr>
          <a:lstStyle/>
          <a:p>
            <a:r>
              <a:rPr lang="en-US" sz="7200" b="1"/>
              <a:t>Fee-for-Service Training</a:t>
            </a:r>
          </a:p>
        </p:txBody>
      </p:sp>
      <p:sp>
        <p:nvSpPr>
          <p:cNvPr id="3" name="Subtitle 2">
            <a:extLst>
              <a:ext uri="{FF2B5EF4-FFF2-40B4-BE49-F238E27FC236}">
                <a16:creationId xmlns:a16="http://schemas.microsoft.com/office/drawing/2014/main" id="{01739604-970E-C639-2247-8DCA77544AD5}"/>
              </a:ext>
            </a:extLst>
          </p:cNvPr>
          <p:cNvSpPr>
            <a:spLocks noGrp="1"/>
          </p:cNvSpPr>
          <p:nvPr>
            <p:ph type="subTitle" idx="1"/>
          </p:nvPr>
        </p:nvSpPr>
        <p:spPr>
          <a:xfrm>
            <a:off x="1524000" y="5514052"/>
            <a:ext cx="9144000" cy="651910"/>
          </a:xfrm>
        </p:spPr>
        <p:txBody>
          <a:bodyPr anchor="ctr">
            <a:normAutofit/>
          </a:bodyPr>
          <a:lstStyle/>
          <a:p>
            <a:r>
              <a:rPr lang="en-US"/>
              <a:t>OH Medicaid</a:t>
            </a:r>
          </a:p>
        </p:txBody>
      </p:sp>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436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A0336-3416-EB33-1B37-7DC2186C9A34}"/>
              </a:ext>
            </a:extLst>
          </p:cNvPr>
          <p:cNvSpPr>
            <a:spLocks noGrp="1"/>
          </p:cNvSpPr>
          <p:nvPr>
            <p:ph type="ctrTitle"/>
          </p:nvPr>
        </p:nvSpPr>
        <p:spPr>
          <a:xfrm>
            <a:off x="1524000" y="1293338"/>
            <a:ext cx="9144000" cy="1272309"/>
          </a:xfrm>
        </p:spPr>
        <p:txBody>
          <a:bodyPr anchor="ctr">
            <a:normAutofit/>
          </a:bodyPr>
          <a:lstStyle/>
          <a:p>
            <a:r>
              <a:rPr lang="en-US" sz="4000" b="1" dirty="0"/>
              <a:t>Ohio Medicaid Coordinated Services Program (CSP) </a:t>
            </a:r>
          </a:p>
        </p:txBody>
      </p:sp>
      <p:sp>
        <p:nvSpPr>
          <p:cNvPr id="3" name="Subtitle 2">
            <a:extLst>
              <a:ext uri="{FF2B5EF4-FFF2-40B4-BE49-F238E27FC236}">
                <a16:creationId xmlns:a16="http://schemas.microsoft.com/office/drawing/2014/main" id="{01739604-970E-C639-2247-8DCA77544AD5}"/>
              </a:ext>
            </a:extLst>
          </p:cNvPr>
          <p:cNvSpPr>
            <a:spLocks noGrp="1"/>
          </p:cNvSpPr>
          <p:nvPr>
            <p:ph type="subTitle" idx="1"/>
          </p:nvPr>
        </p:nvSpPr>
        <p:spPr>
          <a:xfrm>
            <a:off x="1524000" y="1687489"/>
            <a:ext cx="9144000" cy="3541548"/>
          </a:xfrm>
        </p:spPr>
        <p:txBody>
          <a:bodyPr anchor="ctr">
            <a:normAutofit/>
          </a:bodyPr>
          <a:lstStyle/>
          <a:p>
            <a:r>
              <a:rPr lang="en-US" sz="2000" b="0" i="0" dirty="0">
                <a:solidFill>
                  <a:srgbClr val="333333"/>
                </a:solidFill>
                <a:effectLst/>
                <a:latin typeface="Open Sans" panose="020B0606030504020204" pitchFamily="34" charset="0"/>
              </a:rPr>
              <a:t>The Coordinated Service Program (CSP), is a program where certain individuals receiving Ohio Medicaid have been selected to utilize a designated pharmacy or prescriber for Medicaid covered services. The goal of this program is to provide continuity of medical care and help ensure the health and safety of Ohio Medicaid members. The Coordinated Services program is administered in accordance with Ohio Administrative Code 5160-20-01</a:t>
            </a:r>
            <a:r>
              <a:rPr lang="en-US" b="0" i="0" dirty="0">
                <a:solidFill>
                  <a:srgbClr val="333333"/>
                </a:solidFill>
                <a:effectLst/>
                <a:latin typeface="Open Sans" panose="020B0606030504020204" pitchFamily="34" charset="0"/>
              </a:rPr>
              <a:t>.</a:t>
            </a:r>
            <a:endParaRPr lang="en-US" dirty="0"/>
          </a:p>
        </p:txBody>
      </p:sp>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371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A06B-D253-E649-799E-422B534AE8A4}"/>
              </a:ext>
            </a:extLst>
          </p:cNvPr>
          <p:cNvSpPr>
            <a:spLocks noGrp="1"/>
          </p:cNvSpPr>
          <p:nvPr>
            <p:ph type="title"/>
          </p:nvPr>
        </p:nvSpPr>
        <p:spPr>
          <a:xfrm>
            <a:off x="645064" y="525982"/>
            <a:ext cx="10238959" cy="1200361"/>
          </a:xfrm>
        </p:spPr>
        <p:txBody>
          <a:bodyPr vert="horz" lIns="91440" tIns="45720" rIns="91440" bIns="45720" rtlCol="0" anchor="b">
            <a:normAutofit/>
          </a:bodyPr>
          <a:lstStyle/>
          <a:p>
            <a:r>
              <a:rPr lang="en-US" sz="3600" b="1" kern="1200" dirty="0">
                <a:solidFill>
                  <a:schemeClr val="tx1"/>
                </a:solidFill>
                <a:effectLst/>
                <a:latin typeface="+mn-lt"/>
                <a:ea typeface="+mj-ea"/>
                <a:cs typeface="+mj-cs"/>
              </a:rPr>
              <a:t>Coordinated Services Program or CSP</a:t>
            </a:r>
            <a:endParaRPr lang="en-US" sz="3600" kern="1200" dirty="0">
              <a:solidFill>
                <a:schemeClr val="tx1"/>
              </a:solidFill>
              <a:latin typeface="+mn-lt"/>
              <a:ea typeface="+mj-ea"/>
              <a:cs typeface="+mj-cs"/>
            </a:endParaRPr>
          </a:p>
        </p:txBody>
      </p:sp>
      <p:graphicFrame>
        <p:nvGraphicFramePr>
          <p:cNvPr id="5" name="Content Placeholder 5">
            <a:extLst>
              <a:ext uri="{FF2B5EF4-FFF2-40B4-BE49-F238E27FC236}">
                <a16:creationId xmlns:a16="http://schemas.microsoft.com/office/drawing/2014/main" id="{43D1DA1F-DFF7-C722-C157-BC4CB45A464C}"/>
              </a:ext>
            </a:extLst>
          </p:cNvPr>
          <p:cNvGraphicFramePr>
            <a:graphicFrameLocks noGrp="1"/>
          </p:cNvGraphicFramePr>
          <p:nvPr>
            <p:ph idx="1"/>
            <p:extLst>
              <p:ext uri="{D42A27DB-BD31-4B8C-83A1-F6EECF244321}">
                <p14:modId xmlns:p14="http://schemas.microsoft.com/office/powerpoint/2010/main" val="1661678583"/>
              </p:ext>
            </p:extLst>
          </p:nvPr>
        </p:nvGraphicFramePr>
        <p:xfrm>
          <a:off x="645064" y="2166151"/>
          <a:ext cx="10970693" cy="2708690"/>
        </p:xfrm>
        <a:graphic>
          <a:graphicData uri="http://schemas.openxmlformats.org/drawingml/2006/table">
            <a:tbl>
              <a:tblPr/>
              <a:tblGrid>
                <a:gridCol w="5173478">
                  <a:extLst>
                    <a:ext uri="{9D8B030D-6E8A-4147-A177-3AD203B41FA5}">
                      <a16:colId xmlns:a16="http://schemas.microsoft.com/office/drawing/2014/main" val="2553750421"/>
                    </a:ext>
                  </a:extLst>
                </a:gridCol>
                <a:gridCol w="5797215">
                  <a:extLst>
                    <a:ext uri="{9D8B030D-6E8A-4147-A177-3AD203B41FA5}">
                      <a16:colId xmlns:a16="http://schemas.microsoft.com/office/drawing/2014/main" val="298963611"/>
                    </a:ext>
                  </a:extLst>
                </a:gridCol>
              </a:tblGrid>
              <a:tr h="319794">
                <a:tc>
                  <a:txBody>
                    <a:bodyPr/>
                    <a:lstStyle/>
                    <a:p>
                      <a:pPr algn="ctr" fontAlgn="ctr"/>
                      <a:r>
                        <a:rPr lang="en-US" sz="2700" b="1" i="0" u="none" strike="noStrike" dirty="0">
                          <a:solidFill>
                            <a:srgbClr val="000000"/>
                          </a:solidFill>
                          <a:effectLst/>
                          <a:latin typeface="Calibri" panose="020F0502020204030204" pitchFamily="34" charset="0"/>
                        </a:rPr>
                        <a:t>Fee-for-Service</a:t>
                      </a:r>
                    </a:p>
                  </a:txBody>
                  <a:tcPr marL="17072" marR="17072" marT="17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700" b="1" i="0" u="none" strike="noStrike">
                          <a:solidFill>
                            <a:srgbClr val="000000"/>
                          </a:solidFill>
                          <a:effectLst/>
                          <a:latin typeface="Calibri" panose="020F0502020204030204" pitchFamily="34" charset="0"/>
                        </a:rPr>
                        <a:t>Managed Care</a:t>
                      </a:r>
                    </a:p>
                  </a:txBody>
                  <a:tcPr marL="17072" marR="17072" marT="17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039218"/>
                  </a:ext>
                </a:extLst>
              </a:tr>
              <a:tr h="1018354">
                <a:tc>
                  <a:txBody>
                    <a:bodyPr/>
                    <a:lstStyle/>
                    <a:p>
                      <a:pPr algn="ctr" fontAlgn="ctr"/>
                      <a:r>
                        <a:rPr lang="en-US" sz="2700" b="0" i="0" u="none" strike="noStrike" dirty="0">
                          <a:solidFill>
                            <a:srgbClr val="000000"/>
                          </a:solidFill>
                          <a:effectLst/>
                          <a:latin typeface="Calibri" panose="020F0502020204030204" pitchFamily="34" charset="0"/>
                        </a:rPr>
                        <a:t>Members are only locked into designated pharmacies</a:t>
                      </a:r>
                    </a:p>
                  </a:txBody>
                  <a:tcPr marL="17072" marR="17072" marT="17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700" b="0" i="0" u="none" strike="noStrike" dirty="0">
                          <a:solidFill>
                            <a:srgbClr val="000000"/>
                          </a:solidFill>
                          <a:effectLst/>
                          <a:latin typeface="Calibri" panose="020F0502020204030204" pitchFamily="34" charset="0"/>
                        </a:rPr>
                        <a:t>Members can be </a:t>
                      </a:r>
                      <a:r>
                        <a:rPr lang="en-US" sz="2700" b="0" i="0" u="none" strike="noStrike">
                          <a:solidFill>
                            <a:srgbClr val="000000"/>
                          </a:solidFill>
                          <a:effectLst/>
                          <a:latin typeface="Calibri" panose="020F0502020204030204" pitchFamily="34" charset="0"/>
                        </a:rPr>
                        <a:t>locked into </a:t>
                      </a:r>
                      <a:r>
                        <a:rPr lang="en-US" sz="2700" b="0" i="0" u="none" strike="noStrike" dirty="0">
                          <a:solidFill>
                            <a:srgbClr val="000000"/>
                          </a:solidFill>
                          <a:effectLst/>
                          <a:latin typeface="Calibri" panose="020F0502020204030204" pitchFamily="34" charset="0"/>
                        </a:rPr>
                        <a:t>both pharmacies and prescribers</a:t>
                      </a:r>
                    </a:p>
                  </a:txBody>
                  <a:tcPr marL="17072" marR="17072" marT="17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517957"/>
                  </a:ext>
                </a:extLst>
              </a:tr>
              <a:tr h="1261784">
                <a:tc>
                  <a:txBody>
                    <a:bodyPr/>
                    <a:lstStyle/>
                    <a:p>
                      <a:pPr algn="ctr" fontAlgn="ctr"/>
                      <a:r>
                        <a:rPr lang="en-US" sz="2700" b="0" i="0" u="none" strike="noStrike" dirty="0">
                          <a:solidFill>
                            <a:srgbClr val="000000"/>
                          </a:solidFill>
                          <a:effectLst/>
                          <a:latin typeface="Calibri" panose="020F0502020204030204" pitchFamily="34" charset="0"/>
                        </a:rPr>
                        <a:t>FFS CSP is managed by the Gainwell CSP Team</a:t>
                      </a:r>
                    </a:p>
                  </a:txBody>
                  <a:tcPr marL="17072" marR="17072" marT="17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700" b="0" i="0" u="none" strike="noStrike" dirty="0">
                          <a:solidFill>
                            <a:srgbClr val="000000"/>
                          </a:solidFill>
                          <a:effectLst/>
                          <a:latin typeface="Calibri" panose="020F0502020204030204" pitchFamily="34" charset="0"/>
                        </a:rPr>
                        <a:t>Managed Care CSP is managed by the members managed care plan</a:t>
                      </a:r>
                    </a:p>
                  </a:txBody>
                  <a:tcPr marL="17072" marR="17072" marT="17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7551389"/>
                  </a:ext>
                </a:extLst>
              </a:tr>
            </a:tbl>
          </a:graphicData>
        </a:graphic>
      </p:graphicFrame>
    </p:spTree>
    <p:extLst>
      <p:ext uri="{BB962C8B-B14F-4D97-AF65-F5344CB8AC3E}">
        <p14:creationId xmlns:p14="http://schemas.microsoft.com/office/powerpoint/2010/main" val="789357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A0336-3416-EB33-1B37-7DC2186C9A34}"/>
              </a:ext>
            </a:extLst>
          </p:cNvPr>
          <p:cNvSpPr>
            <a:spLocks noGrp="1"/>
          </p:cNvSpPr>
          <p:nvPr>
            <p:ph type="ctrTitle"/>
          </p:nvPr>
        </p:nvSpPr>
        <p:spPr>
          <a:xfrm>
            <a:off x="1355324" y="751800"/>
            <a:ext cx="9144000" cy="1272309"/>
          </a:xfrm>
        </p:spPr>
        <p:txBody>
          <a:bodyPr anchor="ctr">
            <a:normAutofit/>
          </a:bodyPr>
          <a:lstStyle/>
          <a:p>
            <a:r>
              <a:rPr lang="en-US" sz="4000" b="1" dirty="0"/>
              <a:t>Ohio Medicaid Coordinated Services Program (CSP) </a:t>
            </a:r>
          </a:p>
        </p:txBody>
      </p:sp>
      <p:sp>
        <p:nvSpPr>
          <p:cNvPr id="3" name="Subtitle 2">
            <a:extLst>
              <a:ext uri="{FF2B5EF4-FFF2-40B4-BE49-F238E27FC236}">
                <a16:creationId xmlns:a16="http://schemas.microsoft.com/office/drawing/2014/main" id="{01739604-970E-C639-2247-8DCA77544AD5}"/>
              </a:ext>
            </a:extLst>
          </p:cNvPr>
          <p:cNvSpPr>
            <a:spLocks noGrp="1"/>
          </p:cNvSpPr>
          <p:nvPr>
            <p:ph type="subTitle" idx="1"/>
          </p:nvPr>
        </p:nvSpPr>
        <p:spPr>
          <a:xfrm>
            <a:off x="1524000" y="1899821"/>
            <a:ext cx="9144000" cy="4074848"/>
          </a:xfrm>
        </p:spPr>
        <p:txBody>
          <a:bodyPr anchor="ctr">
            <a:normAutofit/>
          </a:bodyPr>
          <a:lstStyle/>
          <a:p>
            <a:pPr marR="0" lvl="0" algn="l">
              <a:lnSpc>
                <a:spcPct val="105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Non-controlled medications. Gainwell Call Center may approve one-time override requests received after hours for non-controlled medications. A maximum of three emergency overrides are permissible for Gainwell in a 180-day timeframe for all medications. Anything over three emergency overrides within 180 days shall be routed to the CSP Team for review. The Gainwell Call Center shall notify the CSP Team of the approval of one-time overrides within three business days.</a:t>
            </a:r>
          </a:p>
          <a:p>
            <a:pPr marL="342900" marR="0" lvl="0" indent="-342900" algn="l">
              <a:lnSpc>
                <a:spcPct val="105000"/>
              </a:lnSpc>
              <a:spcBef>
                <a:spcPts val="0"/>
              </a:spcBef>
              <a:spcAft>
                <a:spcPts val="0"/>
              </a:spcAft>
              <a:buFont typeface="+mj-lt"/>
              <a:buAutoNum type="alphaLcPeriod"/>
            </a:pPr>
            <a:endParaRPr lang="en-US" sz="1200" dirty="0">
              <a:effectLst/>
              <a:latin typeface="Times New Roman" panose="02020603050405020304" pitchFamily="18" charset="0"/>
              <a:ea typeface="Times New Roman" panose="02020603050405020304" pitchFamily="18" charset="0"/>
            </a:endParaRPr>
          </a:p>
          <a:p>
            <a:pPr marR="0" lvl="0" algn="l">
              <a:lnSpc>
                <a:spcPct val="105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Controlled medications. Controlled medication override requests shall be handled as follows:</a:t>
            </a:r>
          </a:p>
          <a:p>
            <a:pPr marR="0" lvl="2" algn="l">
              <a:lnSpc>
                <a:spcPct val="105000"/>
              </a:lnSpc>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p>
            <a:pPr marR="0" lvl="2" algn="l">
              <a:lnSpc>
                <a:spcPct val="105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*Emergent: for after-hours “emergent” situations that involve controlled medications, the Gainwell Call Center agrees to follow their “exception policy”. The Gainwell Call Center shall notify the CSP Team of an override for controlled medications through the designated inbox within three business days. – </a:t>
            </a:r>
            <a:r>
              <a:rPr lang="en-US" sz="1200" dirty="0">
                <a:solidFill>
                  <a:srgbClr val="FF0000"/>
                </a:solidFill>
                <a:effectLst/>
                <a:latin typeface="Times New Roman" panose="02020603050405020304" pitchFamily="18" charset="0"/>
                <a:ea typeface="Times New Roman" panose="02020603050405020304" pitchFamily="18" charset="0"/>
              </a:rPr>
              <a:t>CSP TEAM DISTRO EMAIL TO BE ESTABLISHED AND PROVIDED TO TEAM</a:t>
            </a:r>
          </a:p>
          <a:p>
            <a:pPr marR="0" lvl="2" algn="l">
              <a:lnSpc>
                <a:spcPct val="105000"/>
              </a:lnSpc>
              <a:spcBef>
                <a:spcPts val="0"/>
              </a:spcBef>
              <a:spcAft>
                <a:spcPts val="800"/>
              </a:spcAft>
            </a:pPr>
            <a:endParaRPr lang="en-US" sz="1200" dirty="0">
              <a:effectLst/>
              <a:latin typeface="Times New Roman" panose="02020603050405020304" pitchFamily="18" charset="0"/>
              <a:ea typeface="Times New Roman" panose="02020603050405020304" pitchFamily="18" charset="0"/>
            </a:endParaRPr>
          </a:p>
          <a:p>
            <a:pPr marR="0" lvl="2" algn="l">
              <a:lnSpc>
                <a:spcPct val="105000"/>
              </a:lnSpc>
              <a:spcBef>
                <a:spcPts val="0"/>
              </a:spcBef>
              <a:spcAft>
                <a:spcPts val="800"/>
              </a:spcAft>
            </a:pPr>
            <a:r>
              <a:rPr lang="en-US" sz="1200" dirty="0">
                <a:effectLst/>
                <a:latin typeface="Times New Roman" panose="02020603050405020304" pitchFamily="18" charset="0"/>
                <a:ea typeface="Times New Roman" panose="02020603050405020304" pitchFamily="18" charset="0"/>
              </a:rPr>
              <a:t>**Non-emergent: all controlled medication override requests received after hours shall be sent to the pharmacy designated mailbox within three business days. </a:t>
            </a:r>
          </a:p>
          <a:p>
            <a:endParaRPr lang="en-US" dirty="0"/>
          </a:p>
        </p:txBody>
      </p:sp>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65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FA257-D614-16DA-7BFC-273C6CF42E0E}"/>
              </a:ext>
            </a:extLst>
          </p:cNvPr>
          <p:cNvSpPr>
            <a:spLocks noGrp="1"/>
          </p:cNvSpPr>
          <p:nvPr>
            <p:ph type="title"/>
          </p:nvPr>
        </p:nvSpPr>
        <p:spPr/>
        <p:txBody>
          <a:bodyPr/>
          <a:lstStyle/>
          <a:p>
            <a:pPr algn="ctr"/>
            <a:r>
              <a:rPr lang="en-US" b="1">
                <a:latin typeface="+mn-lt"/>
              </a:rPr>
              <a:t>Co-Pays and Co-Pay Exemptions</a:t>
            </a:r>
          </a:p>
        </p:txBody>
      </p:sp>
      <p:sp>
        <p:nvSpPr>
          <p:cNvPr id="3" name="Content Placeholder 2">
            <a:extLst>
              <a:ext uri="{FF2B5EF4-FFF2-40B4-BE49-F238E27FC236}">
                <a16:creationId xmlns:a16="http://schemas.microsoft.com/office/drawing/2014/main" id="{D4212E83-4C2B-65C8-8A8A-777BCDAFEA2B}"/>
              </a:ext>
            </a:extLst>
          </p:cNvPr>
          <p:cNvSpPr>
            <a:spLocks noGrp="1"/>
          </p:cNvSpPr>
          <p:nvPr>
            <p:ph idx="1"/>
          </p:nvPr>
        </p:nvSpPr>
        <p:spPr/>
        <p:txBody>
          <a:bodyPr/>
          <a:lstStyle/>
          <a:p>
            <a:r>
              <a:rPr lang="en-US" dirty="0">
                <a:solidFill>
                  <a:srgbClr val="FF0000"/>
                </a:solidFill>
              </a:rPr>
              <a:t>Co-Pays are a critical difference between FFS and MCO</a:t>
            </a:r>
          </a:p>
          <a:p>
            <a:endParaRPr lang="en-US" dirty="0"/>
          </a:p>
        </p:txBody>
      </p:sp>
      <p:graphicFrame>
        <p:nvGraphicFramePr>
          <p:cNvPr id="5" name="Table 5">
            <a:extLst>
              <a:ext uri="{FF2B5EF4-FFF2-40B4-BE49-F238E27FC236}">
                <a16:creationId xmlns:a16="http://schemas.microsoft.com/office/drawing/2014/main" id="{009A58D0-53FF-6404-2C40-6A6DF80BA410}"/>
              </a:ext>
            </a:extLst>
          </p:cNvPr>
          <p:cNvGraphicFramePr>
            <a:graphicFrameLocks noGrp="1"/>
          </p:cNvGraphicFramePr>
          <p:nvPr>
            <p:extLst>
              <p:ext uri="{D42A27DB-BD31-4B8C-83A1-F6EECF244321}">
                <p14:modId xmlns:p14="http://schemas.microsoft.com/office/powerpoint/2010/main" val="650650717"/>
              </p:ext>
            </p:extLst>
          </p:nvPr>
        </p:nvGraphicFramePr>
        <p:xfrm>
          <a:off x="1943223" y="2406423"/>
          <a:ext cx="8128000" cy="741680"/>
        </p:xfrm>
        <a:graphic>
          <a:graphicData uri="http://schemas.openxmlformats.org/drawingml/2006/table">
            <a:tbl>
              <a:tblPr firstRow="1" bandRow="1">
                <a:tableStyleId>{17292A2E-F333-43FB-9621-5CBBE7FDCDCB}</a:tableStyleId>
              </a:tblPr>
              <a:tblGrid>
                <a:gridCol w="4064000">
                  <a:extLst>
                    <a:ext uri="{9D8B030D-6E8A-4147-A177-3AD203B41FA5}">
                      <a16:colId xmlns:a16="http://schemas.microsoft.com/office/drawing/2014/main" val="1992665367"/>
                    </a:ext>
                  </a:extLst>
                </a:gridCol>
                <a:gridCol w="4064000">
                  <a:extLst>
                    <a:ext uri="{9D8B030D-6E8A-4147-A177-3AD203B41FA5}">
                      <a16:colId xmlns:a16="http://schemas.microsoft.com/office/drawing/2014/main" val="3210578319"/>
                    </a:ext>
                  </a:extLst>
                </a:gridCol>
              </a:tblGrid>
              <a:tr h="370840">
                <a:tc>
                  <a:txBody>
                    <a:bodyPr/>
                    <a:lstStyle/>
                    <a:p>
                      <a:pPr algn="ctr"/>
                      <a:r>
                        <a:rPr lang="en-US"/>
                        <a:t>Fee-for-Service</a:t>
                      </a:r>
                    </a:p>
                  </a:txBody>
                  <a:tcPr/>
                </a:tc>
                <a:tc>
                  <a:txBody>
                    <a:bodyPr/>
                    <a:lstStyle/>
                    <a:p>
                      <a:pPr algn="ctr"/>
                      <a:r>
                        <a:rPr lang="en-US"/>
                        <a:t>Managed Care</a:t>
                      </a:r>
                    </a:p>
                  </a:txBody>
                  <a:tcPr/>
                </a:tc>
                <a:extLst>
                  <a:ext uri="{0D108BD9-81ED-4DB2-BD59-A6C34878D82A}">
                    <a16:rowId xmlns:a16="http://schemas.microsoft.com/office/drawing/2014/main" val="225579445"/>
                  </a:ext>
                </a:extLst>
              </a:tr>
              <a:tr h="370840">
                <a:tc>
                  <a:txBody>
                    <a:bodyPr/>
                    <a:lstStyle/>
                    <a:p>
                      <a:pPr algn="ctr"/>
                      <a:r>
                        <a:rPr lang="en-US"/>
                        <a:t>Co-pays vary- refer to chart for details</a:t>
                      </a:r>
                    </a:p>
                  </a:txBody>
                  <a:tcPr/>
                </a:tc>
                <a:tc>
                  <a:txBody>
                    <a:bodyPr/>
                    <a:lstStyle/>
                    <a:p>
                      <a:pPr algn="ctr"/>
                      <a:r>
                        <a:rPr lang="en-US"/>
                        <a:t>$0 co-pays for all medications</a:t>
                      </a:r>
                    </a:p>
                  </a:txBody>
                  <a:tcPr/>
                </a:tc>
                <a:extLst>
                  <a:ext uri="{0D108BD9-81ED-4DB2-BD59-A6C34878D82A}">
                    <a16:rowId xmlns:a16="http://schemas.microsoft.com/office/drawing/2014/main" val="3200967854"/>
                  </a:ext>
                </a:extLst>
              </a:tr>
            </a:tbl>
          </a:graphicData>
        </a:graphic>
      </p:graphicFrame>
      <p:graphicFrame>
        <p:nvGraphicFramePr>
          <p:cNvPr id="7" name="Table 7">
            <a:extLst>
              <a:ext uri="{FF2B5EF4-FFF2-40B4-BE49-F238E27FC236}">
                <a16:creationId xmlns:a16="http://schemas.microsoft.com/office/drawing/2014/main" id="{D59EFC23-839E-8F36-5620-8AE28ABF06DF}"/>
              </a:ext>
            </a:extLst>
          </p:cNvPr>
          <p:cNvGraphicFramePr>
            <a:graphicFrameLocks noGrp="1"/>
          </p:cNvGraphicFramePr>
          <p:nvPr>
            <p:extLst>
              <p:ext uri="{D42A27DB-BD31-4B8C-83A1-F6EECF244321}">
                <p14:modId xmlns:p14="http://schemas.microsoft.com/office/powerpoint/2010/main" val="2721531822"/>
              </p:ext>
            </p:extLst>
          </p:nvPr>
        </p:nvGraphicFramePr>
        <p:xfrm>
          <a:off x="1930400" y="4017351"/>
          <a:ext cx="8140823" cy="1493520"/>
        </p:xfrm>
        <a:graphic>
          <a:graphicData uri="http://schemas.openxmlformats.org/drawingml/2006/table">
            <a:tbl>
              <a:tblPr firstRow="1" bandRow="1">
                <a:tableStyleId>{17292A2E-F333-43FB-9621-5CBBE7FDCDCB}</a:tableStyleId>
              </a:tblPr>
              <a:tblGrid>
                <a:gridCol w="4076823">
                  <a:extLst>
                    <a:ext uri="{9D8B030D-6E8A-4147-A177-3AD203B41FA5}">
                      <a16:colId xmlns:a16="http://schemas.microsoft.com/office/drawing/2014/main" val="2366226465"/>
                    </a:ext>
                  </a:extLst>
                </a:gridCol>
                <a:gridCol w="4064000">
                  <a:extLst>
                    <a:ext uri="{9D8B030D-6E8A-4147-A177-3AD203B41FA5}">
                      <a16:colId xmlns:a16="http://schemas.microsoft.com/office/drawing/2014/main" val="962274836"/>
                    </a:ext>
                  </a:extLst>
                </a:gridCol>
              </a:tblGrid>
              <a:tr h="264315">
                <a:tc>
                  <a:txBody>
                    <a:bodyPr/>
                    <a:lstStyle/>
                    <a:p>
                      <a:pPr algn="ctr"/>
                      <a:r>
                        <a:rPr lang="en-US" sz="1800"/>
                        <a:t>Description</a:t>
                      </a:r>
                    </a:p>
                  </a:txBody>
                  <a:tcPr/>
                </a:tc>
                <a:tc>
                  <a:txBody>
                    <a:bodyPr/>
                    <a:lstStyle/>
                    <a:p>
                      <a:pPr algn="ctr"/>
                      <a:r>
                        <a:rPr lang="en-US" sz="1800"/>
                        <a:t>Co-Payment Amount</a:t>
                      </a:r>
                    </a:p>
                  </a:txBody>
                  <a:tcPr/>
                </a:tc>
                <a:extLst>
                  <a:ext uri="{0D108BD9-81ED-4DB2-BD59-A6C34878D82A}">
                    <a16:rowId xmlns:a16="http://schemas.microsoft.com/office/drawing/2014/main" val="1284361523"/>
                  </a:ext>
                </a:extLst>
              </a:tr>
              <a:tr h="251171">
                <a:tc>
                  <a:txBody>
                    <a:bodyPr/>
                    <a:lstStyle/>
                    <a:p>
                      <a:r>
                        <a:rPr lang="en-US" sz="1400"/>
                        <a:t>Medications that require a prior authorization</a:t>
                      </a:r>
                    </a:p>
                  </a:txBody>
                  <a:tcPr/>
                </a:tc>
                <a:tc>
                  <a:txBody>
                    <a:bodyPr/>
                    <a:lstStyle/>
                    <a:p>
                      <a:pPr algn="ctr"/>
                      <a:r>
                        <a:rPr lang="en-US" sz="1400" dirty="0"/>
                        <a:t>$3.00</a:t>
                      </a:r>
                    </a:p>
                  </a:txBody>
                  <a:tcPr/>
                </a:tc>
                <a:extLst>
                  <a:ext uri="{0D108BD9-81ED-4DB2-BD59-A6C34878D82A}">
                    <a16:rowId xmlns:a16="http://schemas.microsoft.com/office/drawing/2014/main" val="3326316875"/>
                  </a:ext>
                </a:extLst>
              </a:tr>
              <a:tr h="251171">
                <a:tc>
                  <a:txBody>
                    <a:bodyPr/>
                    <a:lstStyle/>
                    <a:p>
                      <a:r>
                        <a:rPr lang="en-US" sz="1400" dirty="0"/>
                        <a:t>Select trade name medications</a:t>
                      </a:r>
                    </a:p>
                  </a:txBody>
                  <a:tcPr/>
                </a:tc>
                <a:tc>
                  <a:txBody>
                    <a:bodyPr/>
                    <a:lstStyle/>
                    <a:p>
                      <a:pPr algn="ctr"/>
                      <a:r>
                        <a:rPr lang="en-US" sz="1400" dirty="0"/>
                        <a:t>$2.00</a:t>
                      </a:r>
                    </a:p>
                  </a:txBody>
                  <a:tcPr/>
                </a:tc>
                <a:extLst>
                  <a:ext uri="{0D108BD9-81ED-4DB2-BD59-A6C34878D82A}">
                    <a16:rowId xmlns:a16="http://schemas.microsoft.com/office/drawing/2014/main" val="746831775"/>
                  </a:ext>
                </a:extLst>
              </a:tr>
              <a:tr h="433527">
                <a:tc>
                  <a:txBody>
                    <a:bodyPr/>
                    <a:lstStyle/>
                    <a:p>
                      <a:r>
                        <a:rPr lang="en-US" sz="1400"/>
                        <a:t>Multi-source brands with a non-preferred or preferred generic</a:t>
                      </a:r>
                    </a:p>
                  </a:txBody>
                  <a:tcPr/>
                </a:tc>
                <a:tc>
                  <a:txBody>
                    <a:bodyPr/>
                    <a:lstStyle/>
                    <a:p>
                      <a:pPr algn="ctr"/>
                      <a:r>
                        <a:rPr lang="en-US" sz="1400" dirty="0"/>
                        <a:t>$0.00</a:t>
                      </a:r>
                    </a:p>
                    <a:p>
                      <a:endParaRPr lang="en-US" sz="1400" dirty="0"/>
                    </a:p>
                  </a:txBody>
                  <a:tcPr/>
                </a:tc>
                <a:extLst>
                  <a:ext uri="{0D108BD9-81ED-4DB2-BD59-A6C34878D82A}">
                    <a16:rowId xmlns:a16="http://schemas.microsoft.com/office/drawing/2014/main" val="3101436538"/>
                  </a:ext>
                </a:extLst>
              </a:tr>
            </a:tbl>
          </a:graphicData>
        </a:graphic>
      </p:graphicFrame>
      <p:sp>
        <p:nvSpPr>
          <p:cNvPr id="4" name="TextBox 3">
            <a:extLst>
              <a:ext uri="{FF2B5EF4-FFF2-40B4-BE49-F238E27FC236}">
                <a16:creationId xmlns:a16="http://schemas.microsoft.com/office/drawing/2014/main" id="{5FE700BC-6101-3D87-B865-6CAF78659A97}"/>
              </a:ext>
            </a:extLst>
          </p:cNvPr>
          <p:cNvSpPr txBox="1"/>
          <p:nvPr/>
        </p:nvSpPr>
        <p:spPr>
          <a:xfrm>
            <a:off x="1393794" y="6176963"/>
            <a:ext cx="8838317" cy="369332"/>
          </a:xfrm>
          <a:prstGeom prst="rect">
            <a:avLst/>
          </a:prstGeom>
          <a:noFill/>
        </p:spPr>
        <p:txBody>
          <a:bodyPr wrap="none" rtlCol="0">
            <a:spAutoFit/>
          </a:bodyPr>
          <a:lstStyle/>
          <a:p>
            <a:r>
              <a:rPr lang="en-US" dirty="0"/>
              <a:t>AT THIS TIME, THE $2 COPAY HAS BEEN SUPRESSED AND YOU WILL NOT SEE THIS ON CLAIMS</a:t>
            </a:r>
          </a:p>
        </p:txBody>
      </p:sp>
    </p:spTree>
    <p:extLst>
      <p:ext uri="{BB962C8B-B14F-4D97-AF65-F5344CB8AC3E}">
        <p14:creationId xmlns:p14="http://schemas.microsoft.com/office/powerpoint/2010/main" val="3553495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8"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381345-7B70-B852-0DB3-D832A737FC46}"/>
              </a:ext>
            </a:extLst>
          </p:cNvPr>
          <p:cNvSpPr>
            <a:spLocks noGrp="1"/>
          </p:cNvSpPr>
          <p:nvPr>
            <p:ph type="title"/>
          </p:nvPr>
        </p:nvSpPr>
        <p:spPr>
          <a:xfrm>
            <a:off x="1043631" y="809898"/>
            <a:ext cx="9942716" cy="1554480"/>
          </a:xfrm>
        </p:spPr>
        <p:txBody>
          <a:bodyPr anchor="ctr">
            <a:normAutofit/>
          </a:bodyPr>
          <a:lstStyle/>
          <a:p>
            <a:r>
              <a:rPr lang="en-US" sz="4800" b="1">
                <a:latin typeface="+mn-lt"/>
              </a:rPr>
              <a:t>Co-Pays and Co-Pay Exemptions</a:t>
            </a:r>
          </a:p>
        </p:txBody>
      </p:sp>
      <p:sp>
        <p:nvSpPr>
          <p:cNvPr id="3" name="Content Placeholder 2">
            <a:extLst>
              <a:ext uri="{FF2B5EF4-FFF2-40B4-BE49-F238E27FC236}">
                <a16:creationId xmlns:a16="http://schemas.microsoft.com/office/drawing/2014/main" id="{E6C4C56A-3C9C-0399-CF84-F294E64C272F}"/>
              </a:ext>
            </a:extLst>
          </p:cNvPr>
          <p:cNvSpPr>
            <a:spLocks noGrp="1"/>
          </p:cNvSpPr>
          <p:nvPr>
            <p:ph idx="1"/>
          </p:nvPr>
        </p:nvSpPr>
        <p:spPr>
          <a:xfrm>
            <a:off x="1045028" y="2704014"/>
            <a:ext cx="9941319" cy="3438166"/>
          </a:xfrm>
        </p:spPr>
        <p:txBody>
          <a:bodyPr anchor="ctr">
            <a:normAutofit/>
          </a:bodyPr>
          <a:lstStyle/>
          <a:p>
            <a:pPr marL="0" indent="0">
              <a:buNone/>
            </a:pPr>
            <a:r>
              <a:rPr lang="en-US" sz="1800" b="1"/>
              <a:t>Co-Pay Exemptions:</a:t>
            </a:r>
          </a:p>
          <a:p>
            <a:r>
              <a:rPr lang="en-US" sz="1700"/>
              <a:t>Medications administered to a member in a hospital, emergency department, office, clinic, or other facility, are not subject to copayments. Additionally, certain patient groups and situations are exempt from being charged a co-payment. These include:</a:t>
            </a:r>
          </a:p>
          <a:p>
            <a:pPr lvl="1"/>
            <a:r>
              <a:rPr lang="en-US" sz="1700"/>
              <a:t>Persons under 21 years of age</a:t>
            </a:r>
          </a:p>
          <a:p>
            <a:pPr lvl="1"/>
            <a:r>
              <a:rPr lang="en-US" sz="1700"/>
              <a:t>Pregnant women during the pregnancy and 12-month post-partum period which begins the last day of pregnancy</a:t>
            </a:r>
          </a:p>
          <a:p>
            <a:pPr lvl="1"/>
            <a:r>
              <a:rPr lang="en-US" sz="1700"/>
              <a:t>Persons receiving hospice or identified as breast and cervical cancer patients</a:t>
            </a:r>
          </a:p>
          <a:p>
            <a:pPr lvl="1"/>
            <a:r>
              <a:rPr lang="en-US" sz="1700"/>
              <a:t>Living arrangement is in a nursing home or intermediate care facility for members with intellectual disabilities</a:t>
            </a:r>
          </a:p>
          <a:p>
            <a:pPr lvl="1"/>
            <a:r>
              <a:rPr lang="en-US" sz="1700"/>
              <a:t>The prescription is for family planning (contraceptives)</a:t>
            </a:r>
          </a:p>
        </p:txBody>
      </p:sp>
      <p:cxnSp>
        <p:nvCxnSpPr>
          <p:cNvPr id="29"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350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650F7-54F7-4B43-8EEF-B3EA1A44AC7D}"/>
              </a:ext>
            </a:extLst>
          </p:cNvPr>
          <p:cNvSpPr>
            <a:spLocks noGrp="1"/>
          </p:cNvSpPr>
          <p:nvPr>
            <p:ph type="title"/>
          </p:nvPr>
        </p:nvSpPr>
        <p:spPr>
          <a:xfrm>
            <a:off x="793662" y="386930"/>
            <a:ext cx="10066122" cy="1298448"/>
          </a:xfrm>
        </p:spPr>
        <p:txBody>
          <a:bodyPr anchor="b">
            <a:normAutofit/>
          </a:bodyPr>
          <a:lstStyle/>
          <a:p>
            <a:pPr algn="ctr"/>
            <a:r>
              <a:rPr lang="en-US" sz="4800" b="1">
                <a:latin typeface="+mn-lt"/>
              </a:rPr>
              <a:t>Co-Pays and Co-Pay Exemptions</a:t>
            </a:r>
          </a:p>
        </p:txBody>
      </p:sp>
      <p:sp>
        <p:nvSpPr>
          <p:cNvPr id="15"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D5D467-C893-1745-D86F-3F62358B5CC2}"/>
              </a:ext>
            </a:extLst>
          </p:cNvPr>
          <p:cNvSpPr>
            <a:spLocks noGrp="1"/>
          </p:cNvSpPr>
          <p:nvPr>
            <p:ph idx="1"/>
          </p:nvPr>
        </p:nvSpPr>
        <p:spPr>
          <a:xfrm>
            <a:off x="793661" y="2599509"/>
            <a:ext cx="4530898" cy="3639450"/>
          </a:xfrm>
        </p:spPr>
        <p:txBody>
          <a:bodyPr anchor="ctr">
            <a:normAutofit/>
          </a:bodyPr>
          <a:lstStyle/>
          <a:p>
            <a:r>
              <a:rPr lang="en-US" sz="1600" dirty="0"/>
              <a:t>Living arrangement, hospice, and pregnancy may be indicated as part of the online claim to override co-payments when appropriate with the following overrides:</a:t>
            </a:r>
          </a:p>
          <a:p>
            <a:pPr lvl="1"/>
            <a:r>
              <a:rPr lang="en-US" sz="1600" dirty="0"/>
              <a:t>Pregnancy indicator = 2 (Pregnancy) in NCPDP field #335-2C</a:t>
            </a:r>
          </a:p>
          <a:p>
            <a:pPr lvl="1"/>
            <a:r>
              <a:rPr lang="en-US" sz="1600" dirty="0"/>
              <a:t>Hospice with Patient Residence = 11 in NCPDP field #384-4X</a:t>
            </a:r>
          </a:p>
          <a:p>
            <a:pPr lvl="1"/>
            <a:r>
              <a:rPr lang="en-US" sz="1600" dirty="0"/>
              <a:t>LTCF living arrangement with Patient Residence = 3 (Nursing Facility) or 9 (Intermediate Care Facility) in NCPDP field #384-4X</a:t>
            </a:r>
          </a:p>
          <a:p>
            <a:r>
              <a:rPr lang="en-US" sz="1600" dirty="0"/>
              <a:t>To find Living Arrangement code in VUE360RX</a:t>
            </a:r>
          </a:p>
          <a:p>
            <a:pPr lvl="1"/>
            <a:r>
              <a:rPr lang="en-US" sz="1600" dirty="0"/>
              <a:t>Member Tab &gt; Attributes</a:t>
            </a:r>
          </a:p>
          <a:p>
            <a:endParaRPr lang="en-US" sz="1600" dirty="0"/>
          </a:p>
        </p:txBody>
      </p:sp>
      <p:pic>
        <p:nvPicPr>
          <p:cNvPr id="5" name="Picture 4">
            <a:extLst>
              <a:ext uri="{FF2B5EF4-FFF2-40B4-BE49-F238E27FC236}">
                <a16:creationId xmlns:a16="http://schemas.microsoft.com/office/drawing/2014/main" id="{C1DBA927-CEB9-8B7C-34DE-5D9F610860B6}"/>
              </a:ext>
            </a:extLst>
          </p:cNvPr>
          <p:cNvPicPr>
            <a:picLocks noChangeAspect="1"/>
          </p:cNvPicPr>
          <p:nvPr/>
        </p:nvPicPr>
        <p:blipFill>
          <a:blip r:embed="rId2"/>
          <a:stretch>
            <a:fillRect/>
          </a:stretch>
        </p:blipFill>
        <p:spPr>
          <a:xfrm>
            <a:off x="5911532" y="3897165"/>
            <a:ext cx="5150277" cy="888423"/>
          </a:xfrm>
          <a:prstGeom prst="rect">
            <a:avLst/>
          </a:prstGeom>
        </p:spPr>
      </p:pic>
      <p:sp>
        <p:nvSpPr>
          <p:cNvPr id="18"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8161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1FF2-8652-181D-3B2D-9B4A4DD23B71}"/>
              </a:ext>
            </a:extLst>
          </p:cNvPr>
          <p:cNvSpPr>
            <a:spLocks noGrp="1"/>
          </p:cNvSpPr>
          <p:nvPr>
            <p:ph type="title"/>
          </p:nvPr>
        </p:nvSpPr>
        <p:spPr/>
        <p:txBody>
          <a:bodyPr/>
          <a:lstStyle/>
          <a:p>
            <a:pPr algn="ctr"/>
            <a:r>
              <a:rPr lang="en-US" b="1">
                <a:latin typeface="+mn-lt"/>
              </a:rPr>
              <a:t>Dispensing Fees</a:t>
            </a:r>
          </a:p>
        </p:txBody>
      </p:sp>
      <p:pic>
        <p:nvPicPr>
          <p:cNvPr id="4" name="Content Placeholder 3">
            <a:extLst>
              <a:ext uri="{FF2B5EF4-FFF2-40B4-BE49-F238E27FC236}">
                <a16:creationId xmlns:a16="http://schemas.microsoft.com/office/drawing/2014/main" id="{223DAA4A-55E0-A589-6BD2-29876DD7BF87}"/>
              </a:ext>
            </a:extLst>
          </p:cNvPr>
          <p:cNvPicPr>
            <a:picLocks noGrp="1" noChangeAspect="1"/>
          </p:cNvPicPr>
          <p:nvPr>
            <p:ph idx="1"/>
          </p:nvPr>
        </p:nvPicPr>
        <p:blipFill rotWithShape="1">
          <a:blip r:embed="rId2"/>
          <a:srcRect r="2452"/>
          <a:stretch/>
        </p:blipFill>
        <p:spPr>
          <a:xfrm>
            <a:off x="370881" y="1772665"/>
            <a:ext cx="5908621" cy="3542857"/>
          </a:xfrm>
          <a:prstGeom prst="rect">
            <a:avLst/>
          </a:prstGeom>
        </p:spPr>
      </p:pic>
      <p:pic>
        <p:nvPicPr>
          <p:cNvPr id="5" name="Picture 4">
            <a:extLst>
              <a:ext uri="{FF2B5EF4-FFF2-40B4-BE49-F238E27FC236}">
                <a16:creationId xmlns:a16="http://schemas.microsoft.com/office/drawing/2014/main" id="{17AA6EFD-F067-30A4-D5B0-633E1F4C1CBB}"/>
              </a:ext>
            </a:extLst>
          </p:cNvPr>
          <p:cNvPicPr>
            <a:picLocks noChangeAspect="1"/>
          </p:cNvPicPr>
          <p:nvPr/>
        </p:nvPicPr>
        <p:blipFill>
          <a:blip r:embed="rId3"/>
          <a:stretch>
            <a:fillRect/>
          </a:stretch>
        </p:blipFill>
        <p:spPr>
          <a:xfrm>
            <a:off x="6428023" y="1772665"/>
            <a:ext cx="5393096" cy="4897052"/>
          </a:xfrm>
          <a:prstGeom prst="rect">
            <a:avLst/>
          </a:prstGeom>
        </p:spPr>
      </p:pic>
    </p:spTree>
    <p:extLst>
      <p:ext uri="{BB962C8B-B14F-4D97-AF65-F5344CB8AC3E}">
        <p14:creationId xmlns:p14="http://schemas.microsoft.com/office/powerpoint/2010/main" val="1665063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6A00-6940-73EA-920E-70E99F4087C5}"/>
              </a:ext>
            </a:extLst>
          </p:cNvPr>
          <p:cNvSpPr>
            <a:spLocks noGrp="1"/>
          </p:cNvSpPr>
          <p:nvPr>
            <p:ph type="title"/>
          </p:nvPr>
        </p:nvSpPr>
        <p:spPr>
          <a:xfrm>
            <a:off x="1008184" y="174032"/>
            <a:ext cx="10175631" cy="1111843"/>
          </a:xfrm>
        </p:spPr>
        <p:txBody>
          <a:bodyPr anchor="ctr">
            <a:normAutofit/>
          </a:bodyPr>
          <a:lstStyle/>
          <a:p>
            <a:pPr algn="ctr"/>
            <a:r>
              <a:rPr lang="en-US" sz="4000" b="1">
                <a:latin typeface="+mn-lt"/>
              </a:rPr>
              <a:t>Pharmacy Reimbursement</a:t>
            </a:r>
          </a:p>
        </p:txBody>
      </p:sp>
      <p:sp>
        <p:nvSpPr>
          <p:cNvPr id="7" name="Content Placeholder 6">
            <a:extLst>
              <a:ext uri="{FF2B5EF4-FFF2-40B4-BE49-F238E27FC236}">
                <a16:creationId xmlns:a16="http://schemas.microsoft.com/office/drawing/2014/main" id="{976A2FA0-8F33-3C5E-7B9D-E30A7FDC3405}"/>
              </a:ext>
            </a:extLst>
          </p:cNvPr>
          <p:cNvSpPr>
            <a:spLocks noGrp="1"/>
          </p:cNvSpPr>
          <p:nvPr>
            <p:ph idx="1"/>
          </p:nvPr>
        </p:nvSpPr>
        <p:spPr>
          <a:xfrm>
            <a:off x="1008184" y="1118587"/>
            <a:ext cx="10175630" cy="674702"/>
          </a:xfrm>
        </p:spPr>
        <p:txBody>
          <a:bodyPr anchor="ctr">
            <a:normAutofit/>
          </a:bodyPr>
          <a:lstStyle/>
          <a:p>
            <a:pPr algn="ctr"/>
            <a:r>
              <a:rPr lang="en-US" sz="1200"/>
              <a:t>Claim Payment and Reimbursement- Payment will occur on the same schedules as it currently does for FFS. Thursdays of each week, unless a state holiday falls on M-Th (Friday). Payments will continue to be sent by </a:t>
            </a:r>
            <a:r>
              <a:rPr lang="en-US" sz="1200" err="1"/>
              <a:t>Gainwell</a:t>
            </a:r>
            <a:r>
              <a:rPr lang="en-US" sz="1200"/>
              <a:t> Technologies via EFT or check, depending on provider preference as specified in PNM</a:t>
            </a:r>
          </a:p>
          <a:p>
            <a:pPr algn="ctr"/>
            <a:endParaRPr lang="en-US" sz="1600"/>
          </a:p>
        </p:txBody>
      </p:sp>
      <p:graphicFrame>
        <p:nvGraphicFramePr>
          <p:cNvPr id="8" name="Table 7">
            <a:extLst>
              <a:ext uri="{FF2B5EF4-FFF2-40B4-BE49-F238E27FC236}">
                <a16:creationId xmlns:a16="http://schemas.microsoft.com/office/drawing/2014/main" id="{DC0A4F2E-E16C-4C3A-87D6-D7B4FDEE2B08}"/>
              </a:ext>
            </a:extLst>
          </p:cNvPr>
          <p:cNvGraphicFramePr>
            <a:graphicFrameLocks noGrp="1"/>
          </p:cNvGraphicFramePr>
          <p:nvPr>
            <p:extLst>
              <p:ext uri="{D42A27DB-BD31-4B8C-83A1-F6EECF244321}">
                <p14:modId xmlns:p14="http://schemas.microsoft.com/office/powerpoint/2010/main" val="1653034359"/>
              </p:ext>
            </p:extLst>
          </p:nvPr>
        </p:nvGraphicFramePr>
        <p:xfrm>
          <a:off x="577050" y="1864311"/>
          <a:ext cx="11088210" cy="4708503"/>
        </p:xfrm>
        <a:graphic>
          <a:graphicData uri="http://schemas.openxmlformats.org/drawingml/2006/table">
            <a:tbl>
              <a:tblPr firstRow="1" bandRow="1">
                <a:tableStyleId>{17292A2E-F333-43FB-9621-5CBBE7FDCDCB}</a:tableStyleId>
              </a:tblPr>
              <a:tblGrid>
                <a:gridCol w="855510">
                  <a:extLst>
                    <a:ext uri="{9D8B030D-6E8A-4147-A177-3AD203B41FA5}">
                      <a16:colId xmlns:a16="http://schemas.microsoft.com/office/drawing/2014/main" val="2722473842"/>
                    </a:ext>
                  </a:extLst>
                </a:gridCol>
                <a:gridCol w="5180865">
                  <a:extLst>
                    <a:ext uri="{9D8B030D-6E8A-4147-A177-3AD203B41FA5}">
                      <a16:colId xmlns:a16="http://schemas.microsoft.com/office/drawing/2014/main" val="2655384730"/>
                    </a:ext>
                  </a:extLst>
                </a:gridCol>
                <a:gridCol w="5051835">
                  <a:extLst>
                    <a:ext uri="{9D8B030D-6E8A-4147-A177-3AD203B41FA5}">
                      <a16:colId xmlns:a16="http://schemas.microsoft.com/office/drawing/2014/main" val="3394775971"/>
                    </a:ext>
                  </a:extLst>
                </a:gridCol>
              </a:tblGrid>
              <a:tr h="264701">
                <a:tc>
                  <a:txBody>
                    <a:bodyPr/>
                    <a:lstStyle/>
                    <a:p>
                      <a:pPr algn="ctr" fontAlgn="ctr"/>
                      <a:r>
                        <a:rPr lang="en-US" sz="1000" u="none" strike="noStrike">
                          <a:effectLst/>
                        </a:rPr>
                        <a:t> </a:t>
                      </a:r>
                      <a:endParaRPr lang="en-US" sz="1000" b="1" i="0" u="none" strike="noStrike">
                        <a:solidFill>
                          <a:srgbClr val="000000"/>
                        </a:solidFill>
                        <a:effectLst/>
                        <a:latin typeface="Arial" panose="020B0604020202020204" pitchFamily="34" charset="0"/>
                      </a:endParaRPr>
                    </a:p>
                  </a:txBody>
                  <a:tcPr marL="3200" marR="3200" marT="3200" marB="0" anchor="ctr"/>
                </a:tc>
                <a:tc>
                  <a:txBody>
                    <a:bodyPr/>
                    <a:lstStyle/>
                    <a:p>
                      <a:pPr algn="ctr" fontAlgn="ctr"/>
                      <a:r>
                        <a:rPr lang="en-US" sz="1000" u="none" strike="noStrike">
                          <a:effectLst/>
                        </a:rPr>
                        <a:t>Fee-for-Service</a:t>
                      </a:r>
                      <a:endParaRPr lang="en-US" sz="1000" b="1" i="0" u="none" strike="noStrike">
                        <a:solidFill>
                          <a:srgbClr val="000000"/>
                        </a:solidFill>
                        <a:effectLst/>
                        <a:latin typeface="Arial" panose="020B0604020202020204" pitchFamily="34" charset="0"/>
                      </a:endParaRPr>
                    </a:p>
                  </a:txBody>
                  <a:tcPr marL="3200" marR="3200" marT="3200" marB="0" anchor="ctr"/>
                </a:tc>
                <a:tc>
                  <a:txBody>
                    <a:bodyPr/>
                    <a:lstStyle/>
                    <a:p>
                      <a:pPr algn="ctr" fontAlgn="ctr"/>
                      <a:r>
                        <a:rPr lang="en-US" sz="1000" u="none" strike="noStrike">
                          <a:effectLst/>
                        </a:rPr>
                        <a:t>Managed Care</a:t>
                      </a:r>
                      <a:endParaRPr lang="en-US" sz="1000" b="1" i="0" u="none" strike="noStrike">
                        <a:solidFill>
                          <a:srgbClr val="000000"/>
                        </a:solidFill>
                        <a:effectLst/>
                        <a:latin typeface="Arial" panose="020B0604020202020204" pitchFamily="34" charset="0"/>
                      </a:endParaRPr>
                    </a:p>
                  </a:txBody>
                  <a:tcPr marL="3200" marR="3200" marT="3200" marB="0" anchor="ctr"/>
                </a:tc>
                <a:extLst>
                  <a:ext uri="{0D108BD9-81ED-4DB2-BD59-A6C34878D82A}">
                    <a16:rowId xmlns:a16="http://schemas.microsoft.com/office/drawing/2014/main" val="3701951980"/>
                  </a:ext>
                </a:extLst>
              </a:tr>
              <a:tr h="684389">
                <a:tc rowSpan="2">
                  <a:txBody>
                    <a:bodyPr/>
                    <a:lstStyle/>
                    <a:p>
                      <a:pPr algn="ctr" fontAlgn="ctr"/>
                      <a:r>
                        <a:rPr lang="en-US" sz="1000" b="1" u="none" strike="noStrike">
                          <a:effectLst/>
                        </a:rPr>
                        <a:t>340B</a:t>
                      </a:r>
                      <a:endParaRPr lang="en-US" sz="1000" b="1" i="0" u="none" strike="noStrike">
                        <a:solidFill>
                          <a:srgbClr val="000000"/>
                        </a:solidFill>
                        <a:effectLst/>
                        <a:latin typeface="Arial" panose="020B0604020202020204" pitchFamily="34" charset="0"/>
                      </a:endParaRPr>
                    </a:p>
                  </a:txBody>
                  <a:tcPr marL="3200" marR="3200" marT="3200" marB="0" anchor="ctr"/>
                </a:tc>
                <a:tc>
                  <a:txBody>
                    <a:bodyPr/>
                    <a:lstStyle/>
                    <a:p>
                      <a:pPr algn="l" fontAlgn="ctr"/>
                      <a:r>
                        <a:rPr lang="en-US" sz="1200" u="none" strike="noStrike">
                          <a:effectLst/>
                        </a:rPr>
                        <a:t>The ingredient cost will be the lesser of the submitted ingredient costs or fifty percent of wholesale acquisition cost (WAC).  If no WAC exists, then pay at lesser of submitted ingredient cost or Ohio Actual Acquisition Cost (OAAC).</a:t>
                      </a:r>
                      <a:endParaRPr lang="en-US" sz="1200" b="0" i="0" u="none" strike="noStrike">
                        <a:solidFill>
                          <a:srgbClr val="000000"/>
                        </a:solidFill>
                        <a:effectLst/>
                        <a:latin typeface="Arial" panose="020B0604020202020204" pitchFamily="34" charset="0"/>
                      </a:endParaRPr>
                    </a:p>
                  </a:txBody>
                  <a:tcPr marL="3200" marR="3200" marT="3200" marB="0" anchor="ctr"/>
                </a:tc>
                <a:tc>
                  <a:txBody>
                    <a:bodyPr/>
                    <a:lstStyle/>
                    <a:p>
                      <a:pPr algn="l" fontAlgn="ctr"/>
                      <a:r>
                        <a:rPr lang="en-US" sz="1100" u="none" strike="noStrike">
                          <a:effectLst/>
                        </a:rPr>
                        <a:t>Priced using NADAC or WAC in accordance with ORC 5167.123.  Please note – this is not a lesser of methodology.  Claims price at NADAC and if no NADAC available, then WAC is used  </a:t>
                      </a:r>
                      <a:endParaRPr lang="en-US" sz="1100" b="0" i="0" u="none" strike="noStrike">
                        <a:solidFill>
                          <a:srgbClr val="000000"/>
                        </a:solidFill>
                        <a:effectLst/>
                        <a:latin typeface="Arial" panose="020B0604020202020204" pitchFamily="34" charset="0"/>
                      </a:endParaRPr>
                    </a:p>
                  </a:txBody>
                  <a:tcPr marL="3200" marR="3200" marT="3200" marB="0" anchor="ctr"/>
                </a:tc>
                <a:extLst>
                  <a:ext uri="{0D108BD9-81ED-4DB2-BD59-A6C34878D82A}">
                    <a16:rowId xmlns:a16="http://schemas.microsoft.com/office/drawing/2014/main" val="607618105"/>
                  </a:ext>
                </a:extLst>
              </a:tr>
              <a:tr h="684389">
                <a:tc vMerge="1">
                  <a:txBody>
                    <a:bodyPr/>
                    <a:lstStyle/>
                    <a:p>
                      <a:endParaRPr lang="en-US"/>
                    </a:p>
                  </a:txBody>
                  <a:tcPr/>
                </a:tc>
                <a:tc>
                  <a:txBody>
                    <a:bodyPr/>
                    <a:lstStyle/>
                    <a:p>
                      <a:pPr algn="l" fontAlgn="b"/>
                      <a:r>
                        <a:rPr lang="en-US" sz="1200" u="none" strike="noStrike">
                          <a:effectLst/>
                        </a:rPr>
                        <a:t>Contract Pharmacies are only permitted when an agreement exists between the contract pharmacy and the state medicaid agency.  Ohio Medicaid currently has no agreements in place (therefore, contract pharmacy is prohibited in FFS).  </a:t>
                      </a:r>
                      <a:endParaRPr lang="en-US" sz="1200" b="0" i="0" u="none" strike="noStrike">
                        <a:solidFill>
                          <a:srgbClr val="000000"/>
                        </a:solidFill>
                        <a:effectLst/>
                        <a:latin typeface="Arial" panose="020B0604020202020204" pitchFamily="34" charset="0"/>
                      </a:endParaRPr>
                    </a:p>
                  </a:txBody>
                  <a:tcPr marL="3200" marR="3200" marT="3200" marB="0" anchor="b"/>
                </a:tc>
                <a:tc>
                  <a:txBody>
                    <a:bodyPr/>
                    <a:lstStyle/>
                    <a:p>
                      <a:pPr algn="l" fontAlgn="ctr"/>
                      <a:r>
                        <a:rPr lang="en-US" sz="1100" u="none" strike="noStrike">
                          <a:effectLst/>
                        </a:rPr>
                        <a:t>Contract pharmacies are permitted</a:t>
                      </a:r>
                      <a:endParaRPr lang="en-US" sz="1100" b="0" i="0" u="none" strike="noStrike">
                        <a:solidFill>
                          <a:srgbClr val="000000"/>
                        </a:solidFill>
                        <a:effectLst/>
                        <a:latin typeface="Arial" panose="020B0604020202020204" pitchFamily="34" charset="0"/>
                      </a:endParaRPr>
                    </a:p>
                  </a:txBody>
                  <a:tcPr marL="3200" marR="3200" marT="3200" marB="0" anchor="ctr"/>
                </a:tc>
                <a:extLst>
                  <a:ext uri="{0D108BD9-81ED-4DB2-BD59-A6C34878D82A}">
                    <a16:rowId xmlns:a16="http://schemas.microsoft.com/office/drawing/2014/main" val="2014009739"/>
                  </a:ext>
                </a:extLst>
              </a:tr>
              <a:tr h="894231">
                <a:tc rowSpan="2">
                  <a:txBody>
                    <a:bodyPr/>
                    <a:lstStyle/>
                    <a:p>
                      <a:pPr algn="ctr" fontAlgn="ctr"/>
                      <a:r>
                        <a:rPr lang="en-US" sz="1000" b="1" u="none" strike="noStrike">
                          <a:effectLst/>
                        </a:rPr>
                        <a:t>Clotting Factor</a:t>
                      </a:r>
                      <a:endParaRPr lang="en-US" sz="1000" b="1" i="0" u="none" strike="noStrike">
                        <a:solidFill>
                          <a:srgbClr val="000000"/>
                        </a:solidFill>
                        <a:effectLst/>
                        <a:latin typeface="Arial" panose="020B0604020202020204" pitchFamily="34" charset="0"/>
                      </a:endParaRPr>
                    </a:p>
                  </a:txBody>
                  <a:tcPr marL="3200" marR="3200" marT="3200" marB="0" anchor="ctr"/>
                </a:tc>
                <a:tc>
                  <a:txBody>
                    <a:bodyPr/>
                    <a:lstStyle/>
                    <a:p>
                      <a:pPr algn="l" fontAlgn="b"/>
                      <a:r>
                        <a:rPr lang="en-US" sz="1200" u="none" strike="noStrike" dirty="0">
                          <a:effectLst/>
                        </a:rPr>
                        <a:t>The ingredient cost shall be the payment limit shown in the current Medicare Part B drug pricing file, minus the furnishing fee assigned by Medicare Part B.  The Medicare Part B pricing file is available at: https://www.cms.gov/medicare/medicare-fee-for-service-part-b-drugs/mcrpartbdrugavgsalesprice.</a:t>
                      </a:r>
                      <a:endParaRPr lang="en-US" sz="1200" b="0" i="0" u="none" strike="noStrike" dirty="0">
                        <a:solidFill>
                          <a:srgbClr val="000000"/>
                        </a:solidFill>
                        <a:effectLst/>
                        <a:latin typeface="Arial" panose="020B0604020202020204" pitchFamily="34" charset="0"/>
                      </a:endParaRPr>
                    </a:p>
                  </a:txBody>
                  <a:tcPr marL="3200" marR="3200" marT="3200" marB="0" anchor="b"/>
                </a:tc>
                <a:tc rowSpan="2">
                  <a:txBody>
                    <a:bodyPr/>
                    <a:lstStyle/>
                    <a:p>
                      <a:pPr algn="l" fontAlgn="ctr"/>
                      <a:r>
                        <a:rPr lang="en-US" sz="1100" u="none" strike="noStrike">
                          <a:effectLst/>
                        </a:rPr>
                        <a:t>Priced at the lesser of OAAC or the submitted/usual and customary charge, as determined by the claim’s date of service</a:t>
                      </a:r>
                      <a:endParaRPr lang="en-US" sz="1100" b="0" i="0" u="none" strike="noStrike">
                        <a:solidFill>
                          <a:srgbClr val="000000"/>
                        </a:solidFill>
                        <a:effectLst/>
                        <a:latin typeface="Arial" panose="020B0604020202020204" pitchFamily="34" charset="0"/>
                      </a:endParaRPr>
                    </a:p>
                  </a:txBody>
                  <a:tcPr marL="3200" marR="3200" marT="3200" marB="0" anchor="ctr"/>
                </a:tc>
                <a:extLst>
                  <a:ext uri="{0D108BD9-81ED-4DB2-BD59-A6C34878D82A}">
                    <a16:rowId xmlns:a16="http://schemas.microsoft.com/office/drawing/2014/main" val="3412471855"/>
                  </a:ext>
                </a:extLst>
              </a:tr>
              <a:tr h="474546">
                <a:tc vMerge="1">
                  <a:txBody>
                    <a:bodyPr/>
                    <a:lstStyle/>
                    <a:p>
                      <a:endParaRPr lang="en-US"/>
                    </a:p>
                  </a:txBody>
                  <a:tcPr/>
                </a:tc>
                <a:tc>
                  <a:txBody>
                    <a:bodyPr/>
                    <a:lstStyle/>
                    <a:p>
                      <a:pPr algn="l" fontAlgn="b"/>
                      <a:r>
                        <a:rPr lang="en-US" sz="1200" u="sng" strike="noStrike">
                          <a:effectLst/>
                          <a:hlinkClick r:id="rId2"/>
                        </a:rPr>
                        <a:t>https://www.cms.gov/medicare/medicare-fee-for-service-part-b-drugs/mcrpartbdrugavgsalesprice</a:t>
                      </a:r>
                      <a:endParaRPr lang="en-US" sz="1200" b="0" i="0" u="sng" strike="noStrike">
                        <a:solidFill>
                          <a:srgbClr val="0563C1"/>
                        </a:solidFill>
                        <a:effectLst/>
                        <a:latin typeface="Calibri" panose="020F0502020204030204" pitchFamily="34" charset="0"/>
                      </a:endParaRPr>
                    </a:p>
                  </a:txBody>
                  <a:tcPr marL="3200" marR="3200" marT="3200" marB="0" anchor="b"/>
                </a:tc>
                <a:tc vMerge="1">
                  <a:txBody>
                    <a:bodyPr/>
                    <a:lstStyle/>
                    <a:p>
                      <a:endParaRPr lang="en-US"/>
                    </a:p>
                  </a:txBody>
                  <a:tcPr/>
                </a:tc>
                <a:extLst>
                  <a:ext uri="{0D108BD9-81ED-4DB2-BD59-A6C34878D82A}">
                    <a16:rowId xmlns:a16="http://schemas.microsoft.com/office/drawing/2014/main" val="2459683692"/>
                  </a:ext>
                </a:extLst>
              </a:tr>
              <a:tr h="1313918">
                <a:tc rowSpan="2">
                  <a:txBody>
                    <a:bodyPr/>
                    <a:lstStyle/>
                    <a:p>
                      <a:pPr algn="ctr" fontAlgn="ctr"/>
                      <a:r>
                        <a:rPr lang="en-US" sz="1000" b="1" u="none" strike="noStrike" dirty="0">
                          <a:effectLst/>
                        </a:rPr>
                        <a:t>All Others</a:t>
                      </a:r>
                      <a:endParaRPr lang="en-US" sz="1000" b="1" i="0" u="none" strike="noStrike" dirty="0">
                        <a:solidFill>
                          <a:srgbClr val="000000"/>
                        </a:solidFill>
                        <a:effectLst/>
                        <a:latin typeface="Arial" panose="020B0604020202020204" pitchFamily="34" charset="0"/>
                      </a:endParaRPr>
                    </a:p>
                  </a:txBody>
                  <a:tcPr marL="3200" marR="3200" marT="3200" marB="0" anchor="ctr"/>
                </a:tc>
                <a:tc>
                  <a:txBody>
                    <a:bodyPr/>
                    <a:lstStyle/>
                    <a:p>
                      <a:pPr algn="l" fontAlgn="b"/>
                      <a:r>
                        <a:rPr lang="en-US" sz="1200" u="none" strike="noStrike" dirty="0">
                          <a:effectLst/>
                        </a:rPr>
                        <a:t>The ingredient cost shall be the National Average Drug Acquisition Cost (NADAC).  If no NADAC has been published by CMS at https://www.medicaid.gov/medicaid/prescription-drugs/pharmacy-pricing/index.html, the ingredient cost shall be the lesser of submitted usual and customary (UAC), submitted ingredient cost, submitted Other Payer Patient Responsibility Amount (OPPRA), WAC,OAAC, or the submitted gross amount due (GAD).</a:t>
                      </a:r>
                      <a:endParaRPr lang="en-US" sz="1200" b="0" i="0" u="none" strike="noStrike" dirty="0">
                        <a:solidFill>
                          <a:srgbClr val="000000"/>
                        </a:solidFill>
                        <a:effectLst/>
                        <a:latin typeface="Arial" panose="020B0604020202020204" pitchFamily="34" charset="0"/>
                      </a:endParaRPr>
                    </a:p>
                  </a:txBody>
                  <a:tcPr marL="3200" marR="3200" marT="3200" marB="0" anchor="b"/>
                </a:tc>
                <a:tc rowSpan="2">
                  <a:txBody>
                    <a:bodyPr/>
                    <a:lstStyle/>
                    <a:p>
                      <a:pPr algn="l" fontAlgn="ctr"/>
                      <a:r>
                        <a:rPr lang="en-US" sz="1100" u="none" strike="noStrike">
                          <a:effectLst/>
                        </a:rPr>
                        <a:t>Brand and generic medications, regardless of specialty status, will be priced at the lesser of OAAC, NADAC, WAC, or the submitted/usual and customary charge, as determined by the claim’s date of service. </a:t>
                      </a:r>
                      <a:endParaRPr lang="en-US" sz="1100" b="0" i="0" u="none" strike="noStrike">
                        <a:solidFill>
                          <a:srgbClr val="000000"/>
                        </a:solidFill>
                        <a:effectLst/>
                        <a:latin typeface="Arial" panose="020B0604020202020204" pitchFamily="34" charset="0"/>
                      </a:endParaRPr>
                    </a:p>
                  </a:txBody>
                  <a:tcPr marL="3200" marR="3200" marT="3200" marB="0" anchor="ctr"/>
                </a:tc>
                <a:extLst>
                  <a:ext uri="{0D108BD9-81ED-4DB2-BD59-A6C34878D82A}">
                    <a16:rowId xmlns:a16="http://schemas.microsoft.com/office/drawing/2014/main" val="384527295"/>
                  </a:ext>
                </a:extLst>
              </a:tr>
              <a:tr h="264701">
                <a:tc vMerge="1">
                  <a:txBody>
                    <a:bodyPr/>
                    <a:lstStyle/>
                    <a:p>
                      <a:endParaRPr lang="en-US"/>
                    </a:p>
                  </a:txBody>
                  <a:tcPr/>
                </a:tc>
                <a:tc>
                  <a:txBody>
                    <a:bodyPr/>
                    <a:lstStyle/>
                    <a:p>
                      <a:pPr algn="l" fontAlgn="b"/>
                      <a:r>
                        <a:rPr lang="en-US" sz="1200" u="sng" strike="noStrike" dirty="0">
                          <a:effectLst/>
                          <a:hlinkClick r:id="rId3"/>
                        </a:rPr>
                        <a:t>https://www.medicaid.gov/medicaid/prescription-drugs/pharmacy-pricing/index.html</a:t>
                      </a:r>
                      <a:endParaRPr lang="en-US" sz="1200" b="0" i="0" u="sng" strike="noStrike" dirty="0">
                        <a:solidFill>
                          <a:srgbClr val="0563C1"/>
                        </a:solidFill>
                        <a:effectLst/>
                        <a:latin typeface="Calibri" panose="020F0502020204030204" pitchFamily="34" charset="0"/>
                      </a:endParaRPr>
                    </a:p>
                  </a:txBody>
                  <a:tcPr marL="3200" marR="3200" marT="3200" marB="0" anchor="b"/>
                </a:tc>
                <a:tc vMerge="1">
                  <a:txBody>
                    <a:bodyPr/>
                    <a:lstStyle/>
                    <a:p>
                      <a:endParaRPr lang="en-US"/>
                    </a:p>
                  </a:txBody>
                  <a:tcPr/>
                </a:tc>
                <a:extLst>
                  <a:ext uri="{0D108BD9-81ED-4DB2-BD59-A6C34878D82A}">
                    <a16:rowId xmlns:a16="http://schemas.microsoft.com/office/drawing/2014/main" val="900516367"/>
                  </a:ext>
                </a:extLst>
              </a:tr>
            </a:tbl>
          </a:graphicData>
        </a:graphic>
      </p:graphicFrame>
    </p:spTree>
    <p:extLst>
      <p:ext uri="{BB962C8B-B14F-4D97-AF65-F5344CB8AC3E}">
        <p14:creationId xmlns:p14="http://schemas.microsoft.com/office/powerpoint/2010/main" val="2747544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557F99-ED6D-78CF-B1DE-3DE27333364A}"/>
              </a:ext>
            </a:extLst>
          </p:cNvPr>
          <p:cNvSpPr>
            <a:spLocks noGrp="1"/>
          </p:cNvSpPr>
          <p:nvPr>
            <p:ph type="title"/>
          </p:nvPr>
        </p:nvSpPr>
        <p:spPr>
          <a:xfrm>
            <a:off x="1113809" y="2960716"/>
            <a:ext cx="4304167" cy="2387600"/>
          </a:xfrm>
        </p:spPr>
        <p:txBody>
          <a:bodyPr vert="horz" lIns="91440" tIns="45720" rIns="91440" bIns="45720" rtlCol="0" anchor="t">
            <a:normAutofit/>
          </a:bodyPr>
          <a:lstStyle/>
          <a:p>
            <a:r>
              <a:rPr lang="en-US" sz="4600" b="1" kern="1200">
                <a:solidFill>
                  <a:schemeClr val="tx1"/>
                </a:solidFill>
                <a:latin typeface="+mn-lt"/>
                <a:ea typeface="+mj-ea"/>
                <a:cs typeface="+mj-cs"/>
              </a:rPr>
              <a:t>Member Reimbursement</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731B28D7-AE0B-B896-A76A-AD294E423AE5}"/>
              </a:ext>
            </a:extLst>
          </p:cNvPr>
          <p:cNvGraphicFramePr>
            <a:graphicFrameLocks noGrp="1"/>
          </p:cNvGraphicFramePr>
          <p:nvPr>
            <p:ph idx="1"/>
            <p:extLst>
              <p:ext uri="{D42A27DB-BD31-4B8C-83A1-F6EECF244321}">
                <p14:modId xmlns:p14="http://schemas.microsoft.com/office/powerpoint/2010/main" val="3509525787"/>
              </p:ext>
            </p:extLst>
          </p:nvPr>
        </p:nvGraphicFramePr>
        <p:xfrm>
          <a:off x="5922492" y="2247037"/>
          <a:ext cx="5536001" cy="2305173"/>
        </p:xfrm>
        <a:graphic>
          <a:graphicData uri="http://schemas.openxmlformats.org/drawingml/2006/table">
            <a:tbl>
              <a:tblPr>
                <a:tableStyleId>{1E171933-4619-4E11-9A3F-F7608DF75F80}</a:tableStyleId>
              </a:tblPr>
              <a:tblGrid>
                <a:gridCol w="2615332">
                  <a:extLst>
                    <a:ext uri="{9D8B030D-6E8A-4147-A177-3AD203B41FA5}">
                      <a16:colId xmlns:a16="http://schemas.microsoft.com/office/drawing/2014/main" val="3806639622"/>
                    </a:ext>
                  </a:extLst>
                </a:gridCol>
                <a:gridCol w="2920669">
                  <a:extLst>
                    <a:ext uri="{9D8B030D-6E8A-4147-A177-3AD203B41FA5}">
                      <a16:colId xmlns:a16="http://schemas.microsoft.com/office/drawing/2014/main" val="3640215239"/>
                    </a:ext>
                  </a:extLst>
                </a:gridCol>
              </a:tblGrid>
              <a:tr h="503013">
                <a:tc>
                  <a:txBody>
                    <a:bodyPr/>
                    <a:lstStyle/>
                    <a:p>
                      <a:pPr algn="ctr" fontAlgn="b"/>
                      <a:r>
                        <a:rPr lang="en-US" sz="2600" b="1" u="none" strike="noStrike">
                          <a:effectLst/>
                        </a:rPr>
                        <a:t>FFS</a:t>
                      </a:r>
                      <a:endParaRPr lang="en-US" sz="2600" b="1" i="0" u="none" strike="noStrike">
                        <a:solidFill>
                          <a:srgbClr val="000000"/>
                        </a:solidFill>
                        <a:effectLst/>
                        <a:latin typeface="Calibri" panose="020F0502020204030204" pitchFamily="34" charset="0"/>
                      </a:endParaRPr>
                    </a:p>
                  </a:txBody>
                  <a:tcPr marL="18094" marR="18094" marT="18094" marB="0" anchor="b"/>
                </a:tc>
                <a:tc>
                  <a:txBody>
                    <a:bodyPr/>
                    <a:lstStyle/>
                    <a:p>
                      <a:pPr algn="ctr" fontAlgn="b"/>
                      <a:r>
                        <a:rPr lang="en-US" sz="2600" b="1" u="none" strike="noStrike">
                          <a:effectLst/>
                        </a:rPr>
                        <a:t>Managed Care</a:t>
                      </a:r>
                      <a:endParaRPr lang="en-US" sz="2600" b="1" i="0" u="none" strike="noStrike">
                        <a:solidFill>
                          <a:srgbClr val="000000"/>
                        </a:solidFill>
                        <a:effectLst/>
                        <a:latin typeface="Calibri" panose="020F0502020204030204" pitchFamily="34" charset="0"/>
                      </a:endParaRPr>
                    </a:p>
                  </a:txBody>
                  <a:tcPr marL="18094" marR="18094" marT="18094" marB="0" anchor="b"/>
                </a:tc>
                <a:extLst>
                  <a:ext uri="{0D108BD9-81ED-4DB2-BD59-A6C34878D82A}">
                    <a16:rowId xmlns:a16="http://schemas.microsoft.com/office/drawing/2014/main" val="81793005"/>
                  </a:ext>
                </a:extLst>
              </a:tr>
              <a:tr h="901080">
                <a:tc>
                  <a:txBody>
                    <a:bodyPr/>
                    <a:lstStyle/>
                    <a:p>
                      <a:pPr algn="ctr" fontAlgn="b"/>
                      <a:r>
                        <a:rPr lang="en-US" sz="2600" u="none" strike="noStrike">
                          <a:effectLst/>
                        </a:rPr>
                        <a:t>Member Direct Reimbursement</a:t>
                      </a:r>
                      <a:endParaRPr lang="en-US" sz="2600" b="0" i="0" u="none" strike="noStrike">
                        <a:solidFill>
                          <a:srgbClr val="000000"/>
                        </a:solidFill>
                        <a:effectLst/>
                        <a:latin typeface="Calibri" panose="020F0502020204030204" pitchFamily="34" charset="0"/>
                      </a:endParaRPr>
                    </a:p>
                  </a:txBody>
                  <a:tcPr marL="18094" marR="18094" marT="18094" marB="0" anchor="b"/>
                </a:tc>
                <a:tc>
                  <a:txBody>
                    <a:bodyPr/>
                    <a:lstStyle/>
                    <a:p>
                      <a:pPr algn="ctr" fontAlgn="b"/>
                      <a:r>
                        <a:rPr lang="en-US" sz="2600" u="none" strike="noStrike">
                          <a:effectLst/>
                        </a:rPr>
                        <a:t>No member direct reimbursement</a:t>
                      </a:r>
                      <a:endParaRPr lang="en-US" sz="2600" b="0" i="0" u="none" strike="noStrike">
                        <a:solidFill>
                          <a:srgbClr val="000000"/>
                        </a:solidFill>
                        <a:effectLst/>
                        <a:latin typeface="Calibri" panose="020F0502020204030204" pitchFamily="34" charset="0"/>
                      </a:endParaRPr>
                    </a:p>
                  </a:txBody>
                  <a:tcPr marL="18094" marR="18094" marT="18094" marB="0" anchor="b"/>
                </a:tc>
                <a:extLst>
                  <a:ext uri="{0D108BD9-81ED-4DB2-BD59-A6C34878D82A}">
                    <a16:rowId xmlns:a16="http://schemas.microsoft.com/office/drawing/2014/main" val="3242982163"/>
                  </a:ext>
                </a:extLst>
              </a:tr>
              <a:tr h="901080">
                <a:tc>
                  <a:txBody>
                    <a:bodyPr/>
                    <a:lstStyle/>
                    <a:p>
                      <a:pPr algn="ctr" fontAlgn="b"/>
                      <a:r>
                        <a:rPr lang="en-US" sz="2600" u="none" strike="noStrike">
                          <a:effectLst/>
                        </a:rPr>
                        <a:t>No EOBS sent to members</a:t>
                      </a:r>
                      <a:endParaRPr lang="en-US" sz="2600" b="0" i="0" u="none" strike="noStrike">
                        <a:solidFill>
                          <a:srgbClr val="000000"/>
                        </a:solidFill>
                        <a:effectLst/>
                        <a:latin typeface="Calibri" panose="020F0502020204030204" pitchFamily="34" charset="0"/>
                      </a:endParaRPr>
                    </a:p>
                  </a:txBody>
                  <a:tcPr marL="18094" marR="18094" marT="18094" marB="0" anchor="b"/>
                </a:tc>
                <a:tc>
                  <a:txBody>
                    <a:bodyPr/>
                    <a:lstStyle/>
                    <a:p>
                      <a:pPr algn="ctr" fontAlgn="b"/>
                      <a:r>
                        <a:rPr lang="en-US" sz="2600" u="none" strike="noStrike">
                          <a:effectLst/>
                        </a:rPr>
                        <a:t>EOBs sent to members</a:t>
                      </a:r>
                      <a:endParaRPr lang="en-US" sz="2600" b="0" i="0" u="none" strike="noStrike">
                        <a:solidFill>
                          <a:srgbClr val="000000"/>
                        </a:solidFill>
                        <a:effectLst/>
                        <a:latin typeface="Calibri" panose="020F0502020204030204" pitchFamily="34" charset="0"/>
                      </a:endParaRPr>
                    </a:p>
                  </a:txBody>
                  <a:tcPr marL="18094" marR="18094" marT="18094" marB="0" anchor="b"/>
                </a:tc>
                <a:extLst>
                  <a:ext uri="{0D108BD9-81ED-4DB2-BD59-A6C34878D82A}">
                    <a16:rowId xmlns:a16="http://schemas.microsoft.com/office/drawing/2014/main" val="3466081285"/>
                  </a:ext>
                </a:extLst>
              </a:tr>
            </a:tbl>
          </a:graphicData>
        </a:graphic>
      </p:graphicFrame>
    </p:spTree>
    <p:extLst>
      <p:ext uri="{BB962C8B-B14F-4D97-AF65-F5344CB8AC3E}">
        <p14:creationId xmlns:p14="http://schemas.microsoft.com/office/powerpoint/2010/main" val="2264907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1">
            <a:extLst>
              <a:ext uri="{FF2B5EF4-FFF2-40B4-BE49-F238E27FC236}">
                <a16:creationId xmlns:a16="http://schemas.microsoft.com/office/drawing/2014/main" id="{7DD77B92-CB36-4B20-A59A-59625E0F0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5974DB-5F2B-E5B4-8476-00947556C646}"/>
              </a:ext>
            </a:extLst>
          </p:cNvPr>
          <p:cNvSpPr>
            <a:spLocks noGrp="1"/>
          </p:cNvSpPr>
          <p:nvPr>
            <p:ph type="title"/>
          </p:nvPr>
        </p:nvSpPr>
        <p:spPr>
          <a:xfrm>
            <a:off x="645065" y="1463040"/>
            <a:ext cx="4122244" cy="2690949"/>
          </a:xfrm>
        </p:spPr>
        <p:txBody>
          <a:bodyPr anchor="t">
            <a:normAutofit/>
          </a:bodyPr>
          <a:lstStyle/>
          <a:p>
            <a:r>
              <a:rPr lang="en-US" sz="4800" b="1">
                <a:latin typeface="+mn-lt"/>
              </a:rPr>
              <a:t>Claims Review</a:t>
            </a:r>
          </a:p>
        </p:txBody>
      </p:sp>
      <p:grpSp>
        <p:nvGrpSpPr>
          <p:cNvPr id="40" name="Group 13">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41" name="Rectangle 1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15">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43"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6">
            <a:extLst>
              <a:ext uri="{FF2B5EF4-FFF2-40B4-BE49-F238E27FC236}">
                <a16:creationId xmlns:a16="http://schemas.microsoft.com/office/drawing/2014/main" id="{EC1E5AAE-C43A-5F1D-4577-00D86A4CEDD5}"/>
              </a:ext>
            </a:extLst>
          </p:cNvPr>
          <p:cNvGraphicFramePr>
            <a:graphicFrameLocks noGrp="1"/>
          </p:cNvGraphicFramePr>
          <p:nvPr>
            <p:ph idx="1"/>
            <p:extLst>
              <p:ext uri="{D42A27DB-BD31-4B8C-83A1-F6EECF244321}">
                <p14:modId xmlns:p14="http://schemas.microsoft.com/office/powerpoint/2010/main" val="1551314228"/>
              </p:ext>
            </p:extLst>
          </p:nvPr>
        </p:nvGraphicFramePr>
        <p:xfrm>
          <a:off x="5407705" y="1025592"/>
          <a:ext cx="5962721" cy="4956453"/>
        </p:xfrm>
        <a:graphic>
          <a:graphicData uri="http://schemas.openxmlformats.org/drawingml/2006/table">
            <a:tbl>
              <a:tblPr firstRow="1" bandRow="1"/>
              <a:tblGrid>
                <a:gridCol w="2876410">
                  <a:extLst>
                    <a:ext uri="{9D8B030D-6E8A-4147-A177-3AD203B41FA5}">
                      <a16:colId xmlns:a16="http://schemas.microsoft.com/office/drawing/2014/main" val="1954301310"/>
                    </a:ext>
                  </a:extLst>
                </a:gridCol>
                <a:gridCol w="3086311">
                  <a:extLst>
                    <a:ext uri="{9D8B030D-6E8A-4147-A177-3AD203B41FA5}">
                      <a16:colId xmlns:a16="http://schemas.microsoft.com/office/drawing/2014/main" val="4141557276"/>
                    </a:ext>
                  </a:extLst>
                </a:gridCol>
              </a:tblGrid>
              <a:tr h="352634">
                <a:tc gridSpan="2">
                  <a:txBody>
                    <a:bodyPr/>
                    <a:lstStyle/>
                    <a:p>
                      <a:pPr algn="ctr" fontAlgn="ctr">
                        <a:spcBef>
                          <a:spcPts val="0"/>
                        </a:spcBef>
                        <a:spcAft>
                          <a:spcPts val="0"/>
                        </a:spcAft>
                      </a:pPr>
                      <a:r>
                        <a:rPr lang="en-US" sz="1400" b="1" i="0" u="none" strike="noStrike">
                          <a:solidFill>
                            <a:srgbClr val="000000"/>
                          </a:solidFill>
                          <a:effectLst/>
                          <a:latin typeface="Calibri" panose="020F0502020204030204" pitchFamily="34" charset="0"/>
                        </a:rPr>
                        <a:t>Topic:  Claims - Reimbursement Dispute</a:t>
                      </a:r>
                      <a:endParaRPr lang="en-US" sz="2000" b="0" i="0" u="none" strike="noStrike">
                        <a:effectLst/>
                        <a:latin typeface="Arial" panose="020B0604020202020204" pitchFamily="34" charset="0"/>
                      </a:endParaRPr>
                    </a:p>
                  </a:txBody>
                  <a:tcPr marL="104186" marR="104186" marT="52093" marB="520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321231879"/>
                  </a:ext>
                </a:extLst>
              </a:tr>
              <a:tr h="257129">
                <a:tc>
                  <a:txBody>
                    <a:bodyPr/>
                    <a:lstStyle/>
                    <a:p>
                      <a:pPr algn="ctr" fontAlgn="ctr">
                        <a:spcBef>
                          <a:spcPts val="0"/>
                        </a:spcBef>
                        <a:spcAft>
                          <a:spcPts val="0"/>
                        </a:spcAft>
                      </a:pPr>
                      <a:r>
                        <a:rPr lang="en-US" sz="1400" b="1" i="0" u="none" strike="noStrike">
                          <a:solidFill>
                            <a:srgbClr val="000000"/>
                          </a:solidFill>
                          <a:effectLst/>
                          <a:latin typeface="Calibri" panose="020F0502020204030204" pitchFamily="34" charset="0"/>
                        </a:rPr>
                        <a:t>Fee-for-Service</a:t>
                      </a:r>
                      <a:endParaRPr lang="en-US" sz="2000" b="0" i="0" u="none" strike="noStrike">
                        <a:effectLst/>
                        <a:latin typeface="Arial" panose="020B0604020202020204" pitchFamily="34" charset="0"/>
                      </a:endParaRPr>
                    </a:p>
                  </a:txBody>
                  <a:tcPr marL="8682" marR="8682" marT="86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400" b="1" i="0" u="none" strike="noStrike">
                          <a:solidFill>
                            <a:srgbClr val="000000"/>
                          </a:solidFill>
                          <a:effectLst/>
                          <a:latin typeface="Calibri" panose="020F0502020204030204" pitchFamily="34" charset="0"/>
                        </a:rPr>
                        <a:t>Managed Care</a:t>
                      </a:r>
                      <a:endParaRPr lang="en-US" sz="2000" b="0" i="0" u="none" strike="noStrike">
                        <a:effectLst/>
                        <a:latin typeface="Arial" panose="020B0604020202020204" pitchFamily="34" charset="0"/>
                      </a:endParaRPr>
                    </a:p>
                  </a:txBody>
                  <a:tcPr marL="8682" marR="8682" marT="86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915776"/>
                  </a:ext>
                </a:extLst>
              </a:tr>
              <a:tr h="352634">
                <a:tc gridSpan="2">
                  <a:txBody>
                    <a:bodyPr/>
                    <a:lstStyle/>
                    <a:p>
                      <a:pPr algn="ctr" fontAlgn="ctr">
                        <a:spcBef>
                          <a:spcPts val="0"/>
                        </a:spcBef>
                        <a:spcAft>
                          <a:spcPts val="0"/>
                        </a:spcAft>
                      </a:pPr>
                      <a:r>
                        <a:rPr lang="en-US" sz="1400" b="0" i="0" u="none" strike="noStrike">
                          <a:solidFill>
                            <a:srgbClr val="000000"/>
                          </a:solidFill>
                          <a:effectLst/>
                          <a:latin typeface="Calibri" panose="020F0502020204030204" pitchFamily="34" charset="0"/>
                        </a:rPr>
                        <a:t>Same for both - no changes</a:t>
                      </a:r>
                      <a:endParaRPr lang="en-US" sz="2000" b="0" i="0" u="none" strike="noStrike">
                        <a:effectLst/>
                        <a:latin typeface="Arial" panose="020B0604020202020204" pitchFamily="34" charset="0"/>
                      </a:endParaRPr>
                    </a:p>
                  </a:txBody>
                  <a:tcPr marL="104186" marR="104186" marT="52093" marB="520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220999671"/>
                  </a:ext>
                </a:extLst>
              </a:tr>
              <a:tr h="408482">
                <a:tc>
                  <a:txBody>
                    <a:bodyPr/>
                    <a:lstStyle/>
                    <a:p>
                      <a:pPr algn="l" fontAlgn="b">
                        <a:spcBef>
                          <a:spcPts val="0"/>
                        </a:spcBef>
                        <a:spcAft>
                          <a:spcPts val="0"/>
                        </a:spcAft>
                      </a:pPr>
                      <a:endParaRPr lang="en-US" sz="2000" b="0" i="0" u="none" strike="noStrike">
                        <a:effectLst/>
                        <a:latin typeface="Arial" panose="020B0604020202020204" pitchFamily="34" charset="0"/>
                      </a:endParaRPr>
                    </a:p>
                  </a:txBody>
                  <a:tcPr marL="8682" marR="8682" marT="868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2000" b="0" i="0" u="none" strike="noStrike">
                        <a:effectLst/>
                        <a:latin typeface="Arial" panose="020B0604020202020204" pitchFamily="34" charset="0"/>
                      </a:endParaRPr>
                    </a:p>
                  </a:txBody>
                  <a:tcPr marL="8682" marR="8682" marT="868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7456430"/>
                  </a:ext>
                </a:extLst>
              </a:tr>
              <a:tr h="352634">
                <a:tc gridSpan="2">
                  <a:txBody>
                    <a:bodyPr/>
                    <a:lstStyle/>
                    <a:p>
                      <a:pPr algn="ctr" fontAlgn="ctr">
                        <a:spcBef>
                          <a:spcPts val="0"/>
                        </a:spcBef>
                        <a:spcAft>
                          <a:spcPts val="0"/>
                        </a:spcAft>
                      </a:pPr>
                      <a:r>
                        <a:rPr lang="en-US" sz="1400" b="1" i="0" u="none" strike="noStrike">
                          <a:solidFill>
                            <a:srgbClr val="000000"/>
                          </a:solidFill>
                          <a:effectLst/>
                          <a:latin typeface="Calibri" panose="020F0502020204030204" pitchFamily="34" charset="0"/>
                        </a:rPr>
                        <a:t>Topic:  Claims - Contact Information</a:t>
                      </a:r>
                      <a:endParaRPr lang="en-US" sz="2000" b="0" i="0" u="none" strike="noStrike">
                        <a:effectLst/>
                        <a:latin typeface="Arial" panose="020B0604020202020204" pitchFamily="34" charset="0"/>
                      </a:endParaRPr>
                    </a:p>
                  </a:txBody>
                  <a:tcPr marL="104186" marR="104186" marT="52093" marB="520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98353843"/>
                  </a:ext>
                </a:extLst>
              </a:tr>
              <a:tr h="257129">
                <a:tc>
                  <a:txBody>
                    <a:bodyPr/>
                    <a:lstStyle/>
                    <a:p>
                      <a:pPr algn="ctr" fontAlgn="ctr">
                        <a:spcBef>
                          <a:spcPts val="0"/>
                        </a:spcBef>
                        <a:spcAft>
                          <a:spcPts val="0"/>
                        </a:spcAft>
                      </a:pPr>
                      <a:r>
                        <a:rPr lang="en-US" sz="1400" b="1" i="0" u="none" strike="noStrike">
                          <a:solidFill>
                            <a:srgbClr val="000000"/>
                          </a:solidFill>
                          <a:effectLst/>
                          <a:latin typeface="Calibri" panose="020F0502020204030204" pitchFamily="34" charset="0"/>
                        </a:rPr>
                        <a:t>Fee-for-Service</a:t>
                      </a:r>
                      <a:endParaRPr lang="en-US" sz="2000" b="0" i="0" u="none" strike="noStrike">
                        <a:effectLst/>
                        <a:latin typeface="Arial" panose="020B0604020202020204" pitchFamily="34" charset="0"/>
                      </a:endParaRPr>
                    </a:p>
                  </a:txBody>
                  <a:tcPr marL="8682" marR="8682" marT="86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400" b="1" i="0" u="none" strike="noStrike">
                          <a:solidFill>
                            <a:srgbClr val="000000"/>
                          </a:solidFill>
                          <a:effectLst/>
                          <a:latin typeface="Calibri" panose="020F0502020204030204" pitchFamily="34" charset="0"/>
                        </a:rPr>
                        <a:t>Managed Care</a:t>
                      </a:r>
                      <a:endParaRPr lang="en-US" sz="2000" b="0" i="0" u="none" strike="noStrike">
                        <a:effectLst/>
                        <a:latin typeface="Arial" panose="020B0604020202020204" pitchFamily="34" charset="0"/>
                      </a:endParaRPr>
                    </a:p>
                  </a:txBody>
                  <a:tcPr marL="8682" marR="8682" marT="86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9106455"/>
                  </a:ext>
                </a:extLst>
              </a:tr>
              <a:tr h="352634">
                <a:tc gridSpan="2">
                  <a:txBody>
                    <a:bodyPr/>
                    <a:lstStyle/>
                    <a:p>
                      <a:pPr algn="ctr" fontAlgn="ctr">
                        <a:spcBef>
                          <a:spcPts val="0"/>
                        </a:spcBef>
                        <a:spcAft>
                          <a:spcPts val="0"/>
                        </a:spcAft>
                      </a:pPr>
                      <a:r>
                        <a:rPr lang="en-US" sz="1400" b="0" i="0" u="none" strike="noStrike">
                          <a:solidFill>
                            <a:srgbClr val="000000"/>
                          </a:solidFill>
                          <a:effectLst/>
                          <a:latin typeface="Calibri" panose="020F0502020204030204" pitchFamily="34" charset="0"/>
                        </a:rPr>
                        <a:t>Same for both - no changes</a:t>
                      </a:r>
                      <a:endParaRPr lang="en-US" sz="2000" b="0" i="0" u="none" strike="noStrike">
                        <a:effectLst/>
                        <a:latin typeface="Arial" panose="020B0604020202020204" pitchFamily="34" charset="0"/>
                      </a:endParaRPr>
                    </a:p>
                  </a:txBody>
                  <a:tcPr marL="104186" marR="104186" marT="52093" marB="520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75886797"/>
                  </a:ext>
                </a:extLst>
              </a:tr>
              <a:tr h="408482">
                <a:tc>
                  <a:txBody>
                    <a:bodyPr/>
                    <a:lstStyle/>
                    <a:p>
                      <a:pPr algn="l" fontAlgn="b">
                        <a:spcBef>
                          <a:spcPts val="0"/>
                        </a:spcBef>
                        <a:spcAft>
                          <a:spcPts val="0"/>
                        </a:spcAft>
                      </a:pPr>
                      <a:endParaRPr lang="en-US" sz="2000" b="0" i="0" u="none" strike="noStrike">
                        <a:effectLst/>
                        <a:latin typeface="Arial" panose="020B0604020202020204" pitchFamily="34" charset="0"/>
                      </a:endParaRPr>
                    </a:p>
                  </a:txBody>
                  <a:tcPr marL="8682" marR="8682" marT="868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endParaRPr lang="en-US" sz="2000" b="0" i="0" u="none" strike="noStrike">
                        <a:effectLst/>
                        <a:latin typeface="Arial" panose="020B0604020202020204" pitchFamily="34" charset="0"/>
                      </a:endParaRPr>
                    </a:p>
                  </a:txBody>
                  <a:tcPr marL="8682" marR="8682" marT="868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4575302"/>
                  </a:ext>
                </a:extLst>
              </a:tr>
              <a:tr h="352634">
                <a:tc gridSpan="2">
                  <a:txBody>
                    <a:bodyPr/>
                    <a:lstStyle/>
                    <a:p>
                      <a:pPr algn="ctr" fontAlgn="ctr">
                        <a:spcBef>
                          <a:spcPts val="0"/>
                        </a:spcBef>
                        <a:spcAft>
                          <a:spcPts val="0"/>
                        </a:spcAft>
                      </a:pPr>
                      <a:r>
                        <a:rPr lang="en-US" sz="1400" b="1" i="0" u="none" strike="noStrike">
                          <a:solidFill>
                            <a:srgbClr val="000000"/>
                          </a:solidFill>
                          <a:effectLst/>
                          <a:latin typeface="Calibri" panose="020F0502020204030204" pitchFamily="34" charset="0"/>
                        </a:rPr>
                        <a:t>Topic:  Claims - Claims Review</a:t>
                      </a:r>
                      <a:endParaRPr lang="en-US" sz="2000" b="0" i="0" u="none" strike="noStrike">
                        <a:effectLst/>
                        <a:latin typeface="Arial" panose="020B0604020202020204" pitchFamily="34" charset="0"/>
                      </a:endParaRPr>
                    </a:p>
                  </a:txBody>
                  <a:tcPr marL="104186" marR="104186" marT="52093" marB="520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81581610"/>
                  </a:ext>
                </a:extLst>
              </a:tr>
              <a:tr h="257129">
                <a:tc>
                  <a:txBody>
                    <a:bodyPr/>
                    <a:lstStyle/>
                    <a:p>
                      <a:pPr algn="ctr" fontAlgn="ctr">
                        <a:spcBef>
                          <a:spcPts val="0"/>
                        </a:spcBef>
                        <a:spcAft>
                          <a:spcPts val="0"/>
                        </a:spcAft>
                      </a:pPr>
                      <a:r>
                        <a:rPr lang="en-US" sz="1400" b="1" i="0" u="none" strike="noStrike">
                          <a:solidFill>
                            <a:srgbClr val="000000"/>
                          </a:solidFill>
                          <a:effectLst/>
                          <a:latin typeface="Calibri" panose="020F0502020204030204" pitchFamily="34" charset="0"/>
                        </a:rPr>
                        <a:t>Fee-for-Service</a:t>
                      </a:r>
                      <a:endParaRPr lang="en-US" sz="2000" b="0" i="0" u="none" strike="noStrike">
                        <a:effectLst/>
                        <a:latin typeface="Arial" panose="020B0604020202020204" pitchFamily="34" charset="0"/>
                      </a:endParaRPr>
                    </a:p>
                  </a:txBody>
                  <a:tcPr marL="8682" marR="8682" marT="86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400" b="1" i="0" u="none" strike="noStrike">
                          <a:solidFill>
                            <a:srgbClr val="000000"/>
                          </a:solidFill>
                          <a:effectLst/>
                          <a:latin typeface="Calibri" panose="020F0502020204030204" pitchFamily="34" charset="0"/>
                        </a:rPr>
                        <a:t>Managed Care</a:t>
                      </a:r>
                      <a:endParaRPr lang="en-US" sz="2000" b="0" i="0" u="none" strike="noStrike">
                        <a:effectLst/>
                        <a:latin typeface="Arial" panose="020B0604020202020204" pitchFamily="34" charset="0"/>
                      </a:endParaRPr>
                    </a:p>
                  </a:txBody>
                  <a:tcPr marL="8682" marR="8682" marT="86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246750"/>
                  </a:ext>
                </a:extLst>
              </a:tr>
              <a:tr h="352634">
                <a:tc gridSpan="2">
                  <a:txBody>
                    <a:bodyPr/>
                    <a:lstStyle/>
                    <a:p>
                      <a:pPr algn="ctr" fontAlgn="ctr">
                        <a:spcBef>
                          <a:spcPts val="0"/>
                        </a:spcBef>
                        <a:spcAft>
                          <a:spcPts val="0"/>
                        </a:spcAft>
                      </a:pPr>
                      <a:r>
                        <a:rPr lang="en-US" sz="1400" b="0" i="0" u="none" strike="noStrike">
                          <a:solidFill>
                            <a:srgbClr val="000000"/>
                          </a:solidFill>
                          <a:effectLst/>
                          <a:latin typeface="Calibri" panose="020F0502020204030204" pitchFamily="34" charset="0"/>
                        </a:rPr>
                        <a:t>Same Concurrent and Desk processes for both - no changes</a:t>
                      </a:r>
                      <a:endParaRPr lang="en-US" sz="2000" b="0" i="0" u="none" strike="noStrike">
                        <a:effectLst/>
                        <a:latin typeface="Arial" panose="020B0604020202020204" pitchFamily="34" charset="0"/>
                      </a:endParaRPr>
                    </a:p>
                  </a:txBody>
                  <a:tcPr marL="104186" marR="104186" marT="52093" marB="520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565877749"/>
                  </a:ext>
                </a:extLst>
              </a:tr>
              <a:tr h="471308">
                <a:tc>
                  <a:txBody>
                    <a:bodyPr/>
                    <a:lstStyle/>
                    <a:p>
                      <a:pPr algn="ctr" fontAlgn="ctr">
                        <a:spcBef>
                          <a:spcPts val="0"/>
                        </a:spcBef>
                        <a:spcAft>
                          <a:spcPts val="0"/>
                        </a:spcAft>
                      </a:pPr>
                      <a:r>
                        <a:rPr lang="en-US" sz="1400" b="0" i="0" u="none" strike="noStrike">
                          <a:solidFill>
                            <a:srgbClr val="000000"/>
                          </a:solidFill>
                          <a:effectLst/>
                          <a:latin typeface="Calibri" panose="020F0502020204030204" pitchFamily="34" charset="0"/>
                        </a:rPr>
                        <a:t>Interest applies during Desk Claims Review Process</a:t>
                      </a:r>
                      <a:endParaRPr lang="en-US" sz="2000" b="0" i="0" u="none" strike="noStrike">
                        <a:effectLst/>
                        <a:latin typeface="Arial" panose="020B0604020202020204" pitchFamily="34" charset="0"/>
                      </a:endParaRPr>
                    </a:p>
                  </a:txBody>
                  <a:tcPr marL="8682" marR="8682" marT="86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400" b="0" i="0" u="none" strike="noStrike">
                          <a:solidFill>
                            <a:srgbClr val="000000"/>
                          </a:solidFill>
                          <a:effectLst/>
                          <a:latin typeface="Calibri" panose="020F0502020204030204" pitchFamily="34" charset="0"/>
                        </a:rPr>
                        <a:t>No interest calculations</a:t>
                      </a:r>
                      <a:endParaRPr lang="en-US" sz="2000" b="0" i="0" u="none" strike="noStrike">
                        <a:effectLst/>
                        <a:latin typeface="Arial" panose="020B0604020202020204" pitchFamily="34" charset="0"/>
                      </a:endParaRPr>
                    </a:p>
                  </a:txBody>
                  <a:tcPr marL="8682" marR="8682" marT="86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6842000"/>
                  </a:ext>
                </a:extLst>
              </a:tr>
              <a:tr h="780990">
                <a:tc gridSpan="2">
                  <a:txBody>
                    <a:bodyPr/>
                    <a:lstStyle/>
                    <a:p>
                      <a:pPr algn="ctr" fontAlgn="ctr">
                        <a:spcBef>
                          <a:spcPts val="0"/>
                        </a:spcBef>
                        <a:spcAft>
                          <a:spcPts val="0"/>
                        </a:spcAft>
                      </a:pPr>
                      <a:r>
                        <a:rPr lang="en-US" sz="1400" b="0" i="0" u="none" strike="noStrike">
                          <a:solidFill>
                            <a:srgbClr val="000000"/>
                          </a:solidFill>
                          <a:effectLst/>
                          <a:latin typeface="Calibri" panose="020F0502020204030204" pitchFamily="34" charset="0"/>
                        </a:rPr>
                        <a:t>Gainwell will handle all CHC claims review inquiries beginning 07.01.2023.  Gainwell has received all of CHC's Concurrent and Desk Claims Review documentation.</a:t>
                      </a:r>
                      <a:endParaRPr lang="en-US" sz="2000" b="0" i="0" u="none" strike="noStrike">
                        <a:effectLst/>
                        <a:latin typeface="Arial" panose="020B0604020202020204" pitchFamily="34" charset="0"/>
                      </a:endParaRPr>
                    </a:p>
                  </a:txBody>
                  <a:tcPr marL="104186" marR="104186" marT="52093" marB="520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34450124"/>
                  </a:ext>
                </a:extLst>
              </a:tr>
            </a:tbl>
          </a:graphicData>
        </a:graphic>
      </p:graphicFrame>
    </p:spTree>
    <p:extLst>
      <p:ext uri="{BB962C8B-B14F-4D97-AF65-F5344CB8AC3E}">
        <p14:creationId xmlns:p14="http://schemas.microsoft.com/office/powerpoint/2010/main" val="2635321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A0336-3416-EB33-1B37-7DC2186C9A34}"/>
              </a:ext>
            </a:extLst>
          </p:cNvPr>
          <p:cNvSpPr>
            <a:spLocks noGrp="1"/>
          </p:cNvSpPr>
          <p:nvPr>
            <p:ph type="ctrTitle"/>
          </p:nvPr>
        </p:nvSpPr>
        <p:spPr>
          <a:xfrm>
            <a:off x="1524000" y="1293338"/>
            <a:ext cx="9144000" cy="1272309"/>
          </a:xfrm>
        </p:spPr>
        <p:txBody>
          <a:bodyPr anchor="ctr">
            <a:normAutofit/>
          </a:bodyPr>
          <a:lstStyle/>
          <a:p>
            <a:r>
              <a:rPr lang="en-US" sz="4400" b="1" dirty="0"/>
              <a:t>What is Ohio Medicaid Fee for Service? </a:t>
            </a:r>
          </a:p>
        </p:txBody>
      </p:sp>
      <p:sp>
        <p:nvSpPr>
          <p:cNvPr id="3" name="Subtitle 2">
            <a:extLst>
              <a:ext uri="{FF2B5EF4-FFF2-40B4-BE49-F238E27FC236}">
                <a16:creationId xmlns:a16="http://schemas.microsoft.com/office/drawing/2014/main" id="{01739604-970E-C639-2247-8DCA77544AD5}"/>
              </a:ext>
            </a:extLst>
          </p:cNvPr>
          <p:cNvSpPr>
            <a:spLocks noGrp="1"/>
          </p:cNvSpPr>
          <p:nvPr>
            <p:ph type="subTitle" idx="1"/>
          </p:nvPr>
        </p:nvSpPr>
        <p:spPr>
          <a:xfrm>
            <a:off x="1524000" y="3169328"/>
            <a:ext cx="9144000" cy="1482571"/>
          </a:xfrm>
        </p:spPr>
        <p:txBody>
          <a:bodyPr anchor="ctr">
            <a:normAutofit/>
          </a:bodyPr>
          <a:lstStyle/>
          <a:p>
            <a:r>
              <a:rPr lang="en-US" dirty="0"/>
              <a:t>Ohio Medicaid Fee for Service or FFS for short is also referred to as Traditional Medicaid.  This is a method in which doctors and other health care providers (such as pharmacies) are paid for each service they provide. </a:t>
            </a:r>
          </a:p>
        </p:txBody>
      </p:sp>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324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A98FC2-FAA0-1E36-FB36-FC9F0E01D19A}"/>
              </a:ext>
            </a:extLst>
          </p:cNvPr>
          <p:cNvSpPr>
            <a:spLocks noGrp="1"/>
          </p:cNvSpPr>
          <p:nvPr>
            <p:ph type="ctrTitle"/>
          </p:nvPr>
        </p:nvSpPr>
        <p:spPr>
          <a:xfrm>
            <a:off x="1043631" y="809898"/>
            <a:ext cx="9942716" cy="1554480"/>
          </a:xfrm>
        </p:spPr>
        <p:txBody>
          <a:bodyPr vert="horz" lIns="91440" tIns="45720" rIns="91440" bIns="45720" rtlCol="0" anchor="ctr">
            <a:normAutofit/>
          </a:bodyPr>
          <a:lstStyle/>
          <a:p>
            <a:r>
              <a:rPr lang="en-US" sz="4800" b="1" kern="1200" dirty="0">
                <a:solidFill>
                  <a:schemeClr val="tx1"/>
                </a:solidFill>
                <a:latin typeface="+mn-lt"/>
                <a:ea typeface="+mj-ea"/>
                <a:cs typeface="+mj-cs"/>
              </a:rPr>
              <a:t>Change HealthCare Reversals</a:t>
            </a:r>
          </a:p>
        </p:txBody>
      </p:sp>
      <p:sp>
        <p:nvSpPr>
          <p:cNvPr id="3" name="Subtitle 2">
            <a:extLst>
              <a:ext uri="{FF2B5EF4-FFF2-40B4-BE49-F238E27FC236}">
                <a16:creationId xmlns:a16="http://schemas.microsoft.com/office/drawing/2014/main" id="{DAA68138-0892-CD13-E3A4-EA35BE809571}"/>
              </a:ext>
            </a:extLst>
          </p:cNvPr>
          <p:cNvSpPr>
            <a:spLocks noGrp="1"/>
          </p:cNvSpPr>
          <p:nvPr>
            <p:ph type="subTitle" idx="1"/>
          </p:nvPr>
        </p:nvSpPr>
        <p:spPr>
          <a:xfrm>
            <a:off x="1045028" y="3017522"/>
            <a:ext cx="9941319" cy="3124658"/>
          </a:xfrm>
        </p:spPr>
        <p:txBody>
          <a:bodyPr vert="horz" lIns="91440" tIns="45720" rIns="91440" bIns="45720" rtlCol="0" anchor="ctr">
            <a:normAutofit/>
          </a:bodyPr>
          <a:lstStyle/>
          <a:p>
            <a:pPr indent="-228600" algn="l">
              <a:buFont typeface="Arial" panose="020B0604020202020204" pitchFamily="34" charset="0"/>
              <a:buChar char="•"/>
            </a:pPr>
            <a:r>
              <a:rPr lang="en-US"/>
              <a:t>CHC will have a hard shutdown at 11:59:59 on June 30</a:t>
            </a:r>
            <a:r>
              <a:rPr lang="en-US" baseline="30000"/>
              <a:t>th</a:t>
            </a:r>
            <a:r>
              <a:rPr lang="en-US"/>
              <a:t>. 2023</a:t>
            </a:r>
          </a:p>
          <a:p>
            <a:pPr indent="-228600" algn="l">
              <a:buFont typeface="Arial" panose="020B0604020202020204" pitchFamily="34" charset="0"/>
              <a:buChar char="•"/>
            </a:pPr>
            <a:r>
              <a:rPr lang="en-US"/>
              <a:t>Pharmacies will NOT be able to submit reversals to CHC.</a:t>
            </a:r>
          </a:p>
          <a:p>
            <a:pPr indent="-228600" algn="l">
              <a:buFont typeface="Arial" panose="020B0604020202020204" pitchFamily="34" charset="0"/>
              <a:buChar char="•"/>
            </a:pPr>
            <a:r>
              <a:rPr lang="en-US"/>
              <a:t>Gainwell will accept the CHC claim reversals back to 07/01/2022 (365 days)</a:t>
            </a:r>
          </a:p>
          <a:p>
            <a:pPr indent="-228600" algn="l">
              <a:buFont typeface="Arial" panose="020B0604020202020204" pitchFamily="34" charset="0"/>
              <a:buChar char="•"/>
            </a:pPr>
            <a:endParaRPr lang="en-US"/>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436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DB0E5-D88A-B9E4-C5B9-9BE1F66881D7}"/>
              </a:ext>
            </a:extLst>
          </p:cNvPr>
          <p:cNvSpPr>
            <a:spLocks noGrp="1"/>
          </p:cNvSpPr>
          <p:nvPr>
            <p:ph type="title"/>
          </p:nvPr>
        </p:nvSpPr>
        <p:spPr>
          <a:xfrm>
            <a:off x="645064" y="525982"/>
            <a:ext cx="4282983" cy="1200361"/>
          </a:xfrm>
        </p:spPr>
        <p:txBody>
          <a:bodyPr anchor="b">
            <a:normAutofit/>
          </a:bodyPr>
          <a:lstStyle/>
          <a:p>
            <a:r>
              <a:rPr lang="en-US" sz="3600" b="1">
                <a:latin typeface="+mn-lt"/>
              </a:rPr>
              <a:t>Submission Clarification Codes</a:t>
            </a:r>
          </a:p>
        </p:txBody>
      </p:sp>
      <p:sp>
        <p:nvSpPr>
          <p:cNvPr id="8"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606789-568A-A064-E7B6-77F2ADAB5855}"/>
              </a:ext>
            </a:extLst>
          </p:cNvPr>
          <p:cNvSpPr>
            <a:spLocks noGrp="1"/>
          </p:cNvSpPr>
          <p:nvPr>
            <p:ph idx="1"/>
          </p:nvPr>
        </p:nvSpPr>
        <p:spPr>
          <a:xfrm>
            <a:off x="645066" y="2031101"/>
            <a:ext cx="4282984" cy="3511943"/>
          </a:xfrm>
        </p:spPr>
        <p:txBody>
          <a:bodyPr anchor="ctr">
            <a:normAutofit/>
          </a:bodyPr>
          <a:lstStyle/>
          <a:p>
            <a:r>
              <a:rPr lang="en-US" sz="1400" b="1" dirty="0"/>
              <a:t>Submission Clarification Codes </a:t>
            </a:r>
            <a:r>
              <a:rPr lang="en-US" sz="1400" dirty="0"/>
              <a:t>are used by the pharmacy to clarify claim processing details and pertain to all classes of trade. These numeric codes are added to claims before submission (or resubmission) in order to, among other things: Provide the third-party payer with further details about the dispensing event.</a:t>
            </a:r>
          </a:p>
          <a:p>
            <a:r>
              <a:rPr lang="en-US" sz="1400" b="1" dirty="0"/>
              <a:t>Medication synchronization </a:t>
            </a:r>
            <a:r>
              <a:rPr lang="en-US" sz="1400" dirty="0"/>
              <a:t>is a medication management strategy that aligns the refill dates for two or more prescriptions. When a patient receives multiple prescriptions, it is unlikely the refill dates will all fall on the same day.</a:t>
            </a:r>
          </a:p>
          <a:p>
            <a:r>
              <a:rPr lang="en-US" sz="1400" b="1" dirty="0"/>
              <a:t>Emergency Kits, e-kits </a:t>
            </a:r>
            <a:r>
              <a:rPr lang="en-US" sz="1400" dirty="0"/>
              <a:t>and</a:t>
            </a:r>
            <a:r>
              <a:rPr lang="en-US" sz="1400" b="1" dirty="0"/>
              <a:t> e-boxes </a:t>
            </a:r>
            <a:r>
              <a:rPr lang="en-US" sz="1400" dirty="0"/>
              <a:t>are a box or bag that contains the equipment, supplies, and medications needed to provide an initial assessment and to manage life-threatening conditions.</a:t>
            </a:r>
          </a:p>
        </p:txBody>
      </p:sp>
      <p:sp>
        <p:nvSpPr>
          <p:cNvPr id="9"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AE3D3FA5-70AD-3DEC-7E82-7B134AC3CE7F}"/>
              </a:ext>
            </a:extLst>
          </p:cNvPr>
          <p:cNvGraphicFramePr>
            <a:graphicFrameLocks noGrp="1"/>
          </p:cNvGraphicFramePr>
          <p:nvPr>
            <p:extLst>
              <p:ext uri="{D42A27DB-BD31-4B8C-83A1-F6EECF244321}">
                <p14:modId xmlns:p14="http://schemas.microsoft.com/office/powerpoint/2010/main" val="4183299342"/>
              </p:ext>
            </p:extLst>
          </p:nvPr>
        </p:nvGraphicFramePr>
        <p:xfrm>
          <a:off x="5969000" y="1463586"/>
          <a:ext cx="5646757" cy="3697958"/>
        </p:xfrm>
        <a:graphic>
          <a:graphicData uri="http://schemas.openxmlformats.org/drawingml/2006/table">
            <a:tbl>
              <a:tblPr/>
              <a:tblGrid>
                <a:gridCol w="1745776">
                  <a:extLst>
                    <a:ext uri="{9D8B030D-6E8A-4147-A177-3AD203B41FA5}">
                      <a16:colId xmlns:a16="http://schemas.microsoft.com/office/drawing/2014/main" val="1301206088"/>
                    </a:ext>
                  </a:extLst>
                </a:gridCol>
                <a:gridCol w="2308472">
                  <a:extLst>
                    <a:ext uri="{9D8B030D-6E8A-4147-A177-3AD203B41FA5}">
                      <a16:colId xmlns:a16="http://schemas.microsoft.com/office/drawing/2014/main" val="1114052620"/>
                    </a:ext>
                  </a:extLst>
                </a:gridCol>
                <a:gridCol w="1592509">
                  <a:extLst>
                    <a:ext uri="{9D8B030D-6E8A-4147-A177-3AD203B41FA5}">
                      <a16:colId xmlns:a16="http://schemas.microsoft.com/office/drawing/2014/main" val="2398188924"/>
                    </a:ext>
                  </a:extLst>
                </a:gridCol>
              </a:tblGrid>
              <a:tr h="371784">
                <a:tc>
                  <a:txBody>
                    <a:bodyPr/>
                    <a:lstStyle/>
                    <a:p>
                      <a:pPr algn="ctr" fontAlgn="ctr"/>
                      <a:r>
                        <a:rPr lang="en-US" sz="2000" b="1" i="0" u="none" strike="noStrike">
                          <a:solidFill>
                            <a:srgbClr val="000000"/>
                          </a:solidFill>
                          <a:effectLst/>
                          <a:latin typeface="Calibri" panose="020F0502020204030204" pitchFamily="34" charset="0"/>
                        </a:rPr>
                        <a:t> </a:t>
                      </a:r>
                    </a:p>
                  </a:txBody>
                  <a:tcPr marL="12799" marR="12799" marT="1279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Calibri" panose="020F0502020204030204" pitchFamily="34" charset="0"/>
                        </a:rPr>
                        <a:t>Fee-for-Service</a:t>
                      </a:r>
                    </a:p>
                  </a:txBody>
                  <a:tcPr marL="12799" marR="12799" marT="1279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Calibri" panose="020F0502020204030204" pitchFamily="34" charset="0"/>
                        </a:rPr>
                        <a:t>Managed Care</a:t>
                      </a:r>
                    </a:p>
                  </a:txBody>
                  <a:tcPr marL="12799" marR="12799" marT="1279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7063777"/>
                  </a:ext>
                </a:extLst>
              </a:tr>
              <a:tr h="1488140">
                <a:tc>
                  <a:txBody>
                    <a:bodyPr/>
                    <a:lstStyle/>
                    <a:p>
                      <a:pPr algn="ctr" fontAlgn="ctr"/>
                      <a:r>
                        <a:rPr lang="en-US" sz="1900" b="0" i="0" u="none" strike="noStrike">
                          <a:solidFill>
                            <a:srgbClr val="000000"/>
                          </a:solidFill>
                          <a:effectLst/>
                          <a:latin typeface="Calibri" panose="020F0502020204030204" pitchFamily="34" charset="0"/>
                        </a:rPr>
                        <a:t>Medication Synchronization</a:t>
                      </a:r>
                    </a:p>
                  </a:txBody>
                  <a:tcPr marL="12799" marR="12799" marT="1279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FFS claims previously used submission clarification codes 47 and 48, now must use 61</a:t>
                      </a:r>
                    </a:p>
                  </a:txBody>
                  <a:tcPr marL="12799" marR="12799" marT="1279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rgbClr val="000000"/>
                          </a:solidFill>
                          <a:effectLst/>
                          <a:latin typeface="Calibri" panose="020F0502020204030204" pitchFamily="34" charset="0"/>
                        </a:rPr>
                        <a:t>Submission clarification code 61</a:t>
                      </a:r>
                    </a:p>
                  </a:txBody>
                  <a:tcPr marL="12799" marR="12799" marT="1279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0374307"/>
                  </a:ext>
                </a:extLst>
              </a:tr>
              <a:tr h="919017">
                <a:tc>
                  <a:txBody>
                    <a:bodyPr/>
                    <a:lstStyle/>
                    <a:p>
                      <a:pPr algn="ctr" fontAlgn="ctr"/>
                      <a:r>
                        <a:rPr lang="en-US" sz="1900" b="0" i="0" u="none" strike="noStrike" dirty="0">
                          <a:solidFill>
                            <a:srgbClr val="000000"/>
                          </a:solidFill>
                          <a:effectLst/>
                          <a:latin typeface="Calibri" panose="020F0502020204030204" pitchFamily="34" charset="0"/>
                        </a:rPr>
                        <a:t>Emergency Kits, e-kits, e-boxes</a:t>
                      </a:r>
                    </a:p>
                  </a:txBody>
                  <a:tcPr marL="12799" marR="12799" marT="1279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Calibri" panose="020F0502020204030204" pitchFamily="34" charset="0"/>
                        </a:rPr>
                        <a:t>FFS claims previously used submission clarification code 16</a:t>
                      </a:r>
                    </a:p>
                  </a:txBody>
                  <a:tcPr marL="12799" marR="12799" marT="1279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rgbClr val="000000"/>
                          </a:solidFill>
                          <a:effectLst/>
                          <a:latin typeface="Calibri" panose="020F0502020204030204" pitchFamily="34" charset="0"/>
                        </a:rPr>
                        <a:t>Gainwell doesn't accept</a:t>
                      </a:r>
                    </a:p>
                  </a:txBody>
                  <a:tcPr marL="12799" marR="12799" marT="1279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6875239"/>
                  </a:ext>
                </a:extLst>
              </a:tr>
              <a:tr h="919017">
                <a:tc>
                  <a:txBody>
                    <a:bodyPr/>
                    <a:lstStyle/>
                    <a:p>
                      <a:pPr algn="ctr" fontAlgn="ctr"/>
                      <a:r>
                        <a:rPr lang="en-US" sz="1900" b="0" i="0" u="none" strike="noStrike">
                          <a:solidFill>
                            <a:srgbClr val="000000"/>
                          </a:solidFill>
                          <a:effectLst/>
                          <a:latin typeface="Calibri" panose="020F0502020204030204" pitchFamily="34" charset="0"/>
                        </a:rPr>
                        <a:t>LTC re-admit</a:t>
                      </a:r>
                    </a:p>
                  </a:txBody>
                  <a:tcPr marL="12799" marR="12799" marT="1279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Calibri" panose="020F0502020204030204" pitchFamily="34" charset="0"/>
                        </a:rPr>
                        <a:t>FFS claims previously used submission clarification code 18</a:t>
                      </a:r>
                    </a:p>
                  </a:txBody>
                  <a:tcPr marL="12799" marR="12799" marT="1279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Calibri" panose="020F0502020204030204" pitchFamily="34" charset="0"/>
                        </a:rPr>
                        <a:t>Gainwell doesn't accept</a:t>
                      </a:r>
                    </a:p>
                  </a:txBody>
                  <a:tcPr marL="12799" marR="12799" marT="1279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916454"/>
                  </a:ext>
                </a:extLst>
              </a:tr>
            </a:tbl>
          </a:graphicData>
        </a:graphic>
      </p:graphicFrame>
    </p:spTree>
    <p:extLst>
      <p:ext uri="{BB962C8B-B14F-4D97-AF65-F5344CB8AC3E}">
        <p14:creationId xmlns:p14="http://schemas.microsoft.com/office/powerpoint/2010/main" val="619978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0DE3B2-6BF3-2FA8-FAEC-6AA651E95211}"/>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b="1" kern="1200" dirty="0">
                <a:solidFill>
                  <a:schemeClr val="tx1"/>
                </a:solidFill>
                <a:effectLst/>
                <a:latin typeface="+mj-lt"/>
                <a:ea typeface="+mj-ea"/>
                <a:cs typeface="+mj-cs"/>
              </a:rPr>
              <a:t>Pharmacy Payment (835’s &amp; RA’s) </a:t>
            </a:r>
            <a:endParaRPr lang="en-US" sz="4800" kern="1200" dirty="0">
              <a:solidFill>
                <a:schemeClr val="tx1"/>
              </a:solidFill>
              <a:latin typeface="+mj-lt"/>
              <a:ea typeface="+mj-ea"/>
              <a:cs typeface="+mj-cs"/>
            </a:endParaRPr>
          </a:p>
        </p:txBody>
      </p:sp>
      <p:sp>
        <p:nvSpPr>
          <p:cNvPr id="8"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30020D4-4499-64C9-FC03-8F9CC111EC13}"/>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000" b="1" dirty="0"/>
              <a:t>Definitions: </a:t>
            </a:r>
          </a:p>
          <a:p>
            <a:pPr indent="-228600" defTabSz="914400">
              <a:lnSpc>
                <a:spcPct val="90000"/>
              </a:lnSpc>
              <a:spcAft>
                <a:spcPts val="600"/>
              </a:spcAft>
              <a:buFont typeface="Arial" panose="020B0604020202020204" pitchFamily="34" charset="0"/>
              <a:buChar char="•"/>
            </a:pPr>
            <a:r>
              <a:rPr lang="en-US" sz="2000" dirty="0"/>
              <a:t>RA (Remittance Advice) is a document that contains information about claim payments. </a:t>
            </a:r>
          </a:p>
          <a:p>
            <a:pPr indent="-228600" defTabSz="914400">
              <a:lnSpc>
                <a:spcPct val="90000"/>
              </a:lnSpc>
              <a:spcAft>
                <a:spcPts val="600"/>
              </a:spcAft>
              <a:buFont typeface="Arial" panose="020B0604020202020204" pitchFamily="34" charset="0"/>
              <a:buChar char="•"/>
            </a:pPr>
            <a:r>
              <a:rPr lang="en-US" sz="2000" dirty="0"/>
              <a:t>835 is also know as Electronic Remittance Advice (ERA). It is the electronic transaction that provides claim payment information and documents the EFT (electronic funds transfer). </a:t>
            </a:r>
          </a:p>
        </p:txBody>
      </p:sp>
      <p:sp>
        <p:nvSpPr>
          <p:cNvPr id="1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9A10334D-8DDE-4962-8C58-FFCB5EF42091}"/>
              </a:ext>
            </a:extLst>
          </p:cNvPr>
          <p:cNvGraphicFramePr>
            <a:graphicFrameLocks noGrp="1"/>
          </p:cNvGraphicFramePr>
          <p:nvPr>
            <p:ph idx="1"/>
            <p:extLst>
              <p:ext uri="{D42A27DB-BD31-4B8C-83A1-F6EECF244321}">
                <p14:modId xmlns:p14="http://schemas.microsoft.com/office/powerpoint/2010/main" val="3289311886"/>
              </p:ext>
            </p:extLst>
          </p:nvPr>
        </p:nvGraphicFramePr>
        <p:xfrm>
          <a:off x="5911532" y="2838045"/>
          <a:ext cx="5150278" cy="3006665"/>
        </p:xfrm>
        <a:graphic>
          <a:graphicData uri="http://schemas.openxmlformats.org/drawingml/2006/table">
            <a:tbl>
              <a:tblPr/>
              <a:tblGrid>
                <a:gridCol w="2569276">
                  <a:extLst>
                    <a:ext uri="{9D8B030D-6E8A-4147-A177-3AD203B41FA5}">
                      <a16:colId xmlns:a16="http://schemas.microsoft.com/office/drawing/2014/main" val="331038626"/>
                    </a:ext>
                  </a:extLst>
                </a:gridCol>
                <a:gridCol w="2581002">
                  <a:extLst>
                    <a:ext uri="{9D8B030D-6E8A-4147-A177-3AD203B41FA5}">
                      <a16:colId xmlns:a16="http://schemas.microsoft.com/office/drawing/2014/main" val="433654472"/>
                    </a:ext>
                  </a:extLst>
                </a:gridCol>
              </a:tblGrid>
              <a:tr h="335158">
                <a:tc>
                  <a:txBody>
                    <a:bodyPr/>
                    <a:lstStyle/>
                    <a:p>
                      <a:pPr algn="ctr" fontAlgn="ctr"/>
                      <a:r>
                        <a:rPr lang="en-US" sz="1800" b="1" i="0" u="none" strike="noStrike">
                          <a:solidFill>
                            <a:srgbClr val="000000"/>
                          </a:solidFill>
                          <a:effectLst/>
                          <a:latin typeface="Calibri" panose="020F0502020204030204" pitchFamily="34" charset="0"/>
                        </a:rPr>
                        <a:t>Fee-for-Service</a:t>
                      </a:r>
                    </a:p>
                  </a:txBody>
                  <a:tcPr marL="10956" marR="10956" marT="1095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Managed Care</a:t>
                      </a:r>
                    </a:p>
                  </a:txBody>
                  <a:tcPr marL="10956" marR="10956" marT="1095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2950161"/>
                  </a:ext>
                </a:extLst>
              </a:tr>
              <a:tr h="807951">
                <a:tc gridSpan="2">
                  <a:txBody>
                    <a:bodyPr/>
                    <a:lstStyle/>
                    <a:p>
                      <a:pPr algn="ctr" fontAlgn="ctr"/>
                      <a:r>
                        <a:rPr lang="en-US" sz="1600" b="0" i="0" u="none" strike="noStrike" dirty="0">
                          <a:solidFill>
                            <a:srgbClr val="000000"/>
                          </a:solidFill>
                          <a:effectLst/>
                          <a:latin typeface="Arial" panose="020B0604020202020204" pitchFamily="34" charset="0"/>
                        </a:rPr>
                        <a:t>Pharmacies will receive 2 different 835s - one for managed care, one for FFS.  FFS financials are separate from SPBM. </a:t>
                      </a:r>
                    </a:p>
                  </a:txBody>
                  <a:tcPr marL="10956" marR="10956" marT="1095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239924704"/>
                  </a:ext>
                </a:extLst>
              </a:tr>
              <a:tr h="1055605">
                <a:tc gridSpan="2">
                  <a:txBody>
                    <a:bodyPr/>
                    <a:lstStyle/>
                    <a:p>
                      <a:pPr algn="l" rtl="0" fontAlgn="ctr"/>
                      <a:r>
                        <a:rPr lang="en-US" sz="1600" b="0" i="0" u="none" strike="noStrike" dirty="0">
                          <a:solidFill>
                            <a:srgbClr val="595959"/>
                          </a:solidFill>
                          <a:effectLst/>
                          <a:latin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rPr>
                        <a:t> 835's for managed care and FFS payments will be available through the Gainwell SPBM Portal  </a:t>
                      </a:r>
                    </a:p>
                  </a:txBody>
                  <a:tcPr marL="10956" marR="10956" marT="109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r>
                        <a:rPr lang="en-US" sz="1600" b="0" i="0" u="none" strike="noStrike" dirty="0">
                          <a:solidFill>
                            <a:srgbClr val="000000"/>
                          </a:solidFill>
                          <a:effectLst/>
                          <a:latin typeface="Arial" panose="020B0604020202020204" pitchFamily="34" charset="0"/>
                        </a:rPr>
                        <a:t> 835's for managed care payments will be available through the Gainwell SPBM Portal  </a:t>
                      </a:r>
                    </a:p>
                  </a:txBody>
                  <a:tcPr marL="10956" marR="10956" marT="109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5837372"/>
                  </a:ext>
                </a:extLst>
              </a:tr>
              <a:tr h="807951">
                <a:tc gridSpan="2">
                  <a:txBody>
                    <a:bodyPr/>
                    <a:lstStyle/>
                    <a:p>
                      <a:pPr algn="l" rtl="0" fontAlgn="ctr"/>
                      <a:r>
                        <a:rPr lang="en-US" sz="1600" b="0" i="0" u="none" strike="noStrike" dirty="0">
                          <a:solidFill>
                            <a:srgbClr val="595959"/>
                          </a:solidFill>
                          <a:effectLst/>
                          <a:latin typeface="Arial" panose="020B0604020202020204" pitchFamily="34" charset="0"/>
                        </a:rPr>
                        <a:t>  </a:t>
                      </a:r>
                    </a:p>
                    <a:p>
                      <a:pPr algn="l" fontAlgn="b"/>
                      <a:r>
                        <a:rPr lang="en-US" sz="1600" b="0" i="0" u="none" strike="noStrike" dirty="0">
                          <a:solidFill>
                            <a:srgbClr val="000000"/>
                          </a:solidFill>
                          <a:effectLst/>
                          <a:latin typeface="Arial" panose="020B0604020202020204" pitchFamily="34" charset="0"/>
                        </a:rPr>
                        <a:t> Remittance Advices for managed care and FFS will be available in the Gainwell SPBM Portal</a:t>
                      </a:r>
                    </a:p>
                  </a:txBody>
                  <a:tcPr marL="10956" marR="10956" marT="109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r>
                        <a:rPr lang="en-US" sz="1600" b="0" i="0" u="none" strike="noStrike" dirty="0">
                          <a:solidFill>
                            <a:srgbClr val="000000"/>
                          </a:solidFill>
                          <a:effectLst/>
                          <a:latin typeface="Arial" panose="020B0604020202020204" pitchFamily="34" charset="0"/>
                        </a:rPr>
                        <a:t> Remittance Advices will be available in the Gainwell SPBM Portal</a:t>
                      </a:r>
                    </a:p>
                  </a:txBody>
                  <a:tcPr marL="10956" marR="10956" marT="109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4656448"/>
                  </a:ext>
                </a:extLst>
              </a:tr>
            </a:tbl>
          </a:graphicData>
        </a:graphic>
      </p:graphicFrame>
    </p:spTree>
    <p:extLst>
      <p:ext uri="{BB962C8B-B14F-4D97-AF65-F5344CB8AC3E}">
        <p14:creationId xmlns:p14="http://schemas.microsoft.com/office/powerpoint/2010/main" val="1587697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67BF9-43A2-5C9E-EB5F-BA8D9FB35CF0}"/>
              </a:ext>
            </a:extLst>
          </p:cNvPr>
          <p:cNvSpPr>
            <a:spLocks noGrp="1"/>
          </p:cNvSpPr>
          <p:nvPr>
            <p:ph type="title"/>
          </p:nvPr>
        </p:nvSpPr>
        <p:spPr>
          <a:xfrm>
            <a:off x="793662" y="386930"/>
            <a:ext cx="10066122" cy="1298448"/>
          </a:xfrm>
        </p:spPr>
        <p:txBody>
          <a:bodyPr anchor="b">
            <a:normAutofit/>
          </a:bodyPr>
          <a:lstStyle/>
          <a:p>
            <a:pPr algn="ctr"/>
            <a:r>
              <a:rPr lang="en-US" sz="4800" b="1">
                <a:latin typeface="+mn-lt"/>
              </a:rPr>
              <a:t>Pharmacy Administered Drugs</a:t>
            </a:r>
          </a:p>
        </p:txBody>
      </p:sp>
      <p:sp>
        <p:nvSpPr>
          <p:cNvPr id="24" name="Rectangle 2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783DF5-BE64-7FDB-63AD-6FF8CA50EEC6}"/>
              </a:ext>
            </a:extLst>
          </p:cNvPr>
          <p:cNvSpPr>
            <a:spLocks noGrp="1"/>
          </p:cNvSpPr>
          <p:nvPr>
            <p:ph idx="1"/>
          </p:nvPr>
        </p:nvSpPr>
        <p:spPr>
          <a:xfrm>
            <a:off x="793661" y="2599509"/>
            <a:ext cx="4530898" cy="3639450"/>
          </a:xfrm>
        </p:spPr>
        <p:txBody>
          <a:bodyPr anchor="ctr">
            <a:normAutofit/>
          </a:bodyPr>
          <a:lstStyle/>
          <a:p>
            <a:r>
              <a:rPr lang="en-US" sz="1900"/>
              <a:t>An opioid antagonist used for treatment of drug addiction and administered in a long-acting or extended-release form.  An opioid antagonist may also be administered for the treatment of alcohol dependence in accordance with approved labeling by the USFDA.</a:t>
            </a:r>
          </a:p>
          <a:p>
            <a:r>
              <a:rPr lang="en-US" sz="1900"/>
              <a:t>An antipsychotic drug administered in a long-acting or extended-release form.</a:t>
            </a:r>
          </a:p>
          <a:p>
            <a:r>
              <a:rPr lang="en-US" sz="1900"/>
              <a:t>Medroxyprogesterone caproate for non-pregnant women</a:t>
            </a:r>
          </a:p>
          <a:p>
            <a:r>
              <a:rPr lang="en-US" sz="1900"/>
              <a:t>Cobalamin</a:t>
            </a:r>
          </a:p>
        </p:txBody>
      </p:sp>
      <p:sp>
        <p:nvSpPr>
          <p:cNvPr id="28" name="Rectangle 2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4CB30FFE-1EDC-1CC6-D197-26273910321D}"/>
              </a:ext>
            </a:extLst>
          </p:cNvPr>
          <p:cNvGraphicFramePr>
            <a:graphicFrameLocks noGrp="1"/>
          </p:cNvGraphicFramePr>
          <p:nvPr>
            <p:extLst>
              <p:ext uri="{D42A27DB-BD31-4B8C-83A1-F6EECF244321}">
                <p14:modId xmlns:p14="http://schemas.microsoft.com/office/powerpoint/2010/main" val="3587847871"/>
              </p:ext>
            </p:extLst>
          </p:nvPr>
        </p:nvGraphicFramePr>
        <p:xfrm>
          <a:off x="6331298" y="2484255"/>
          <a:ext cx="4310746" cy="3714245"/>
        </p:xfrm>
        <a:graphic>
          <a:graphicData uri="http://schemas.openxmlformats.org/drawingml/2006/table">
            <a:tbl>
              <a:tblPr firstRow="1" bandRow="1"/>
              <a:tblGrid>
                <a:gridCol w="2688814">
                  <a:extLst>
                    <a:ext uri="{9D8B030D-6E8A-4147-A177-3AD203B41FA5}">
                      <a16:colId xmlns:a16="http://schemas.microsoft.com/office/drawing/2014/main" val="809131556"/>
                    </a:ext>
                  </a:extLst>
                </a:gridCol>
                <a:gridCol w="1621932">
                  <a:extLst>
                    <a:ext uri="{9D8B030D-6E8A-4147-A177-3AD203B41FA5}">
                      <a16:colId xmlns:a16="http://schemas.microsoft.com/office/drawing/2014/main" val="2059495866"/>
                    </a:ext>
                  </a:extLst>
                </a:gridCol>
              </a:tblGrid>
              <a:tr h="558219">
                <a:tc gridSpan="2">
                  <a:txBody>
                    <a:bodyPr/>
                    <a:lstStyle/>
                    <a:p>
                      <a:pPr algn="ctr" fontAlgn="ctr">
                        <a:spcBef>
                          <a:spcPts val="0"/>
                        </a:spcBef>
                        <a:spcAft>
                          <a:spcPts val="0"/>
                        </a:spcAft>
                      </a:pPr>
                      <a:r>
                        <a:rPr lang="en-US" sz="2300" b="1" i="0" u="none" strike="noStrike" dirty="0">
                          <a:solidFill>
                            <a:srgbClr val="000000"/>
                          </a:solidFill>
                          <a:effectLst/>
                          <a:latin typeface="Calibri" panose="020F0502020204030204" pitchFamily="34" charset="0"/>
                        </a:rPr>
                        <a:t>Topic:  Vaccines </a:t>
                      </a:r>
                      <a:endParaRPr lang="en-US" sz="3500" b="0" i="0" u="none" strike="noStrike" dirty="0">
                        <a:effectLst/>
                        <a:latin typeface="Arial" panose="020B0604020202020204" pitchFamily="34" charset="0"/>
                      </a:endParaRPr>
                    </a:p>
                  </a:txBody>
                  <a:tcPr marL="180014" marR="180014" marT="90007" marB="900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82612216"/>
                  </a:ext>
                </a:extLst>
              </a:tr>
              <a:tr h="743395">
                <a:tc>
                  <a:txBody>
                    <a:bodyPr/>
                    <a:lstStyle/>
                    <a:p>
                      <a:pPr algn="ctr" fontAlgn="ctr">
                        <a:spcBef>
                          <a:spcPts val="0"/>
                        </a:spcBef>
                        <a:spcAft>
                          <a:spcPts val="0"/>
                        </a:spcAft>
                      </a:pPr>
                      <a:r>
                        <a:rPr lang="en-US" sz="2300" b="1" i="0" u="none" strike="noStrike">
                          <a:solidFill>
                            <a:srgbClr val="000000"/>
                          </a:solidFill>
                          <a:effectLst/>
                          <a:latin typeface="Calibri" panose="020F0502020204030204" pitchFamily="34" charset="0"/>
                        </a:rPr>
                        <a:t>Fee-for-Service</a:t>
                      </a:r>
                      <a:endParaRPr lang="en-US" sz="3500" b="0" i="0" u="none" strike="noStrike">
                        <a:effectLst/>
                        <a:latin typeface="Arial" panose="020B0604020202020204" pitchFamily="34" charset="0"/>
                      </a:endParaRPr>
                    </a:p>
                  </a:txBody>
                  <a:tcPr marL="15001" marR="15001" marT="150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2300" b="1" i="0" u="none" strike="noStrike">
                          <a:solidFill>
                            <a:srgbClr val="000000"/>
                          </a:solidFill>
                          <a:effectLst/>
                          <a:latin typeface="Calibri" panose="020F0502020204030204" pitchFamily="34" charset="0"/>
                        </a:rPr>
                        <a:t>Managed Care</a:t>
                      </a:r>
                      <a:endParaRPr lang="en-US" sz="3500" b="0" i="0" u="none" strike="noStrike">
                        <a:effectLst/>
                        <a:latin typeface="Arial" panose="020B0604020202020204" pitchFamily="34" charset="0"/>
                      </a:endParaRPr>
                    </a:p>
                  </a:txBody>
                  <a:tcPr marL="15001" marR="15001" marT="1500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7599453"/>
                  </a:ext>
                </a:extLst>
              </a:tr>
              <a:tr h="2412631">
                <a:tc>
                  <a:txBody>
                    <a:bodyPr/>
                    <a:lstStyle/>
                    <a:p>
                      <a:pPr algn="l" fontAlgn="b">
                        <a:spcBef>
                          <a:spcPts val="0"/>
                        </a:spcBef>
                        <a:spcAft>
                          <a:spcPts val="0"/>
                        </a:spcAft>
                      </a:pPr>
                      <a:r>
                        <a:rPr lang="en-US" sz="2200" b="0" i="0" u="none" strike="noStrike">
                          <a:solidFill>
                            <a:srgbClr val="000000"/>
                          </a:solidFill>
                          <a:effectLst/>
                          <a:latin typeface="Calibri" panose="020F0502020204030204" pitchFamily="34" charset="0"/>
                        </a:rPr>
                        <a:t>Some injectable drugs are covered for members with a LTCF living arrangement or may be authorized for those receiving both home health services</a:t>
                      </a:r>
                      <a:endParaRPr lang="en-US" sz="3500" b="0" i="0" u="none" strike="noStrike">
                        <a:effectLst/>
                        <a:latin typeface="Arial" panose="020B0604020202020204" pitchFamily="34" charset="0"/>
                      </a:endParaRPr>
                    </a:p>
                  </a:txBody>
                  <a:tcPr marL="15001" marR="15001" marT="150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200" b="0" i="0" u="none" strike="noStrike" dirty="0">
                          <a:solidFill>
                            <a:srgbClr val="000000"/>
                          </a:solidFill>
                          <a:effectLst/>
                          <a:latin typeface="Calibri" panose="020F0502020204030204" pitchFamily="34" charset="0"/>
                        </a:rPr>
                        <a:t>There are no changes to MCO </a:t>
                      </a:r>
                      <a:endParaRPr lang="en-US" sz="3500" b="0" i="0" u="none" strike="noStrike" dirty="0">
                        <a:effectLst/>
                        <a:latin typeface="Arial" panose="020B0604020202020204" pitchFamily="34" charset="0"/>
                      </a:endParaRPr>
                    </a:p>
                  </a:txBody>
                  <a:tcPr marL="15001" marR="15001" marT="1500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3019320"/>
                  </a:ext>
                </a:extLst>
              </a:tr>
            </a:tbl>
          </a:graphicData>
        </a:graphic>
      </p:graphicFrame>
    </p:spTree>
    <p:extLst>
      <p:ext uri="{BB962C8B-B14F-4D97-AF65-F5344CB8AC3E}">
        <p14:creationId xmlns:p14="http://schemas.microsoft.com/office/powerpoint/2010/main" val="1859105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2C8B88-E929-E879-7B00-A8B431F5DAA5}"/>
              </a:ext>
            </a:extLst>
          </p:cNvPr>
          <p:cNvSpPr>
            <a:spLocks noGrp="1"/>
          </p:cNvSpPr>
          <p:nvPr>
            <p:ph type="title"/>
          </p:nvPr>
        </p:nvSpPr>
        <p:spPr>
          <a:xfrm>
            <a:off x="645064" y="525982"/>
            <a:ext cx="4282983" cy="1200361"/>
          </a:xfrm>
        </p:spPr>
        <p:txBody>
          <a:bodyPr anchor="b">
            <a:normAutofit/>
          </a:bodyPr>
          <a:lstStyle/>
          <a:p>
            <a:r>
              <a:rPr lang="en-US" sz="3600" b="1" kern="0">
                <a:effectLst/>
                <a:latin typeface="Calibri" panose="020F0502020204030204" pitchFamily="34" charset="0"/>
                <a:ea typeface="Calibri" panose="020F0502020204030204" pitchFamily="34" charset="0"/>
              </a:rPr>
              <a:t>Vaccine Coverages</a:t>
            </a:r>
            <a:endParaRPr lang="en-US" sz="3600"/>
          </a:p>
        </p:txBody>
      </p:sp>
      <p:sp>
        <p:nvSpPr>
          <p:cNvPr id="8"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769E0E-0F7D-0085-DBB9-F3CAAF653952}"/>
              </a:ext>
            </a:extLst>
          </p:cNvPr>
          <p:cNvSpPr>
            <a:spLocks noGrp="1"/>
          </p:cNvSpPr>
          <p:nvPr>
            <p:ph idx="1"/>
          </p:nvPr>
        </p:nvSpPr>
        <p:spPr>
          <a:xfrm>
            <a:off x="645066" y="2031101"/>
            <a:ext cx="4282984" cy="3511943"/>
          </a:xfrm>
        </p:spPr>
        <p:txBody>
          <a:bodyPr anchor="ctr">
            <a:normAutofit/>
          </a:bodyPr>
          <a:lstStyle/>
          <a:p>
            <a:pPr marL="457200" marR="0" lvl="1" indent="0">
              <a:spcBef>
                <a:spcPts val="0"/>
              </a:spcBef>
              <a:spcAft>
                <a:spcPts val="600"/>
              </a:spcAft>
              <a:buNone/>
            </a:pPr>
            <a:r>
              <a:rPr lang="en-US" sz="1800" b="1">
                <a:latin typeface="Arial" panose="020B0604020202020204" pitchFamily="34" charset="0"/>
              </a:rPr>
              <a:t>V</a:t>
            </a:r>
            <a:r>
              <a:rPr lang="en-US" sz="1800" b="1" i="0" u="none" strike="noStrike">
                <a:effectLst/>
                <a:latin typeface="Arial" panose="020B0604020202020204" pitchFamily="34" charset="0"/>
              </a:rPr>
              <a:t>accine for Children Program </a:t>
            </a:r>
            <a:endParaRPr lang="en-US" sz="1800" b="1" u="sng" kern="0">
              <a:latin typeface="Calibri" panose="020F0502020204030204" pitchFamily="34" charset="0"/>
              <a:ea typeface="Times New Roman" panose="02020603050405020304" pitchFamily="18" charset="0"/>
            </a:endParaRPr>
          </a:p>
          <a:p>
            <a:pPr marL="457200" marR="0" lvl="1" indent="0">
              <a:spcBef>
                <a:spcPts val="0"/>
              </a:spcBef>
              <a:spcAft>
                <a:spcPts val="600"/>
              </a:spcAft>
              <a:buNone/>
            </a:pPr>
            <a:endParaRPr lang="en-US" sz="1800" u="sng" kern="0">
              <a:effectLst/>
              <a:latin typeface="Calibri" panose="020F0502020204030204" pitchFamily="34" charset="0"/>
              <a:ea typeface="Times New Roman" panose="02020603050405020304" pitchFamily="18" charset="0"/>
              <a:hlinkClick r:id="rId2"/>
            </a:endParaRPr>
          </a:p>
          <a:p>
            <a:pPr marL="742950" marR="0" lvl="1" indent="-285750">
              <a:spcBef>
                <a:spcPts val="0"/>
              </a:spcBef>
              <a:spcAft>
                <a:spcPts val="600"/>
              </a:spcAft>
              <a:buFont typeface="Courier New" panose="02070309020205020404" pitchFamily="49" charset="0"/>
              <a:buChar char="o"/>
            </a:pPr>
            <a:r>
              <a:rPr lang="en-US" sz="1800" u="sng" kern="0">
                <a:effectLst/>
                <a:latin typeface="Calibri" panose="020F0502020204030204" pitchFamily="34" charset="0"/>
                <a:ea typeface="Times New Roman" panose="02020603050405020304" pitchFamily="18" charset="0"/>
                <a:hlinkClick r:id="rId2"/>
              </a:rPr>
              <a:t>Vaccines for Children (VFC) | Ohio Department of Health</a:t>
            </a:r>
            <a:endParaRPr lang="en-US" sz="1800" u="sng" kern="0">
              <a:effectLst/>
              <a:latin typeface="Calibri" panose="020F0502020204030204" pitchFamily="34" charset="0"/>
              <a:ea typeface="Times New Roman" panose="02020603050405020304" pitchFamily="18" charset="0"/>
            </a:endParaRPr>
          </a:p>
          <a:p>
            <a:pPr marL="457200" marR="0" lvl="1" indent="0">
              <a:spcBef>
                <a:spcPts val="0"/>
              </a:spcBef>
              <a:spcAft>
                <a:spcPts val="600"/>
              </a:spcAft>
              <a:buNone/>
            </a:pPr>
            <a:endParaRPr lang="en-US" sz="1800" u="sng" kern="0">
              <a:effectLst/>
              <a:latin typeface="Calibri" panose="020F0502020204030204" pitchFamily="34" charset="0"/>
              <a:ea typeface="Times New Roman" panose="02020603050405020304" pitchFamily="18" charset="0"/>
            </a:endParaRPr>
          </a:p>
          <a:p>
            <a:pPr marL="742950" marR="0" lvl="1" indent="-285750">
              <a:spcBef>
                <a:spcPts val="0"/>
              </a:spcBef>
              <a:spcAft>
                <a:spcPts val="600"/>
              </a:spcAft>
              <a:buFont typeface="Courier New" panose="02070309020205020404" pitchFamily="49" charset="0"/>
              <a:buChar char="o"/>
            </a:pPr>
            <a:r>
              <a:rPr lang="en-US" sz="1800" u="sng" kern="0">
                <a:effectLst/>
                <a:latin typeface="Calibri" panose="020F0502020204030204" pitchFamily="34" charset="0"/>
                <a:ea typeface="Times New Roman" panose="02020603050405020304" pitchFamily="18" charset="0"/>
                <a:hlinkClick r:id="rId3"/>
              </a:rPr>
              <a:t>Immunization | Ohio Department of Health</a:t>
            </a:r>
            <a:endParaRPr lang="en-US" sz="1800" u="sng" kern="0">
              <a:effectLst/>
              <a:latin typeface="Calibri" panose="020F0502020204030204" pitchFamily="34" charset="0"/>
              <a:ea typeface="Times New Roman" panose="02020603050405020304" pitchFamily="18" charset="0"/>
            </a:endParaRPr>
          </a:p>
          <a:p>
            <a:pPr marL="457200" marR="0" lvl="1" indent="0">
              <a:spcBef>
                <a:spcPts val="0"/>
              </a:spcBef>
              <a:spcAft>
                <a:spcPts val="600"/>
              </a:spcAft>
              <a:buNone/>
            </a:pPr>
            <a:endParaRPr lang="en-US" sz="1800">
              <a:effectLst/>
              <a:latin typeface="Calibri" panose="020F0502020204030204" pitchFamily="34" charset="0"/>
              <a:ea typeface="Calibri" panose="020F0502020204030204" pitchFamily="34" charset="0"/>
            </a:endParaRPr>
          </a:p>
          <a:p>
            <a:pPr marL="742950" marR="0" lvl="1" indent="-285750">
              <a:spcBef>
                <a:spcPts val="0"/>
              </a:spcBef>
              <a:spcAft>
                <a:spcPts val="600"/>
              </a:spcAft>
              <a:buFont typeface="Courier New" panose="02070309020205020404" pitchFamily="49" charset="0"/>
              <a:buChar char="o"/>
            </a:pPr>
            <a:r>
              <a:rPr lang="en-US" sz="1800" u="sng" kern="0">
                <a:effectLst/>
                <a:latin typeface="Calibri" panose="020F0502020204030204" pitchFamily="34" charset="0"/>
                <a:ea typeface="Times New Roman" panose="02020603050405020304" pitchFamily="18" charset="0"/>
                <a:hlinkClick r:id="rId4"/>
              </a:rPr>
              <a:t>VFC: Vaccines for Children Program | CDC</a:t>
            </a:r>
            <a:endParaRPr lang="en-US" sz="1800"/>
          </a:p>
        </p:txBody>
      </p:sp>
      <p:sp>
        <p:nvSpPr>
          <p:cNvPr id="9"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3714FE6B-779E-84CB-FD1D-2088C539995F}"/>
              </a:ext>
            </a:extLst>
          </p:cNvPr>
          <p:cNvGraphicFramePr>
            <a:graphicFrameLocks noGrp="1"/>
          </p:cNvGraphicFramePr>
          <p:nvPr>
            <p:extLst>
              <p:ext uri="{D42A27DB-BD31-4B8C-83A1-F6EECF244321}">
                <p14:modId xmlns:p14="http://schemas.microsoft.com/office/powerpoint/2010/main" val="452947756"/>
              </p:ext>
            </p:extLst>
          </p:nvPr>
        </p:nvGraphicFramePr>
        <p:xfrm>
          <a:off x="5987738" y="840613"/>
          <a:ext cx="5628018" cy="4943907"/>
        </p:xfrm>
        <a:graphic>
          <a:graphicData uri="http://schemas.openxmlformats.org/drawingml/2006/table">
            <a:tbl>
              <a:tblPr firstRow="1" bandRow="1"/>
              <a:tblGrid>
                <a:gridCol w="2814009">
                  <a:extLst>
                    <a:ext uri="{9D8B030D-6E8A-4147-A177-3AD203B41FA5}">
                      <a16:colId xmlns:a16="http://schemas.microsoft.com/office/drawing/2014/main" val="3042406604"/>
                    </a:ext>
                  </a:extLst>
                </a:gridCol>
                <a:gridCol w="2814009">
                  <a:extLst>
                    <a:ext uri="{9D8B030D-6E8A-4147-A177-3AD203B41FA5}">
                      <a16:colId xmlns:a16="http://schemas.microsoft.com/office/drawing/2014/main" val="3418945118"/>
                    </a:ext>
                  </a:extLst>
                </a:gridCol>
              </a:tblGrid>
              <a:tr h="293664">
                <a:tc>
                  <a:txBody>
                    <a:bodyPr/>
                    <a:lstStyle/>
                    <a:p>
                      <a:pPr algn="ctr" fontAlgn="ctr"/>
                      <a:r>
                        <a:rPr lang="en-US" sz="1600" b="1" i="0" u="none" strike="noStrike">
                          <a:solidFill>
                            <a:srgbClr val="000000"/>
                          </a:solidFill>
                          <a:effectLst/>
                          <a:latin typeface="Calibri" panose="020F0502020204030204" pitchFamily="34" charset="0"/>
                        </a:rPr>
                        <a:t>Fee-for-Service</a:t>
                      </a:r>
                    </a:p>
                  </a:txBody>
                  <a:tcPr marL="10105" marR="10105" marT="101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Managed Care</a:t>
                      </a:r>
                    </a:p>
                  </a:txBody>
                  <a:tcPr marL="10105" marR="10105" marT="101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4824664"/>
                  </a:ext>
                </a:extLst>
              </a:tr>
              <a:tr h="1400233">
                <a:tc>
                  <a:txBody>
                    <a:bodyPr/>
                    <a:lstStyle/>
                    <a:p>
                      <a:pPr algn="l" fontAlgn="b"/>
                      <a:r>
                        <a:rPr lang="en-US" sz="1500" b="0" i="0" u="none" strike="noStrike">
                          <a:solidFill>
                            <a:srgbClr val="000000"/>
                          </a:solidFill>
                          <a:effectLst/>
                          <a:latin typeface="Calibri" panose="020F0502020204030204" pitchFamily="34" charset="0"/>
                        </a:rPr>
                        <a:t> Seasonal (flu) and Covid-19 are covered through pharmacy benefit with the exception of members younger than 19 years of age, which are covered through the Vaccines for Children program</a:t>
                      </a:r>
                    </a:p>
                  </a:txBody>
                  <a:tcPr marL="10105" marR="10105" marT="101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Seasonal (flu) and Covid-19 are covered through pharmacy benefit</a:t>
                      </a:r>
                    </a:p>
                  </a:txBody>
                  <a:tcPr marL="10105" marR="10105" marT="101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1619618"/>
                  </a:ext>
                </a:extLst>
              </a:tr>
              <a:tr h="1849777">
                <a:tc>
                  <a:txBody>
                    <a:bodyPr/>
                    <a:lstStyle/>
                    <a:p>
                      <a:pPr algn="l" fontAlgn="b"/>
                      <a:r>
                        <a:rPr lang="en-US" sz="1500" b="0" i="0" u="none" strike="noStrike">
                          <a:solidFill>
                            <a:srgbClr val="000000"/>
                          </a:solidFill>
                          <a:effectLst/>
                          <a:latin typeface="Calibri" panose="020F0502020204030204" pitchFamily="34" charset="0"/>
                        </a:rPr>
                        <a:t> Vaccines, inoculations, and immunizations (other than seasonal/pandemic influenza vaccines or   COVID-19 vaccines) are covered as a pharmacy benefit only for residents of nursing facilities/long-term care facilities or intermediate care facilities</a:t>
                      </a:r>
                    </a:p>
                  </a:txBody>
                  <a:tcPr marL="10105" marR="10105" marT="101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panose="020F0502020204030204" pitchFamily="34" charset="0"/>
                        </a:rPr>
                        <a:t>All CDC approved vaccines are covered through Managed Care</a:t>
                      </a:r>
                    </a:p>
                  </a:txBody>
                  <a:tcPr marL="10105" marR="10105" marT="101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11239916"/>
                  </a:ext>
                </a:extLst>
              </a:tr>
              <a:tr h="1400233">
                <a:tc>
                  <a:txBody>
                    <a:bodyPr/>
                    <a:lstStyle/>
                    <a:p>
                      <a:pPr algn="l" fontAlgn="b"/>
                      <a:r>
                        <a:rPr lang="en-US" sz="1500" b="0" i="0" u="none" strike="noStrike">
                          <a:solidFill>
                            <a:srgbClr val="000000"/>
                          </a:solidFill>
                          <a:effectLst/>
                          <a:latin typeface="Calibri" panose="020F0502020204030204" pitchFamily="34" charset="0"/>
                        </a:rPr>
                        <a:t> LTCF - Additional vaccines are covered for this patient population and receive a regular tiered dispensing fee when administered by LTCF staff</a:t>
                      </a:r>
                    </a:p>
                  </a:txBody>
                  <a:tcPr marL="10105" marR="10105" marT="101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Calibri" panose="020F0502020204030204" pitchFamily="34" charset="0"/>
                        </a:rPr>
                        <a:t>LTCF - All CDC approved vaccines are covered through Managed Care.  Additional vaccines are covered for this patient population and receive a regular dispensing fee when administered by LTCF staff</a:t>
                      </a:r>
                    </a:p>
                  </a:txBody>
                  <a:tcPr marL="10105" marR="10105" marT="101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3462235"/>
                  </a:ext>
                </a:extLst>
              </a:tr>
            </a:tbl>
          </a:graphicData>
        </a:graphic>
      </p:graphicFrame>
    </p:spTree>
    <p:extLst>
      <p:ext uri="{BB962C8B-B14F-4D97-AF65-F5344CB8AC3E}">
        <p14:creationId xmlns:p14="http://schemas.microsoft.com/office/powerpoint/2010/main" val="1928559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B52186-610F-9B45-80E3-192ADF7B701A}"/>
              </a:ext>
            </a:extLst>
          </p:cNvPr>
          <p:cNvSpPr>
            <a:spLocks noGrp="1"/>
          </p:cNvSpPr>
          <p:nvPr>
            <p:ph type="ctrTitle"/>
          </p:nvPr>
        </p:nvSpPr>
        <p:spPr>
          <a:xfrm>
            <a:off x="599609" y="679731"/>
            <a:ext cx="4171994" cy="3736540"/>
          </a:xfrm>
        </p:spPr>
        <p:txBody>
          <a:bodyPr anchor="ctr">
            <a:normAutofit/>
          </a:bodyPr>
          <a:lstStyle/>
          <a:p>
            <a:pPr algn="l"/>
            <a:r>
              <a:rPr lang="en-US" b="1">
                <a:latin typeface="+mn-lt"/>
              </a:rPr>
              <a:t>Durable Medical Equipment</a:t>
            </a:r>
          </a:p>
        </p:txBody>
      </p:sp>
      <p:grpSp>
        <p:nvGrpSpPr>
          <p:cNvPr id="18" name="Group 1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2" name="Straight Connector 1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2013C9E7-68E0-FE4E-7D03-C6B4C081925B}"/>
              </a:ext>
            </a:extLst>
          </p:cNvPr>
          <p:cNvGraphicFramePr>
            <a:graphicFrameLocks noGrp="1"/>
          </p:cNvGraphicFramePr>
          <p:nvPr>
            <p:extLst>
              <p:ext uri="{D42A27DB-BD31-4B8C-83A1-F6EECF244321}">
                <p14:modId xmlns:p14="http://schemas.microsoft.com/office/powerpoint/2010/main" val="413242251"/>
              </p:ext>
            </p:extLst>
          </p:nvPr>
        </p:nvGraphicFramePr>
        <p:xfrm>
          <a:off x="5640572" y="756881"/>
          <a:ext cx="5608830" cy="5233663"/>
        </p:xfrm>
        <a:graphic>
          <a:graphicData uri="http://schemas.openxmlformats.org/drawingml/2006/table">
            <a:tbl>
              <a:tblPr firstRow="1" bandRow="1">
                <a:tableStyleId>{ED083AE6-46FA-4A59-8FB0-9F97EB10719F}</a:tableStyleId>
              </a:tblPr>
              <a:tblGrid>
                <a:gridCol w="2887808">
                  <a:extLst>
                    <a:ext uri="{9D8B030D-6E8A-4147-A177-3AD203B41FA5}">
                      <a16:colId xmlns:a16="http://schemas.microsoft.com/office/drawing/2014/main" val="1032321131"/>
                    </a:ext>
                  </a:extLst>
                </a:gridCol>
                <a:gridCol w="2721022">
                  <a:extLst>
                    <a:ext uri="{9D8B030D-6E8A-4147-A177-3AD203B41FA5}">
                      <a16:colId xmlns:a16="http://schemas.microsoft.com/office/drawing/2014/main" val="1428080351"/>
                    </a:ext>
                  </a:extLst>
                </a:gridCol>
              </a:tblGrid>
              <a:tr h="538149">
                <a:tc>
                  <a:txBody>
                    <a:bodyPr/>
                    <a:lstStyle/>
                    <a:p>
                      <a:pPr algn="ctr" fontAlgn="ctr"/>
                      <a:r>
                        <a:rPr lang="en-US" sz="1300" b="1" u="none" strike="noStrike" cap="all" spc="60">
                          <a:solidFill>
                            <a:schemeClr val="tx1"/>
                          </a:solidFill>
                          <a:effectLst/>
                        </a:rPr>
                        <a:t>Fee-for-Service</a:t>
                      </a:r>
                      <a:endParaRPr lang="en-US" sz="1300" b="1" i="0" u="none" strike="noStrike" cap="all" spc="60">
                        <a:solidFill>
                          <a:schemeClr val="tx1"/>
                        </a:solidFill>
                        <a:effectLst/>
                        <a:latin typeface="Calibri" panose="020F0502020204030204" pitchFamily="34" charset="0"/>
                      </a:endParaRPr>
                    </a:p>
                  </a:txBody>
                  <a:tcPr marL="149486" marR="149486" marT="149486" marB="149486" anchor="ctr"/>
                </a:tc>
                <a:tc>
                  <a:txBody>
                    <a:bodyPr/>
                    <a:lstStyle/>
                    <a:p>
                      <a:pPr algn="ctr" fontAlgn="ctr"/>
                      <a:r>
                        <a:rPr lang="en-US" sz="1300" b="1" u="none" strike="noStrike" cap="all" spc="60">
                          <a:solidFill>
                            <a:schemeClr val="tx1"/>
                          </a:solidFill>
                          <a:effectLst/>
                        </a:rPr>
                        <a:t>Managed Care</a:t>
                      </a:r>
                      <a:endParaRPr lang="en-US" sz="1300" b="1" i="0" u="none" strike="noStrike" cap="all" spc="60">
                        <a:solidFill>
                          <a:schemeClr val="tx1"/>
                        </a:solidFill>
                        <a:effectLst/>
                        <a:latin typeface="Calibri" panose="020F0502020204030204" pitchFamily="34" charset="0"/>
                      </a:endParaRPr>
                    </a:p>
                  </a:txBody>
                  <a:tcPr marL="149486" marR="149486" marT="149486" marB="149486" anchor="ctr"/>
                </a:tc>
                <a:extLst>
                  <a:ext uri="{0D108BD9-81ED-4DB2-BD59-A6C34878D82A}">
                    <a16:rowId xmlns:a16="http://schemas.microsoft.com/office/drawing/2014/main" val="1780699543"/>
                  </a:ext>
                </a:extLst>
              </a:tr>
              <a:tr h="1476587">
                <a:tc gridSpan="2">
                  <a:txBody>
                    <a:bodyPr/>
                    <a:lstStyle/>
                    <a:p>
                      <a:pPr algn="l" fontAlgn="b"/>
                      <a:r>
                        <a:rPr lang="en-US" sz="1700" u="none" strike="noStrike" cap="none" spc="0">
                          <a:solidFill>
                            <a:schemeClr val="tx1"/>
                          </a:solidFill>
                          <a:effectLst/>
                        </a:rPr>
                        <a:t>Limited equipment and supplies as outlined in OAC 5160-9-02 are covered through the pharmacy program when billed by a pharmacy provider.  These supplies should be billed using the NDC or UPS on the package through the pharmacy POS claim system.</a:t>
                      </a:r>
                      <a:endParaRPr lang="en-US" sz="1700" b="0" i="0" u="none" strike="noStrike" cap="none" spc="0">
                        <a:solidFill>
                          <a:schemeClr val="tx1"/>
                        </a:solidFill>
                        <a:effectLst/>
                        <a:latin typeface="Calibri" panose="020F0502020204030204" pitchFamily="34" charset="0"/>
                      </a:endParaRPr>
                    </a:p>
                  </a:txBody>
                  <a:tcPr marL="8305" marR="8305" marT="8305" marB="99657" anchor="ctr"/>
                </a:tc>
                <a:tc hMerge="1">
                  <a:txBody>
                    <a:bodyPr/>
                    <a:lstStyle/>
                    <a:p>
                      <a:endParaRPr lang="en-US"/>
                    </a:p>
                  </a:txBody>
                  <a:tcPr/>
                </a:tc>
                <a:extLst>
                  <a:ext uri="{0D108BD9-81ED-4DB2-BD59-A6C34878D82A}">
                    <a16:rowId xmlns:a16="http://schemas.microsoft.com/office/drawing/2014/main" val="1023274628"/>
                  </a:ext>
                </a:extLst>
              </a:tr>
              <a:tr h="1476587">
                <a:tc gridSpan="2">
                  <a:txBody>
                    <a:bodyPr/>
                    <a:lstStyle/>
                    <a:p>
                      <a:pPr algn="l" fontAlgn="b"/>
                      <a:r>
                        <a:rPr lang="en-US" sz="1700" u="none" strike="noStrike" cap="none" spc="0">
                          <a:solidFill>
                            <a:schemeClr val="tx1"/>
                          </a:solidFill>
                          <a:effectLst/>
                        </a:rPr>
                        <a:t>DME/DMS claims submitted to Gainwell Technologies for services not listed in OAC 5160-9-02 will be denied. Equipment and supplies not listed in OAC 5160-9-02 including enteral nutrition products, should be billed as DME.</a:t>
                      </a:r>
                      <a:endParaRPr lang="en-US" sz="1700" b="0" i="0" u="none" strike="noStrike" cap="none" spc="0">
                        <a:solidFill>
                          <a:schemeClr val="tx1"/>
                        </a:solidFill>
                        <a:effectLst/>
                        <a:latin typeface="Calibri" panose="020F0502020204030204" pitchFamily="34" charset="0"/>
                      </a:endParaRPr>
                    </a:p>
                  </a:txBody>
                  <a:tcPr marL="8305" marR="8305" marT="8305" marB="99657" anchor="ctr"/>
                </a:tc>
                <a:tc hMerge="1">
                  <a:txBody>
                    <a:bodyPr/>
                    <a:lstStyle/>
                    <a:p>
                      <a:endParaRPr lang="en-US"/>
                    </a:p>
                  </a:txBody>
                  <a:tcPr/>
                </a:tc>
                <a:extLst>
                  <a:ext uri="{0D108BD9-81ED-4DB2-BD59-A6C34878D82A}">
                    <a16:rowId xmlns:a16="http://schemas.microsoft.com/office/drawing/2014/main" val="1831933554"/>
                  </a:ext>
                </a:extLst>
              </a:tr>
              <a:tr h="1742340">
                <a:tc gridSpan="2">
                  <a:txBody>
                    <a:bodyPr/>
                    <a:lstStyle/>
                    <a:p>
                      <a:pPr algn="l" fontAlgn="b"/>
                      <a:r>
                        <a:rPr lang="en-US" sz="1700" u="none" strike="noStrike" cap="none" spc="0">
                          <a:solidFill>
                            <a:schemeClr val="tx1"/>
                          </a:solidFill>
                          <a:effectLst/>
                        </a:rPr>
                        <a:t>DME claims for Medicaid members billed to Medicare Part B or a Medicare Advantage plan as the primary payer must be billed on a medical claim (CMS-1500 claim form or 837P EDI claim transaction). Cost sharing for Medicare Part B services shall not be billed in a pharmacy claim format. </a:t>
                      </a:r>
                      <a:endParaRPr lang="en-US" sz="1700" b="0" i="0" u="none" strike="noStrike" cap="none" spc="0">
                        <a:solidFill>
                          <a:schemeClr val="tx1"/>
                        </a:solidFill>
                        <a:effectLst/>
                        <a:latin typeface="Calibri" panose="020F0502020204030204" pitchFamily="34" charset="0"/>
                      </a:endParaRPr>
                    </a:p>
                  </a:txBody>
                  <a:tcPr marL="8305" marR="8305" marT="8305" marB="99657" anchor="ctr"/>
                </a:tc>
                <a:tc hMerge="1">
                  <a:txBody>
                    <a:bodyPr/>
                    <a:lstStyle/>
                    <a:p>
                      <a:endParaRPr lang="en-US"/>
                    </a:p>
                  </a:txBody>
                  <a:tcPr/>
                </a:tc>
                <a:extLst>
                  <a:ext uri="{0D108BD9-81ED-4DB2-BD59-A6C34878D82A}">
                    <a16:rowId xmlns:a16="http://schemas.microsoft.com/office/drawing/2014/main" val="3465675295"/>
                  </a:ext>
                </a:extLst>
              </a:tr>
            </a:tbl>
          </a:graphicData>
        </a:graphic>
      </p:graphicFrame>
    </p:spTree>
    <p:extLst>
      <p:ext uri="{BB962C8B-B14F-4D97-AF65-F5344CB8AC3E}">
        <p14:creationId xmlns:p14="http://schemas.microsoft.com/office/powerpoint/2010/main" val="1052886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FDBE-D60F-99F4-9611-50A89BC85E0A}"/>
              </a:ext>
            </a:extLst>
          </p:cNvPr>
          <p:cNvSpPr>
            <a:spLocks noGrp="1"/>
          </p:cNvSpPr>
          <p:nvPr>
            <p:ph type="title"/>
          </p:nvPr>
        </p:nvSpPr>
        <p:spPr>
          <a:xfrm>
            <a:off x="604520" y="0"/>
            <a:ext cx="10515600" cy="1325563"/>
          </a:xfrm>
        </p:spPr>
        <p:txBody>
          <a:bodyPr>
            <a:normAutofit/>
          </a:bodyPr>
          <a:lstStyle/>
          <a:p>
            <a:r>
              <a:rPr lang="en-US" sz="3600" b="1" kern="0">
                <a:effectLst/>
                <a:latin typeface="Calibri" panose="020F0502020204030204" pitchFamily="34" charset="0"/>
                <a:ea typeface="Calibri" panose="020F0502020204030204" pitchFamily="34" charset="0"/>
              </a:rPr>
              <a:t>Tamper Resistant Prescription Pads</a:t>
            </a:r>
            <a:endParaRPr lang="en-US" sz="7200"/>
          </a:p>
        </p:txBody>
      </p:sp>
      <p:sp>
        <p:nvSpPr>
          <p:cNvPr id="3" name="Content Placeholder 2">
            <a:extLst>
              <a:ext uri="{FF2B5EF4-FFF2-40B4-BE49-F238E27FC236}">
                <a16:creationId xmlns:a16="http://schemas.microsoft.com/office/drawing/2014/main" id="{A0D6A2EE-72EB-0047-7095-35E2C14EFC02}"/>
              </a:ext>
            </a:extLst>
          </p:cNvPr>
          <p:cNvSpPr>
            <a:spLocks noGrp="1"/>
          </p:cNvSpPr>
          <p:nvPr>
            <p:ph idx="1"/>
          </p:nvPr>
        </p:nvSpPr>
        <p:spPr>
          <a:xfrm>
            <a:off x="604520" y="2486520"/>
            <a:ext cx="4089400" cy="2654935"/>
          </a:xfrm>
        </p:spPr>
        <p:txBody>
          <a:bodyPr>
            <a:normAutofit fontScale="85000" lnSpcReduction="10000"/>
          </a:bodyPr>
          <a:lstStyle/>
          <a:p>
            <a:pPr>
              <a:lnSpc>
                <a:spcPct val="150000"/>
              </a:lnSpc>
            </a:pPr>
            <a:r>
              <a:rPr lang="en-US" sz="1800" b="0" i="0" u="none" strike="noStrike">
                <a:solidFill>
                  <a:srgbClr val="000000"/>
                </a:solidFill>
                <a:effectLst/>
                <a:latin typeface="Calibri" panose="020F0502020204030204" pitchFamily="34" charset="0"/>
              </a:rPr>
              <a:t>All written prescriptions billed to Medicaid must be on tamper-resistant forms per OAC 5160-9-06.  This includes written prescriptions when ODM is not the primary payer and pays only a portion of the claim.  To be considered tamper-resistant a prescription form must contain all three of the following tamper-resistant characteristics. </a:t>
            </a:r>
            <a:endParaRPr lang="en-US"/>
          </a:p>
        </p:txBody>
      </p:sp>
      <p:sp>
        <p:nvSpPr>
          <p:cNvPr id="5" name="TextBox 4">
            <a:extLst>
              <a:ext uri="{FF2B5EF4-FFF2-40B4-BE49-F238E27FC236}">
                <a16:creationId xmlns:a16="http://schemas.microsoft.com/office/drawing/2014/main" id="{2942983C-DC72-8EEC-7ADF-8FCF4C740636}"/>
              </a:ext>
            </a:extLst>
          </p:cNvPr>
          <p:cNvSpPr txBox="1"/>
          <p:nvPr/>
        </p:nvSpPr>
        <p:spPr>
          <a:xfrm>
            <a:off x="604520" y="1160957"/>
            <a:ext cx="10515600" cy="646331"/>
          </a:xfrm>
          <a:prstGeom prst="rect">
            <a:avLst/>
          </a:prstGeom>
          <a:noFill/>
        </p:spPr>
        <p:txBody>
          <a:bodyPr wrap="square">
            <a:spAutoFit/>
          </a:bodyPr>
          <a:lstStyle/>
          <a:p>
            <a:r>
              <a:rPr lang="en-US" sz="1800" b="0" i="0" u="none" strike="noStrike">
                <a:solidFill>
                  <a:srgbClr val="000000"/>
                </a:solidFill>
                <a:effectLst/>
                <a:latin typeface="Calibri" panose="020F0502020204030204" pitchFamily="34" charset="0"/>
              </a:rPr>
              <a:t>Tamper Resistant Prescription Pads are only required for Fee For Service claims. Theses requirements do not apply to Managed Care.</a:t>
            </a:r>
            <a:endParaRPr lang="en-US"/>
          </a:p>
        </p:txBody>
      </p:sp>
      <p:graphicFrame>
        <p:nvGraphicFramePr>
          <p:cNvPr id="7" name="Table 6">
            <a:extLst>
              <a:ext uri="{FF2B5EF4-FFF2-40B4-BE49-F238E27FC236}">
                <a16:creationId xmlns:a16="http://schemas.microsoft.com/office/drawing/2014/main" id="{E0A7C676-B489-CF4F-E72D-EEBF698DBB3F}"/>
              </a:ext>
            </a:extLst>
          </p:cNvPr>
          <p:cNvGraphicFramePr>
            <a:graphicFrameLocks noGrp="1"/>
          </p:cNvGraphicFramePr>
          <p:nvPr>
            <p:extLst>
              <p:ext uri="{D42A27DB-BD31-4B8C-83A1-F6EECF244321}">
                <p14:modId xmlns:p14="http://schemas.microsoft.com/office/powerpoint/2010/main" val="4193417720"/>
              </p:ext>
            </p:extLst>
          </p:nvPr>
        </p:nvGraphicFramePr>
        <p:xfrm>
          <a:off x="5242560" y="2041326"/>
          <a:ext cx="5577840" cy="4298513"/>
        </p:xfrm>
        <a:graphic>
          <a:graphicData uri="http://schemas.openxmlformats.org/drawingml/2006/table">
            <a:tbl>
              <a:tblPr/>
              <a:tblGrid>
                <a:gridCol w="2788920">
                  <a:extLst>
                    <a:ext uri="{9D8B030D-6E8A-4147-A177-3AD203B41FA5}">
                      <a16:colId xmlns:a16="http://schemas.microsoft.com/office/drawing/2014/main" val="3902871418"/>
                    </a:ext>
                  </a:extLst>
                </a:gridCol>
                <a:gridCol w="2788920">
                  <a:extLst>
                    <a:ext uri="{9D8B030D-6E8A-4147-A177-3AD203B41FA5}">
                      <a16:colId xmlns:a16="http://schemas.microsoft.com/office/drawing/2014/main" val="2048829634"/>
                    </a:ext>
                  </a:extLst>
                </a:gridCol>
              </a:tblGrid>
              <a:tr h="268657">
                <a:tc gridSpan="2">
                  <a:txBody>
                    <a:bodyPr/>
                    <a:lstStyle/>
                    <a:p>
                      <a:pPr algn="l" fontAlgn="ctr"/>
                      <a:r>
                        <a:rPr lang="en-US" sz="1000" b="1" i="0" u="none" strike="noStrike">
                          <a:solidFill>
                            <a:srgbClr val="000000"/>
                          </a:solidFill>
                          <a:effectLst/>
                          <a:latin typeface="Arial" panose="020B0604020202020204" pitchFamily="34" charset="0"/>
                        </a:rPr>
                        <a:t>  Tamper-Resistant Prescription Pad Requirements</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160631253"/>
                  </a:ext>
                </a:extLst>
              </a:tr>
              <a:tr h="440597">
                <a:tc>
                  <a:txBody>
                    <a:bodyPr/>
                    <a:lstStyle/>
                    <a:p>
                      <a:pPr algn="l" fontAlgn="ctr"/>
                      <a:r>
                        <a:rPr lang="en-US" sz="1000" b="1" i="0" u="none" strike="noStrike">
                          <a:solidFill>
                            <a:srgbClr val="FFFFFF"/>
                          </a:solidFill>
                          <a:effectLst/>
                          <a:latin typeface="Arial" panose="020B0604020202020204" pitchFamily="34" charset="0"/>
                        </a:rPr>
                        <a:t>  Required Characteristic</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fontAlgn="ctr"/>
                      <a:r>
                        <a:rPr lang="en-US" sz="1000" b="1" i="0" u="none" strike="noStrike">
                          <a:solidFill>
                            <a:srgbClr val="FFFFFF"/>
                          </a:solidFill>
                          <a:effectLst/>
                          <a:latin typeface="Arial" panose="020B0604020202020204" pitchFamily="34" charset="0"/>
                        </a:rPr>
                        <a:t>  Examples Include but Not Limited to:</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305574201"/>
                  </a:ext>
                </a:extLst>
              </a:tr>
              <a:tr h="671643">
                <a:tc rowSpan="2">
                  <a:txBody>
                    <a:bodyPr/>
                    <a:lstStyle/>
                    <a:p>
                      <a:pPr algn="l" fontAlgn="ctr"/>
                      <a:r>
                        <a:rPr lang="en-US" sz="1000" b="1" i="0" u="none" strike="noStrike">
                          <a:solidFill>
                            <a:srgbClr val="000000"/>
                          </a:solidFill>
                          <a:effectLst/>
                          <a:latin typeface="Arial" panose="020B0604020202020204" pitchFamily="34" charset="0"/>
                        </a:rPr>
                        <a:t>1.  One or more features designed to prevent unauthorized copying of a completed or blank prescription form</a:t>
                      </a:r>
                    </a:p>
                  </a:txBody>
                  <a:tcPr marR="7620" marT="762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l" fontAlgn="ctr"/>
                      <a:r>
                        <a:rPr lang="en-US" sz="1000" b="0" i="0" u="none" strike="noStrike">
                          <a:solidFill>
                            <a:srgbClr val="000000"/>
                          </a:solidFill>
                          <a:effectLst/>
                          <a:latin typeface="Arial" panose="020B0604020202020204" pitchFamily="34" charset="0"/>
                        </a:rPr>
                        <a:t>Text that appears when photocopied or scanned (e.g., “void” or “illegal”)</a:t>
                      </a:r>
                    </a:p>
                  </a:txBody>
                  <a:tcPr marR="7620" marT="762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CCCC"/>
                    </a:solidFill>
                  </a:tcPr>
                </a:tc>
                <a:extLst>
                  <a:ext uri="{0D108BD9-81ED-4DB2-BD59-A6C34878D82A}">
                    <a16:rowId xmlns:a16="http://schemas.microsoft.com/office/drawing/2014/main" val="1085475699"/>
                  </a:ext>
                </a:extLst>
              </a:tr>
              <a:tr h="483582">
                <a:tc vMerge="1">
                  <a:txBody>
                    <a:bodyPr/>
                    <a:lstStyle/>
                    <a:p>
                      <a:endParaRPr lang="en-US"/>
                    </a:p>
                  </a:txBody>
                  <a:tcPr/>
                </a:tc>
                <a:tc>
                  <a:txBody>
                    <a:bodyPr/>
                    <a:lstStyle/>
                    <a:p>
                      <a:pPr algn="l" fontAlgn="ctr"/>
                      <a:r>
                        <a:rPr lang="en-US" sz="1000" b="0" i="0" u="none" strike="noStrike">
                          <a:solidFill>
                            <a:srgbClr val="000000"/>
                          </a:solidFill>
                          <a:effectLst/>
                          <a:latin typeface="Arial" panose="020B0604020202020204" pitchFamily="34" charset="0"/>
                        </a:rPr>
                        <a:t>Microprint borders that cannot be copied</a:t>
                      </a:r>
                    </a:p>
                  </a:txBody>
                  <a:tcPr marR="7620" marT="762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a:noFill/>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1064198581"/>
                  </a:ext>
                </a:extLst>
              </a:tr>
              <a:tr h="671643">
                <a:tc rowSpan="2">
                  <a:txBody>
                    <a:bodyPr/>
                    <a:lstStyle/>
                    <a:p>
                      <a:pPr algn="l" fontAlgn="ctr"/>
                      <a:r>
                        <a:rPr lang="en-US" sz="1000" b="1" i="0" u="none" strike="noStrike">
                          <a:solidFill>
                            <a:srgbClr val="000000"/>
                          </a:solidFill>
                          <a:effectLst/>
                          <a:latin typeface="Arial" panose="020B0604020202020204" pitchFamily="34" charset="0"/>
                        </a:rPr>
                        <a:t>2.  One or more features designed to prevent the erasure or modification of information written on the prescription by the prescriber</a:t>
                      </a:r>
                    </a:p>
                  </a:txBody>
                  <a:tcPr marR="7620" marT="762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Erasure or use of solvents will discolor background</a:t>
                      </a:r>
                    </a:p>
                  </a:txBody>
                  <a:tcPr marR="7620" marT="762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a:noFill/>
                    </a:lnB>
                  </a:tcPr>
                </a:tc>
                <a:extLst>
                  <a:ext uri="{0D108BD9-81ED-4DB2-BD59-A6C34878D82A}">
                    <a16:rowId xmlns:a16="http://schemas.microsoft.com/office/drawing/2014/main" val="2991099284"/>
                  </a:ext>
                </a:extLst>
              </a:tr>
              <a:tr h="720001">
                <a:tc vMerge="1">
                  <a:txBody>
                    <a:bodyPr/>
                    <a:lstStyle/>
                    <a:p>
                      <a:endParaRPr lang="en-US"/>
                    </a:p>
                  </a:txBody>
                  <a:tcPr/>
                </a:tc>
                <a:tc>
                  <a:txBody>
                    <a:bodyPr/>
                    <a:lstStyle/>
                    <a:p>
                      <a:pPr algn="l" fontAlgn="ctr"/>
                      <a:r>
                        <a:rPr lang="en-US" sz="1000" b="0" i="0" u="none" strike="noStrike">
                          <a:solidFill>
                            <a:srgbClr val="000000"/>
                          </a:solidFill>
                          <a:effectLst/>
                          <a:latin typeface="Arial" panose="020B0604020202020204" pitchFamily="34" charset="0"/>
                        </a:rPr>
                        <a:t>Check-off boxes to indicate the quantity prescribed (e.g.,1-24, 25 -49, 50-74, etc.)</a:t>
                      </a:r>
                    </a:p>
                  </a:txBody>
                  <a:tcPr marR="7620" marT="762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a:noFill/>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132685012"/>
                  </a:ext>
                </a:extLst>
              </a:tr>
              <a:tr h="257911">
                <a:tc rowSpan="4">
                  <a:txBody>
                    <a:bodyPr/>
                    <a:lstStyle/>
                    <a:p>
                      <a:pPr algn="l" fontAlgn="ctr"/>
                      <a:r>
                        <a:rPr lang="en-US" sz="1000" b="1" i="0" u="none" strike="noStrike">
                          <a:solidFill>
                            <a:srgbClr val="000000"/>
                          </a:solidFill>
                          <a:effectLst/>
                          <a:latin typeface="Arial" panose="020B0604020202020204" pitchFamily="34" charset="0"/>
                        </a:rPr>
                        <a:t>3.  One of more features designed to prevent the use of counterfeit prescription forms</a:t>
                      </a:r>
                    </a:p>
                  </a:txBody>
                  <a:tcPr marR="7620" marT="762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l" fontAlgn="ctr"/>
                      <a:r>
                        <a:rPr lang="en-US" sz="1000" b="0" i="0" u="none" strike="noStrike">
                          <a:solidFill>
                            <a:srgbClr val="000000"/>
                          </a:solidFill>
                          <a:effectLst/>
                          <a:latin typeface="Arial" panose="020B0604020202020204" pitchFamily="34" charset="0"/>
                        </a:rPr>
                        <a:t>Thermochromic ink</a:t>
                      </a:r>
                    </a:p>
                  </a:txBody>
                  <a:tcPr marR="7620" marT="762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a:noFill/>
                    </a:lnB>
                    <a:solidFill>
                      <a:srgbClr val="CCCCCC"/>
                    </a:solidFill>
                  </a:tcPr>
                </a:tc>
                <a:extLst>
                  <a:ext uri="{0D108BD9-81ED-4DB2-BD59-A6C34878D82A}">
                    <a16:rowId xmlns:a16="http://schemas.microsoft.com/office/drawing/2014/main" val="1352276732"/>
                  </a:ext>
                </a:extLst>
              </a:tr>
              <a:tr h="257911">
                <a:tc vMerge="1">
                  <a:txBody>
                    <a:bodyPr/>
                    <a:lstStyle/>
                    <a:p>
                      <a:endParaRPr lang="en-US"/>
                    </a:p>
                  </a:txBody>
                  <a:tcPr/>
                </a:tc>
                <a:tc>
                  <a:txBody>
                    <a:bodyPr/>
                    <a:lstStyle/>
                    <a:p>
                      <a:pPr algn="l" fontAlgn="ctr"/>
                      <a:r>
                        <a:rPr lang="en-US" sz="1000" b="0" i="0" u="none" strike="noStrike">
                          <a:solidFill>
                            <a:srgbClr val="000000"/>
                          </a:solidFill>
                          <a:effectLst/>
                          <a:latin typeface="Arial" panose="020B0604020202020204" pitchFamily="34" charset="0"/>
                        </a:rPr>
                        <a:t>High security watermark</a:t>
                      </a:r>
                    </a:p>
                  </a:txBody>
                  <a:tcPr marR="7620" marT="762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a:noFill/>
                    </a:lnT>
                    <a:lnB>
                      <a:noFill/>
                    </a:lnB>
                    <a:solidFill>
                      <a:srgbClr val="CCCCCC"/>
                    </a:solidFill>
                  </a:tcPr>
                </a:tc>
                <a:extLst>
                  <a:ext uri="{0D108BD9-81ED-4DB2-BD59-A6C34878D82A}">
                    <a16:rowId xmlns:a16="http://schemas.microsoft.com/office/drawing/2014/main" val="94056765"/>
                  </a:ext>
                </a:extLst>
              </a:tr>
              <a:tr h="257911">
                <a:tc vMerge="1">
                  <a:txBody>
                    <a:bodyPr/>
                    <a:lstStyle/>
                    <a:p>
                      <a:endParaRPr lang="en-US"/>
                    </a:p>
                  </a:txBody>
                  <a:tcPr/>
                </a:tc>
                <a:tc>
                  <a:txBody>
                    <a:bodyPr/>
                    <a:lstStyle/>
                    <a:p>
                      <a:pPr algn="l" fontAlgn="ctr"/>
                      <a:r>
                        <a:rPr lang="en-US" sz="1000" b="0" i="0" u="none" strike="noStrike">
                          <a:solidFill>
                            <a:srgbClr val="000000"/>
                          </a:solidFill>
                          <a:effectLst/>
                          <a:latin typeface="Arial" panose="020B0604020202020204" pitchFamily="34" charset="0"/>
                        </a:rPr>
                        <a:t>Sequentially numbered</a:t>
                      </a:r>
                    </a:p>
                  </a:txBody>
                  <a:tcPr marR="7620" marT="762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a:noFill/>
                    </a:lnT>
                    <a:lnB>
                      <a:noFill/>
                    </a:lnB>
                    <a:solidFill>
                      <a:srgbClr val="CCCCCC"/>
                    </a:solidFill>
                  </a:tcPr>
                </a:tc>
                <a:extLst>
                  <a:ext uri="{0D108BD9-81ED-4DB2-BD59-A6C34878D82A}">
                    <a16:rowId xmlns:a16="http://schemas.microsoft.com/office/drawing/2014/main" val="16190364"/>
                  </a:ext>
                </a:extLst>
              </a:tr>
              <a:tr h="268657">
                <a:tc vMerge="1">
                  <a:txBody>
                    <a:bodyPr/>
                    <a:lstStyle/>
                    <a:p>
                      <a:endParaRPr lang="en-US"/>
                    </a:p>
                  </a:txBody>
                  <a:tcPr/>
                </a:tc>
                <a:tc>
                  <a:txBody>
                    <a:bodyPr/>
                    <a:lstStyle/>
                    <a:p>
                      <a:pPr algn="l" fontAlgn="ctr"/>
                      <a:r>
                        <a:rPr lang="en-US" sz="1000" b="0" i="0" u="none" strike="noStrike">
                          <a:solidFill>
                            <a:srgbClr val="000000"/>
                          </a:solidFill>
                          <a:effectLst/>
                          <a:latin typeface="Arial" panose="020B0604020202020204" pitchFamily="34" charset="0"/>
                        </a:rPr>
                        <a:t>Duplicate or triplicate blanks</a:t>
                      </a:r>
                    </a:p>
                  </a:txBody>
                  <a:tcPr marR="7620" marT="762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a:noFill/>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1714447869"/>
                  </a:ext>
                </a:extLst>
              </a:tr>
            </a:tbl>
          </a:graphicData>
        </a:graphic>
      </p:graphicFrame>
    </p:spTree>
    <p:extLst>
      <p:ext uri="{BB962C8B-B14F-4D97-AF65-F5344CB8AC3E}">
        <p14:creationId xmlns:p14="http://schemas.microsoft.com/office/powerpoint/2010/main" val="2335475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9ABF35-DF71-A224-654C-A1BF4FFAF6A3}"/>
              </a:ext>
            </a:extLst>
          </p:cNvPr>
          <p:cNvSpPr>
            <a:spLocks noGrp="1"/>
          </p:cNvSpPr>
          <p:nvPr>
            <p:ph idx="1"/>
          </p:nvPr>
        </p:nvSpPr>
        <p:spPr>
          <a:xfrm>
            <a:off x="793660" y="2599509"/>
            <a:ext cx="10143668" cy="3435531"/>
          </a:xfrm>
        </p:spPr>
        <p:txBody>
          <a:bodyPr anchor="ctr">
            <a:normAutofit/>
          </a:bodyPr>
          <a:lstStyle/>
          <a:p>
            <a:pPr marL="0" indent="0">
              <a:buNone/>
            </a:pPr>
            <a:r>
              <a:rPr lang="en-US" sz="1700"/>
              <a:t>The tamper-resistant requirement does </a:t>
            </a:r>
            <a:r>
              <a:rPr lang="en-US" sz="1700" b="1"/>
              <a:t>NOT</a:t>
            </a:r>
            <a:r>
              <a:rPr lang="en-US" sz="1700"/>
              <a:t> apply in the following situations:	</a:t>
            </a:r>
          </a:p>
          <a:p>
            <a:pPr marL="0" indent="0">
              <a:buNone/>
            </a:pPr>
            <a:r>
              <a:rPr lang="en-US" sz="1700"/>
              <a:t>					</a:t>
            </a:r>
          </a:p>
          <a:p>
            <a:pPr lvl="1"/>
            <a:r>
              <a:rPr lang="en-US" sz="1700"/>
              <a:t>Payment for prescriptions made by the SPBM for managed care claims						</a:t>
            </a:r>
          </a:p>
          <a:p>
            <a:pPr lvl="1"/>
            <a:r>
              <a:rPr lang="en-US" sz="1700"/>
              <a:t>Prescriptions transmitted to the pharmacy via e-prescribing, fax, or telephone						</a:t>
            </a:r>
          </a:p>
          <a:p>
            <a:pPr lvl="1"/>
            <a:r>
              <a:rPr lang="en-US" sz="1700"/>
              <a:t>Orders for medications administered in a provider setting and billed by the administering provider						</a:t>
            </a:r>
          </a:p>
          <a:p>
            <a:pPr lvl="1"/>
            <a:r>
              <a:rPr lang="en-US" sz="1700"/>
              <a:t>Order for medication administered in a long-term care facility, provided the order is written in the patient’s medical record and given by medical staff directly to the pharmacy.  A prescription for a long-term care facility resident is considered tamper-resistant if the patient does not have the opportunity to handle the written order.  						</a:t>
            </a:r>
          </a:p>
          <a:p>
            <a:endParaRPr lang="en-US" sz="1700"/>
          </a:p>
        </p:txBody>
      </p:sp>
    </p:spTree>
    <p:extLst>
      <p:ext uri="{BB962C8B-B14F-4D97-AF65-F5344CB8AC3E}">
        <p14:creationId xmlns:p14="http://schemas.microsoft.com/office/powerpoint/2010/main" val="1024887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3266D5-B526-76F0-4320-8D964082E319}"/>
              </a:ext>
            </a:extLst>
          </p:cNvPr>
          <p:cNvSpPr>
            <a:spLocks noGrp="1"/>
          </p:cNvSpPr>
          <p:nvPr>
            <p:ph type="title"/>
          </p:nvPr>
        </p:nvSpPr>
        <p:spPr>
          <a:xfrm>
            <a:off x="1285240" y="1050595"/>
            <a:ext cx="8074815" cy="1618489"/>
          </a:xfrm>
        </p:spPr>
        <p:txBody>
          <a:bodyPr anchor="ctr">
            <a:normAutofit/>
          </a:bodyPr>
          <a:lstStyle/>
          <a:p>
            <a:r>
              <a:rPr lang="en-US" sz="4000" b="1" i="0" u="none" strike="noStrike">
                <a:effectLst/>
                <a:latin typeface="Arial" panose="020B0604020202020204" pitchFamily="34" charset="0"/>
              </a:rPr>
              <a:t>Emergency Fill of Non-Tamper Resistant Prescriptions</a:t>
            </a:r>
            <a:r>
              <a:rPr lang="en-US" sz="4000"/>
              <a:t> </a:t>
            </a:r>
          </a:p>
        </p:txBody>
      </p:sp>
      <p:sp>
        <p:nvSpPr>
          <p:cNvPr id="3" name="Content Placeholder 2">
            <a:extLst>
              <a:ext uri="{FF2B5EF4-FFF2-40B4-BE49-F238E27FC236}">
                <a16:creationId xmlns:a16="http://schemas.microsoft.com/office/drawing/2014/main" id="{F813D0FB-2285-7F76-C976-E137A281833E}"/>
              </a:ext>
            </a:extLst>
          </p:cNvPr>
          <p:cNvSpPr>
            <a:spLocks noGrp="1"/>
          </p:cNvSpPr>
          <p:nvPr>
            <p:ph idx="1"/>
          </p:nvPr>
        </p:nvSpPr>
        <p:spPr>
          <a:xfrm>
            <a:off x="1285240" y="2969469"/>
            <a:ext cx="8074815" cy="2800395"/>
          </a:xfrm>
        </p:spPr>
        <p:txBody>
          <a:bodyPr anchor="t">
            <a:normAutofit/>
          </a:bodyPr>
          <a:lstStyle/>
          <a:p>
            <a:r>
              <a:rPr lang="en-US" sz="1500"/>
              <a:t>If a written non-tamper-resistant prescription is presented, the pharmacy may fill the prescription on an emergency basis and obtain a compliant tamper-resistant replacement from the prescriber within 72 hours of dispensing.  The pharmacist should use professional judgement to define an emergency situation.  A compliant tamper-resistant prescription may be obtained by the following methods:		</a:t>
            </a:r>
          </a:p>
          <a:p>
            <a:r>
              <a:rPr lang="en-US" sz="1500"/>
              <a:t>A compliant written prescription, fax copy, or an electronically transmitted copy.  The replacement should be filed with the original, non-tamper-resistant prescription.		</a:t>
            </a:r>
          </a:p>
          <a:p>
            <a:r>
              <a:rPr lang="en-US" sz="1500"/>
              <a:t>The pharmacy may verify the prescription by telephone documenting (on the prescription) the name of the prescriber or prescriber’s office staff member verifying the prescription, date of verification, and identification of the pharmacy staff member requesting verification.  		</a:t>
            </a:r>
          </a:p>
          <a:p>
            <a:endParaRPr lang="en-US" sz="1500"/>
          </a:p>
        </p:txBody>
      </p:sp>
    </p:spTree>
    <p:extLst>
      <p:ext uri="{BB962C8B-B14F-4D97-AF65-F5344CB8AC3E}">
        <p14:creationId xmlns:p14="http://schemas.microsoft.com/office/powerpoint/2010/main" val="2327798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69CC84-3B4B-B214-937B-EF807FBA7952}"/>
              </a:ext>
            </a:extLst>
          </p:cNvPr>
          <p:cNvSpPr>
            <a:spLocks noGrp="1"/>
          </p:cNvSpPr>
          <p:nvPr>
            <p:ph type="ctrTitle"/>
          </p:nvPr>
        </p:nvSpPr>
        <p:spPr>
          <a:xfrm>
            <a:off x="599609" y="679731"/>
            <a:ext cx="4171994" cy="3736540"/>
          </a:xfrm>
        </p:spPr>
        <p:txBody>
          <a:bodyPr anchor="ctr">
            <a:normAutofit/>
          </a:bodyPr>
          <a:lstStyle/>
          <a:p>
            <a:pPr algn="l"/>
            <a:r>
              <a:rPr lang="en-US" b="1">
                <a:latin typeface="+mn-lt"/>
              </a:rPr>
              <a:t>Clinical </a:t>
            </a:r>
            <a:r>
              <a:rPr lang="en-US" b="1" err="1">
                <a:latin typeface="+mn-lt"/>
              </a:rPr>
              <a:t>HelpDesk</a:t>
            </a:r>
            <a:endParaRPr lang="en-US" b="1">
              <a:latin typeface="+mn-lt"/>
            </a:endParaRPr>
          </a:p>
        </p:txBody>
      </p:sp>
      <p:sp>
        <p:nvSpPr>
          <p:cNvPr id="3" name="Subtitle 2">
            <a:extLst>
              <a:ext uri="{FF2B5EF4-FFF2-40B4-BE49-F238E27FC236}">
                <a16:creationId xmlns:a16="http://schemas.microsoft.com/office/drawing/2014/main" id="{26DB8B7C-CF62-B438-3454-895C6DF6A639}"/>
              </a:ext>
            </a:extLst>
          </p:cNvPr>
          <p:cNvSpPr>
            <a:spLocks noGrp="1"/>
          </p:cNvSpPr>
          <p:nvPr>
            <p:ph type="subTitle" idx="1"/>
          </p:nvPr>
        </p:nvSpPr>
        <p:spPr>
          <a:xfrm>
            <a:off x="599609" y="4685288"/>
            <a:ext cx="4171994" cy="1035781"/>
          </a:xfrm>
        </p:spPr>
        <p:txBody>
          <a:bodyPr>
            <a:normAutofit/>
          </a:bodyPr>
          <a:lstStyle/>
          <a:p>
            <a:pPr algn="l"/>
            <a:endParaRPr lang="en-US"/>
          </a:p>
          <a:p>
            <a:pPr algn="l"/>
            <a:endParaRPr lang="en-US"/>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1F60238C-29C0-BA43-A5E2-94A5B55BBF5D}"/>
              </a:ext>
            </a:extLst>
          </p:cNvPr>
          <p:cNvGraphicFramePr>
            <a:graphicFrameLocks noGrp="1"/>
          </p:cNvGraphicFramePr>
          <p:nvPr>
            <p:extLst>
              <p:ext uri="{D42A27DB-BD31-4B8C-83A1-F6EECF244321}">
                <p14:modId xmlns:p14="http://schemas.microsoft.com/office/powerpoint/2010/main" val="1044925731"/>
              </p:ext>
            </p:extLst>
          </p:nvPr>
        </p:nvGraphicFramePr>
        <p:xfrm>
          <a:off x="5640572" y="1326748"/>
          <a:ext cx="5608830" cy="4765559"/>
        </p:xfrm>
        <a:graphic>
          <a:graphicData uri="http://schemas.openxmlformats.org/drawingml/2006/table">
            <a:tbl>
              <a:tblPr>
                <a:tableStyleId>{C4B1156A-380E-4F78-BDF5-A606A8083BF9}</a:tableStyleId>
              </a:tblPr>
              <a:tblGrid>
                <a:gridCol w="3026108">
                  <a:extLst>
                    <a:ext uri="{9D8B030D-6E8A-4147-A177-3AD203B41FA5}">
                      <a16:colId xmlns:a16="http://schemas.microsoft.com/office/drawing/2014/main" val="2155920050"/>
                    </a:ext>
                  </a:extLst>
                </a:gridCol>
                <a:gridCol w="2582722">
                  <a:extLst>
                    <a:ext uri="{9D8B030D-6E8A-4147-A177-3AD203B41FA5}">
                      <a16:colId xmlns:a16="http://schemas.microsoft.com/office/drawing/2014/main" val="1150327922"/>
                    </a:ext>
                  </a:extLst>
                </a:gridCol>
              </a:tblGrid>
              <a:tr h="440430">
                <a:tc gridSpan="2">
                  <a:txBody>
                    <a:bodyPr/>
                    <a:lstStyle/>
                    <a:p>
                      <a:pPr algn="ctr" fontAlgn="ctr"/>
                      <a:r>
                        <a:rPr lang="en-US" sz="2300" u="none" strike="noStrike">
                          <a:effectLst/>
                        </a:rPr>
                        <a:t>Topic:  Prior Authorization</a:t>
                      </a:r>
                      <a:endParaRPr lang="en-US" sz="2300" b="1" i="0" u="none" strike="noStrike">
                        <a:solidFill>
                          <a:srgbClr val="000000"/>
                        </a:solidFill>
                        <a:effectLst/>
                        <a:latin typeface="Calibri" panose="020F0502020204030204" pitchFamily="34" charset="0"/>
                      </a:endParaRPr>
                    </a:p>
                  </a:txBody>
                  <a:tcPr marL="14780" marR="14780" marT="14780" marB="0" anchor="ctr"/>
                </a:tc>
                <a:tc hMerge="1">
                  <a:txBody>
                    <a:bodyPr/>
                    <a:lstStyle/>
                    <a:p>
                      <a:endParaRPr lang="en-US"/>
                    </a:p>
                  </a:txBody>
                  <a:tcPr/>
                </a:tc>
                <a:extLst>
                  <a:ext uri="{0D108BD9-81ED-4DB2-BD59-A6C34878D82A}">
                    <a16:rowId xmlns:a16="http://schemas.microsoft.com/office/drawing/2014/main" val="1126224216"/>
                  </a:ext>
                </a:extLst>
              </a:tr>
              <a:tr h="440430">
                <a:tc>
                  <a:txBody>
                    <a:bodyPr/>
                    <a:lstStyle/>
                    <a:p>
                      <a:pPr algn="ctr" fontAlgn="ctr"/>
                      <a:r>
                        <a:rPr lang="en-US" sz="2300" u="none" strike="noStrike">
                          <a:effectLst/>
                        </a:rPr>
                        <a:t>Fee-for-Service</a:t>
                      </a:r>
                      <a:endParaRPr lang="en-US" sz="2300" b="1" i="0" u="none" strike="noStrike">
                        <a:solidFill>
                          <a:srgbClr val="000000"/>
                        </a:solidFill>
                        <a:effectLst/>
                        <a:latin typeface="Calibri" panose="020F0502020204030204" pitchFamily="34" charset="0"/>
                      </a:endParaRPr>
                    </a:p>
                  </a:txBody>
                  <a:tcPr marL="14780" marR="14780" marT="14780" marB="0" anchor="ctr"/>
                </a:tc>
                <a:tc>
                  <a:txBody>
                    <a:bodyPr/>
                    <a:lstStyle/>
                    <a:p>
                      <a:pPr algn="ctr" fontAlgn="ctr"/>
                      <a:r>
                        <a:rPr lang="en-US" sz="2300" u="none" strike="noStrike">
                          <a:effectLst/>
                        </a:rPr>
                        <a:t>Managed Care</a:t>
                      </a:r>
                      <a:endParaRPr lang="en-US" sz="2300" b="1" i="0" u="none" strike="noStrike">
                        <a:solidFill>
                          <a:srgbClr val="000000"/>
                        </a:solidFill>
                        <a:effectLst/>
                        <a:latin typeface="Calibri" panose="020F0502020204030204" pitchFamily="34" charset="0"/>
                      </a:endParaRPr>
                    </a:p>
                  </a:txBody>
                  <a:tcPr marL="14780" marR="14780" marT="14780" marB="0" anchor="ctr"/>
                </a:tc>
                <a:extLst>
                  <a:ext uri="{0D108BD9-81ED-4DB2-BD59-A6C34878D82A}">
                    <a16:rowId xmlns:a16="http://schemas.microsoft.com/office/drawing/2014/main" val="2632146071"/>
                  </a:ext>
                </a:extLst>
              </a:tr>
              <a:tr h="440430">
                <a:tc gridSpan="2">
                  <a:txBody>
                    <a:bodyPr/>
                    <a:lstStyle/>
                    <a:p>
                      <a:pPr algn="ctr" fontAlgn="ctr"/>
                      <a:r>
                        <a:rPr lang="en-US" sz="1800" u="none" strike="noStrike" dirty="0">
                          <a:effectLst/>
                        </a:rPr>
                        <a:t>Follow same UPDL – Please pay close attention for anything that is specific to FFS         </a:t>
                      </a:r>
                      <a:r>
                        <a:rPr lang="en-US" sz="1800" u="none" strike="noStrike" dirty="0">
                          <a:solidFill>
                            <a:srgbClr val="FF0000"/>
                          </a:solidFill>
                          <a:effectLst/>
                        </a:rPr>
                        <a:t>Specifically this message in the UPDL  **</a:t>
                      </a:r>
                      <a:r>
                        <a:rPr lang="en-US" sz="1800" dirty="0">
                          <a:solidFill>
                            <a:srgbClr val="FF0000"/>
                          </a:solidFill>
                        </a:rPr>
                        <a:t>FFS: Physicians who are registered with Ohio Medicaid as having a specialty in psychiatry </a:t>
                      </a:r>
                      <a:endParaRPr lang="en-US" sz="1800" b="0" i="0" u="none" strike="noStrike" dirty="0">
                        <a:solidFill>
                          <a:srgbClr val="FF0000"/>
                        </a:solidFill>
                        <a:effectLst/>
                        <a:latin typeface="Calibri" panose="020F0502020204030204" pitchFamily="34" charset="0"/>
                      </a:endParaRPr>
                    </a:p>
                  </a:txBody>
                  <a:tcPr marL="14780" marR="14780" marT="14780" marB="0" anchor="ctr"/>
                </a:tc>
                <a:tc hMerge="1">
                  <a:txBody>
                    <a:bodyPr/>
                    <a:lstStyle/>
                    <a:p>
                      <a:endParaRPr lang="en-US"/>
                    </a:p>
                  </a:txBody>
                  <a:tcPr/>
                </a:tc>
                <a:extLst>
                  <a:ext uri="{0D108BD9-81ED-4DB2-BD59-A6C34878D82A}">
                    <a16:rowId xmlns:a16="http://schemas.microsoft.com/office/drawing/2014/main" val="2772216738"/>
                  </a:ext>
                </a:extLst>
              </a:tr>
              <a:tr h="1711469">
                <a:tc>
                  <a:txBody>
                    <a:bodyPr/>
                    <a:lstStyle/>
                    <a:p>
                      <a:pPr algn="l" fontAlgn="ctr"/>
                      <a:r>
                        <a:rPr lang="en-US" sz="2100" u="none" strike="noStrike" dirty="0">
                          <a:effectLst/>
                        </a:rPr>
                        <a:t>CHC’s auto prior authorizations will not transfer to Gainwell.  Some callers may believe a PA is already on file. </a:t>
                      </a:r>
                      <a:endParaRPr lang="en-US" sz="2100" b="0" i="0" u="none" strike="noStrike" dirty="0">
                        <a:solidFill>
                          <a:srgbClr val="000000"/>
                        </a:solidFill>
                        <a:effectLst/>
                        <a:latin typeface="Calibri" panose="020F0502020204030204" pitchFamily="34" charset="0"/>
                      </a:endParaRPr>
                    </a:p>
                  </a:txBody>
                  <a:tcPr marL="14780" marR="14780" marT="14780" marB="0" anchor="ctr"/>
                </a:tc>
                <a:tc>
                  <a:txBody>
                    <a:bodyPr/>
                    <a:lstStyle/>
                    <a:p>
                      <a:pPr algn="l" fontAlgn="ctr"/>
                      <a:r>
                        <a:rPr lang="en-US" sz="2300" u="none" strike="noStrike" dirty="0">
                          <a:effectLst/>
                        </a:rPr>
                        <a:t> The PA process for MCE remains the same</a:t>
                      </a:r>
                      <a:endParaRPr lang="en-US" sz="2300" b="1" i="0" u="none" strike="noStrike" dirty="0">
                        <a:solidFill>
                          <a:srgbClr val="000000"/>
                        </a:solidFill>
                        <a:effectLst/>
                        <a:latin typeface="Calibri" panose="020F0502020204030204" pitchFamily="34" charset="0"/>
                      </a:endParaRPr>
                    </a:p>
                  </a:txBody>
                  <a:tcPr marL="14780" marR="14780" marT="14780" marB="0" anchor="ctr"/>
                </a:tc>
                <a:extLst>
                  <a:ext uri="{0D108BD9-81ED-4DB2-BD59-A6C34878D82A}">
                    <a16:rowId xmlns:a16="http://schemas.microsoft.com/office/drawing/2014/main" val="1486684595"/>
                  </a:ext>
                </a:extLst>
              </a:tr>
              <a:tr h="1061170">
                <a:tc gridSpan="2">
                  <a:txBody>
                    <a:bodyPr/>
                    <a:lstStyle/>
                    <a:p>
                      <a:pPr algn="ctr" fontAlgn="ctr"/>
                      <a:r>
                        <a:rPr lang="en-US" sz="2100" u="none" strike="noStrike" dirty="0">
                          <a:effectLst/>
                        </a:rPr>
                        <a:t>If you do not see a legacy PA on file, please advice the caller that a new PA is required! </a:t>
                      </a:r>
                      <a:endParaRPr lang="en-US" sz="2100" b="0" i="0" u="none" strike="noStrike" dirty="0">
                        <a:solidFill>
                          <a:srgbClr val="000000"/>
                        </a:solidFill>
                        <a:effectLst/>
                        <a:latin typeface="Calibri" panose="020F0502020204030204" pitchFamily="34" charset="0"/>
                      </a:endParaRPr>
                    </a:p>
                  </a:txBody>
                  <a:tcPr marL="14780" marR="14780" marT="14780" marB="0" anchor="ctr"/>
                </a:tc>
                <a:tc hMerge="1">
                  <a:txBody>
                    <a:bodyPr/>
                    <a:lstStyle/>
                    <a:p>
                      <a:pPr algn="ctr" fontAlgn="ctr"/>
                      <a:endParaRPr lang="en-US" sz="2100" b="0" i="0" u="none" strike="noStrike" dirty="0">
                        <a:solidFill>
                          <a:srgbClr val="000000"/>
                        </a:solidFill>
                        <a:effectLst/>
                        <a:latin typeface="Calibri" panose="020F0502020204030204" pitchFamily="34" charset="0"/>
                      </a:endParaRPr>
                    </a:p>
                  </a:txBody>
                  <a:tcPr marL="14780" marR="14780" marT="14780" marB="0" anchor="ctr"/>
                </a:tc>
                <a:extLst>
                  <a:ext uri="{0D108BD9-81ED-4DB2-BD59-A6C34878D82A}">
                    <a16:rowId xmlns:a16="http://schemas.microsoft.com/office/drawing/2014/main" val="197662001"/>
                  </a:ext>
                </a:extLst>
              </a:tr>
            </a:tbl>
          </a:graphicData>
        </a:graphic>
      </p:graphicFrame>
      <p:graphicFrame>
        <p:nvGraphicFramePr>
          <p:cNvPr id="6" name="Table 5">
            <a:extLst>
              <a:ext uri="{FF2B5EF4-FFF2-40B4-BE49-F238E27FC236}">
                <a16:creationId xmlns:a16="http://schemas.microsoft.com/office/drawing/2014/main" id="{BA98F308-384D-4702-72B1-B86B5C3F5361}"/>
              </a:ext>
            </a:extLst>
          </p:cNvPr>
          <p:cNvGraphicFramePr>
            <a:graphicFrameLocks noGrp="1"/>
          </p:cNvGraphicFramePr>
          <p:nvPr>
            <p:extLst>
              <p:ext uri="{D42A27DB-BD31-4B8C-83A1-F6EECF244321}">
                <p14:modId xmlns:p14="http://schemas.microsoft.com/office/powerpoint/2010/main" val="3427110735"/>
              </p:ext>
            </p:extLst>
          </p:nvPr>
        </p:nvGraphicFramePr>
        <p:xfrm>
          <a:off x="654949" y="4685287"/>
          <a:ext cx="4076700" cy="1092522"/>
        </p:xfrm>
        <a:graphic>
          <a:graphicData uri="http://schemas.openxmlformats.org/drawingml/2006/table">
            <a:tbl>
              <a:tblPr>
                <a:tableStyleId>{D27102A9-8310-4765-A935-A1911B00CA55}</a:tableStyleId>
              </a:tblPr>
              <a:tblGrid>
                <a:gridCol w="2184400">
                  <a:extLst>
                    <a:ext uri="{9D8B030D-6E8A-4147-A177-3AD203B41FA5}">
                      <a16:colId xmlns:a16="http://schemas.microsoft.com/office/drawing/2014/main" val="2316363072"/>
                    </a:ext>
                  </a:extLst>
                </a:gridCol>
                <a:gridCol w="1892300">
                  <a:extLst>
                    <a:ext uri="{9D8B030D-6E8A-4147-A177-3AD203B41FA5}">
                      <a16:colId xmlns:a16="http://schemas.microsoft.com/office/drawing/2014/main" val="264238778"/>
                    </a:ext>
                  </a:extLst>
                </a:gridCol>
              </a:tblGrid>
              <a:tr h="364174">
                <a:tc>
                  <a:txBody>
                    <a:bodyPr/>
                    <a:lstStyle/>
                    <a:p>
                      <a:pPr algn="ctr" fontAlgn="ctr"/>
                      <a:r>
                        <a:rPr lang="en-US" sz="1200" u="none" strike="noStrike">
                          <a:effectLst/>
                        </a:rPr>
                        <a:t>Fee-for-Service</a:t>
                      </a:r>
                      <a:endParaRPr lang="en-US" sz="12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Managed Care</a:t>
                      </a:r>
                      <a:endParaRPr lang="en-US" sz="12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78292887"/>
                  </a:ext>
                </a:extLst>
              </a:tr>
              <a:tr h="364174">
                <a:tc gridSpan="2">
                  <a:txBody>
                    <a:bodyPr/>
                    <a:lstStyle/>
                    <a:p>
                      <a:pPr algn="ctr" fontAlgn="ctr"/>
                      <a:r>
                        <a:rPr lang="en-US" sz="1200" u="none" strike="noStrike">
                          <a:effectLst/>
                        </a:rPr>
                        <a:t>Same phone numbers for help desk</a:t>
                      </a:r>
                      <a:endParaRPr lang="en-US" sz="1200" b="0"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US"/>
                    </a:p>
                  </a:txBody>
                  <a:tcPr/>
                </a:tc>
                <a:extLst>
                  <a:ext uri="{0D108BD9-81ED-4DB2-BD59-A6C34878D82A}">
                    <a16:rowId xmlns:a16="http://schemas.microsoft.com/office/drawing/2014/main" val="3757178452"/>
                  </a:ext>
                </a:extLst>
              </a:tr>
              <a:tr h="364174">
                <a:tc gridSpan="2">
                  <a:txBody>
                    <a:bodyPr/>
                    <a:lstStyle/>
                    <a:p>
                      <a:pPr algn="ctr" fontAlgn="ctr"/>
                      <a:r>
                        <a:rPr lang="en-US" sz="1200" u="none" strike="noStrike">
                          <a:effectLst/>
                        </a:rPr>
                        <a:t>Same email for help desk</a:t>
                      </a:r>
                      <a:endParaRPr lang="en-US" sz="1200" b="0"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US"/>
                    </a:p>
                  </a:txBody>
                  <a:tcPr/>
                </a:tc>
                <a:extLst>
                  <a:ext uri="{0D108BD9-81ED-4DB2-BD59-A6C34878D82A}">
                    <a16:rowId xmlns:a16="http://schemas.microsoft.com/office/drawing/2014/main" val="3343341768"/>
                  </a:ext>
                </a:extLst>
              </a:tr>
            </a:tbl>
          </a:graphicData>
        </a:graphic>
      </p:graphicFrame>
    </p:spTree>
    <p:extLst>
      <p:ext uri="{BB962C8B-B14F-4D97-AF65-F5344CB8AC3E}">
        <p14:creationId xmlns:p14="http://schemas.microsoft.com/office/powerpoint/2010/main" val="2919229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A0336-3416-EB33-1B37-7DC2186C9A34}"/>
              </a:ext>
            </a:extLst>
          </p:cNvPr>
          <p:cNvSpPr>
            <a:spLocks noGrp="1"/>
          </p:cNvSpPr>
          <p:nvPr>
            <p:ph type="ctrTitle"/>
          </p:nvPr>
        </p:nvSpPr>
        <p:spPr>
          <a:xfrm>
            <a:off x="1524000" y="1293338"/>
            <a:ext cx="9144000" cy="1272309"/>
          </a:xfrm>
        </p:spPr>
        <p:txBody>
          <a:bodyPr anchor="ctr">
            <a:normAutofit/>
          </a:bodyPr>
          <a:lstStyle/>
          <a:p>
            <a:r>
              <a:rPr lang="en-US" sz="4000" b="1" dirty="0"/>
              <a:t>Ohio Medicaid FFS joins SPBM on July 1, 2023</a:t>
            </a:r>
          </a:p>
        </p:txBody>
      </p:sp>
      <p:sp>
        <p:nvSpPr>
          <p:cNvPr id="3" name="Subtitle 2">
            <a:extLst>
              <a:ext uri="{FF2B5EF4-FFF2-40B4-BE49-F238E27FC236}">
                <a16:creationId xmlns:a16="http://schemas.microsoft.com/office/drawing/2014/main" id="{01739604-970E-C639-2247-8DCA77544AD5}"/>
              </a:ext>
            </a:extLst>
          </p:cNvPr>
          <p:cNvSpPr>
            <a:spLocks noGrp="1"/>
          </p:cNvSpPr>
          <p:nvPr>
            <p:ph type="subTitle" idx="1"/>
          </p:nvPr>
        </p:nvSpPr>
        <p:spPr>
          <a:xfrm>
            <a:off x="1524000" y="2370338"/>
            <a:ext cx="9144000" cy="4341180"/>
          </a:xfrm>
        </p:spPr>
        <p:txBody>
          <a:bodyPr anchor="ctr">
            <a:normAutofit/>
          </a:bodyPr>
          <a:lstStyle/>
          <a:p>
            <a:r>
              <a:rPr lang="en-US" dirty="0"/>
              <a:t>What does this mean to you?  There are SIGNIFICANT differences between Managed Care vs FFS pharmacies claims!!!!</a:t>
            </a:r>
          </a:p>
          <a:p>
            <a:r>
              <a:rPr lang="en-US" dirty="0"/>
              <a:t>This is what we are learning about today! </a:t>
            </a:r>
          </a:p>
          <a:p>
            <a:endParaRPr lang="en-US" dirty="0"/>
          </a:p>
          <a:p>
            <a:endParaRPr lang="en-US" dirty="0"/>
          </a:p>
          <a:p>
            <a:endParaRPr lang="en-US" dirty="0"/>
          </a:p>
          <a:p>
            <a:r>
              <a:rPr lang="en-US" dirty="0">
                <a:solidFill>
                  <a:srgbClr val="FF0000"/>
                </a:solidFill>
              </a:rPr>
              <a:t>After this training, please make sure that you are studying this PowerPoint document.  An assessment of your knowledge will be given in the very near future! </a:t>
            </a:r>
          </a:p>
        </p:txBody>
      </p:sp>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194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A9B2D-F553-0428-D6CC-FF53C10F18DC}"/>
              </a:ext>
            </a:extLst>
          </p:cNvPr>
          <p:cNvSpPr>
            <a:spLocks noGrp="1"/>
          </p:cNvSpPr>
          <p:nvPr>
            <p:ph type="title"/>
          </p:nvPr>
        </p:nvSpPr>
        <p:spPr>
          <a:xfrm>
            <a:off x="1043631" y="809898"/>
            <a:ext cx="9942716" cy="1554480"/>
          </a:xfrm>
        </p:spPr>
        <p:txBody>
          <a:bodyPr anchor="ctr">
            <a:normAutofit/>
          </a:bodyPr>
          <a:lstStyle/>
          <a:p>
            <a:r>
              <a:rPr lang="en-US" sz="4800" b="1" kern="0">
                <a:effectLst/>
                <a:latin typeface="Calibri" panose="020F0502020204030204" pitchFamily="34" charset="0"/>
                <a:ea typeface="Calibri" panose="020F0502020204030204" pitchFamily="34" charset="0"/>
              </a:rPr>
              <a:t>Grievance and Appeals </a:t>
            </a:r>
            <a:endParaRPr lang="en-US" sz="4800"/>
          </a:p>
        </p:txBody>
      </p:sp>
      <p:sp>
        <p:nvSpPr>
          <p:cNvPr id="3" name="Content Placeholder 2">
            <a:extLst>
              <a:ext uri="{FF2B5EF4-FFF2-40B4-BE49-F238E27FC236}">
                <a16:creationId xmlns:a16="http://schemas.microsoft.com/office/drawing/2014/main" id="{48F86512-A275-4F11-05FC-8910073C3F70}"/>
              </a:ext>
            </a:extLst>
          </p:cNvPr>
          <p:cNvSpPr>
            <a:spLocks noGrp="1"/>
          </p:cNvSpPr>
          <p:nvPr>
            <p:ph idx="1"/>
          </p:nvPr>
        </p:nvSpPr>
        <p:spPr>
          <a:xfrm>
            <a:off x="1045028" y="2435290"/>
            <a:ext cx="9941319" cy="3808756"/>
          </a:xfrm>
        </p:spPr>
        <p:txBody>
          <a:bodyPr anchor="ctr">
            <a:normAutofit/>
          </a:bodyPr>
          <a:lstStyle/>
          <a:p>
            <a:endParaRPr lang="en-US" sz="1300" b="1" i="0">
              <a:effectLst/>
              <a:latin typeface="Roboto" panose="02000000000000000000" pitchFamily="2" charset="0"/>
            </a:endParaRPr>
          </a:p>
          <a:p>
            <a:r>
              <a:rPr lang="en-US" sz="1400" b="1" i="0">
                <a:solidFill>
                  <a:srgbClr val="FF0000"/>
                </a:solidFill>
                <a:effectLst/>
                <a:latin typeface="Roboto" panose="02000000000000000000" pitchFamily="2" charset="0"/>
              </a:rPr>
              <a:t>IMPORTANT – The Grievance and Appeals process is the same for both MCE and FFS. </a:t>
            </a:r>
          </a:p>
          <a:p>
            <a:pPr lvl="1"/>
            <a:r>
              <a:rPr lang="en-US" sz="1300" b="1" i="0">
                <a:effectLst/>
                <a:latin typeface="Roboto" panose="02000000000000000000" pitchFamily="2" charset="0"/>
              </a:rPr>
              <a:t>Contact information is the same for both Fee For Service  and Managed Care</a:t>
            </a:r>
          </a:p>
          <a:p>
            <a:pPr lvl="1"/>
            <a:r>
              <a:rPr lang="en-US" sz="1300" b="1" i="0">
                <a:effectLst/>
                <a:latin typeface="Roboto" panose="02000000000000000000" pitchFamily="2" charset="0"/>
              </a:rPr>
              <a:t>Phone/Fax</a:t>
            </a:r>
            <a:r>
              <a:rPr lang="en-US" sz="1300" b="0" i="0">
                <a:effectLst/>
                <a:latin typeface="Roboto" panose="02000000000000000000" pitchFamily="2" charset="0"/>
              </a:rPr>
              <a:t>:</a:t>
            </a:r>
          </a:p>
          <a:p>
            <a:pPr lvl="2"/>
            <a:r>
              <a:rPr lang="en-US" sz="1300" b="0" i="0">
                <a:effectLst/>
                <a:latin typeface="Roboto" panose="02000000000000000000" pitchFamily="2" charset="0"/>
              </a:rPr>
              <a:t>No Transfers Available</a:t>
            </a:r>
          </a:p>
          <a:p>
            <a:pPr lvl="2"/>
            <a:r>
              <a:rPr lang="en-US" sz="1300" b="0" i="0">
                <a:effectLst/>
                <a:latin typeface="Roboto" panose="02000000000000000000" pitchFamily="2" charset="0"/>
              </a:rPr>
              <a:t>Fax: 1-833-616-4658</a:t>
            </a:r>
          </a:p>
          <a:p>
            <a:pPr marL="1200150" lvl="2" indent="-285750"/>
            <a:r>
              <a:rPr lang="en-US" sz="1300" b="0" i="0">
                <a:effectLst/>
                <a:latin typeface="Roboto" panose="02000000000000000000" pitchFamily="2" charset="0"/>
              </a:rPr>
              <a:t>Please ensure that you are giving that number out if someone wants to fax in a grievance or appeal</a:t>
            </a:r>
          </a:p>
          <a:p>
            <a:pPr lvl="1"/>
            <a:r>
              <a:rPr lang="en-US" sz="1300" b="1" i="0">
                <a:effectLst/>
                <a:latin typeface="Roboto" panose="02000000000000000000" pitchFamily="2" charset="0"/>
              </a:rPr>
              <a:t>Email</a:t>
            </a:r>
            <a:r>
              <a:rPr lang="en-US" sz="1300" b="0" i="0">
                <a:effectLst/>
                <a:latin typeface="Roboto" panose="02000000000000000000" pitchFamily="2" charset="0"/>
              </a:rPr>
              <a:t>:</a:t>
            </a:r>
          </a:p>
          <a:p>
            <a:pPr lvl="2"/>
            <a:r>
              <a:rPr lang="en-US" sz="1300" b="0" i="0">
                <a:effectLst/>
                <a:latin typeface="Roboto" panose="02000000000000000000" pitchFamily="2" charset="0"/>
              </a:rPr>
              <a:t>OH_MCD_PBM_GA@gainwelltechnologies.com</a:t>
            </a:r>
          </a:p>
          <a:p>
            <a:pPr marL="1200150" lvl="2" indent="-285750"/>
            <a:r>
              <a:rPr lang="en-US" sz="1300" b="0" i="0">
                <a:effectLst/>
                <a:latin typeface="Roboto" panose="02000000000000000000" pitchFamily="2" charset="0"/>
              </a:rPr>
              <a:t>This is an internal email only and should NEVER be given to members or providers</a:t>
            </a:r>
          </a:p>
          <a:p>
            <a:pPr lvl="1"/>
            <a:r>
              <a:rPr lang="en-US" sz="1300" b="1" i="0">
                <a:effectLst/>
                <a:latin typeface="Roboto" panose="02000000000000000000" pitchFamily="2" charset="0"/>
              </a:rPr>
              <a:t>Information</a:t>
            </a:r>
            <a:r>
              <a:rPr lang="en-US" sz="1300" b="0" i="0">
                <a:effectLst/>
                <a:latin typeface="Roboto" panose="02000000000000000000" pitchFamily="2" charset="0"/>
              </a:rPr>
              <a:t>:</a:t>
            </a:r>
          </a:p>
          <a:p>
            <a:pPr lvl="2"/>
            <a:r>
              <a:rPr lang="en-US" sz="1300" b="0" i="0">
                <a:effectLst/>
                <a:latin typeface="Roboto" panose="02000000000000000000" pitchFamily="2" charset="0"/>
              </a:rPr>
              <a:t>Only email G&amp;A for appeal and grievance updates if you do not have access check in Process Manager.</a:t>
            </a:r>
          </a:p>
          <a:p>
            <a:endParaRPr lang="en-US" sz="1300"/>
          </a:p>
        </p:txBody>
      </p:sp>
      <p:cxnSp>
        <p:nvCxnSpPr>
          <p:cNvPr id="9"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851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A0336-3416-EB33-1B37-7DC2186C9A34}"/>
              </a:ext>
            </a:extLst>
          </p:cNvPr>
          <p:cNvSpPr>
            <a:spLocks noGrp="1"/>
          </p:cNvSpPr>
          <p:nvPr>
            <p:ph type="ctrTitle"/>
          </p:nvPr>
        </p:nvSpPr>
        <p:spPr>
          <a:xfrm>
            <a:off x="1524000" y="1293339"/>
            <a:ext cx="9144000" cy="514382"/>
          </a:xfrm>
        </p:spPr>
        <p:txBody>
          <a:bodyPr anchor="ctr">
            <a:normAutofit fontScale="90000"/>
          </a:bodyPr>
          <a:lstStyle/>
          <a:p>
            <a:r>
              <a:rPr lang="en-US" sz="4000" b="1" dirty="0"/>
              <a:t>Ohio Medicaid FFS</a:t>
            </a:r>
          </a:p>
        </p:txBody>
      </p:sp>
      <p:sp>
        <p:nvSpPr>
          <p:cNvPr id="3" name="Subtitle 2">
            <a:extLst>
              <a:ext uri="{FF2B5EF4-FFF2-40B4-BE49-F238E27FC236}">
                <a16:creationId xmlns:a16="http://schemas.microsoft.com/office/drawing/2014/main" id="{01739604-970E-C639-2247-8DCA77544AD5}"/>
              </a:ext>
            </a:extLst>
          </p:cNvPr>
          <p:cNvSpPr>
            <a:spLocks noGrp="1"/>
          </p:cNvSpPr>
          <p:nvPr>
            <p:ph type="subTitle" idx="1"/>
          </p:nvPr>
        </p:nvSpPr>
        <p:spPr>
          <a:xfrm>
            <a:off x="1524000" y="1807722"/>
            <a:ext cx="9144000" cy="4044330"/>
          </a:xfrm>
        </p:spPr>
        <p:txBody>
          <a:bodyPr anchor="ctr">
            <a:normAutofit/>
          </a:bodyPr>
          <a:lstStyle/>
          <a:p>
            <a:r>
              <a:rPr lang="en-US" dirty="0"/>
              <a:t>The Ohio Medicaid Fee for Service plan is currently being serviced by Change Healthcare.  On July 1, 2023, all ODM FFS members will be serviced by Gainwell.  </a:t>
            </a:r>
          </a:p>
          <a:p>
            <a:r>
              <a:rPr lang="en-US" dirty="0"/>
              <a:t>Some members and providers may be confused by this change, and it is  our job to assist and limit the amount of confusion! </a:t>
            </a:r>
          </a:p>
          <a:p>
            <a:r>
              <a:rPr lang="en-US" dirty="0"/>
              <a:t>You will no longer be transferring calls regarding FFS to Change Healthcare</a:t>
            </a:r>
          </a:p>
          <a:p>
            <a:endParaRPr lang="en-US" dirty="0"/>
          </a:p>
          <a:p>
            <a:endParaRPr lang="en-US" dirty="0"/>
          </a:p>
          <a:p>
            <a:endParaRPr lang="en-US" dirty="0"/>
          </a:p>
        </p:txBody>
      </p:sp>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052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A0336-3416-EB33-1B37-7DC2186C9A34}"/>
              </a:ext>
            </a:extLst>
          </p:cNvPr>
          <p:cNvSpPr>
            <a:spLocks noGrp="1"/>
          </p:cNvSpPr>
          <p:nvPr>
            <p:ph type="ctrTitle"/>
          </p:nvPr>
        </p:nvSpPr>
        <p:spPr>
          <a:xfrm>
            <a:off x="1524000" y="1293339"/>
            <a:ext cx="9144000" cy="514382"/>
          </a:xfrm>
        </p:spPr>
        <p:txBody>
          <a:bodyPr anchor="ctr">
            <a:normAutofit fontScale="90000"/>
          </a:bodyPr>
          <a:lstStyle/>
          <a:p>
            <a:r>
              <a:rPr lang="en-US" sz="4000" b="1" dirty="0"/>
              <a:t>Ohio Medicaid FFS</a:t>
            </a:r>
          </a:p>
        </p:txBody>
      </p:sp>
      <p:sp>
        <p:nvSpPr>
          <p:cNvPr id="3" name="Subtitle 2">
            <a:extLst>
              <a:ext uri="{FF2B5EF4-FFF2-40B4-BE49-F238E27FC236}">
                <a16:creationId xmlns:a16="http://schemas.microsoft.com/office/drawing/2014/main" id="{01739604-970E-C639-2247-8DCA77544AD5}"/>
              </a:ext>
            </a:extLst>
          </p:cNvPr>
          <p:cNvSpPr>
            <a:spLocks noGrp="1"/>
          </p:cNvSpPr>
          <p:nvPr>
            <p:ph type="subTitle" idx="1"/>
          </p:nvPr>
        </p:nvSpPr>
        <p:spPr>
          <a:xfrm>
            <a:off x="1524000" y="1807722"/>
            <a:ext cx="9144000" cy="4044330"/>
          </a:xfrm>
        </p:spPr>
        <p:txBody>
          <a:bodyPr anchor="ctr">
            <a:normAutofit/>
          </a:bodyPr>
          <a:lstStyle/>
          <a:p>
            <a:r>
              <a:rPr lang="en-US" dirty="0"/>
              <a:t>There are now two different Pharmacy Reference Guides</a:t>
            </a:r>
          </a:p>
          <a:p>
            <a:r>
              <a:rPr lang="en-US" dirty="0"/>
              <a:t>One for Fee for Service located </a:t>
            </a:r>
            <a:r>
              <a:rPr lang="en-US" dirty="0" err="1"/>
              <a:t>here:</a:t>
            </a:r>
            <a:r>
              <a:rPr lang="en-US" dirty="0" err="1">
                <a:hlinkClick r:id="rId2"/>
              </a:rPr>
              <a:t>Gainwell</a:t>
            </a:r>
            <a:r>
              <a:rPr lang="en-US" dirty="0">
                <a:hlinkClick r:id="rId2"/>
              </a:rPr>
              <a:t> OHSPBM FFS Pharmacy Reference Guide v1.0_07.2023.pdf (ohio.gov)</a:t>
            </a:r>
            <a:endParaRPr lang="en-US" dirty="0"/>
          </a:p>
          <a:p>
            <a:r>
              <a:rPr lang="en-US" dirty="0"/>
              <a:t>One for Managed care located here: </a:t>
            </a:r>
            <a:r>
              <a:rPr lang="en-US" dirty="0">
                <a:hlinkClick r:id="rId3"/>
              </a:rPr>
              <a:t>SPBM Pharmacy Reference Guide.pdf (ohio.gov)</a:t>
            </a:r>
            <a:endParaRPr lang="en-US" dirty="0"/>
          </a:p>
          <a:p>
            <a:endParaRPr lang="en-US" dirty="0"/>
          </a:p>
          <a:p>
            <a:endParaRPr lang="en-US" dirty="0"/>
          </a:p>
          <a:p>
            <a:endParaRPr lang="en-US" dirty="0"/>
          </a:p>
        </p:txBody>
      </p:sp>
      <p:cxnSp>
        <p:nvCxnSpPr>
          <p:cNvPr id="25" name="Straight Connector 2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3687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D2A02-F1CA-D4BA-9662-FDC3237F5755}"/>
              </a:ext>
            </a:extLst>
          </p:cNvPr>
          <p:cNvSpPr>
            <a:spLocks noGrp="1"/>
          </p:cNvSpPr>
          <p:nvPr>
            <p:ph type="ctrTitle"/>
          </p:nvPr>
        </p:nvSpPr>
        <p:spPr>
          <a:xfrm>
            <a:off x="1524000" y="1122363"/>
            <a:ext cx="9144000" cy="626538"/>
          </a:xfrm>
        </p:spPr>
        <p:txBody>
          <a:bodyPr>
            <a:normAutofit fontScale="90000"/>
          </a:bodyPr>
          <a:lstStyle/>
          <a:p>
            <a:r>
              <a:rPr lang="en-US" b="1">
                <a:latin typeface="+mn-lt"/>
              </a:rPr>
              <a:t>BIN/PCN</a:t>
            </a:r>
          </a:p>
        </p:txBody>
      </p:sp>
      <p:sp>
        <p:nvSpPr>
          <p:cNvPr id="3" name="Subtitle 2">
            <a:extLst>
              <a:ext uri="{FF2B5EF4-FFF2-40B4-BE49-F238E27FC236}">
                <a16:creationId xmlns:a16="http://schemas.microsoft.com/office/drawing/2014/main" id="{588DDEE0-C3C4-BDB1-C123-0EC7956F0328}"/>
              </a:ext>
            </a:extLst>
          </p:cNvPr>
          <p:cNvSpPr>
            <a:spLocks noGrp="1"/>
          </p:cNvSpPr>
          <p:nvPr>
            <p:ph type="subTitle" idx="1"/>
          </p:nvPr>
        </p:nvSpPr>
        <p:spPr>
          <a:xfrm>
            <a:off x="716280" y="1648896"/>
            <a:ext cx="10789180" cy="626538"/>
          </a:xfrm>
        </p:spPr>
        <p:txBody>
          <a:bodyPr>
            <a:normAutofit fontScale="70000" lnSpcReduction="20000"/>
          </a:bodyPr>
          <a:lstStyle/>
          <a:p>
            <a:pPr algn="l"/>
            <a:r>
              <a:rPr lang="en-US" dirty="0"/>
              <a:t>BIN – Bank Identification Number</a:t>
            </a:r>
          </a:p>
          <a:p>
            <a:pPr algn="l"/>
            <a:r>
              <a:rPr lang="en-US" b="1" dirty="0">
                <a:solidFill>
                  <a:srgbClr val="FF0000"/>
                </a:solidFill>
              </a:rPr>
              <a:t>PCN- Processor Control Number  - It is important to understand that the Managed Care and FFS PCN’s are different! </a:t>
            </a:r>
          </a:p>
        </p:txBody>
      </p:sp>
      <p:sp>
        <p:nvSpPr>
          <p:cNvPr id="5" name="TextBox 4">
            <a:extLst>
              <a:ext uri="{FF2B5EF4-FFF2-40B4-BE49-F238E27FC236}">
                <a16:creationId xmlns:a16="http://schemas.microsoft.com/office/drawing/2014/main" id="{C2FEDD8C-EF1A-74EA-195D-11810D66BAC9}"/>
              </a:ext>
            </a:extLst>
          </p:cNvPr>
          <p:cNvSpPr txBox="1"/>
          <p:nvPr/>
        </p:nvSpPr>
        <p:spPr>
          <a:xfrm>
            <a:off x="1193751" y="4054942"/>
            <a:ext cx="9662160" cy="2862322"/>
          </a:xfrm>
          <a:prstGeom prst="rect">
            <a:avLst/>
          </a:prstGeom>
          <a:noFill/>
        </p:spPr>
        <p:txBody>
          <a:bodyPr wrap="square">
            <a:spAutoFit/>
          </a:bodyPr>
          <a:lstStyle/>
          <a:p>
            <a:r>
              <a:rPr lang="en-US" sz="1800" kern="0" dirty="0">
                <a:solidFill>
                  <a:srgbClr val="FF0000"/>
                </a:solidFill>
                <a:effectLst/>
                <a:latin typeface="Calibri" panose="020F0502020204030204" pitchFamily="34" charset="0"/>
                <a:ea typeface="Times New Roman" panose="02020603050405020304" pitchFamily="18" charset="0"/>
              </a:rPr>
              <a:t>**IMPORTANT**  FFS BIN/PCN are changing from the former CHC BIN: 015863 and PCN: OHPOP to BIN: 024251 and PCN: OHRXPFFS – </a:t>
            </a:r>
            <a:r>
              <a:rPr lang="en-US" sz="1800" b="1" i="1" kern="0" dirty="0">
                <a:effectLst/>
                <a:latin typeface="Calibri" panose="020F0502020204030204" pitchFamily="34" charset="0"/>
                <a:ea typeface="Times New Roman" panose="02020603050405020304" pitchFamily="18" charset="0"/>
              </a:rPr>
              <a:t>Pharmacies may be confused by this.  Just explain they need to bill the new BIN/PCN for their FFS Medicaid consumers. </a:t>
            </a:r>
          </a:p>
          <a:p>
            <a:endParaRPr lang="en-US" kern="0" dirty="0">
              <a:latin typeface="Calibri" panose="020F0502020204030204" pitchFamily="34" charset="0"/>
            </a:endParaRPr>
          </a:p>
          <a:p>
            <a:r>
              <a:rPr lang="en-US" kern="0" dirty="0">
                <a:latin typeface="Calibri" panose="020F0502020204030204" pitchFamily="34" charset="0"/>
              </a:rPr>
              <a:t>BIN numbers for both FFS and MCO claims will be 024251</a:t>
            </a:r>
          </a:p>
          <a:p>
            <a:endParaRPr lang="en-US" kern="0" dirty="0">
              <a:latin typeface="Calibri" panose="020F0502020204030204" pitchFamily="34" charset="0"/>
            </a:endParaRPr>
          </a:p>
          <a:p>
            <a:r>
              <a:rPr lang="en-US" kern="0" dirty="0">
                <a:solidFill>
                  <a:srgbClr val="FF0000"/>
                </a:solidFill>
                <a:latin typeface="Calibri" panose="020F0502020204030204" pitchFamily="34" charset="0"/>
              </a:rPr>
              <a:t>PCN numbers will be different FFS PCN: OHRXPFFS and MCO PCN: OHRXPROD.</a:t>
            </a:r>
          </a:p>
          <a:p>
            <a:endParaRPr lang="en-US" kern="0" dirty="0">
              <a:latin typeface="Calibri" panose="020F0502020204030204" pitchFamily="34" charset="0"/>
            </a:endParaRPr>
          </a:p>
          <a:p>
            <a:r>
              <a:rPr lang="en-US" kern="0" dirty="0">
                <a:latin typeface="Calibri" panose="020F0502020204030204" pitchFamily="34" charset="0"/>
              </a:rPr>
              <a:t>This will allow visibility </a:t>
            </a:r>
            <a:r>
              <a:rPr lang="en-US" sz="1800" kern="0" dirty="0">
                <a:effectLst/>
                <a:latin typeface="Calibri" panose="020F0502020204030204" pitchFamily="34" charset="0"/>
                <a:ea typeface="Times New Roman" panose="02020603050405020304" pitchFamily="18" charset="0"/>
              </a:rPr>
              <a:t>of FFS vs. MCO claims submissions, process handling, etc.</a:t>
            </a:r>
            <a:endParaRPr lang="en-US" kern="0" dirty="0">
              <a:latin typeface="Calibri" panose="020F0502020204030204" pitchFamily="34" charset="0"/>
            </a:endParaRPr>
          </a:p>
          <a:p>
            <a:endParaRPr lang="en-US" dirty="0"/>
          </a:p>
        </p:txBody>
      </p:sp>
      <p:graphicFrame>
        <p:nvGraphicFramePr>
          <p:cNvPr id="6" name="Table 5">
            <a:extLst>
              <a:ext uri="{FF2B5EF4-FFF2-40B4-BE49-F238E27FC236}">
                <a16:creationId xmlns:a16="http://schemas.microsoft.com/office/drawing/2014/main" id="{E7194B5B-2FB1-98A8-3056-F1DEE4DA2FCD}"/>
              </a:ext>
            </a:extLst>
          </p:cNvPr>
          <p:cNvGraphicFramePr>
            <a:graphicFrameLocks noGrp="1"/>
          </p:cNvGraphicFramePr>
          <p:nvPr>
            <p:extLst>
              <p:ext uri="{D42A27DB-BD31-4B8C-83A1-F6EECF244321}">
                <p14:modId xmlns:p14="http://schemas.microsoft.com/office/powerpoint/2010/main" val="1661549296"/>
              </p:ext>
            </p:extLst>
          </p:nvPr>
        </p:nvGraphicFramePr>
        <p:xfrm>
          <a:off x="2889250" y="2316503"/>
          <a:ext cx="6413500" cy="1272539"/>
        </p:xfrm>
        <a:graphic>
          <a:graphicData uri="http://schemas.openxmlformats.org/drawingml/2006/table">
            <a:tbl>
              <a:tblPr>
                <a:tableStyleId>{5C22544A-7EE6-4342-B048-85BDC9FD1C3A}</a:tableStyleId>
              </a:tblPr>
              <a:tblGrid>
                <a:gridCol w="2956560">
                  <a:extLst>
                    <a:ext uri="{9D8B030D-6E8A-4147-A177-3AD203B41FA5}">
                      <a16:colId xmlns:a16="http://schemas.microsoft.com/office/drawing/2014/main" val="123546154"/>
                    </a:ext>
                  </a:extLst>
                </a:gridCol>
                <a:gridCol w="3456940">
                  <a:extLst>
                    <a:ext uri="{9D8B030D-6E8A-4147-A177-3AD203B41FA5}">
                      <a16:colId xmlns:a16="http://schemas.microsoft.com/office/drawing/2014/main" val="1606897105"/>
                    </a:ext>
                  </a:extLst>
                </a:gridCol>
              </a:tblGrid>
              <a:tr h="350240">
                <a:tc>
                  <a:txBody>
                    <a:bodyPr/>
                    <a:lstStyle/>
                    <a:p>
                      <a:pPr algn="ctr" fontAlgn="ctr"/>
                      <a:r>
                        <a:rPr lang="en-US" sz="1400" b="1" u="none" strike="noStrike">
                          <a:effectLst/>
                        </a:rPr>
                        <a:t>Fee-for-Service</a:t>
                      </a:r>
                      <a:endParaRPr lang="en-US" sz="1400" b="1" i="0" u="none" strike="noStrike">
                        <a:solidFill>
                          <a:srgbClr val="000000"/>
                        </a:solidFill>
                        <a:effectLst/>
                        <a:latin typeface="Calibri" panose="020F0502020204030204" pitchFamily="34" charset="0"/>
                      </a:endParaRPr>
                    </a:p>
                  </a:txBody>
                  <a:tcPr marL="7620" marR="7620" marT="7620" marB="0" anchor="ctr">
                    <a:solidFill>
                      <a:schemeClr val="accent1">
                        <a:lumMod val="60000"/>
                        <a:lumOff val="40000"/>
                      </a:schemeClr>
                    </a:solidFill>
                  </a:tcPr>
                </a:tc>
                <a:tc>
                  <a:txBody>
                    <a:bodyPr/>
                    <a:lstStyle/>
                    <a:p>
                      <a:pPr algn="ctr" fontAlgn="ctr"/>
                      <a:r>
                        <a:rPr lang="en-US" sz="1400" b="1" u="none" strike="noStrike">
                          <a:effectLst/>
                        </a:rPr>
                        <a:t>Managed Care</a:t>
                      </a:r>
                      <a:endParaRPr lang="en-US" sz="1400" b="1" i="0" u="none" strike="noStrike">
                        <a:solidFill>
                          <a:srgbClr val="000000"/>
                        </a:solidFill>
                        <a:effectLst/>
                        <a:latin typeface="Calibri" panose="020F0502020204030204" pitchFamily="34" charset="0"/>
                      </a:endParaRPr>
                    </a:p>
                  </a:txBody>
                  <a:tcPr marL="7620" marR="7620" marT="7620" marB="0" anchor="ctr">
                    <a:solidFill>
                      <a:schemeClr val="accent1">
                        <a:lumMod val="60000"/>
                        <a:lumOff val="40000"/>
                      </a:schemeClr>
                    </a:solidFill>
                  </a:tcPr>
                </a:tc>
                <a:extLst>
                  <a:ext uri="{0D108BD9-81ED-4DB2-BD59-A6C34878D82A}">
                    <a16:rowId xmlns:a16="http://schemas.microsoft.com/office/drawing/2014/main" val="2264419392"/>
                  </a:ext>
                </a:extLst>
              </a:tr>
              <a:tr h="315216">
                <a:tc>
                  <a:txBody>
                    <a:bodyPr/>
                    <a:lstStyle/>
                    <a:p>
                      <a:pPr algn="ctr" fontAlgn="ctr"/>
                      <a:r>
                        <a:rPr lang="en-US" sz="1200" u="none" strike="noStrike">
                          <a:effectLst/>
                        </a:rPr>
                        <a:t>BIN:  024251</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200" u="none" strike="noStrike">
                          <a:effectLst/>
                        </a:rPr>
                        <a:t>BIN:  024251</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88708504"/>
                  </a:ext>
                </a:extLst>
              </a:tr>
              <a:tr h="315216">
                <a:tc>
                  <a:txBody>
                    <a:bodyPr/>
                    <a:lstStyle/>
                    <a:p>
                      <a:pPr algn="ctr" fontAlgn="ctr"/>
                      <a:r>
                        <a:rPr lang="en-US" sz="1200" u="none" strike="noStrike">
                          <a:effectLst/>
                          <a:highlight>
                            <a:srgbClr val="FFFF00"/>
                          </a:highlight>
                        </a:rPr>
                        <a:t>PCN:  OHRXPFFS</a:t>
                      </a:r>
                      <a:endParaRPr lang="en-US" sz="1200" b="0" i="0" u="none" strike="noStrike">
                        <a:solidFill>
                          <a:srgbClr val="000000"/>
                        </a:solidFill>
                        <a:effectLst/>
                        <a:highlight>
                          <a:srgbClr val="FFFF00"/>
                        </a:highlight>
                        <a:latin typeface="Calibri" panose="020F0502020204030204" pitchFamily="34" charset="0"/>
                      </a:endParaRPr>
                    </a:p>
                  </a:txBody>
                  <a:tcPr marL="7620" marR="7620" marT="7620" marB="0" anchor="ctr"/>
                </a:tc>
                <a:tc>
                  <a:txBody>
                    <a:bodyPr/>
                    <a:lstStyle/>
                    <a:p>
                      <a:pPr algn="ctr" fontAlgn="ctr"/>
                      <a:r>
                        <a:rPr lang="en-US" sz="1200" u="none" strike="noStrike" dirty="0">
                          <a:effectLst/>
                          <a:highlight>
                            <a:srgbClr val="FFFF00"/>
                          </a:highlight>
                        </a:rPr>
                        <a:t>PCN:  OHRXPROD</a:t>
                      </a:r>
                      <a:endParaRPr lang="en-US" sz="1200" b="0" i="0" u="none" strike="noStrike" dirty="0">
                        <a:solidFill>
                          <a:srgbClr val="000000"/>
                        </a:solidFill>
                        <a:effectLst/>
                        <a:highlight>
                          <a:srgbClr val="FFFF00"/>
                        </a:highlight>
                        <a:latin typeface="Calibri" panose="020F0502020204030204" pitchFamily="34" charset="0"/>
                      </a:endParaRPr>
                    </a:p>
                  </a:txBody>
                  <a:tcPr marL="7620" marR="7620" marT="7620" marB="0" anchor="ctr"/>
                </a:tc>
                <a:extLst>
                  <a:ext uri="{0D108BD9-81ED-4DB2-BD59-A6C34878D82A}">
                    <a16:rowId xmlns:a16="http://schemas.microsoft.com/office/drawing/2014/main" val="1539289459"/>
                  </a:ext>
                </a:extLst>
              </a:tr>
              <a:tr h="291867">
                <a:tc>
                  <a:txBody>
                    <a:bodyPr/>
                    <a:lstStyle/>
                    <a:p>
                      <a:pPr algn="ctr" fontAlgn="ctr"/>
                      <a:r>
                        <a:rPr lang="en-US" sz="1100" u="none" strike="noStrike">
                          <a:effectLst/>
                        </a:rPr>
                        <a:t>More plan restrictions</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More of a "commercial" third party plan</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55232030"/>
                  </a:ext>
                </a:extLst>
              </a:tr>
            </a:tbl>
          </a:graphicData>
        </a:graphic>
      </p:graphicFrame>
    </p:spTree>
    <p:extLst>
      <p:ext uri="{BB962C8B-B14F-4D97-AF65-F5344CB8AC3E}">
        <p14:creationId xmlns:p14="http://schemas.microsoft.com/office/powerpoint/2010/main" val="3261291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D8A06B-D253-E649-799E-422B534AE8A4}"/>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b="1" kern="1200">
                <a:solidFill>
                  <a:schemeClr val="tx1"/>
                </a:solidFill>
                <a:effectLst/>
                <a:latin typeface="+mn-lt"/>
                <a:ea typeface="+mj-ea"/>
                <a:cs typeface="+mj-cs"/>
              </a:rPr>
              <a:t>Pharmacy Enrollment </a:t>
            </a:r>
            <a:endParaRPr lang="en-US" sz="3600" kern="1200">
              <a:solidFill>
                <a:schemeClr val="tx1"/>
              </a:solidFill>
              <a:latin typeface="+mn-lt"/>
              <a:ea typeface="+mj-ea"/>
              <a:cs typeface="+mj-cs"/>
            </a:endParaRPr>
          </a:p>
        </p:txBody>
      </p:sp>
      <p:sp>
        <p:nvSpPr>
          <p:cNvPr id="17"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FE08BBE-64FB-0ECC-DC4A-1D287B64FC18}"/>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a:t>Pharmacy enrollment for FFS is different from pharmacy enrollment for Managed Care. </a:t>
            </a:r>
          </a:p>
          <a:p>
            <a:pPr marL="285750" indent="-228600" defTabSz="914400">
              <a:lnSpc>
                <a:spcPct val="90000"/>
              </a:lnSpc>
              <a:spcAft>
                <a:spcPts val="600"/>
              </a:spcAft>
              <a:buFont typeface="Arial" panose="020B0604020202020204" pitchFamily="34" charset="0"/>
              <a:buChar char="•"/>
            </a:pPr>
            <a:r>
              <a:rPr lang="en-US" dirty="0"/>
              <a:t>For MCO, the pharmacy DOES need to be “In Network” with Gainwell</a:t>
            </a:r>
            <a:endParaRPr lang="en-US"/>
          </a:p>
          <a:p>
            <a:pPr marL="285750" indent="-228600" defTabSz="914400">
              <a:lnSpc>
                <a:spcPct val="90000"/>
              </a:lnSpc>
              <a:spcAft>
                <a:spcPts val="600"/>
              </a:spcAft>
              <a:buFont typeface="Arial" panose="020B0604020202020204" pitchFamily="34" charset="0"/>
              <a:buChar char="•"/>
            </a:pPr>
            <a:r>
              <a:rPr lang="en-US" dirty="0"/>
              <a:t>For FFS, the pharmacy DOES NOT need to be “In Network” with Gainwell</a:t>
            </a:r>
            <a:endParaRPr lang="en-US"/>
          </a:p>
          <a:p>
            <a:pPr marL="285750" indent="-228600" defTabSz="914400">
              <a:lnSpc>
                <a:spcPct val="90000"/>
              </a:lnSpc>
              <a:spcAft>
                <a:spcPts val="600"/>
              </a:spcAft>
              <a:buFont typeface="Arial" panose="020B0604020202020204" pitchFamily="34" charset="0"/>
              <a:buChar char="•"/>
            </a:pPr>
            <a:r>
              <a:rPr lang="en-US" dirty="0"/>
              <a:t>ALL pharmacies need to be enrolled with the Ohio Department of Medicaid</a:t>
            </a:r>
            <a:endParaRPr lang="en-US"/>
          </a:p>
        </p:txBody>
      </p:sp>
      <p:sp>
        <p:nvSpPr>
          <p:cNvPr id="19" name="Rectangle 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EE1AE459-8E65-346A-0912-E5807F081D93}"/>
              </a:ext>
            </a:extLst>
          </p:cNvPr>
          <p:cNvGraphicFramePr>
            <a:graphicFrameLocks noGrp="1"/>
          </p:cNvGraphicFramePr>
          <p:nvPr>
            <p:ph idx="1"/>
            <p:extLst>
              <p:ext uri="{D42A27DB-BD31-4B8C-83A1-F6EECF244321}">
                <p14:modId xmlns:p14="http://schemas.microsoft.com/office/powerpoint/2010/main" val="2258113228"/>
              </p:ext>
            </p:extLst>
          </p:nvPr>
        </p:nvGraphicFramePr>
        <p:xfrm>
          <a:off x="5987738" y="1177166"/>
          <a:ext cx="5628019" cy="4270799"/>
        </p:xfrm>
        <a:graphic>
          <a:graphicData uri="http://schemas.openxmlformats.org/drawingml/2006/table">
            <a:tbl>
              <a:tblPr/>
              <a:tblGrid>
                <a:gridCol w="2654019">
                  <a:extLst>
                    <a:ext uri="{9D8B030D-6E8A-4147-A177-3AD203B41FA5}">
                      <a16:colId xmlns:a16="http://schemas.microsoft.com/office/drawing/2014/main" val="2553750421"/>
                    </a:ext>
                  </a:extLst>
                </a:gridCol>
                <a:gridCol w="2974000">
                  <a:extLst>
                    <a:ext uri="{9D8B030D-6E8A-4147-A177-3AD203B41FA5}">
                      <a16:colId xmlns:a16="http://schemas.microsoft.com/office/drawing/2014/main" val="298963611"/>
                    </a:ext>
                  </a:extLst>
                </a:gridCol>
              </a:tblGrid>
              <a:tr h="479036">
                <a:tc>
                  <a:txBody>
                    <a:bodyPr/>
                    <a:lstStyle/>
                    <a:p>
                      <a:pPr algn="ctr" fontAlgn="ctr"/>
                      <a:r>
                        <a:rPr lang="en-US" sz="2700" b="1" i="0" u="none" strike="noStrike">
                          <a:solidFill>
                            <a:srgbClr val="000000"/>
                          </a:solidFill>
                          <a:effectLst/>
                          <a:latin typeface="Calibri" panose="020F0502020204030204" pitchFamily="34" charset="0"/>
                        </a:rPr>
                        <a:t>Fee-for-Service</a:t>
                      </a:r>
                    </a:p>
                  </a:txBody>
                  <a:tcPr marL="17072" marR="17072" marT="17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700" b="1" i="0" u="none" strike="noStrike">
                          <a:solidFill>
                            <a:srgbClr val="000000"/>
                          </a:solidFill>
                          <a:effectLst/>
                          <a:latin typeface="Calibri" panose="020F0502020204030204" pitchFamily="34" charset="0"/>
                        </a:rPr>
                        <a:t>Managed Care</a:t>
                      </a:r>
                    </a:p>
                  </a:txBody>
                  <a:tcPr marL="17072" marR="17072" marT="17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7039218"/>
                  </a:ext>
                </a:extLst>
              </a:tr>
              <a:tr h="1693475">
                <a:tc>
                  <a:txBody>
                    <a:bodyPr/>
                    <a:lstStyle/>
                    <a:p>
                      <a:pPr algn="ctr" fontAlgn="ctr"/>
                      <a:r>
                        <a:rPr lang="en-US" sz="2700" b="1" i="0" u="none" strike="noStrike" dirty="0">
                          <a:solidFill>
                            <a:srgbClr val="FF0000"/>
                          </a:solidFill>
                          <a:effectLst/>
                          <a:latin typeface="Calibri" panose="020F0502020204030204" pitchFamily="34" charset="0"/>
                        </a:rPr>
                        <a:t>Pharmacies only need to be enrolled with ODM</a:t>
                      </a:r>
                    </a:p>
                  </a:txBody>
                  <a:tcPr marL="17072" marR="17072" marT="17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700" b="0" i="0" u="none" strike="noStrike">
                          <a:solidFill>
                            <a:srgbClr val="000000"/>
                          </a:solidFill>
                          <a:effectLst/>
                          <a:latin typeface="Calibri" panose="020F0502020204030204" pitchFamily="34" charset="0"/>
                        </a:rPr>
                        <a:t>Pharmacies are contracted with Gainwell as part of the network</a:t>
                      </a:r>
                    </a:p>
                  </a:txBody>
                  <a:tcPr marL="17072" marR="17072" marT="17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517957"/>
                  </a:ext>
                </a:extLst>
              </a:tr>
              <a:tr h="2098288">
                <a:tc>
                  <a:txBody>
                    <a:bodyPr/>
                    <a:lstStyle/>
                    <a:p>
                      <a:pPr algn="ctr" fontAlgn="ctr"/>
                      <a:r>
                        <a:rPr lang="en-US" sz="2700" b="1" i="0" u="none" strike="noStrike" dirty="0">
                          <a:solidFill>
                            <a:srgbClr val="FF0000"/>
                          </a:solidFill>
                          <a:effectLst/>
                          <a:latin typeface="Calibri" panose="020F0502020204030204" pitchFamily="34" charset="0"/>
                        </a:rPr>
                        <a:t>No pharmacy requirements for who can dispense specialty medications</a:t>
                      </a:r>
                    </a:p>
                  </a:txBody>
                  <a:tcPr marL="17072" marR="17072" marT="17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700" b="0" i="0" u="none" strike="noStrike" dirty="0">
                          <a:solidFill>
                            <a:srgbClr val="000000"/>
                          </a:solidFill>
                          <a:effectLst/>
                          <a:latin typeface="Calibri" panose="020F0502020204030204" pitchFamily="34" charset="0"/>
                        </a:rPr>
                        <a:t>Specialty pharmacy requirements exist - are not currently enforced, but that will change</a:t>
                      </a:r>
                    </a:p>
                  </a:txBody>
                  <a:tcPr marL="17072" marR="17072" marT="1707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7551389"/>
                  </a:ext>
                </a:extLst>
              </a:tr>
            </a:tbl>
          </a:graphicData>
        </a:graphic>
      </p:graphicFrame>
      <p:sp>
        <p:nvSpPr>
          <p:cNvPr id="3" name="TextBox 2">
            <a:extLst>
              <a:ext uri="{FF2B5EF4-FFF2-40B4-BE49-F238E27FC236}">
                <a16:creationId xmlns:a16="http://schemas.microsoft.com/office/drawing/2014/main" id="{01F6F76F-A026-BAAD-A517-D6C2EA98BCD0}"/>
              </a:ext>
            </a:extLst>
          </p:cNvPr>
          <p:cNvSpPr txBox="1"/>
          <p:nvPr/>
        </p:nvSpPr>
        <p:spPr>
          <a:xfrm flipH="1">
            <a:off x="1024505" y="2092437"/>
            <a:ext cx="2858610" cy="369332"/>
          </a:xfrm>
          <a:prstGeom prst="rect">
            <a:avLst/>
          </a:prstGeom>
          <a:noFill/>
        </p:spPr>
        <p:txBody>
          <a:bodyPr wrap="square" rtlCol="0">
            <a:spAutoFit/>
          </a:bodyPr>
          <a:lstStyle/>
          <a:p>
            <a:r>
              <a:rPr lang="en-US" b="1" dirty="0">
                <a:solidFill>
                  <a:srgbClr val="FF0000"/>
                </a:solidFill>
              </a:rPr>
              <a:t>VERY IMPORTANT!!!!!</a:t>
            </a:r>
          </a:p>
        </p:txBody>
      </p:sp>
    </p:spTree>
    <p:extLst>
      <p:ext uri="{BB962C8B-B14F-4D97-AF65-F5344CB8AC3E}">
        <p14:creationId xmlns:p14="http://schemas.microsoft.com/office/powerpoint/2010/main" val="389961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7CDE69-3DB1-520E-E095-2B225B60ADCB}"/>
              </a:ext>
            </a:extLst>
          </p:cNvPr>
          <p:cNvSpPr>
            <a:spLocks noGrp="1"/>
          </p:cNvSpPr>
          <p:nvPr>
            <p:ph type="title"/>
          </p:nvPr>
        </p:nvSpPr>
        <p:spPr>
          <a:xfrm>
            <a:off x="838200" y="365125"/>
            <a:ext cx="10515600" cy="1828444"/>
          </a:xfrm>
        </p:spPr>
        <p:txBody>
          <a:bodyPr vert="horz" lIns="91440" tIns="45720" rIns="91440" bIns="45720" rtlCol="0" anchor="ctr">
            <a:normAutofit/>
          </a:bodyPr>
          <a:lstStyle/>
          <a:p>
            <a:r>
              <a:rPr lang="en-US" sz="5200" b="1" kern="1200">
                <a:solidFill>
                  <a:schemeClr val="tx1"/>
                </a:solidFill>
                <a:latin typeface="+mn-lt"/>
                <a:ea typeface="+mj-ea"/>
                <a:cs typeface="+mj-cs"/>
              </a:rPr>
              <a:t>Eligibility</a:t>
            </a:r>
          </a:p>
        </p:txBody>
      </p:sp>
      <p:sp>
        <p:nvSpPr>
          <p:cNvPr id="3" name="Content Placeholder 2">
            <a:extLst>
              <a:ext uri="{FF2B5EF4-FFF2-40B4-BE49-F238E27FC236}">
                <a16:creationId xmlns:a16="http://schemas.microsoft.com/office/drawing/2014/main" id="{79704104-7203-18D9-D419-340C3597EA34}"/>
              </a:ext>
            </a:extLst>
          </p:cNvPr>
          <p:cNvSpPr>
            <a:spLocks noGrp="1"/>
          </p:cNvSpPr>
          <p:nvPr>
            <p:ph idx="1"/>
          </p:nvPr>
        </p:nvSpPr>
        <p:spPr>
          <a:xfrm>
            <a:off x="838200" y="2398626"/>
            <a:ext cx="5158427" cy="3730460"/>
          </a:xfrm>
        </p:spPr>
        <p:txBody>
          <a:bodyPr vert="horz" lIns="91440" tIns="45720" rIns="91440" bIns="45720" rtlCol="0">
            <a:normAutofit/>
          </a:bodyPr>
          <a:lstStyle/>
          <a:p>
            <a:pPr marL="0"/>
            <a:r>
              <a:rPr lang="en-US" sz="2000" b="1" dirty="0"/>
              <a:t>Presumptive Eligibility	</a:t>
            </a:r>
            <a:r>
              <a:rPr lang="en-US" sz="2000" dirty="0"/>
              <a:t>	</a:t>
            </a:r>
          </a:p>
          <a:p>
            <a:pPr marL="0"/>
            <a:r>
              <a:rPr lang="en-US" sz="2000" dirty="0"/>
              <a:t>Members may have temporary Medicaid coverage under Presumptive Eligibility.  A Presumptive Eligibility letter is proof of Medicaid eligibility on the date the form is issued.  After the date of issuance, pharmacy providers must verify eligibility in the POS system.  Pharmacy providers may contact the Gainwell Technologies Help Desk to assist with verifying eligibility.  		</a:t>
            </a:r>
          </a:p>
          <a:p>
            <a:endParaRPr lang="en-US" sz="2000" dirty="0"/>
          </a:p>
        </p:txBody>
      </p:sp>
      <p:sp>
        <p:nvSpPr>
          <p:cNvPr id="5" name="TextBox 4">
            <a:extLst>
              <a:ext uri="{FF2B5EF4-FFF2-40B4-BE49-F238E27FC236}">
                <a16:creationId xmlns:a16="http://schemas.microsoft.com/office/drawing/2014/main" id="{5000D46C-7C83-E835-3F74-F493BB157EDD}"/>
              </a:ext>
            </a:extLst>
          </p:cNvPr>
          <p:cNvSpPr txBox="1"/>
          <p:nvPr/>
        </p:nvSpPr>
        <p:spPr>
          <a:xfrm>
            <a:off x="6189154" y="2398626"/>
            <a:ext cx="5164645" cy="373046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900" b="1" dirty="0"/>
              <a:t>Retroactive Eligibility</a:t>
            </a:r>
            <a:r>
              <a:rPr lang="en-US" sz="1900" dirty="0"/>
              <a:t>		</a:t>
            </a:r>
          </a:p>
          <a:p>
            <a:pPr indent="-228600" defTabSz="914400">
              <a:lnSpc>
                <a:spcPct val="90000"/>
              </a:lnSpc>
              <a:spcAft>
                <a:spcPts val="600"/>
              </a:spcAft>
              <a:buFont typeface="Arial" panose="020B0604020202020204" pitchFamily="34" charset="0"/>
              <a:buChar char="•"/>
            </a:pPr>
            <a:r>
              <a:rPr lang="en-US" sz="1900" dirty="0"/>
              <a:t>If a member is determined to be retroactively eligible for Medicaid coverage, and the pharmacy has filled a prescription for a date of service that falls into the retroactive eligibility period, the pharmacy must verify that the original prescription was tamper-resistant.  If the original prescription was not tamper-resistant, the pharmacy may follow the procedures discussed later in this training to obtain a replacement tamper-resistant prescription by phone, prior to billing the claim to ODM.  		</a:t>
            </a:r>
          </a:p>
        </p:txBody>
      </p:sp>
    </p:spTree>
    <p:extLst>
      <p:ext uri="{BB962C8B-B14F-4D97-AF65-F5344CB8AC3E}">
        <p14:creationId xmlns:p14="http://schemas.microsoft.com/office/powerpoint/2010/main" val="1629371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5" name="Rectangle 3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140C6-55B6-0292-D4B6-56CC88D4491B}"/>
              </a:ext>
            </a:extLst>
          </p:cNvPr>
          <p:cNvSpPr>
            <a:spLocks noGrp="1"/>
          </p:cNvSpPr>
          <p:nvPr>
            <p:ph type="title"/>
          </p:nvPr>
        </p:nvSpPr>
        <p:spPr>
          <a:xfrm>
            <a:off x="1043631" y="809898"/>
            <a:ext cx="10173010" cy="1080159"/>
          </a:xfrm>
        </p:spPr>
        <p:txBody>
          <a:bodyPr anchor="ctr">
            <a:normAutofit/>
          </a:bodyPr>
          <a:lstStyle/>
          <a:p>
            <a:r>
              <a:rPr lang="en-US" sz="4800" b="1">
                <a:latin typeface="+mn-lt"/>
              </a:rPr>
              <a:t>Eligibility- Dual Eligible </a:t>
            </a:r>
            <a:r>
              <a:rPr lang="en-US" sz="1200"/>
              <a:t>(same for both FFS and MCO)</a:t>
            </a:r>
          </a:p>
        </p:txBody>
      </p:sp>
      <p:cxnSp>
        <p:nvCxnSpPr>
          <p:cNvPr id="41" name="Straight Connector 4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39F3CC59-E38B-EEC5-F214-89245E21EF9C}"/>
              </a:ext>
            </a:extLst>
          </p:cNvPr>
          <p:cNvGraphicFramePr>
            <a:graphicFrameLocks noGrp="1"/>
          </p:cNvGraphicFramePr>
          <p:nvPr>
            <p:ph idx="1"/>
            <p:extLst>
              <p:ext uri="{D42A27DB-BD31-4B8C-83A1-F6EECF244321}">
                <p14:modId xmlns:p14="http://schemas.microsoft.com/office/powerpoint/2010/main" val="730267746"/>
              </p:ext>
            </p:extLst>
          </p:nvPr>
        </p:nvGraphicFramePr>
        <p:xfrm>
          <a:off x="904602" y="2560322"/>
          <a:ext cx="10378440" cy="4010126"/>
        </p:xfrm>
        <a:graphic>
          <a:graphicData uri="http://schemas.openxmlformats.org/drawingml/2006/table">
            <a:tbl>
              <a:tblPr firstRow="1" bandRow="1">
                <a:noFill/>
                <a:tableStyleId>{5C22544A-7EE6-4342-B048-85BDC9FD1C3A}</a:tableStyleId>
              </a:tblPr>
              <a:tblGrid>
                <a:gridCol w="10378440">
                  <a:extLst>
                    <a:ext uri="{9D8B030D-6E8A-4147-A177-3AD203B41FA5}">
                      <a16:colId xmlns:a16="http://schemas.microsoft.com/office/drawing/2014/main" val="2793155714"/>
                    </a:ext>
                  </a:extLst>
                </a:gridCol>
              </a:tblGrid>
              <a:tr h="1451298">
                <a:tc>
                  <a:txBody>
                    <a:bodyPr/>
                    <a:lstStyle/>
                    <a:p>
                      <a:pPr algn="l" fontAlgn="ctr"/>
                      <a:r>
                        <a:rPr lang="en-US" sz="1200" u="none" strike="noStrike" cap="none" spc="0">
                          <a:solidFill>
                            <a:schemeClr val="tx1"/>
                          </a:solidFill>
                          <a:effectLst/>
                        </a:rPr>
                        <a:t>Gainwell Technologies will verify Medicare Part A and B eligibility as well as the Part D eligible date.  Drug in therapeutic classes that are covered or may be covered under Medicare Part D are not available for prior authorization for a member who is eligible for Medicare.  If a claim comes to the state as primary payer for a Part B or Part D drug and the member is eligible for Part D or has Part A or Part B on the claim Date of Service, then it will deny with NCPDP Reject code:  41 – PART D SERVICE – BILL MEDICARE.  </a:t>
                      </a:r>
                    </a:p>
                    <a:p>
                      <a:pPr algn="l" fontAlgn="ctr"/>
                      <a:br>
                        <a:rPr lang="en-US" sz="1200" u="none" strike="noStrike" cap="none" spc="0">
                          <a:solidFill>
                            <a:schemeClr val="tx1"/>
                          </a:solidFill>
                          <a:effectLst/>
                        </a:rPr>
                      </a:br>
                      <a:r>
                        <a:rPr lang="en-US" sz="1200" u="none" strike="noStrike" cap="none" spc="0">
                          <a:solidFill>
                            <a:schemeClr val="tx1"/>
                          </a:solidFill>
                          <a:effectLst/>
                        </a:rPr>
                        <a:t>The Gainwell Technologies Help Desk will NOT override a denial if the member is identified as a Medicare beneficiary.  The pharmacy should contact the member’s Medicare Prescription Drug Plan for assistance.  If the member indicates that he or she does not have Medicare, the member should be advised to call his/her county eligibility caseworker.  </a:t>
                      </a:r>
                      <a:endParaRPr lang="en-US" sz="1200" b="0" i="0" u="none" strike="noStrike" cap="none" spc="0">
                        <a:solidFill>
                          <a:schemeClr val="tx1"/>
                        </a:solidFill>
                        <a:effectLst/>
                        <a:latin typeface="Calibri" panose="020F0502020204030204" pitchFamily="34" charset="0"/>
                      </a:endParaRPr>
                    </a:p>
                  </a:txBody>
                  <a:tcPr marL="108545" marR="108545" marT="108545" marB="108545"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951471648"/>
                  </a:ext>
                </a:extLst>
              </a:tr>
              <a:tr h="1833032">
                <a:tc>
                  <a:txBody>
                    <a:bodyPr/>
                    <a:lstStyle/>
                    <a:p>
                      <a:pPr lvl="0" algn="l" fontAlgn="ctr"/>
                      <a:r>
                        <a:rPr lang="en-US" sz="1100" u="none" strike="noStrike" cap="none" spc="0">
                          <a:solidFill>
                            <a:schemeClr val="tx1"/>
                          </a:solidFill>
                          <a:effectLst/>
                        </a:rPr>
                        <a:t>ODM will use the Part D Eligible Date in addition to Part A and Part B eligibility to determine drug coverage.  Prescription drug coverage for dually eligible members is limited to those drugs that are excluded from coverage by Medicare Part D under the Social Security Act Sections 1927(d)(2) and 1935(d)(2).  The following categories of Medicare-excluded drugs are covered for the dually-eligible population:</a:t>
                      </a:r>
                    </a:p>
                    <a:p>
                      <a:pPr marL="171450" lvl="0" indent="-171450" algn="l" fontAlgn="ctr">
                        <a:buFont typeface="Arial" panose="020B0604020202020204" pitchFamily="34" charset="0"/>
                        <a:buChar char="•"/>
                      </a:pPr>
                      <a:r>
                        <a:rPr lang="en-US" sz="1100" u="none" strike="noStrike" cap="none" spc="0">
                          <a:solidFill>
                            <a:schemeClr val="tx1"/>
                          </a:solidFill>
                          <a:effectLst/>
                        </a:rPr>
                        <a:t>Cough Suppressants</a:t>
                      </a:r>
                    </a:p>
                    <a:p>
                      <a:pPr marL="171450" lvl="0" indent="-171450" algn="l" fontAlgn="ctr">
                        <a:buFont typeface="Arial" panose="020B0604020202020204" pitchFamily="34" charset="0"/>
                        <a:buChar char="•"/>
                      </a:pPr>
                      <a:r>
                        <a:rPr lang="en-US" sz="1100" u="none" strike="noStrike" cap="none" spc="0">
                          <a:solidFill>
                            <a:schemeClr val="tx1"/>
                          </a:solidFill>
                          <a:effectLst/>
                        </a:rPr>
                        <a:t>Vitamin and mineral products, except prenatal vitamins and fluoride preparations</a:t>
                      </a:r>
                    </a:p>
                    <a:p>
                      <a:pPr marL="171450" lvl="0" indent="-171450" algn="l" fontAlgn="ctr">
                        <a:buFont typeface="Arial" panose="020B0604020202020204" pitchFamily="34" charset="0"/>
                        <a:buChar char="•"/>
                      </a:pPr>
                      <a:r>
                        <a:rPr lang="en-US" sz="1100" u="none" strike="noStrike" cap="none" spc="0">
                          <a:solidFill>
                            <a:schemeClr val="tx1"/>
                          </a:solidFill>
                          <a:effectLst/>
                        </a:rPr>
                        <a:t>Select over-the-counter drugs</a:t>
                      </a:r>
                    </a:p>
                    <a:p>
                      <a:pPr marL="171450" lvl="0" indent="-171450" algn="l" fontAlgn="ctr">
                        <a:buFont typeface="Arial" panose="020B0604020202020204" pitchFamily="34" charset="0"/>
                        <a:buChar char="•"/>
                      </a:pPr>
                      <a:endParaRPr lang="en-US" sz="1100" u="none" strike="noStrike" cap="none" spc="0">
                        <a:solidFill>
                          <a:schemeClr val="tx1"/>
                        </a:solidFill>
                        <a:effectLst/>
                      </a:endParaRPr>
                    </a:p>
                    <a:p>
                      <a:pPr marL="0" lvl="0" indent="0" algn="l" fontAlgn="ctr">
                        <a:buFont typeface="Arial" panose="020B0604020202020204" pitchFamily="34" charset="0"/>
                        <a:buNone/>
                      </a:pPr>
                      <a:r>
                        <a:rPr lang="en-US" sz="1100" u="none" strike="noStrike" cap="none" spc="0">
                          <a:solidFill>
                            <a:schemeClr val="tx1"/>
                          </a:solidFill>
                          <a:effectLst/>
                        </a:rPr>
                        <a:t>To determine if a drug is excluded from Medicare Part D and covered by the state Medicaid pharmacy program, the online drug search tool is available at:  https://spbm.medicaid.ohio.gov/PreferredDrugSearch/NDCSearch.  </a:t>
                      </a:r>
                      <a:endParaRPr lang="en-US" sz="1100" b="0" i="0" u="none" strike="noStrike" cap="none" spc="0">
                        <a:solidFill>
                          <a:schemeClr val="tx1"/>
                        </a:solidFill>
                        <a:effectLst/>
                        <a:latin typeface="Calibri" panose="020F0502020204030204" pitchFamily="34" charset="0"/>
                      </a:endParaRPr>
                    </a:p>
                  </a:txBody>
                  <a:tcPr marL="108545" marR="108545" marT="108545" marB="108545"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781665308"/>
                  </a:ext>
                </a:extLst>
              </a:tr>
              <a:tr h="496964">
                <a:tc>
                  <a:txBody>
                    <a:bodyPr/>
                    <a:lstStyle/>
                    <a:p>
                      <a:pPr algn="l" fontAlgn="b"/>
                      <a:r>
                        <a:rPr lang="en-US" sz="1050">
                          <a:hlinkClick r:id="rId2"/>
                        </a:rPr>
                        <a:t>NDC Search - OH MCD SPBM.Web (ohio.gov)</a:t>
                      </a:r>
                      <a:endParaRPr lang="en-US" sz="1050" b="0" i="0" u="sng" strike="noStrike" cap="none" spc="0">
                        <a:solidFill>
                          <a:schemeClr val="tx1"/>
                        </a:solidFill>
                        <a:effectLst/>
                        <a:latin typeface="Calibri" panose="020F0502020204030204" pitchFamily="34" charset="0"/>
                      </a:endParaRPr>
                    </a:p>
                  </a:txBody>
                  <a:tcPr marL="108545" marR="108545" marT="108545" marB="108545"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230060117"/>
                  </a:ext>
                </a:extLst>
              </a:tr>
            </a:tbl>
          </a:graphicData>
        </a:graphic>
      </p:graphicFrame>
    </p:spTree>
    <p:extLst>
      <p:ext uri="{BB962C8B-B14F-4D97-AF65-F5344CB8AC3E}">
        <p14:creationId xmlns:p14="http://schemas.microsoft.com/office/powerpoint/2010/main" val="3694845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b0fa7d1-e732-40a5-ac62-a410aeddb088">
      <Terms xmlns="http://schemas.microsoft.com/office/infopath/2007/PartnerControls"/>
    </lcf76f155ced4ddcb4097134ff3c332f>
    <Leader xmlns="fb0fa7d1-e732-40a5-ac62-a410aeddb088" xsi:nil="true"/>
    <TaxCatchAll xmlns="54339c47-2a48-492b-8508-04089f017dc3" xsi:nil="true"/>
    <SharedWithUsers xmlns="54339c47-2a48-492b-8508-04089f017dc3">
      <UserInfo>
        <DisplayName>Napper, Charity</DisplayName>
        <AccountId>713</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A7ACC82A0B98B4D9A1F9C28C3667AC6" ma:contentTypeVersion="13" ma:contentTypeDescription="Create a new document." ma:contentTypeScope="" ma:versionID="59cdda729fcebbfd23d813339588c19d">
  <xsd:schema xmlns:xsd="http://www.w3.org/2001/XMLSchema" xmlns:xs="http://www.w3.org/2001/XMLSchema" xmlns:p="http://schemas.microsoft.com/office/2006/metadata/properties" xmlns:ns2="54339c47-2a48-492b-8508-04089f017dc3" xmlns:ns3="fb0fa7d1-e732-40a5-ac62-a410aeddb088" targetNamespace="http://schemas.microsoft.com/office/2006/metadata/properties" ma:root="true" ma:fieldsID="2ca30c1bdc8f8542ef53188ac9e54b08" ns2:_="" ns3:_="">
    <xsd:import namespace="54339c47-2a48-492b-8508-04089f017dc3"/>
    <xsd:import namespace="fb0fa7d1-e732-40a5-ac62-a410aeddb0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eader" minOccurs="0"/>
                <xsd:element ref="ns3:lcf76f155ced4ddcb4097134ff3c332f" minOccurs="0"/>
                <xsd:element ref="ns2:TaxCatchAll"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39c47-2a48-492b-8508-04089f017dc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372d3953-a248-4a13-bb2f-053d09d6e55f}" ma:internalName="TaxCatchAll" ma:showField="CatchAllData" ma:web="54339c47-2a48-492b-8508-04089f017dc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b0fa7d1-e732-40a5-ac62-a410aeddb08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eader" ma:index="12" nillable="true" ma:displayName="Leader" ma:format="Dropdown" ma:internalName="Leader">
      <xsd:simpleType>
        <xsd:restriction base="dms:Text">
          <xsd:maxLength value="255"/>
        </xsd:restrictio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27859d47-9134-4dfb-8a16-cdcf3fa34fd7"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D0CF9D-A265-4D7F-93F4-8F44CD6C779D}">
  <ds:schemaRefs>
    <ds:schemaRef ds:uri="http://schemas.microsoft.com/sharepoint/v3/contenttype/forms"/>
  </ds:schemaRefs>
</ds:datastoreItem>
</file>

<file path=customXml/itemProps2.xml><?xml version="1.0" encoding="utf-8"?>
<ds:datastoreItem xmlns:ds="http://schemas.openxmlformats.org/officeDocument/2006/customXml" ds:itemID="{DADA8A0F-D642-48DF-90F3-2BB31482FB92}">
  <ds:schemaRefs>
    <ds:schemaRef ds:uri="http://purl.org/dc/dcmitype/"/>
    <ds:schemaRef ds:uri="http://purl.org/dc/terms/"/>
    <ds:schemaRef ds:uri="fb0fa7d1-e732-40a5-ac62-a410aeddb088"/>
    <ds:schemaRef ds:uri="http://schemas.microsoft.com/office/infopath/2007/PartnerControls"/>
    <ds:schemaRef ds:uri="http://www.w3.org/XML/1998/namespace"/>
    <ds:schemaRef ds:uri="http://schemas.microsoft.com/office/2006/documentManagement/types"/>
    <ds:schemaRef ds:uri="http://purl.org/dc/elements/1.1/"/>
    <ds:schemaRef ds:uri="http://schemas.openxmlformats.org/package/2006/metadata/core-properties"/>
    <ds:schemaRef ds:uri="54339c47-2a48-492b-8508-04089f017dc3"/>
    <ds:schemaRef ds:uri="http://schemas.microsoft.com/office/2006/metadata/properties"/>
  </ds:schemaRefs>
</ds:datastoreItem>
</file>

<file path=customXml/itemProps3.xml><?xml version="1.0" encoding="utf-8"?>
<ds:datastoreItem xmlns:ds="http://schemas.openxmlformats.org/officeDocument/2006/customXml" ds:itemID="{37973F98-ADBD-4E8F-AD02-79A674A801D1}">
  <ds:schemaRefs>
    <ds:schemaRef ds:uri="54339c47-2a48-492b-8508-04089f017dc3"/>
    <ds:schemaRef ds:uri="fb0fa7d1-e732-40a5-ac62-a410aeddb0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6691</TotalTime>
  <Words>3534</Words>
  <Application>Microsoft Office PowerPoint</Application>
  <PresentationFormat>Widescreen</PresentationFormat>
  <Paragraphs>270</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Courier New</vt:lpstr>
      <vt:lpstr>Open Sans</vt:lpstr>
      <vt:lpstr>Roboto</vt:lpstr>
      <vt:lpstr>Times New Roman</vt:lpstr>
      <vt:lpstr>Office Theme</vt:lpstr>
      <vt:lpstr>Fee-for-Service Training</vt:lpstr>
      <vt:lpstr>What is Ohio Medicaid Fee for Service? </vt:lpstr>
      <vt:lpstr>Ohio Medicaid FFS joins SPBM on July 1, 2023</vt:lpstr>
      <vt:lpstr>Ohio Medicaid FFS</vt:lpstr>
      <vt:lpstr>Ohio Medicaid FFS</vt:lpstr>
      <vt:lpstr>BIN/PCN</vt:lpstr>
      <vt:lpstr>Pharmacy Enrollment </vt:lpstr>
      <vt:lpstr>Eligibility</vt:lpstr>
      <vt:lpstr>Eligibility- Dual Eligible (same for both FFS and MCO)</vt:lpstr>
      <vt:lpstr>Ohio Medicaid Coordinated Services Program (CSP) </vt:lpstr>
      <vt:lpstr>Coordinated Services Program or CSP</vt:lpstr>
      <vt:lpstr>Ohio Medicaid Coordinated Services Program (CSP) </vt:lpstr>
      <vt:lpstr>Co-Pays and Co-Pay Exemptions</vt:lpstr>
      <vt:lpstr>Co-Pays and Co-Pay Exemptions</vt:lpstr>
      <vt:lpstr>Co-Pays and Co-Pay Exemptions</vt:lpstr>
      <vt:lpstr>Dispensing Fees</vt:lpstr>
      <vt:lpstr>Pharmacy Reimbursement</vt:lpstr>
      <vt:lpstr>Member Reimbursement</vt:lpstr>
      <vt:lpstr>Claims Review</vt:lpstr>
      <vt:lpstr>Change HealthCare Reversals</vt:lpstr>
      <vt:lpstr>Submission Clarification Codes</vt:lpstr>
      <vt:lpstr>Pharmacy Payment (835’s &amp; RA’s) </vt:lpstr>
      <vt:lpstr>Pharmacy Administered Drugs</vt:lpstr>
      <vt:lpstr>Vaccine Coverages</vt:lpstr>
      <vt:lpstr>Durable Medical Equipment</vt:lpstr>
      <vt:lpstr>Tamper Resistant Prescription Pads</vt:lpstr>
      <vt:lpstr>PowerPoint Presentation</vt:lpstr>
      <vt:lpstr>Emergency Fill of Non-Tamper Resistant Prescriptions </vt:lpstr>
      <vt:lpstr>Clinical HelpDesk</vt:lpstr>
      <vt:lpstr>Grievance and Appeals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Castle, Amanda</dc:creator>
  <cp:lastModifiedBy>Thompson, Brittaney</cp:lastModifiedBy>
  <cp:revision>5</cp:revision>
  <dcterms:created xsi:type="dcterms:W3CDTF">2023-06-05T13:18:37Z</dcterms:created>
  <dcterms:modified xsi:type="dcterms:W3CDTF">2023-06-20T14:42:37Z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0x0101000A7ACC82A0B98B4D9A1F9C28C3667AC6</vt:lpwstr>
  </property>
  <property fmtid="{D5CDD505-2E9C-101B-9397-08002B2CF9AE}" pid="3" name="MediaServiceImageTags">
    <vt:lpwstr/>
  </property>
  <property fmtid="{D5CDD505-2E9C-101B-9397-08002B2CF9AE}" pid="4" name="_MarkAsFinal">
    <vt:bool>true</vt:bool>
  </property>
</Properties>
</file>