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549" r:id="rId2"/>
    <p:sldId id="550" r:id="rId3"/>
    <p:sldId id="265" r:id="rId4"/>
    <p:sldId id="258" r:id="rId5"/>
    <p:sldId id="551" r:id="rId6"/>
    <p:sldId id="552" r:id="rId7"/>
    <p:sldId id="554" r:id="rId8"/>
    <p:sldId id="553" r:id="rId9"/>
    <p:sldId id="555" r:id="rId10"/>
    <p:sldId id="257" r:id="rId11"/>
    <p:sldId id="259" r:id="rId12"/>
    <p:sldId id="260" r:id="rId13"/>
    <p:sldId id="261" r:id="rId14"/>
    <p:sldId id="262" r:id="rId15"/>
    <p:sldId id="561" r:id="rId16"/>
    <p:sldId id="558" r:id="rId17"/>
    <p:sldId id="560" r:id="rId18"/>
    <p:sldId id="559" r:id="rId19"/>
    <p:sldId id="564" r:id="rId20"/>
    <p:sldId id="563" r:id="rId21"/>
    <p:sldId id="562" r:id="rId22"/>
    <p:sldId id="557" r:id="rId23"/>
    <p:sldId id="55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06D04-56BA-B41A-F388-24A5F9598BD2}" v="19" dt="2023-02-22T17:21:00.669"/>
    <p1510:client id="{825AABFB-5FBB-46F8-B7D9-AE2F57D4FAF3}" v="24" dt="2022-11-30T17:57:09.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22AA5-D8D3-4733-A6D0-63A6ABF6D56C}"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6F629-334B-4647-AD56-EE29B5D7F961}" type="slidenum">
              <a:rPr lang="en-US" smtClean="0"/>
              <a:t>‹#›</a:t>
            </a:fld>
            <a:endParaRPr lang="en-US"/>
          </a:p>
        </p:txBody>
      </p:sp>
    </p:spTree>
    <p:extLst>
      <p:ext uri="{BB962C8B-B14F-4D97-AF65-F5344CB8AC3E}">
        <p14:creationId xmlns:p14="http://schemas.microsoft.com/office/powerpoint/2010/main" val="25083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CDDD2C-15F9-46F8-83E6-256EDA51F5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823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4875-DD10-47A0-846A-2ACFC9181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B74CF8-3FDE-410D-AAFA-82FF3F898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676ACC-E7E2-4AA8-A2E3-B5329C3501B2}"/>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5" name="Footer Placeholder 4">
            <a:extLst>
              <a:ext uri="{FF2B5EF4-FFF2-40B4-BE49-F238E27FC236}">
                <a16:creationId xmlns:a16="http://schemas.microsoft.com/office/drawing/2014/main" id="{4017C2E4-326A-4F77-8ABB-CFBD75E0F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DF7EB-93AE-45A7-98E5-480A2FB34152}"/>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34007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ED75-3278-4123-B8CC-FBC5CC5A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B87954-9E41-43B1-8F00-CB066DC94D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B70FE-DA8A-4936-93AB-A311001AED83}"/>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5" name="Footer Placeholder 4">
            <a:extLst>
              <a:ext uri="{FF2B5EF4-FFF2-40B4-BE49-F238E27FC236}">
                <a16:creationId xmlns:a16="http://schemas.microsoft.com/office/drawing/2014/main" id="{BFB8687A-ACAD-4CCE-B419-1747A5C80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694E9-76A4-46EE-92FA-7209C7E32A63}"/>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6895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5CECE-F1D9-4622-A7AC-4E3F455BA3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66DC13-D16E-4B82-AC03-8AE55C7B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DE650-3E9F-4AB5-BE51-DF81CAD2614F}"/>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5" name="Footer Placeholder 4">
            <a:extLst>
              <a:ext uri="{FF2B5EF4-FFF2-40B4-BE49-F238E27FC236}">
                <a16:creationId xmlns:a16="http://schemas.microsoft.com/office/drawing/2014/main" id="{45C500C8-DBCF-4243-A17A-D3CEABEF3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CBCDB-284D-4851-A36A-D5F23F07161B}"/>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333733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Gray">
    <p:bg>
      <p:bgPr>
        <a:solidFill>
          <a:srgbClr val="5A6978"/>
        </a:solidFill>
        <a:effectLst/>
      </p:bgPr>
    </p:bg>
    <p:spTree>
      <p:nvGrpSpPr>
        <p:cNvPr id="1" name=""/>
        <p:cNvGrpSpPr/>
        <p:nvPr/>
      </p:nvGrpSpPr>
      <p:grpSpPr>
        <a:xfrm>
          <a:off x="0" y="0"/>
          <a:ext cx="0" cy="0"/>
          <a:chOff x="0" y="0"/>
          <a:chExt cx="0" cy="0"/>
        </a:xfrm>
      </p:grpSpPr>
      <p:sp>
        <p:nvSpPr>
          <p:cNvPr id="11" name="Graphic">
            <a:extLst>
              <a:ext uri="{FF2B5EF4-FFF2-40B4-BE49-F238E27FC236}">
                <a16:creationId xmlns:a16="http://schemas.microsoft.com/office/drawing/2014/main" id="{EA5E4825-AA14-A542-9FB4-74578C7FC371}"/>
              </a:ext>
              <a:ext uri="{C183D7F6-B498-43B3-948B-1728B52AA6E4}">
                <adec:decorative xmlns:adec="http://schemas.microsoft.com/office/drawing/2017/decorative" val="1"/>
              </a:ext>
            </a:extLst>
          </p:cNvPr>
          <p:cNvSpPr>
            <a:spLocks noEditPoints="1"/>
          </p:cNvSpPr>
          <p:nvPr userDrawn="1"/>
        </p:nvSpPr>
        <p:spPr bwMode="hidden">
          <a:xfrm>
            <a:off x="4521200" y="4251960"/>
            <a:ext cx="7670800" cy="485775"/>
          </a:xfrm>
          <a:custGeom>
            <a:avLst/>
            <a:gdLst>
              <a:gd name="T0" fmla="*/ 8037 w 8037"/>
              <a:gd name="T1" fmla="*/ 145 h 495"/>
              <a:gd name="T2" fmla="*/ 8037 w 8037"/>
              <a:gd name="T3" fmla="*/ 145 h 495"/>
              <a:gd name="T4" fmla="*/ 7934 w 8037"/>
              <a:gd name="T5" fmla="*/ 247 h 495"/>
              <a:gd name="T6" fmla="*/ 8037 w 8037"/>
              <a:gd name="T7" fmla="*/ 350 h 495"/>
              <a:gd name="T8" fmla="*/ 8037 w 8037"/>
              <a:gd name="T9" fmla="*/ 145 h 495"/>
              <a:gd name="T10" fmla="*/ 7063 w 8037"/>
              <a:gd name="T11" fmla="*/ 134 h 495"/>
              <a:gd name="T12" fmla="*/ 7063 w 8037"/>
              <a:gd name="T13" fmla="*/ 134 h 495"/>
              <a:gd name="T14" fmla="*/ 6950 w 8037"/>
              <a:gd name="T15" fmla="*/ 247 h 495"/>
              <a:gd name="T16" fmla="*/ 7063 w 8037"/>
              <a:gd name="T17" fmla="*/ 361 h 495"/>
              <a:gd name="T18" fmla="*/ 7177 w 8037"/>
              <a:gd name="T19" fmla="*/ 247 h 495"/>
              <a:gd name="T20" fmla="*/ 7063 w 8037"/>
              <a:gd name="T21" fmla="*/ 134 h 495"/>
              <a:gd name="T22" fmla="*/ 6090 w 8037"/>
              <a:gd name="T23" fmla="*/ 121 h 495"/>
              <a:gd name="T24" fmla="*/ 6090 w 8037"/>
              <a:gd name="T25" fmla="*/ 121 h 495"/>
              <a:gd name="T26" fmla="*/ 5963 w 8037"/>
              <a:gd name="T27" fmla="*/ 247 h 495"/>
              <a:gd name="T28" fmla="*/ 6090 w 8037"/>
              <a:gd name="T29" fmla="*/ 373 h 495"/>
              <a:gd name="T30" fmla="*/ 6216 w 8037"/>
              <a:gd name="T31" fmla="*/ 247 h 495"/>
              <a:gd name="T32" fmla="*/ 6090 w 8037"/>
              <a:gd name="T33" fmla="*/ 121 h 495"/>
              <a:gd name="T34" fmla="*/ 5116 w 8037"/>
              <a:gd name="T35" fmla="*/ 107 h 495"/>
              <a:gd name="T36" fmla="*/ 5116 w 8037"/>
              <a:gd name="T37" fmla="*/ 107 h 495"/>
              <a:gd name="T38" fmla="*/ 4976 w 8037"/>
              <a:gd name="T39" fmla="*/ 247 h 495"/>
              <a:gd name="T40" fmla="*/ 5116 w 8037"/>
              <a:gd name="T41" fmla="*/ 387 h 495"/>
              <a:gd name="T42" fmla="*/ 5256 w 8037"/>
              <a:gd name="T43" fmla="*/ 247 h 495"/>
              <a:gd name="T44" fmla="*/ 5116 w 8037"/>
              <a:gd name="T45" fmla="*/ 107 h 495"/>
              <a:gd name="T46" fmla="*/ 248 w 8037"/>
              <a:gd name="T47" fmla="*/ 0 h 495"/>
              <a:gd name="T48" fmla="*/ 248 w 8037"/>
              <a:gd name="T49" fmla="*/ 0 h 495"/>
              <a:gd name="T50" fmla="*/ 0 w 8037"/>
              <a:gd name="T51" fmla="*/ 247 h 495"/>
              <a:gd name="T52" fmla="*/ 248 w 8037"/>
              <a:gd name="T53" fmla="*/ 495 h 495"/>
              <a:gd name="T54" fmla="*/ 496 w 8037"/>
              <a:gd name="T55" fmla="*/ 247 h 495"/>
              <a:gd name="T56" fmla="*/ 248 w 8037"/>
              <a:gd name="T57" fmla="*/ 0 h 495"/>
              <a:gd name="T58" fmla="*/ 1221 w 8037"/>
              <a:gd name="T59" fmla="*/ 22 h 495"/>
              <a:gd name="T60" fmla="*/ 1221 w 8037"/>
              <a:gd name="T61" fmla="*/ 22 h 495"/>
              <a:gd name="T62" fmla="*/ 996 w 8037"/>
              <a:gd name="T63" fmla="*/ 247 h 495"/>
              <a:gd name="T64" fmla="*/ 1221 w 8037"/>
              <a:gd name="T65" fmla="*/ 473 h 495"/>
              <a:gd name="T66" fmla="*/ 1447 w 8037"/>
              <a:gd name="T67" fmla="*/ 247 h 495"/>
              <a:gd name="T68" fmla="*/ 1221 w 8037"/>
              <a:gd name="T69" fmla="*/ 22 h 495"/>
              <a:gd name="T70" fmla="*/ 2195 w 8037"/>
              <a:gd name="T71" fmla="*/ 42 h 495"/>
              <a:gd name="T72" fmla="*/ 2195 w 8037"/>
              <a:gd name="T73" fmla="*/ 42 h 495"/>
              <a:gd name="T74" fmla="*/ 1990 w 8037"/>
              <a:gd name="T75" fmla="*/ 247 h 495"/>
              <a:gd name="T76" fmla="*/ 2195 w 8037"/>
              <a:gd name="T77" fmla="*/ 452 h 495"/>
              <a:gd name="T78" fmla="*/ 2400 w 8037"/>
              <a:gd name="T79" fmla="*/ 247 h 495"/>
              <a:gd name="T80" fmla="*/ 2195 w 8037"/>
              <a:gd name="T81" fmla="*/ 42 h 495"/>
              <a:gd name="T82" fmla="*/ 3169 w 8037"/>
              <a:gd name="T83" fmla="*/ 78 h 495"/>
              <a:gd name="T84" fmla="*/ 3169 w 8037"/>
              <a:gd name="T85" fmla="*/ 78 h 495"/>
              <a:gd name="T86" fmla="*/ 2999 w 8037"/>
              <a:gd name="T87" fmla="*/ 247 h 495"/>
              <a:gd name="T88" fmla="*/ 3169 w 8037"/>
              <a:gd name="T89" fmla="*/ 417 h 495"/>
              <a:gd name="T90" fmla="*/ 3338 w 8037"/>
              <a:gd name="T91" fmla="*/ 247 h 495"/>
              <a:gd name="T92" fmla="*/ 3169 w 8037"/>
              <a:gd name="T93" fmla="*/ 78 h 495"/>
              <a:gd name="T94" fmla="*/ 4296 w 8037"/>
              <a:gd name="T95" fmla="*/ 247 h 495"/>
              <a:gd name="T96" fmla="*/ 4296 w 8037"/>
              <a:gd name="T97" fmla="*/ 247 h 495"/>
              <a:gd name="T98" fmla="*/ 4142 w 8037"/>
              <a:gd name="T99" fmla="*/ 401 h 495"/>
              <a:gd name="T100" fmla="*/ 3988 w 8037"/>
              <a:gd name="T101" fmla="*/ 247 h 495"/>
              <a:gd name="T102" fmla="*/ 4142 w 8037"/>
              <a:gd name="T103" fmla="*/ 93 h 495"/>
              <a:gd name="T104" fmla="*/ 4296 w 8037"/>
              <a:gd name="T105" fmla="*/ 24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37" h="495">
                <a:moveTo>
                  <a:pt x="8037" y="145"/>
                </a:moveTo>
                <a:lnTo>
                  <a:pt x="8037" y="145"/>
                </a:lnTo>
                <a:cubicBezTo>
                  <a:pt x="7980" y="145"/>
                  <a:pt x="7934" y="191"/>
                  <a:pt x="7934" y="247"/>
                </a:cubicBezTo>
                <a:cubicBezTo>
                  <a:pt x="7934" y="304"/>
                  <a:pt x="7980" y="350"/>
                  <a:pt x="8037" y="350"/>
                </a:cubicBezTo>
                <a:lnTo>
                  <a:pt x="8037" y="145"/>
                </a:lnTo>
                <a:close/>
                <a:moveTo>
                  <a:pt x="7063" y="134"/>
                </a:moveTo>
                <a:lnTo>
                  <a:pt x="7063" y="134"/>
                </a:lnTo>
                <a:cubicBezTo>
                  <a:pt x="7001" y="134"/>
                  <a:pt x="6950" y="185"/>
                  <a:pt x="6950" y="247"/>
                </a:cubicBezTo>
                <a:cubicBezTo>
                  <a:pt x="6950" y="310"/>
                  <a:pt x="7001" y="361"/>
                  <a:pt x="7063" y="361"/>
                </a:cubicBezTo>
                <a:cubicBezTo>
                  <a:pt x="7126" y="361"/>
                  <a:pt x="7177" y="310"/>
                  <a:pt x="7177" y="247"/>
                </a:cubicBezTo>
                <a:cubicBezTo>
                  <a:pt x="7177" y="185"/>
                  <a:pt x="7126" y="134"/>
                  <a:pt x="7063" y="134"/>
                </a:cubicBezTo>
                <a:close/>
                <a:moveTo>
                  <a:pt x="6090" y="121"/>
                </a:moveTo>
                <a:lnTo>
                  <a:pt x="6090" y="121"/>
                </a:lnTo>
                <a:cubicBezTo>
                  <a:pt x="6020" y="121"/>
                  <a:pt x="5963" y="178"/>
                  <a:pt x="5963" y="247"/>
                </a:cubicBezTo>
                <a:cubicBezTo>
                  <a:pt x="5963" y="317"/>
                  <a:pt x="6020" y="373"/>
                  <a:pt x="6090" y="373"/>
                </a:cubicBezTo>
                <a:cubicBezTo>
                  <a:pt x="6159" y="373"/>
                  <a:pt x="6216" y="317"/>
                  <a:pt x="6216" y="247"/>
                </a:cubicBezTo>
                <a:cubicBezTo>
                  <a:pt x="6216" y="178"/>
                  <a:pt x="6159" y="121"/>
                  <a:pt x="6090" y="121"/>
                </a:cubicBezTo>
                <a:close/>
                <a:moveTo>
                  <a:pt x="5116" y="107"/>
                </a:moveTo>
                <a:lnTo>
                  <a:pt x="5116" y="107"/>
                </a:lnTo>
                <a:cubicBezTo>
                  <a:pt x="5039" y="107"/>
                  <a:pt x="4976" y="170"/>
                  <a:pt x="4976" y="247"/>
                </a:cubicBezTo>
                <a:cubicBezTo>
                  <a:pt x="4976" y="325"/>
                  <a:pt x="5039" y="387"/>
                  <a:pt x="5116" y="387"/>
                </a:cubicBezTo>
                <a:cubicBezTo>
                  <a:pt x="5193" y="387"/>
                  <a:pt x="5256" y="325"/>
                  <a:pt x="5256" y="247"/>
                </a:cubicBezTo>
                <a:cubicBezTo>
                  <a:pt x="5256" y="170"/>
                  <a:pt x="5193" y="107"/>
                  <a:pt x="5116" y="107"/>
                </a:cubicBezTo>
                <a:close/>
                <a:moveTo>
                  <a:pt x="248" y="0"/>
                </a:moveTo>
                <a:lnTo>
                  <a:pt x="248" y="0"/>
                </a:lnTo>
                <a:cubicBezTo>
                  <a:pt x="111" y="0"/>
                  <a:pt x="0" y="110"/>
                  <a:pt x="0" y="247"/>
                </a:cubicBezTo>
                <a:cubicBezTo>
                  <a:pt x="0" y="384"/>
                  <a:pt x="111" y="495"/>
                  <a:pt x="248" y="495"/>
                </a:cubicBezTo>
                <a:cubicBezTo>
                  <a:pt x="385" y="495"/>
                  <a:pt x="496" y="384"/>
                  <a:pt x="496" y="247"/>
                </a:cubicBezTo>
                <a:cubicBezTo>
                  <a:pt x="496" y="110"/>
                  <a:pt x="385" y="0"/>
                  <a:pt x="248" y="0"/>
                </a:cubicBezTo>
                <a:close/>
                <a:moveTo>
                  <a:pt x="1221" y="22"/>
                </a:moveTo>
                <a:lnTo>
                  <a:pt x="1221" y="22"/>
                </a:lnTo>
                <a:cubicBezTo>
                  <a:pt x="1097" y="22"/>
                  <a:pt x="996" y="123"/>
                  <a:pt x="996" y="247"/>
                </a:cubicBezTo>
                <a:cubicBezTo>
                  <a:pt x="996" y="372"/>
                  <a:pt x="1097" y="473"/>
                  <a:pt x="1221" y="473"/>
                </a:cubicBezTo>
                <a:cubicBezTo>
                  <a:pt x="1346" y="473"/>
                  <a:pt x="1447" y="372"/>
                  <a:pt x="1447" y="247"/>
                </a:cubicBezTo>
                <a:cubicBezTo>
                  <a:pt x="1447" y="123"/>
                  <a:pt x="1346" y="22"/>
                  <a:pt x="1221" y="22"/>
                </a:cubicBezTo>
                <a:close/>
                <a:moveTo>
                  <a:pt x="2195" y="42"/>
                </a:moveTo>
                <a:lnTo>
                  <a:pt x="2195" y="42"/>
                </a:lnTo>
                <a:cubicBezTo>
                  <a:pt x="2082" y="42"/>
                  <a:pt x="1990" y="134"/>
                  <a:pt x="1990" y="247"/>
                </a:cubicBezTo>
                <a:cubicBezTo>
                  <a:pt x="1990" y="361"/>
                  <a:pt x="2082" y="452"/>
                  <a:pt x="2195" y="452"/>
                </a:cubicBezTo>
                <a:cubicBezTo>
                  <a:pt x="2308" y="452"/>
                  <a:pt x="2400" y="361"/>
                  <a:pt x="2400" y="247"/>
                </a:cubicBezTo>
                <a:cubicBezTo>
                  <a:pt x="2400" y="134"/>
                  <a:pt x="2308" y="42"/>
                  <a:pt x="2195" y="42"/>
                </a:cubicBezTo>
                <a:close/>
                <a:moveTo>
                  <a:pt x="3169" y="78"/>
                </a:moveTo>
                <a:lnTo>
                  <a:pt x="3169" y="78"/>
                </a:lnTo>
                <a:cubicBezTo>
                  <a:pt x="3075" y="78"/>
                  <a:pt x="2999" y="154"/>
                  <a:pt x="2999" y="247"/>
                </a:cubicBezTo>
                <a:cubicBezTo>
                  <a:pt x="2999" y="341"/>
                  <a:pt x="3075" y="417"/>
                  <a:pt x="3169" y="417"/>
                </a:cubicBezTo>
                <a:cubicBezTo>
                  <a:pt x="3262" y="417"/>
                  <a:pt x="3338" y="341"/>
                  <a:pt x="3338" y="247"/>
                </a:cubicBezTo>
                <a:cubicBezTo>
                  <a:pt x="3338" y="154"/>
                  <a:pt x="3262" y="78"/>
                  <a:pt x="3169" y="78"/>
                </a:cubicBezTo>
                <a:close/>
                <a:moveTo>
                  <a:pt x="4296" y="247"/>
                </a:moveTo>
                <a:lnTo>
                  <a:pt x="4296" y="247"/>
                </a:lnTo>
                <a:cubicBezTo>
                  <a:pt x="4296" y="332"/>
                  <a:pt x="4227" y="401"/>
                  <a:pt x="4142" y="401"/>
                </a:cubicBezTo>
                <a:cubicBezTo>
                  <a:pt x="4057" y="401"/>
                  <a:pt x="3988" y="332"/>
                  <a:pt x="3988" y="247"/>
                </a:cubicBezTo>
                <a:cubicBezTo>
                  <a:pt x="3988" y="162"/>
                  <a:pt x="4057" y="93"/>
                  <a:pt x="4142" y="93"/>
                </a:cubicBezTo>
                <a:cubicBezTo>
                  <a:pt x="4227" y="93"/>
                  <a:pt x="4296" y="162"/>
                  <a:pt x="4296" y="247"/>
                </a:cubicBezTo>
                <a:close/>
              </a:path>
            </a:pathLst>
          </a:custGeom>
          <a:solidFill>
            <a:srgbClr val="00EEA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2" name="Gainwell" descr="Gainwell Technologies">
            <a:extLst>
              <a:ext uri="{FF2B5EF4-FFF2-40B4-BE49-F238E27FC236}">
                <a16:creationId xmlns:a16="http://schemas.microsoft.com/office/drawing/2014/main" id="{1C16A3C4-BD68-4744-9D29-399AAB734791}"/>
              </a:ext>
            </a:extLst>
          </p:cNvPr>
          <p:cNvPicPr>
            <a:picLocks noChangeAspect="1"/>
          </p:cNvPicPr>
          <p:nvPr userDrawn="1"/>
        </p:nvPicPr>
        <p:blipFill>
          <a:blip r:embed="rId2"/>
          <a:stretch>
            <a:fillRect/>
          </a:stretch>
        </p:blipFill>
        <p:spPr bwMode="black">
          <a:xfrm>
            <a:off x="9423358" y="5631497"/>
            <a:ext cx="2571750" cy="1011555"/>
          </a:xfrm>
          <a:prstGeom prst="rect">
            <a:avLst/>
          </a:prstGeom>
        </p:spPr>
      </p:pic>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457201"/>
            <a:ext cx="8382000" cy="2286000"/>
          </a:xfrm>
        </p:spPr>
        <p:txBody>
          <a:bodyPr anchor="b"/>
          <a:lstStyle>
            <a:lvl1pPr algn="l">
              <a:defRPr sz="4400" spc="0" baseline="0"/>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2971802"/>
            <a:ext cx="8382000" cy="914400"/>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[Presenter Name / Location / Month 00, 0000]</a:t>
            </a:r>
          </a:p>
        </p:txBody>
      </p:sp>
    </p:spTree>
    <p:extLst>
      <p:ext uri="{BB962C8B-B14F-4D97-AF65-F5344CB8AC3E}">
        <p14:creationId xmlns:p14="http://schemas.microsoft.com/office/powerpoint/2010/main" val="2486540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6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 Gray">
    <p:bg>
      <p:bgPr>
        <a:solidFill>
          <a:srgbClr val="5A6978"/>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2057399"/>
            <a:ext cx="5486400" cy="420624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8400" y="2057399"/>
            <a:ext cx="5486400" cy="420624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Member Materials</a:t>
            </a:r>
          </a:p>
        </p:txBody>
      </p:sp>
      <p:sp>
        <p:nvSpPr>
          <p:cNvPr id="5" name="Date Placeholder 5">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S"/>
              <a:t>August 00, 2022</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23445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6">
          <p15:clr>
            <a:srgbClr val="FBAE40"/>
          </p15:clr>
        </p15:guide>
        <p15:guide id="3" orient="horz" pos="3946">
          <p15:clr>
            <a:srgbClr val="FBAE40"/>
          </p15:clr>
        </p15:guide>
        <p15:guide id="4" orient="horz" pos="1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BEAC-8760-4A13-9E83-D08DEC48F0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E3755-7347-43F7-A00B-C754FF75F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06E64-069D-46FB-A892-43D7764E3589}"/>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5" name="Footer Placeholder 4">
            <a:extLst>
              <a:ext uri="{FF2B5EF4-FFF2-40B4-BE49-F238E27FC236}">
                <a16:creationId xmlns:a16="http://schemas.microsoft.com/office/drawing/2014/main" id="{371DD6BA-AC4C-45BA-835F-324F0DA00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B330A-8FC2-487B-BEC3-93BDC33608D4}"/>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85766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F441-89BE-4918-BC70-7D9E73AF5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A2F31E-0912-45F8-8F69-0091C8E97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386968-4D67-44D6-9509-5953AB84D1F1}"/>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5" name="Footer Placeholder 4">
            <a:extLst>
              <a:ext uri="{FF2B5EF4-FFF2-40B4-BE49-F238E27FC236}">
                <a16:creationId xmlns:a16="http://schemas.microsoft.com/office/drawing/2014/main" id="{8DFBE133-C262-42D3-B682-4E87F3A7B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AACAE-5B3B-4E6A-847F-908CDB32A7F4}"/>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106678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FB00-CB36-4B1F-9A79-307E74D5B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B43E5-A743-474F-B78F-CB0AF5C5B9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1A073-EF9E-4958-9B23-AE531A56C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6AFC8-3116-4DB4-9874-60CB2D750496}"/>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6" name="Footer Placeholder 5">
            <a:extLst>
              <a:ext uri="{FF2B5EF4-FFF2-40B4-BE49-F238E27FC236}">
                <a16:creationId xmlns:a16="http://schemas.microsoft.com/office/drawing/2014/main" id="{12A79429-C45C-4988-BCB1-5A7C89B5B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6F227-0B76-45F2-B81F-9C6D3772A79B}"/>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88418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6A01-ECA7-4C75-9A38-BD109B4D1A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83D6B9-9C7C-4A97-A56A-8D2EA9615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943E5-1C9C-4017-85B0-F0A77A6B86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BDDD6-247D-439E-898E-1638967C7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9DDD20-D60F-4FCD-807D-9759FAEF98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DC680-4772-441C-B262-AD7CFFFCE110}"/>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8" name="Footer Placeholder 7">
            <a:extLst>
              <a:ext uri="{FF2B5EF4-FFF2-40B4-BE49-F238E27FC236}">
                <a16:creationId xmlns:a16="http://schemas.microsoft.com/office/drawing/2014/main" id="{4EFD2C4D-1923-4637-805A-1419B88B88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1DF469-B7A8-4228-B1D1-90D45F0DB7C9}"/>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252326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D479-3F66-470F-9E37-BBFEE974B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9365F6-3D46-42ED-9811-877CE85E13D8}"/>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4" name="Footer Placeholder 3">
            <a:extLst>
              <a:ext uri="{FF2B5EF4-FFF2-40B4-BE49-F238E27FC236}">
                <a16:creationId xmlns:a16="http://schemas.microsoft.com/office/drawing/2014/main" id="{7C54515C-E986-43C2-911F-6D9045875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3DC973-C0EA-4987-912C-1666A621C8C5}"/>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364986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92FE5-80EF-4C05-B884-70D63DAA22D8}"/>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3" name="Footer Placeholder 2">
            <a:extLst>
              <a:ext uri="{FF2B5EF4-FFF2-40B4-BE49-F238E27FC236}">
                <a16:creationId xmlns:a16="http://schemas.microsoft.com/office/drawing/2014/main" id="{3231ECAF-D71E-4601-9363-3F7772318A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2E9F2-924B-435C-98F8-29A5E0DDA8B9}"/>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282620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C712-48D5-43DB-9199-B8D5788E1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36D47A-9B0C-468D-9CF7-35F493BF6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A618AF-1ED6-4F83-A0BB-EC30A3F78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D558A-AD01-4624-822C-5BB146645D0E}"/>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6" name="Footer Placeholder 5">
            <a:extLst>
              <a:ext uri="{FF2B5EF4-FFF2-40B4-BE49-F238E27FC236}">
                <a16:creationId xmlns:a16="http://schemas.microsoft.com/office/drawing/2014/main" id="{F0712656-02CB-4BF5-B0BC-26DC4BC1A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C3447-B710-4B77-A965-BF2E409593D7}"/>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243070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F9B9-B2FD-4EB9-80DA-BA0C67312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DBE3E8-EE3A-44F9-9789-E8AAC583B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8B6927-7DED-419A-AC80-94C795131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3E770-6A56-4127-B05F-406EC724769B}"/>
              </a:ext>
            </a:extLst>
          </p:cNvPr>
          <p:cNvSpPr>
            <a:spLocks noGrp="1"/>
          </p:cNvSpPr>
          <p:nvPr>
            <p:ph type="dt" sz="half" idx="10"/>
          </p:nvPr>
        </p:nvSpPr>
        <p:spPr/>
        <p:txBody>
          <a:bodyPr/>
          <a:lstStyle/>
          <a:p>
            <a:fld id="{80515C76-2371-4B35-974E-BF5FBBF7AB61}" type="datetimeFigureOut">
              <a:rPr lang="en-US" smtClean="0"/>
              <a:t>6/13/2023</a:t>
            </a:fld>
            <a:endParaRPr lang="en-US"/>
          </a:p>
        </p:txBody>
      </p:sp>
      <p:sp>
        <p:nvSpPr>
          <p:cNvPr id="6" name="Footer Placeholder 5">
            <a:extLst>
              <a:ext uri="{FF2B5EF4-FFF2-40B4-BE49-F238E27FC236}">
                <a16:creationId xmlns:a16="http://schemas.microsoft.com/office/drawing/2014/main" id="{A242455C-A4FB-4538-913B-1AF4A5EE2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33133-2B72-4083-AA0B-C6DE01707BE2}"/>
              </a:ext>
            </a:extLst>
          </p:cNvPr>
          <p:cNvSpPr>
            <a:spLocks noGrp="1"/>
          </p:cNvSpPr>
          <p:nvPr>
            <p:ph type="sldNum" sz="quarter" idx="12"/>
          </p:nvPr>
        </p:nvSpPr>
        <p:spPr/>
        <p:txBody>
          <a:bodyPr/>
          <a:lstStyle/>
          <a:p>
            <a:fld id="{11F2280D-4340-4E84-A2A0-C11B3EF6A6CA}" type="slidenum">
              <a:rPr lang="en-US" smtClean="0"/>
              <a:t>‹#›</a:t>
            </a:fld>
            <a:endParaRPr lang="en-US"/>
          </a:p>
        </p:txBody>
      </p:sp>
    </p:spTree>
    <p:extLst>
      <p:ext uri="{BB962C8B-B14F-4D97-AF65-F5344CB8AC3E}">
        <p14:creationId xmlns:p14="http://schemas.microsoft.com/office/powerpoint/2010/main" val="373274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1392E-8D19-4C11-BF08-95F00F31B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6FAE2-0861-4D93-B5A5-604905732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0F97C-61CD-4A79-9D43-455E03696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15C76-2371-4B35-974E-BF5FBBF7AB61}" type="datetimeFigureOut">
              <a:rPr lang="en-US" smtClean="0"/>
              <a:t>6/13/2023</a:t>
            </a:fld>
            <a:endParaRPr lang="en-US"/>
          </a:p>
        </p:txBody>
      </p:sp>
      <p:sp>
        <p:nvSpPr>
          <p:cNvPr id="5" name="Footer Placeholder 4">
            <a:extLst>
              <a:ext uri="{FF2B5EF4-FFF2-40B4-BE49-F238E27FC236}">
                <a16:creationId xmlns:a16="http://schemas.microsoft.com/office/drawing/2014/main" id="{6D0E209C-194C-4EFC-87DA-878A5BDFD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C9BF81-7BC1-4D9E-B70A-BF0673A696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2280D-4340-4E84-A2A0-C11B3EF6A6CA}" type="slidenum">
              <a:rPr lang="en-US" smtClean="0"/>
              <a:t>‹#›</a:t>
            </a:fld>
            <a:endParaRPr lang="en-US"/>
          </a:p>
        </p:txBody>
      </p:sp>
    </p:spTree>
    <p:extLst>
      <p:ext uri="{BB962C8B-B14F-4D97-AF65-F5344CB8AC3E}">
        <p14:creationId xmlns:p14="http://schemas.microsoft.com/office/powerpoint/2010/main" val="209902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1/relationships/webextension" Target="../webextensions/webextension1.xml"/><Relationship Id="rId1" Type="http://schemas.openxmlformats.org/officeDocument/2006/relationships/slideLayout" Target="../slideLayouts/slideLayout7.xml"/><Relationship Id="rId4" Type="http://schemas.microsoft.com/office/2011/relationships/webextension" Target="../webextensions/webextension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nchor="b">
            <a:normAutofit/>
          </a:bodyPr>
          <a:lstStyle/>
          <a:p>
            <a:r>
              <a:rPr lang="en-US" dirty="0"/>
              <a:t>GRIEVANCE AND APPEALS</a:t>
            </a:r>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p:txBody>
          <a:bodyPr vert="horz" lIns="0" tIns="0" rIns="0" bIns="0" spcCol="301752" rtlCol="0">
            <a:normAutofit/>
          </a:bodyPr>
          <a:lstStyle/>
          <a:p>
            <a:pPr marL="0" indent="0">
              <a:buNone/>
            </a:pPr>
            <a:endParaRPr lang="en-US" b="1" dirty="0"/>
          </a:p>
          <a:p>
            <a:pPr>
              <a:spcAft>
                <a:spcPts val="600"/>
              </a:spcAft>
            </a:pPr>
            <a:endParaRPr lang="en-US" dirty="0"/>
          </a:p>
        </p:txBody>
      </p:sp>
    </p:spTree>
    <p:extLst>
      <p:ext uri="{BB962C8B-B14F-4D97-AF65-F5344CB8AC3E}">
        <p14:creationId xmlns:p14="http://schemas.microsoft.com/office/powerpoint/2010/main" val="22825675"/>
      </p:ext>
    </p:extLst>
  </p:cSld>
  <p:clrMapOvr>
    <a:masterClrMapping/>
  </p:clrMapOvr>
  <mc:AlternateContent xmlns:mc="http://schemas.openxmlformats.org/markup-compatibility/2006" xmlns:p14="http://schemas.microsoft.com/office/powerpoint/2010/main">
    <mc:Choice Requires="p14">
      <p:transition spd="med" p14:dur="700" advTm="6279">
        <p:fade/>
      </p:transition>
    </mc:Choice>
    <mc:Fallback xmlns="">
      <p:transition spd="med" advTm="627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7BB696-80A0-4D9F-A1FE-F3FA047188C8}"/>
              </a:ext>
            </a:extLst>
          </p:cNvPr>
          <p:cNvPicPr>
            <a:picLocks noChangeAspect="1"/>
          </p:cNvPicPr>
          <p:nvPr/>
        </p:nvPicPr>
        <p:blipFill>
          <a:blip r:embed="rId2"/>
          <a:stretch>
            <a:fillRect/>
          </a:stretch>
        </p:blipFill>
        <p:spPr>
          <a:xfrm>
            <a:off x="319846" y="109057"/>
            <a:ext cx="11669754" cy="6593747"/>
          </a:xfrm>
          <a:prstGeom prst="rect">
            <a:avLst/>
          </a:prstGeom>
        </p:spPr>
      </p:pic>
      <p:sp>
        <p:nvSpPr>
          <p:cNvPr id="4" name="Oval 3">
            <a:extLst>
              <a:ext uri="{FF2B5EF4-FFF2-40B4-BE49-F238E27FC236}">
                <a16:creationId xmlns:a16="http://schemas.microsoft.com/office/drawing/2014/main" id="{D4B1D62E-6D99-423A-9448-E1EDDCD05AE2}"/>
              </a:ext>
            </a:extLst>
          </p:cNvPr>
          <p:cNvSpPr/>
          <p:nvPr/>
        </p:nvSpPr>
        <p:spPr>
          <a:xfrm>
            <a:off x="8154186" y="1216404"/>
            <a:ext cx="1055802" cy="3439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D84572-6501-4C26-858F-6695AD7BCC2F}"/>
              </a:ext>
            </a:extLst>
          </p:cNvPr>
          <p:cNvSpPr txBox="1"/>
          <p:nvPr/>
        </p:nvSpPr>
        <p:spPr>
          <a:xfrm>
            <a:off x="9209988" y="3429000"/>
            <a:ext cx="1511142" cy="738664"/>
          </a:xfrm>
          <a:prstGeom prst="rect">
            <a:avLst/>
          </a:prstGeom>
          <a:noFill/>
        </p:spPr>
        <p:txBody>
          <a:bodyPr wrap="square" rtlCol="0">
            <a:spAutoFit/>
          </a:bodyPr>
          <a:lstStyle/>
          <a:p>
            <a:r>
              <a:rPr lang="en-US" sz="1400" b="1" dirty="0">
                <a:solidFill>
                  <a:srgbClr val="FF0000"/>
                </a:solidFill>
              </a:rPr>
              <a:t>From Supporting Systems select Process Manager</a:t>
            </a:r>
          </a:p>
        </p:txBody>
      </p:sp>
      <p:cxnSp>
        <p:nvCxnSpPr>
          <p:cNvPr id="7" name="Straight Arrow Connector 6">
            <a:extLst>
              <a:ext uri="{FF2B5EF4-FFF2-40B4-BE49-F238E27FC236}">
                <a16:creationId xmlns:a16="http://schemas.microsoft.com/office/drawing/2014/main" id="{B73248E0-4608-43EC-99F2-6AD6DF472463}"/>
              </a:ext>
            </a:extLst>
          </p:cNvPr>
          <p:cNvCxnSpPr/>
          <p:nvPr/>
        </p:nvCxnSpPr>
        <p:spPr>
          <a:xfrm flipH="1" flipV="1">
            <a:off x="8900719" y="1669409"/>
            <a:ext cx="973123" cy="17595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0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73D579-F6D9-4636-850B-DEDD408E00C1}"/>
              </a:ext>
            </a:extLst>
          </p:cNvPr>
          <p:cNvPicPr>
            <a:picLocks noChangeAspect="1"/>
          </p:cNvPicPr>
          <p:nvPr/>
        </p:nvPicPr>
        <p:blipFill>
          <a:blip r:embed="rId2"/>
          <a:stretch>
            <a:fillRect/>
          </a:stretch>
        </p:blipFill>
        <p:spPr>
          <a:xfrm>
            <a:off x="1429305" y="905523"/>
            <a:ext cx="8107423" cy="4123816"/>
          </a:xfrm>
          <a:prstGeom prst="rect">
            <a:avLst/>
          </a:prstGeom>
        </p:spPr>
      </p:pic>
      <p:sp>
        <p:nvSpPr>
          <p:cNvPr id="4" name="Oval 3">
            <a:extLst>
              <a:ext uri="{FF2B5EF4-FFF2-40B4-BE49-F238E27FC236}">
                <a16:creationId xmlns:a16="http://schemas.microsoft.com/office/drawing/2014/main" id="{98129167-E080-429D-A7F0-C3F210E5EBD1}"/>
              </a:ext>
            </a:extLst>
          </p:cNvPr>
          <p:cNvSpPr/>
          <p:nvPr/>
        </p:nvSpPr>
        <p:spPr>
          <a:xfrm>
            <a:off x="1589104" y="2627790"/>
            <a:ext cx="1066168" cy="1091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BE2362-7C27-41E0-8831-F3189D1E85CB}"/>
              </a:ext>
            </a:extLst>
          </p:cNvPr>
          <p:cNvSpPr txBox="1"/>
          <p:nvPr/>
        </p:nvSpPr>
        <p:spPr>
          <a:xfrm>
            <a:off x="1903113" y="4327320"/>
            <a:ext cx="4563122" cy="646331"/>
          </a:xfrm>
          <a:prstGeom prst="rect">
            <a:avLst/>
          </a:prstGeom>
          <a:noFill/>
        </p:spPr>
        <p:txBody>
          <a:bodyPr wrap="square" rtlCol="0">
            <a:spAutoFit/>
          </a:bodyPr>
          <a:lstStyle/>
          <a:p>
            <a:r>
              <a:rPr lang="en-US" b="1" dirty="0">
                <a:solidFill>
                  <a:srgbClr val="FF0000"/>
                </a:solidFill>
              </a:rPr>
              <a:t>To access Process Manager, click on the little man beside the gears</a:t>
            </a:r>
            <a:r>
              <a:rPr lang="en-US" sz="1200" b="1" dirty="0">
                <a:solidFill>
                  <a:srgbClr val="FF0000"/>
                </a:solidFill>
              </a:rPr>
              <a:t>. </a:t>
            </a:r>
          </a:p>
        </p:txBody>
      </p:sp>
    </p:spTree>
    <p:extLst>
      <p:ext uri="{BB962C8B-B14F-4D97-AF65-F5344CB8AC3E}">
        <p14:creationId xmlns:p14="http://schemas.microsoft.com/office/powerpoint/2010/main" val="4015028090"/>
      </p:ext>
    </p:extLst>
  </p:cSld>
  <p:clrMapOvr>
    <a:masterClrMapping/>
  </p:clrMapOvr>
  <mc:AlternateContent xmlns:mc="http://schemas.openxmlformats.org/markup-compatibility/2006" xmlns:p14="http://schemas.microsoft.com/office/powerpoint/2010/main">
    <mc:Choice Requires="p14">
      <p:transition spd="med" p14:dur="700" advTm="10621">
        <p:fade/>
      </p:transition>
    </mc:Choice>
    <mc:Fallback xmlns="">
      <p:transition spd="med" advTm="1062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62BFB-E51A-433D-881E-08742367B098}"/>
              </a:ext>
            </a:extLst>
          </p:cNvPr>
          <p:cNvPicPr>
            <a:picLocks noChangeAspect="1"/>
          </p:cNvPicPr>
          <p:nvPr/>
        </p:nvPicPr>
        <p:blipFill>
          <a:blip r:embed="rId2"/>
          <a:stretch>
            <a:fillRect/>
          </a:stretch>
        </p:blipFill>
        <p:spPr>
          <a:xfrm>
            <a:off x="0" y="779583"/>
            <a:ext cx="12192000" cy="5415098"/>
          </a:xfrm>
          <a:prstGeom prst="rect">
            <a:avLst/>
          </a:prstGeom>
        </p:spPr>
      </p:pic>
      <p:sp>
        <p:nvSpPr>
          <p:cNvPr id="25" name="Title 24">
            <a:extLst>
              <a:ext uri="{FF2B5EF4-FFF2-40B4-BE49-F238E27FC236}">
                <a16:creationId xmlns:a16="http://schemas.microsoft.com/office/drawing/2014/main" id="{2C7CD007-19E8-47F7-89C0-B456E65C07F4}"/>
              </a:ext>
            </a:extLst>
          </p:cNvPr>
          <p:cNvSpPr>
            <a:spLocks noGrp="1"/>
          </p:cNvSpPr>
          <p:nvPr>
            <p:ph type="title"/>
          </p:nvPr>
        </p:nvSpPr>
        <p:spPr>
          <a:xfrm>
            <a:off x="166255" y="2309092"/>
            <a:ext cx="3362035" cy="1385453"/>
          </a:xfrm>
        </p:spPr>
        <p:txBody>
          <a:bodyPr>
            <a:normAutofit/>
          </a:bodyPr>
          <a:lstStyle/>
          <a:p>
            <a:r>
              <a:rPr lang="en-US" sz="1800" b="1" dirty="0">
                <a:solidFill>
                  <a:srgbClr val="FF0000"/>
                </a:solidFill>
                <a:latin typeface="+mn-lt"/>
              </a:rPr>
              <a:t>Click on the Document Publisher tab to enter your information from the Grievance and Appeals Template.  </a:t>
            </a:r>
          </a:p>
        </p:txBody>
      </p:sp>
      <p:sp>
        <p:nvSpPr>
          <p:cNvPr id="26" name="Text Placeholder 25">
            <a:extLst>
              <a:ext uri="{FF2B5EF4-FFF2-40B4-BE49-F238E27FC236}">
                <a16:creationId xmlns:a16="http://schemas.microsoft.com/office/drawing/2014/main" id="{F06457AE-74B5-40C0-97BD-80E5A217550D}"/>
              </a:ext>
            </a:extLst>
          </p:cNvPr>
          <p:cNvSpPr>
            <a:spLocks noGrp="1"/>
          </p:cNvSpPr>
          <p:nvPr>
            <p:ph type="body" idx="1"/>
          </p:nvPr>
        </p:nvSpPr>
        <p:spPr>
          <a:xfrm>
            <a:off x="831850" y="5948218"/>
            <a:ext cx="10515600" cy="141432"/>
          </a:xfrm>
        </p:spPr>
        <p:txBody>
          <a:bodyPr>
            <a:normAutofit fontScale="25000" lnSpcReduction="20000"/>
          </a:bodyPr>
          <a:lstStyle/>
          <a:p>
            <a:endParaRPr lang="en-US" dirty="0"/>
          </a:p>
        </p:txBody>
      </p:sp>
      <p:sp>
        <p:nvSpPr>
          <p:cNvPr id="27" name="Oval 26">
            <a:extLst>
              <a:ext uri="{FF2B5EF4-FFF2-40B4-BE49-F238E27FC236}">
                <a16:creationId xmlns:a16="http://schemas.microsoft.com/office/drawing/2014/main" id="{EB7C831E-46A9-4AF2-8F9F-84078A243F77}"/>
              </a:ext>
            </a:extLst>
          </p:cNvPr>
          <p:cNvSpPr/>
          <p:nvPr/>
        </p:nvSpPr>
        <p:spPr>
          <a:xfrm>
            <a:off x="997527" y="914400"/>
            <a:ext cx="1126837" cy="415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E4A009-43BC-41F0-A21E-BD37CA847FF5}"/>
              </a:ext>
            </a:extLst>
          </p:cNvPr>
          <p:cNvSpPr txBox="1"/>
          <p:nvPr/>
        </p:nvSpPr>
        <p:spPr>
          <a:xfrm>
            <a:off x="276837" y="4228051"/>
            <a:ext cx="2869035" cy="1200329"/>
          </a:xfrm>
          <a:prstGeom prst="rect">
            <a:avLst/>
          </a:prstGeom>
          <a:noFill/>
        </p:spPr>
        <p:txBody>
          <a:bodyPr wrap="square" rtlCol="0">
            <a:spAutoFit/>
          </a:bodyPr>
          <a:lstStyle/>
          <a:p>
            <a:r>
              <a:rPr lang="en-US" b="1" dirty="0">
                <a:solidFill>
                  <a:srgbClr val="FF0000"/>
                </a:solidFill>
              </a:rPr>
              <a:t>Add Doc Type, member or provider grievance, Member Name, Member ID and the receipt date. </a:t>
            </a:r>
          </a:p>
        </p:txBody>
      </p:sp>
      <p:sp>
        <p:nvSpPr>
          <p:cNvPr id="5" name="Rectangle 4">
            <a:extLst>
              <a:ext uri="{FF2B5EF4-FFF2-40B4-BE49-F238E27FC236}">
                <a16:creationId xmlns:a16="http://schemas.microsoft.com/office/drawing/2014/main" id="{860582B1-D2A1-4DCB-BEA1-04DBAC2B5551}"/>
              </a:ext>
            </a:extLst>
          </p:cNvPr>
          <p:cNvSpPr/>
          <p:nvPr/>
        </p:nvSpPr>
        <p:spPr>
          <a:xfrm>
            <a:off x="4773336" y="1954635"/>
            <a:ext cx="1409350" cy="201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8D3FA0-AB9F-4A6A-94EA-8E3FAAAD62DA}"/>
              </a:ext>
            </a:extLst>
          </p:cNvPr>
          <p:cNvSpPr/>
          <p:nvPr/>
        </p:nvSpPr>
        <p:spPr>
          <a:xfrm>
            <a:off x="4773336" y="3328332"/>
            <a:ext cx="2130803" cy="201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4C4D52-6407-43E5-B37A-DC859A73A4B2}"/>
              </a:ext>
            </a:extLst>
          </p:cNvPr>
          <p:cNvSpPr/>
          <p:nvPr/>
        </p:nvSpPr>
        <p:spPr>
          <a:xfrm>
            <a:off x="4773336" y="3583709"/>
            <a:ext cx="2063692" cy="201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411084-005B-454C-83A6-E645FFCCFF7A}"/>
              </a:ext>
            </a:extLst>
          </p:cNvPr>
          <p:cNvSpPr/>
          <p:nvPr/>
        </p:nvSpPr>
        <p:spPr>
          <a:xfrm>
            <a:off x="4773336" y="4949505"/>
            <a:ext cx="939567" cy="268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9577559-9352-48BC-9B0C-3C29A601748E}"/>
              </a:ext>
            </a:extLst>
          </p:cNvPr>
          <p:cNvSpPr/>
          <p:nvPr/>
        </p:nvSpPr>
        <p:spPr>
          <a:xfrm>
            <a:off x="4773336" y="1635853"/>
            <a:ext cx="2063692" cy="26474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821C3D6-3C2A-48CE-867F-A15220B2698B}"/>
              </a:ext>
            </a:extLst>
          </p:cNvPr>
          <p:cNvCxnSpPr/>
          <p:nvPr/>
        </p:nvCxnSpPr>
        <p:spPr>
          <a:xfrm>
            <a:off x="6904139" y="1954635"/>
            <a:ext cx="1392573" cy="14743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E6AB8D-BC4B-4A9D-87FE-1D3F710AE59A}"/>
              </a:ext>
            </a:extLst>
          </p:cNvPr>
          <p:cNvSpPr txBox="1"/>
          <p:nvPr/>
        </p:nvSpPr>
        <p:spPr>
          <a:xfrm>
            <a:off x="8397380" y="3429000"/>
            <a:ext cx="2950070" cy="923330"/>
          </a:xfrm>
          <a:prstGeom prst="rect">
            <a:avLst/>
          </a:prstGeom>
          <a:noFill/>
        </p:spPr>
        <p:txBody>
          <a:bodyPr wrap="square" rtlCol="0">
            <a:spAutoFit/>
          </a:bodyPr>
          <a:lstStyle/>
          <a:p>
            <a:r>
              <a:rPr lang="en-US" b="1" dirty="0">
                <a:solidFill>
                  <a:srgbClr val="00B050"/>
                </a:solidFill>
              </a:rPr>
              <a:t>IMPORTANT- NEVER ENTER ANYTHING IN THE CASE NUMBER FIELD</a:t>
            </a:r>
          </a:p>
        </p:txBody>
      </p:sp>
    </p:spTree>
    <p:extLst>
      <p:ext uri="{BB962C8B-B14F-4D97-AF65-F5344CB8AC3E}">
        <p14:creationId xmlns:p14="http://schemas.microsoft.com/office/powerpoint/2010/main" val="2211654315"/>
      </p:ext>
    </p:extLst>
  </p:cSld>
  <p:clrMapOvr>
    <a:masterClrMapping/>
  </p:clrMapOvr>
  <mc:AlternateContent xmlns:mc="http://schemas.openxmlformats.org/markup-compatibility/2006" xmlns:p14="http://schemas.microsoft.com/office/powerpoint/2010/main">
    <mc:Choice Requires="p14">
      <p:transition spd="med" p14:dur="700" advTm="25226">
        <p:fade/>
      </p:transition>
    </mc:Choice>
    <mc:Fallback xmlns="">
      <p:transition spd="med" advTm="2522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EAA1F5-C92A-44D0-8D53-077A8E29FB26}"/>
              </a:ext>
            </a:extLst>
          </p:cNvPr>
          <p:cNvPicPr>
            <a:picLocks noChangeAspect="1"/>
          </p:cNvPicPr>
          <p:nvPr/>
        </p:nvPicPr>
        <p:blipFill>
          <a:blip r:embed="rId2"/>
          <a:stretch>
            <a:fillRect/>
          </a:stretch>
        </p:blipFill>
        <p:spPr>
          <a:xfrm>
            <a:off x="165048" y="100668"/>
            <a:ext cx="11861905" cy="6858000"/>
          </a:xfrm>
          <a:prstGeom prst="rect">
            <a:avLst/>
          </a:prstGeom>
        </p:spPr>
      </p:pic>
      <p:sp>
        <p:nvSpPr>
          <p:cNvPr id="6" name="Oval 5">
            <a:extLst>
              <a:ext uri="{FF2B5EF4-FFF2-40B4-BE49-F238E27FC236}">
                <a16:creationId xmlns:a16="http://schemas.microsoft.com/office/drawing/2014/main" id="{0F26AB4B-753D-4469-9CF3-DC8A0D4ADEBB}"/>
              </a:ext>
            </a:extLst>
          </p:cNvPr>
          <p:cNvSpPr/>
          <p:nvPr/>
        </p:nvSpPr>
        <p:spPr>
          <a:xfrm>
            <a:off x="8800051" y="1921079"/>
            <a:ext cx="939567" cy="4026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DA015C9-B551-4CFD-B907-D5CCE269B57A}"/>
              </a:ext>
            </a:extLst>
          </p:cNvPr>
          <p:cNvSpPr txBox="1"/>
          <p:nvPr/>
        </p:nvSpPr>
        <p:spPr>
          <a:xfrm>
            <a:off x="7868873" y="3103090"/>
            <a:ext cx="4158079" cy="2308324"/>
          </a:xfrm>
          <a:prstGeom prst="rect">
            <a:avLst/>
          </a:prstGeom>
          <a:noFill/>
        </p:spPr>
        <p:txBody>
          <a:bodyPr wrap="square" rtlCol="0">
            <a:spAutoFit/>
          </a:bodyPr>
          <a:lstStyle/>
          <a:p>
            <a:pPr marL="228600" indent="-228600">
              <a:buAutoNum type="arabicPeriod"/>
            </a:pPr>
            <a:r>
              <a:rPr lang="en-US" b="1" dirty="0">
                <a:solidFill>
                  <a:srgbClr val="FF0000"/>
                </a:solidFill>
              </a:rPr>
              <a:t>Click browse to bring up file text box. </a:t>
            </a:r>
          </a:p>
          <a:p>
            <a:pPr marL="228600" indent="-228600">
              <a:buAutoNum type="arabicPeriod"/>
            </a:pPr>
            <a:r>
              <a:rPr lang="en-US" b="1" dirty="0">
                <a:solidFill>
                  <a:srgbClr val="FF0000"/>
                </a:solidFill>
              </a:rPr>
              <a:t>Select the document from where you have saved it on your computer. </a:t>
            </a:r>
          </a:p>
          <a:p>
            <a:pPr marL="228600" indent="-228600">
              <a:buAutoNum type="arabicPeriod"/>
            </a:pPr>
            <a:r>
              <a:rPr lang="en-US" b="1" dirty="0">
                <a:solidFill>
                  <a:srgbClr val="FF0000"/>
                </a:solidFill>
              </a:rPr>
              <a:t>Select file and double click to put in File Name box. </a:t>
            </a:r>
          </a:p>
          <a:p>
            <a:pPr marL="228600" indent="-228600">
              <a:buAutoNum type="arabicPeriod"/>
            </a:pPr>
            <a:r>
              <a:rPr lang="en-US" b="1" dirty="0">
                <a:solidFill>
                  <a:srgbClr val="FF0000"/>
                </a:solidFill>
              </a:rPr>
              <a:t>Click Open</a:t>
            </a:r>
          </a:p>
          <a:p>
            <a:pPr marL="228600" indent="-228600">
              <a:buAutoNum type="arabicPeriod"/>
            </a:pPr>
            <a:r>
              <a:rPr lang="en-US" b="1" dirty="0">
                <a:solidFill>
                  <a:srgbClr val="FF0000"/>
                </a:solidFill>
              </a:rPr>
              <a:t>If additional documents are needed, click add to repeat the process. </a:t>
            </a:r>
          </a:p>
        </p:txBody>
      </p:sp>
    </p:spTree>
    <p:extLst>
      <p:ext uri="{BB962C8B-B14F-4D97-AF65-F5344CB8AC3E}">
        <p14:creationId xmlns:p14="http://schemas.microsoft.com/office/powerpoint/2010/main" val="1722461597"/>
      </p:ext>
    </p:extLst>
  </p:cSld>
  <p:clrMapOvr>
    <a:masterClrMapping/>
  </p:clrMapOvr>
  <mc:AlternateContent xmlns:mc="http://schemas.openxmlformats.org/markup-compatibility/2006" xmlns:p14="http://schemas.microsoft.com/office/powerpoint/2010/main">
    <mc:Choice Requires="p14">
      <p:transition spd="med" p14:dur="700" advTm="38717">
        <p:fade/>
      </p:transition>
    </mc:Choice>
    <mc:Fallback xmlns="">
      <p:transition spd="med" advTm="3871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C56B9-4BBD-4FE1-8859-9050D53D3ABD}"/>
              </a:ext>
            </a:extLst>
          </p:cNvPr>
          <p:cNvPicPr>
            <a:picLocks noChangeAspect="1"/>
          </p:cNvPicPr>
          <p:nvPr/>
        </p:nvPicPr>
        <p:blipFill>
          <a:blip r:embed="rId2"/>
          <a:stretch>
            <a:fillRect/>
          </a:stretch>
        </p:blipFill>
        <p:spPr>
          <a:xfrm>
            <a:off x="476818" y="339435"/>
            <a:ext cx="3856054" cy="1699407"/>
          </a:xfrm>
          <a:prstGeom prst="rect">
            <a:avLst/>
          </a:prstGeom>
        </p:spPr>
      </p:pic>
      <p:sp>
        <p:nvSpPr>
          <p:cNvPr id="4" name="Oval 3">
            <a:extLst>
              <a:ext uri="{FF2B5EF4-FFF2-40B4-BE49-F238E27FC236}">
                <a16:creationId xmlns:a16="http://schemas.microsoft.com/office/drawing/2014/main" id="{D3EED789-011A-40D6-A2BE-6C9118751A1E}"/>
              </a:ext>
            </a:extLst>
          </p:cNvPr>
          <p:cNvSpPr/>
          <p:nvPr/>
        </p:nvSpPr>
        <p:spPr>
          <a:xfrm>
            <a:off x="3600318" y="1535185"/>
            <a:ext cx="641715" cy="6543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A3C97B-A91C-4C39-BE79-6427FEA50B87}"/>
              </a:ext>
            </a:extLst>
          </p:cNvPr>
          <p:cNvSpPr txBox="1"/>
          <p:nvPr/>
        </p:nvSpPr>
        <p:spPr>
          <a:xfrm>
            <a:off x="5301843" y="991861"/>
            <a:ext cx="3523376" cy="646331"/>
          </a:xfrm>
          <a:prstGeom prst="rect">
            <a:avLst/>
          </a:prstGeom>
          <a:noFill/>
        </p:spPr>
        <p:txBody>
          <a:bodyPr wrap="square" rtlCol="0">
            <a:spAutoFit/>
          </a:bodyPr>
          <a:lstStyle/>
          <a:p>
            <a:r>
              <a:rPr lang="en-US" b="1" dirty="0">
                <a:solidFill>
                  <a:srgbClr val="00CC99"/>
                </a:solidFill>
              </a:rPr>
              <a:t>This is what it will look like when you click open.  Next click attach.  </a:t>
            </a:r>
          </a:p>
        </p:txBody>
      </p:sp>
      <p:pic>
        <p:nvPicPr>
          <p:cNvPr id="8" name="Picture 7">
            <a:extLst>
              <a:ext uri="{FF2B5EF4-FFF2-40B4-BE49-F238E27FC236}">
                <a16:creationId xmlns:a16="http://schemas.microsoft.com/office/drawing/2014/main" id="{46E1FA0C-55C1-470F-B9B7-F1E06487BA16}"/>
              </a:ext>
            </a:extLst>
          </p:cNvPr>
          <p:cNvPicPr>
            <a:picLocks noChangeAspect="1"/>
          </p:cNvPicPr>
          <p:nvPr/>
        </p:nvPicPr>
        <p:blipFill>
          <a:blip r:embed="rId3"/>
          <a:stretch>
            <a:fillRect/>
          </a:stretch>
        </p:blipFill>
        <p:spPr>
          <a:xfrm>
            <a:off x="476818" y="2746235"/>
            <a:ext cx="3987130" cy="3529890"/>
          </a:xfrm>
          <a:prstGeom prst="rect">
            <a:avLst/>
          </a:prstGeom>
        </p:spPr>
      </p:pic>
      <p:sp>
        <p:nvSpPr>
          <p:cNvPr id="9" name="TextBox 8">
            <a:extLst>
              <a:ext uri="{FF2B5EF4-FFF2-40B4-BE49-F238E27FC236}">
                <a16:creationId xmlns:a16="http://schemas.microsoft.com/office/drawing/2014/main" id="{1E92A4B3-E5D1-4F77-8B03-E46F7F660850}"/>
              </a:ext>
            </a:extLst>
          </p:cNvPr>
          <p:cNvSpPr txBox="1"/>
          <p:nvPr/>
        </p:nvSpPr>
        <p:spPr>
          <a:xfrm>
            <a:off x="5696125" y="3766657"/>
            <a:ext cx="3036814" cy="1938992"/>
          </a:xfrm>
          <a:prstGeom prst="rect">
            <a:avLst/>
          </a:prstGeom>
          <a:noFill/>
        </p:spPr>
        <p:txBody>
          <a:bodyPr wrap="square" rtlCol="0">
            <a:spAutoFit/>
          </a:bodyPr>
          <a:lstStyle/>
          <a:p>
            <a:r>
              <a:rPr lang="en-US" b="1" dirty="0">
                <a:solidFill>
                  <a:srgbClr val="00CC99"/>
                </a:solidFill>
              </a:rPr>
              <a:t>Next click Create Content</a:t>
            </a:r>
          </a:p>
          <a:p>
            <a:endParaRPr lang="en-US" b="1" dirty="0">
              <a:solidFill>
                <a:srgbClr val="00CC99"/>
              </a:solidFill>
            </a:endParaRPr>
          </a:p>
          <a:p>
            <a:r>
              <a:rPr lang="en-US" b="1" dirty="0">
                <a:solidFill>
                  <a:srgbClr val="00CC99"/>
                </a:solidFill>
              </a:rPr>
              <a:t>Once you click Create Content you get the confirmation that the document was added to the repository (Case)</a:t>
            </a:r>
          </a:p>
          <a:p>
            <a:endParaRPr lang="en-US" sz="1200" dirty="0"/>
          </a:p>
        </p:txBody>
      </p:sp>
      <p:sp>
        <p:nvSpPr>
          <p:cNvPr id="10" name="Oval 9">
            <a:extLst>
              <a:ext uri="{FF2B5EF4-FFF2-40B4-BE49-F238E27FC236}">
                <a16:creationId xmlns:a16="http://schemas.microsoft.com/office/drawing/2014/main" id="{6420D2B6-FC8E-4075-8E7C-9BC299B4C811}"/>
              </a:ext>
            </a:extLst>
          </p:cNvPr>
          <p:cNvSpPr/>
          <p:nvPr/>
        </p:nvSpPr>
        <p:spPr>
          <a:xfrm>
            <a:off x="1560352" y="5612235"/>
            <a:ext cx="1006679" cy="3858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755415"/>
      </p:ext>
    </p:extLst>
  </p:cSld>
  <p:clrMapOvr>
    <a:masterClrMapping/>
  </p:clrMapOvr>
  <mc:AlternateContent xmlns:mc="http://schemas.openxmlformats.org/markup-compatibility/2006" xmlns:p14="http://schemas.microsoft.com/office/powerpoint/2010/main">
    <mc:Choice Requires="p14">
      <p:transition spd="med" p14:dur="700" advTm="29972">
        <p:fade/>
      </p:transition>
    </mc:Choice>
    <mc:Fallback xmlns="">
      <p:transition spd="med" advTm="29972">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C4F37-FEB8-4C4F-85DD-57A9FFCFA9C2}"/>
              </a:ext>
            </a:extLst>
          </p:cNvPr>
          <p:cNvSpPr txBox="1"/>
          <p:nvPr/>
        </p:nvSpPr>
        <p:spPr>
          <a:xfrm>
            <a:off x="1285613" y="771679"/>
            <a:ext cx="6094602" cy="769441"/>
          </a:xfrm>
          <a:prstGeom prst="rect">
            <a:avLst/>
          </a:prstGeom>
          <a:noFill/>
        </p:spPr>
        <p:txBody>
          <a:bodyPr wrap="square">
            <a:spAutoFit/>
          </a:bodyPr>
          <a:lstStyle/>
          <a:p>
            <a:r>
              <a:rPr lang="en-US" sz="4400" b="1" dirty="0"/>
              <a:t>How to Search </a:t>
            </a:r>
            <a:endParaRPr lang="en-US" sz="4400" dirty="0"/>
          </a:p>
        </p:txBody>
      </p:sp>
      <p:sp>
        <p:nvSpPr>
          <p:cNvPr id="4" name="TextBox 3">
            <a:extLst>
              <a:ext uri="{FF2B5EF4-FFF2-40B4-BE49-F238E27FC236}">
                <a16:creationId xmlns:a16="http://schemas.microsoft.com/office/drawing/2014/main" id="{070F4466-144F-4AF9-BF01-93926056A537}"/>
              </a:ext>
            </a:extLst>
          </p:cNvPr>
          <p:cNvSpPr txBox="1"/>
          <p:nvPr/>
        </p:nvSpPr>
        <p:spPr>
          <a:xfrm>
            <a:off x="1803633" y="2407640"/>
            <a:ext cx="6811861" cy="923330"/>
          </a:xfrm>
          <a:prstGeom prst="rect">
            <a:avLst/>
          </a:prstGeom>
          <a:noFill/>
        </p:spPr>
        <p:txBody>
          <a:bodyPr wrap="square" rtlCol="0">
            <a:spAutoFit/>
          </a:bodyPr>
          <a:lstStyle/>
          <a:p>
            <a:r>
              <a:rPr lang="en-US" dirty="0"/>
              <a:t>A member calls in and wants to know the status of their grievance.  The next slides will show the ways you can search and to see the status of the Grievance or Appeal</a:t>
            </a:r>
          </a:p>
        </p:txBody>
      </p:sp>
    </p:spTree>
    <p:extLst>
      <p:ext uri="{BB962C8B-B14F-4D97-AF65-F5344CB8AC3E}">
        <p14:creationId xmlns:p14="http://schemas.microsoft.com/office/powerpoint/2010/main" val="314648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3626E9-344B-4725-A979-993AE135411E}"/>
              </a:ext>
            </a:extLst>
          </p:cNvPr>
          <p:cNvPicPr>
            <a:picLocks noChangeAspect="1"/>
          </p:cNvPicPr>
          <p:nvPr/>
        </p:nvPicPr>
        <p:blipFill>
          <a:blip r:embed="rId2"/>
          <a:stretch>
            <a:fillRect/>
          </a:stretch>
        </p:blipFill>
        <p:spPr>
          <a:xfrm>
            <a:off x="237307" y="1"/>
            <a:ext cx="11717385" cy="6606030"/>
          </a:xfrm>
          <a:prstGeom prst="rect">
            <a:avLst/>
          </a:prstGeom>
        </p:spPr>
      </p:pic>
      <p:sp>
        <p:nvSpPr>
          <p:cNvPr id="6" name="Oval 5">
            <a:extLst>
              <a:ext uri="{FF2B5EF4-FFF2-40B4-BE49-F238E27FC236}">
                <a16:creationId xmlns:a16="http://schemas.microsoft.com/office/drawing/2014/main" id="{8ACF48B5-DE5B-4358-A1C2-4A3F63DD2718}"/>
              </a:ext>
            </a:extLst>
          </p:cNvPr>
          <p:cNvSpPr/>
          <p:nvPr/>
        </p:nvSpPr>
        <p:spPr>
          <a:xfrm>
            <a:off x="3246539" y="771787"/>
            <a:ext cx="1367406" cy="4865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4CD767-BB0A-4181-889B-9B090C52820C}"/>
              </a:ext>
            </a:extLst>
          </p:cNvPr>
          <p:cNvSpPr/>
          <p:nvPr/>
        </p:nvSpPr>
        <p:spPr>
          <a:xfrm>
            <a:off x="4890782" y="3103927"/>
            <a:ext cx="6694414" cy="325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9FA8A3-A378-4C00-8A18-9341C419B4AD}"/>
              </a:ext>
            </a:extLst>
          </p:cNvPr>
          <p:cNvSpPr/>
          <p:nvPr/>
        </p:nvSpPr>
        <p:spPr>
          <a:xfrm>
            <a:off x="4890782" y="5721292"/>
            <a:ext cx="6694414" cy="3250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9F17A1-5EA5-4377-A621-806C2BA155CC}"/>
              </a:ext>
            </a:extLst>
          </p:cNvPr>
          <p:cNvSpPr/>
          <p:nvPr/>
        </p:nvSpPr>
        <p:spPr>
          <a:xfrm>
            <a:off x="4890782" y="6140741"/>
            <a:ext cx="6803471" cy="325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420792A-E3BD-4D2F-ADB6-AF7DAC22AF36}"/>
              </a:ext>
            </a:extLst>
          </p:cNvPr>
          <p:cNvSpPr txBox="1"/>
          <p:nvPr/>
        </p:nvSpPr>
        <p:spPr>
          <a:xfrm>
            <a:off x="497747" y="3858936"/>
            <a:ext cx="3797416" cy="923330"/>
          </a:xfrm>
          <a:prstGeom prst="rect">
            <a:avLst/>
          </a:prstGeom>
          <a:noFill/>
        </p:spPr>
        <p:txBody>
          <a:bodyPr wrap="square" rtlCol="0">
            <a:spAutoFit/>
          </a:bodyPr>
          <a:lstStyle/>
          <a:p>
            <a:r>
              <a:rPr lang="en-US" b="1" dirty="0">
                <a:highlight>
                  <a:srgbClr val="00FF00"/>
                </a:highlight>
              </a:rPr>
              <a:t>You can search in Workflow Explorer under case number, member name or member id</a:t>
            </a:r>
          </a:p>
        </p:txBody>
      </p:sp>
    </p:spTree>
    <p:extLst>
      <p:ext uri="{BB962C8B-B14F-4D97-AF65-F5344CB8AC3E}">
        <p14:creationId xmlns:p14="http://schemas.microsoft.com/office/powerpoint/2010/main" val="413894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503122-77EF-4179-ABCC-3D01DDFDD8D5}"/>
              </a:ext>
            </a:extLst>
          </p:cNvPr>
          <p:cNvPicPr>
            <a:picLocks noChangeAspect="1"/>
          </p:cNvPicPr>
          <p:nvPr/>
        </p:nvPicPr>
        <p:blipFill>
          <a:blip r:embed="rId2"/>
          <a:stretch>
            <a:fillRect/>
          </a:stretch>
        </p:blipFill>
        <p:spPr>
          <a:xfrm>
            <a:off x="805283" y="0"/>
            <a:ext cx="10581433" cy="6858000"/>
          </a:xfrm>
          <a:prstGeom prst="rect">
            <a:avLst/>
          </a:prstGeom>
        </p:spPr>
      </p:pic>
      <p:sp>
        <p:nvSpPr>
          <p:cNvPr id="4" name="Oval 3">
            <a:extLst>
              <a:ext uri="{FF2B5EF4-FFF2-40B4-BE49-F238E27FC236}">
                <a16:creationId xmlns:a16="http://schemas.microsoft.com/office/drawing/2014/main" id="{7BC0D33F-51B6-4A90-A380-157119426759}"/>
              </a:ext>
            </a:extLst>
          </p:cNvPr>
          <p:cNvSpPr/>
          <p:nvPr/>
        </p:nvSpPr>
        <p:spPr>
          <a:xfrm>
            <a:off x="914400" y="587229"/>
            <a:ext cx="1359017" cy="3187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8410C4-4D9F-4710-A18A-64F123D11F72}"/>
              </a:ext>
            </a:extLst>
          </p:cNvPr>
          <p:cNvSpPr/>
          <p:nvPr/>
        </p:nvSpPr>
        <p:spPr>
          <a:xfrm>
            <a:off x="5150840" y="2155971"/>
            <a:ext cx="6123964" cy="243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696470D-8A9A-4AE6-8231-D97ED5FA0743}"/>
              </a:ext>
            </a:extLst>
          </p:cNvPr>
          <p:cNvSpPr/>
          <p:nvPr/>
        </p:nvSpPr>
        <p:spPr>
          <a:xfrm>
            <a:off x="5150840" y="4051883"/>
            <a:ext cx="6123964" cy="243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62563F3-EB32-4CD3-B9B1-1DC240F4E1E0}"/>
              </a:ext>
            </a:extLst>
          </p:cNvPr>
          <p:cNvSpPr/>
          <p:nvPr/>
        </p:nvSpPr>
        <p:spPr>
          <a:xfrm>
            <a:off x="5150840" y="4395831"/>
            <a:ext cx="6123964" cy="243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FCC550-014A-41E7-9005-EE22C0266EE4}"/>
              </a:ext>
            </a:extLst>
          </p:cNvPr>
          <p:cNvSpPr txBox="1"/>
          <p:nvPr/>
        </p:nvSpPr>
        <p:spPr>
          <a:xfrm>
            <a:off x="914400" y="3892492"/>
            <a:ext cx="2894202" cy="1200329"/>
          </a:xfrm>
          <a:prstGeom prst="rect">
            <a:avLst/>
          </a:prstGeom>
          <a:noFill/>
        </p:spPr>
        <p:txBody>
          <a:bodyPr wrap="square" rtlCol="0">
            <a:spAutoFit/>
          </a:bodyPr>
          <a:lstStyle/>
          <a:p>
            <a:r>
              <a:rPr lang="en-US" b="1" dirty="0">
                <a:highlight>
                  <a:srgbClr val="00FF00"/>
                </a:highlight>
              </a:rPr>
              <a:t>You can search in Document Explorer under case number, member name or member id</a:t>
            </a:r>
          </a:p>
        </p:txBody>
      </p:sp>
    </p:spTree>
    <p:extLst>
      <p:ext uri="{BB962C8B-B14F-4D97-AF65-F5344CB8AC3E}">
        <p14:creationId xmlns:p14="http://schemas.microsoft.com/office/powerpoint/2010/main" val="429342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27E041A-5D8D-4253-A006-C8B533B72C32}"/>
              </a:ext>
            </a:extLst>
          </p:cNvPr>
          <p:cNvSpPr>
            <a:spLocks noGrp="1"/>
          </p:cNvSpPr>
          <p:nvPr>
            <p:ph type="dt" sz="half" idx="10"/>
          </p:nvPr>
        </p:nvSpPr>
        <p:spPr>
          <a:xfrm>
            <a:off x="209550" y="6356350"/>
            <a:ext cx="3371850" cy="365125"/>
          </a:xfrm>
        </p:spPr>
        <p:txBody>
          <a:bodyPr/>
          <a:lstStyle/>
          <a:p>
            <a:endParaRPr lang="en-US" dirty="0"/>
          </a:p>
        </p:txBody>
      </p:sp>
      <p:sp>
        <p:nvSpPr>
          <p:cNvPr id="4" name="Slide Number Placeholder 3">
            <a:extLst>
              <a:ext uri="{FF2B5EF4-FFF2-40B4-BE49-F238E27FC236}">
                <a16:creationId xmlns:a16="http://schemas.microsoft.com/office/drawing/2014/main" id="{F99DB1B9-7581-42BF-9985-B870212E1AEF}"/>
              </a:ext>
            </a:extLst>
          </p:cNvPr>
          <p:cNvSpPr>
            <a:spLocks noGrp="1"/>
          </p:cNvSpPr>
          <p:nvPr>
            <p:ph type="sldNum" sz="quarter" idx="12"/>
          </p:nvPr>
        </p:nvSpPr>
        <p:spPr/>
        <p:txBody>
          <a:bodyPr/>
          <a:lstStyle/>
          <a:p>
            <a:fld id="{42038AD7-C3D9-6141-BEF0-6BD01642C74E}" type="slidenum">
              <a:rPr lang="en-US" smtClean="0"/>
              <a:t>18</a:t>
            </a:fld>
            <a:endParaRPr lang="en-US"/>
          </a:p>
        </p:txBody>
      </p:sp>
      <p:sp>
        <p:nvSpPr>
          <p:cNvPr id="6" name="TextBox 5">
            <a:extLst>
              <a:ext uri="{FF2B5EF4-FFF2-40B4-BE49-F238E27FC236}">
                <a16:creationId xmlns:a16="http://schemas.microsoft.com/office/drawing/2014/main" id="{60107CD8-9CA5-41DC-9A69-51998698CAA2}"/>
              </a:ext>
            </a:extLst>
          </p:cNvPr>
          <p:cNvSpPr txBox="1"/>
          <p:nvPr/>
        </p:nvSpPr>
        <p:spPr>
          <a:xfrm>
            <a:off x="704850" y="1047750"/>
            <a:ext cx="7839075" cy="646331"/>
          </a:xfrm>
          <a:prstGeom prst="rect">
            <a:avLst/>
          </a:prstGeom>
          <a:noFill/>
        </p:spPr>
        <p:txBody>
          <a:bodyPr wrap="square" rtlCol="0">
            <a:spAutoFit/>
          </a:bodyPr>
          <a:lstStyle/>
          <a:p>
            <a:r>
              <a:rPr lang="en-US" dirty="0"/>
              <a:t>Once you find the case you want, put a check mark in the first box then click the yellow open file. </a:t>
            </a:r>
          </a:p>
        </p:txBody>
      </p:sp>
      <p:pic>
        <p:nvPicPr>
          <p:cNvPr id="11" name="Picture 10">
            <a:extLst>
              <a:ext uri="{FF2B5EF4-FFF2-40B4-BE49-F238E27FC236}">
                <a16:creationId xmlns:a16="http://schemas.microsoft.com/office/drawing/2014/main" id="{C26AC66F-B40F-40FB-ACD9-FDC90CF21C4E}"/>
              </a:ext>
            </a:extLst>
          </p:cNvPr>
          <p:cNvPicPr>
            <a:picLocks noChangeAspect="1"/>
          </p:cNvPicPr>
          <p:nvPr/>
        </p:nvPicPr>
        <p:blipFill>
          <a:blip r:embed="rId2"/>
          <a:stretch>
            <a:fillRect/>
          </a:stretch>
        </p:blipFill>
        <p:spPr>
          <a:xfrm>
            <a:off x="1047312" y="1981074"/>
            <a:ext cx="10097375" cy="2895851"/>
          </a:xfrm>
          <a:prstGeom prst="rect">
            <a:avLst/>
          </a:prstGeom>
        </p:spPr>
      </p:pic>
      <p:sp>
        <p:nvSpPr>
          <p:cNvPr id="12" name="Oval 11">
            <a:extLst>
              <a:ext uri="{FF2B5EF4-FFF2-40B4-BE49-F238E27FC236}">
                <a16:creationId xmlns:a16="http://schemas.microsoft.com/office/drawing/2014/main" id="{C351FEF5-2D7C-4F1F-A4E7-DA5D64142536}"/>
              </a:ext>
            </a:extLst>
          </p:cNvPr>
          <p:cNvSpPr/>
          <p:nvPr/>
        </p:nvSpPr>
        <p:spPr>
          <a:xfrm>
            <a:off x="1198880" y="3241040"/>
            <a:ext cx="274320" cy="3251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902FA2E-81C1-4691-A6B0-C5B4A205A514}"/>
              </a:ext>
            </a:extLst>
          </p:cNvPr>
          <p:cNvSpPr/>
          <p:nvPr/>
        </p:nvSpPr>
        <p:spPr>
          <a:xfrm>
            <a:off x="1198880" y="4511800"/>
            <a:ext cx="274320" cy="1719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3AD1E5D-3F25-4B9D-8918-C17AFFB22DEB}"/>
              </a:ext>
            </a:extLst>
          </p:cNvPr>
          <p:cNvSpPr/>
          <p:nvPr/>
        </p:nvSpPr>
        <p:spPr>
          <a:xfrm>
            <a:off x="2895600" y="3810000"/>
            <a:ext cx="1270000" cy="8737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D6EEF14-819F-465A-8189-CEA53B97664A}"/>
              </a:ext>
            </a:extLst>
          </p:cNvPr>
          <p:cNvSpPr txBox="1"/>
          <p:nvPr/>
        </p:nvSpPr>
        <p:spPr>
          <a:xfrm>
            <a:off x="4165600" y="5120640"/>
            <a:ext cx="2966720" cy="400110"/>
          </a:xfrm>
          <a:prstGeom prst="rect">
            <a:avLst/>
          </a:prstGeom>
          <a:noFill/>
        </p:spPr>
        <p:txBody>
          <a:bodyPr wrap="square" rtlCol="0">
            <a:spAutoFit/>
          </a:bodyPr>
          <a:lstStyle/>
          <a:p>
            <a:r>
              <a:rPr lang="en-US" sz="1000" b="1" dirty="0"/>
              <a:t>Note- The Current Queue field tells you where the case is housed at that point in time. </a:t>
            </a:r>
          </a:p>
        </p:txBody>
      </p:sp>
      <p:cxnSp>
        <p:nvCxnSpPr>
          <p:cNvPr id="17" name="Straight Arrow Connector 16">
            <a:extLst>
              <a:ext uri="{FF2B5EF4-FFF2-40B4-BE49-F238E27FC236}">
                <a16:creationId xmlns:a16="http://schemas.microsoft.com/office/drawing/2014/main" id="{28DFEA94-46CB-459D-B268-7E54844C195F}"/>
              </a:ext>
            </a:extLst>
          </p:cNvPr>
          <p:cNvCxnSpPr/>
          <p:nvPr/>
        </p:nvCxnSpPr>
        <p:spPr>
          <a:xfrm>
            <a:off x="4038600" y="4683760"/>
            <a:ext cx="370840" cy="4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29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7878A9-A4E2-43BE-9CF7-EFBCDA1CB611}"/>
              </a:ext>
            </a:extLst>
          </p:cNvPr>
          <p:cNvPicPr>
            <a:picLocks noChangeAspect="1"/>
          </p:cNvPicPr>
          <p:nvPr/>
        </p:nvPicPr>
        <p:blipFill>
          <a:blip r:embed="rId2"/>
          <a:stretch>
            <a:fillRect/>
          </a:stretch>
        </p:blipFill>
        <p:spPr>
          <a:xfrm>
            <a:off x="2242599" y="309127"/>
            <a:ext cx="7706801" cy="6239746"/>
          </a:xfrm>
          <a:prstGeom prst="rect">
            <a:avLst/>
          </a:prstGeom>
        </p:spPr>
      </p:pic>
      <p:sp>
        <p:nvSpPr>
          <p:cNvPr id="4" name="Rectangle 3">
            <a:extLst>
              <a:ext uri="{FF2B5EF4-FFF2-40B4-BE49-F238E27FC236}">
                <a16:creationId xmlns:a16="http://schemas.microsoft.com/office/drawing/2014/main" id="{8DE057BB-ECF0-4ED2-9959-3410144A6847}"/>
              </a:ext>
            </a:extLst>
          </p:cNvPr>
          <p:cNvSpPr/>
          <p:nvPr/>
        </p:nvSpPr>
        <p:spPr>
          <a:xfrm>
            <a:off x="4873658" y="1084082"/>
            <a:ext cx="3016577" cy="8766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6644A1-596D-474A-A12D-21A9EE2C9875}"/>
              </a:ext>
            </a:extLst>
          </p:cNvPr>
          <p:cNvSpPr/>
          <p:nvPr/>
        </p:nvSpPr>
        <p:spPr>
          <a:xfrm>
            <a:off x="4873658" y="2827090"/>
            <a:ext cx="3016577" cy="8766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A63B664-35C6-4DA8-ADAB-43745695EF24}"/>
              </a:ext>
            </a:extLst>
          </p:cNvPr>
          <p:cNvSpPr/>
          <p:nvPr/>
        </p:nvSpPr>
        <p:spPr>
          <a:xfrm>
            <a:off x="4873658" y="4570098"/>
            <a:ext cx="3016576" cy="8766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C45ED5A-EC99-4C72-80A8-3D6FC36A1CD5}"/>
              </a:ext>
            </a:extLst>
          </p:cNvPr>
          <p:cNvSpPr txBox="1"/>
          <p:nvPr/>
        </p:nvSpPr>
        <p:spPr>
          <a:xfrm>
            <a:off x="310393" y="847288"/>
            <a:ext cx="1728132" cy="1200329"/>
          </a:xfrm>
          <a:prstGeom prst="rect">
            <a:avLst/>
          </a:prstGeom>
          <a:noFill/>
        </p:spPr>
        <p:txBody>
          <a:bodyPr wrap="square" rtlCol="0">
            <a:spAutoFit/>
          </a:bodyPr>
          <a:lstStyle/>
          <a:p>
            <a:r>
              <a:rPr lang="en-US" dirty="0"/>
              <a:t>You can find information in these three boxes </a:t>
            </a:r>
          </a:p>
        </p:txBody>
      </p:sp>
    </p:spTree>
    <p:extLst>
      <p:ext uri="{BB962C8B-B14F-4D97-AF65-F5344CB8AC3E}">
        <p14:creationId xmlns:p14="http://schemas.microsoft.com/office/powerpoint/2010/main" val="133832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2998-1AF9-452D-8ADB-61F8AA62FC98}"/>
              </a:ext>
            </a:extLst>
          </p:cNvPr>
          <p:cNvSpPr>
            <a:spLocks noGrp="1"/>
          </p:cNvSpPr>
          <p:nvPr>
            <p:ph type="ctrTitle"/>
          </p:nvPr>
        </p:nvSpPr>
        <p:spPr>
          <a:xfrm>
            <a:off x="398477" y="1749105"/>
            <a:ext cx="8382000" cy="2286000"/>
          </a:xfrm>
        </p:spPr>
        <p:txBody>
          <a:bodyPr anchor="b">
            <a:normAutofit fontScale="90000"/>
          </a:bodyPr>
          <a:lstStyle/>
          <a:p>
            <a:br>
              <a:rPr lang="en-US" sz="2000" b="1" u="sng" dirty="0"/>
            </a:br>
            <a:br>
              <a:rPr lang="en-US" sz="2000" b="1" u="sng" dirty="0"/>
            </a:br>
            <a:br>
              <a:rPr lang="en-US" sz="2000" b="1" u="sng" dirty="0"/>
            </a:br>
            <a:br>
              <a:rPr lang="en-US" sz="2000" b="1" u="sng" dirty="0"/>
            </a:br>
            <a:r>
              <a:rPr lang="en-US" sz="2000" b="1" u="sng" dirty="0"/>
              <a:t>Appeals</a:t>
            </a:r>
            <a:r>
              <a:rPr lang="en-US" sz="2000" b="1" dirty="0"/>
              <a:t> – The members request for Gainwell’s review of an adverse benefit determination.</a:t>
            </a:r>
            <a:br>
              <a:rPr lang="en-US" sz="2000" b="1" dirty="0"/>
            </a:br>
            <a:br>
              <a:rPr lang="en-US" sz="2000" b="1" dirty="0"/>
            </a:br>
            <a:br>
              <a:rPr lang="en-US" sz="2000" b="1" dirty="0"/>
            </a:br>
            <a:r>
              <a:rPr lang="en-US" sz="2000" b="1" u="sng" dirty="0"/>
              <a:t>Grievances</a:t>
            </a:r>
            <a:r>
              <a:rPr lang="en-US" sz="2000" b="1" dirty="0"/>
              <a:t> - </a:t>
            </a:r>
            <a:r>
              <a:rPr lang="en-US" sz="2000" b="1" dirty="0">
                <a:effectLst/>
              </a:rPr>
              <a:t>The member’s expression of dissatisfaction about any matter other than an adverse benefit determination.  **</a:t>
            </a:r>
            <a:r>
              <a:rPr lang="en-US" sz="2000" b="1" u="sng" dirty="0">
                <a:solidFill>
                  <a:srgbClr val="00B050"/>
                </a:solidFill>
                <a:effectLst/>
              </a:rPr>
              <a:t>NOTE</a:t>
            </a:r>
            <a:r>
              <a:rPr lang="en-US" sz="2000" b="1" u="sng" dirty="0">
                <a:effectLst/>
              </a:rPr>
              <a:t>- we do not ask a member if they want to file a grievance.  When you hear they are unhappy about something you file the grievance.  </a:t>
            </a:r>
            <a:br>
              <a:rPr lang="en-US" sz="1800" dirty="0">
                <a:effectLst/>
              </a:rPr>
            </a:br>
            <a:br>
              <a:rPr lang="en-US" sz="1800" dirty="0">
                <a:effectLst/>
              </a:rPr>
            </a:br>
            <a:br>
              <a:rPr lang="en-US" sz="1800" dirty="0"/>
            </a:br>
            <a:endParaRPr lang="en-US" sz="1800" dirty="0"/>
          </a:p>
        </p:txBody>
      </p:sp>
      <p:sp>
        <p:nvSpPr>
          <p:cNvPr id="7" name="Subtitle 6">
            <a:extLst>
              <a:ext uri="{FF2B5EF4-FFF2-40B4-BE49-F238E27FC236}">
                <a16:creationId xmlns:a16="http://schemas.microsoft.com/office/drawing/2014/main" id="{BB6EDD79-8B22-47FE-883B-A64E0041F765}"/>
              </a:ext>
            </a:extLst>
          </p:cNvPr>
          <p:cNvSpPr>
            <a:spLocks noGrp="1"/>
          </p:cNvSpPr>
          <p:nvPr>
            <p:ph type="subTitle" idx="1"/>
          </p:nvPr>
        </p:nvSpPr>
        <p:spPr>
          <a:xfrm>
            <a:off x="407565" y="834705"/>
            <a:ext cx="8382000" cy="914400"/>
          </a:xfrm>
        </p:spPr>
        <p:txBody>
          <a:bodyPr>
            <a:normAutofit/>
          </a:bodyPr>
          <a:lstStyle/>
          <a:p>
            <a:pPr>
              <a:spcAft>
                <a:spcPts val="600"/>
              </a:spcAft>
            </a:pPr>
            <a:r>
              <a:rPr lang="en-US" dirty="0"/>
              <a:t>Definitions</a:t>
            </a:r>
          </a:p>
          <a:p>
            <a:pPr>
              <a:spcAft>
                <a:spcPts val="600"/>
              </a:spcAft>
            </a:pPr>
            <a:endParaRPr lang="en-US" dirty="0"/>
          </a:p>
        </p:txBody>
      </p:sp>
    </p:spTree>
    <p:extLst>
      <p:ext uri="{BB962C8B-B14F-4D97-AF65-F5344CB8AC3E}">
        <p14:creationId xmlns:p14="http://schemas.microsoft.com/office/powerpoint/2010/main" val="2540313213"/>
      </p:ext>
    </p:extLst>
  </p:cSld>
  <p:clrMapOvr>
    <a:masterClrMapping/>
  </p:clrMapOvr>
  <mc:AlternateContent xmlns:mc="http://schemas.openxmlformats.org/markup-compatibility/2006" xmlns:p14="http://schemas.microsoft.com/office/powerpoint/2010/main">
    <mc:Choice Requires="p14">
      <p:transition spd="med" p14:dur="700" advTm="39716">
        <p:fade/>
      </p:transition>
    </mc:Choice>
    <mc:Fallback xmlns="">
      <p:transition spd="med" advTm="39716">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0E16DA-0A25-4C81-A28E-816CED79529F}"/>
              </a:ext>
            </a:extLst>
          </p:cNvPr>
          <p:cNvPicPr>
            <a:picLocks noChangeAspect="1"/>
          </p:cNvPicPr>
          <p:nvPr/>
        </p:nvPicPr>
        <p:blipFill>
          <a:blip r:embed="rId2"/>
          <a:stretch>
            <a:fillRect/>
          </a:stretch>
        </p:blipFill>
        <p:spPr>
          <a:xfrm>
            <a:off x="1985389" y="2500183"/>
            <a:ext cx="8221222" cy="1857634"/>
          </a:xfrm>
          <a:prstGeom prst="rect">
            <a:avLst/>
          </a:prstGeom>
        </p:spPr>
      </p:pic>
      <p:sp>
        <p:nvSpPr>
          <p:cNvPr id="6" name="TextBox 5">
            <a:extLst>
              <a:ext uri="{FF2B5EF4-FFF2-40B4-BE49-F238E27FC236}">
                <a16:creationId xmlns:a16="http://schemas.microsoft.com/office/drawing/2014/main" id="{ACDA253F-D3DF-4F92-BB6C-88B78C678087}"/>
              </a:ext>
            </a:extLst>
          </p:cNvPr>
          <p:cNvSpPr txBox="1"/>
          <p:nvPr/>
        </p:nvSpPr>
        <p:spPr>
          <a:xfrm>
            <a:off x="1847654" y="980388"/>
            <a:ext cx="7079530" cy="646331"/>
          </a:xfrm>
          <a:prstGeom prst="rect">
            <a:avLst/>
          </a:prstGeom>
          <a:noFill/>
        </p:spPr>
        <p:txBody>
          <a:bodyPr wrap="square" rtlCol="0">
            <a:spAutoFit/>
          </a:bodyPr>
          <a:lstStyle/>
          <a:p>
            <a:r>
              <a:rPr lang="en-US" dirty="0"/>
              <a:t>You can also look in history to see if there is any additional information.  At the top of the page, you can click the green clock to take you to history </a:t>
            </a:r>
          </a:p>
        </p:txBody>
      </p:sp>
      <p:cxnSp>
        <p:nvCxnSpPr>
          <p:cNvPr id="8" name="Straight Arrow Connector 7">
            <a:extLst>
              <a:ext uri="{FF2B5EF4-FFF2-40B4-BE49-F238E27FC236}">
                <a16:creationId xmlns:a16="http://schemas.microsoft.com/office/drawing/2014/main" id="{E2ADC056-305E-40A7-A5D5-B56FE135DCC0}"/>
              </a:ext>
            </a:extLst>
          </p:cNvPr>
          <p:cNvCxnSpPr/>
          <p:nvPr/>
        </p:nvCxnSpPr>
        <p:spPr>
          <a:xfrm>
            <a:off x="3261674" y="1715678"/>
            <a:ext cx="0" cy="9238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976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7489F1-55BB-4062-8668-CF417CDB719E}"/>
              </a:ext>
            </a:extLst>
          </p:cNvPr>
          <p:cNvPicPr>
            <a:picLocks noChangeAspect="1"/>
          </p:cNvPicPr>
          <p:nvPr/>
        </p:nvPicPr>
        <p:blipFill>
          <a:blip r:embed="rId2"/>
          <a:stretch>
            <a:fillRect/>
          </a:stretch>
        </p:blipFill>
        <p:spPr>
          <a:xfrm>
            <a:off x="2485521" y="409153"/>
            <a:ext cx="7220958" cy="6039693"/>
          </a:xfrm>
          <a:prstGeom prst="rect">
            <a:avLst/>
          </a:prstGeom>
        </p:spPr>
      </p:pic>
      <p:pic>
        <p:nvPicPr>
          <p:cNvPr id="5" name="Picture 4">
            <a:extLst>
              <a:ext uri="{FF2B5EF4-FFF2-40B4-BE49-F238E27FC236}">
                <a16:creationId xmlns:a16="http://schemas.microsoft.com/office/drawing/2014/main" id="{498E82D5-3DA5-49D6-B4D5-3A11FE072B3E}"/>
              </a:ext>
            </a:extLst>
          </p:cNvPr>
          <p:cNvPicPr>
            <a:picLocks noChangeAspect="1"/>
          </p:cNvPicPr>
          <p:nvPr/>
        </p:nvPicPr>
        <p:blipFill>
          <a:blip r:embed="rId3"/>
          <a:stretch>
            <a:fillRect/>
          </a:stretch>
        </p:blipFill>
        <p:spPr>
          <a:xfrm>
            <a:off x="1961573" y="75732"/>
            <a:ext cx="8268854" cy="6706536"/>
          </a:xfrm>
          <a:prstGeom prst="rect">
            <a:avLst/>
          </a:prstGeom>
        </p:spPr>
      </p:pic>
    </p:spTree>
    <p:extLst>
      <p:ext uri="{BB962C8B-B14F-4D97-AF65-F5344CB8AC3E}">
        <p14:creationId xmlns:p14="http://schemas.microsoft.com/office/powerpoint/2010/main" val="92797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Forms">
                <a:extLst>
                  <a:ext uri="{FF2B5EF4-FFF2-40B4-BE49-F238E27FC236}">
                    <a16:creationId xmlns:a16="http://schemas.microsoft.com/office/drawing/2014/main" id="{A54821E5-22C2-4FE7-BDE1-77561470AAF8}"/>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Forms">
                <a:extLst>
                  <a:ext uri="{FF2B5EF4-FFF2-40B4-BE49-F238E27FC236}">
                    <a16:creationId xmlns:a16="http://schemas.microsoft.com/office/drawing/2014/main" id="{A54821E5-22C2-4FE7-BDE1-77561470AAF8}"/>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Forms">
                <a:extLst>
                  <a:ext uri="{FF2B5EF4-FFF2-40B4-BE49-F238E27FC236}">
                    <a16:creationId xmlns:a16="http://schemas.microsoft.com/office/drawing/2014/main" id="{547EA43E-5B34-4456-95E8-A075AF90742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5" name="Add-in 4" title="Forms">
                <a:extLst>
                  <a:ext uri="{FF2B5EF4-FFF2-40B4-BE49-F238E27FC236}">
                    <a16:creationId xmlns:a16="http://schemas.microsoft.com/office/drawing/2014/main" id="{547EA43E-5B34-4456-95E8-A075AF907421}"/>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88389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0866B-2D90-4561-BB4E-6E634CF5C21D}"/>
              </a:ext>
            </a:extLst>
          </p:cNvPr>
          <p:cNvSpPr txBox="1"/>
          <p:nvPr/>
        </p:nvSpPr>
        <p:spPr>
          <a:xfrm>
            <a:off x="4446166" y="2437001"/>
            <a:ext cx="3665989"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214554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F25A-7BB0-43A1-B933-B1D45E384409}"/>
              </a:ext>
            </a:extLst>
          </p:cNvPr>
          <p:cNvSpPr>
            <a:spLocks noGrp="1"/>
          </p:cNvSpPr>
          <p:nvPr>
            <p:ph type="title"/>
          </p:nvPr>
        </p:nvSpPr>
        <p:spPr/>
        <p:txBody>
          <a:bodyPr anchor="t">
            <a:normAutofit/>
          </a:bodyPr>
          <a:lstStyle/>
          <a:p>
            <a:r>
              <a:rPr lang="en-US" b="1"/>
              <a:t>Grievance and Appeals Template</a:t>
            </a:r>
            <a:endParaRPr lang="en-US" b="1" dirty="0"/>
          </a:p>
        </p:txBody>
      </p:sp>
      <p:sp>
        <p:nvSpPr>
          <p:cNvPr id="5" name="Text Placeholder 4">
            <a:extLst>
              <a:ext uri="{FF2B5EF4-FFF2-40B4-BE49-F238E27FC236}">
                <a16:creationId xmlns:a16="http://schemas.microsoft.com/office/drawing/2014/main" id="{D2239E60-1528-4262-905E-67B9205DFB58}"/>
              </a:ext>
            </a:extLst>
          </p:cNvPr>
          <p:cNvSpPr>
            <a:spLocks noGrp="1"/>
          </p:cNvSpPr>
          <p:nvPr>
            <p:ph sz="half" idx="1"/>
          </p:nvPr>
        </p:nvSpPr>
        <p:spPr>
          <a:xfrm>
            <a:off x="193793" y="1107251"/>
            <a:ext cx="4269059" cy="4206240"/>
          </a:xfrm>
        </p:spPr>
        <p:txBody>
          <a:bodyPr>
            <a:normAutofit fontScale="92500" lnSpcReduction="10000"/>
          </a:bodyPr>
          <a:lstStyle/>
          <a:p>
            <a:r>
              <a:rPr lang="en-US" dirty="0"/>
              <a:t>This is the form that you will use when a member calls in and expresses their desire to file either a Grievance or Appeal. This form will be sent to you along with the presentation.   **</a:t>
            </a:r>
            <a:r>
              <a:rPr lang="en-US" b="1" u="sng" dirty="0"/>
              <a:t>It is extremely important that you include your name in case there are questions. </a:t>
            </a:r>
          </a:p>
          <a:p>
            <a:endParaRPr lang="en-US" dirty="0"/>
          </a:p>
          <a:p>
            <a:pPr marL="0" indent="0">
              <a:buNone/>
            </a:pPr>
            <a:r>
              <a:rPr lang="en-US" b="1" dirty="0">
                <a:solidFill>
                  <a:srgbClr val="002060"/>
                </a:solidFill>
              </a:rPr>
              <a:t> </a:t>
            </a:r>
            <a:endParaRPr lang="en-US" dirty="0"/>
          </a:p>
        </p:txBody>
      </p:sp>
      <p:sp>
        <p:nvSpPr>
          <p:cNvPr id="65" name="Slide Number Placeholder 6">
            <a:extLst>
              <a:ext uri="{FF2B5EF4-FFF2-40B4-BE49-F238E27FC236}">
                <a16:creationId xmlns:a16="http://schemas.microsoft.com/office/drawing/2014/main" id="{F55E24E4-6A69-33FC-E378-10FBB298A6DF}"/>
              </a:ext>
            </a:extLst>
          </p:cNvPr>
          <p:cNvSpPr>
            <a:spLocks noGrp="1"/>
          </p:cNvSpPr>
          <p:nvPr>
            <p:ph type="sldNum" sz="quarter" idx="12"/>
          </p:nvPr>
        </p:nvSpPr>
        <p:spPr/>
        <p:txBody>
          <a:bodyPr wrap="none" anchor="b">
            <a:normAutofit/>
          </a:bodyPr>
          <a:lstStyle/>
          <a:p>
            <a:pPr>
              <a:spcAft>
                <a:spcPts val="600"/>
              </a:spcAft>
            </a:pPr>
            <a:fld id="{B58DE5F1-E0F9-4CCA-92B7-7A6FC4DFEE14}" type="slidenum">
              <a:rPr lang="en-US" smtClean="0"/>
              <a:pPr>
                <a:spcAft>
                  <a:spcPts val="600"/>
                </a:spcAft>
              </a:pPr>
              <a:t>3</a:t>
            </a:fld>
            <a:endParaRPr lang="en-US"/>
          </a:p>
        </p:txBody>
      </p:sp>
      <p:pic>
        <p:nvPicPr>
          <p:cNvPr id="4" name="Picture 5" descr="Table&#10;&#10;Description automatically generated">
            <a:extLst>
              <a:ext uri="{FF2B5EF4-FFF2-40B4-BE49-F238E27FC236}">
                <a16:creationId xmlns:a16="http://schemas.microsoft.com/office/drawing/2014/main" id="{1F6619AA-2E0A-ACB4-8904-E91B0A4335AD}"/>
              </a:ext>
            </a:extLst>
          </p:cNvPr>
          <p:cNvPicPr>
            <a:picLocks noChangeAspect="1"/>
          </p:cNvPicPr>
          <p:nvPr/>
        </p:nvPicPr>
        <p:blipFill>
          <a:blip r:embed="rId2"/>
          <a:stretch>
            <a:fillRect/>
          </a:stretch>
        </p:blipFill>
        <p:spPr>
          <a:xfrm>
            <a:off x="4485085" y="1031187"/>
            <a:ext cx="7584686" cy="5083699"/>
          </a:xfrm>
          <a:prstGeom prst="rect">
            <a:avLst/>
          </a:prstGeom>
        </p:spPr>
      </p:pic>
    </p:spTree>
    <p:extLst>
      <p:ext uri="{BB962C8B-B14F-4D97-AF65-F5344CB8AC3E}">
        <p14:creationId xmlns:p14="http://schemas.microsoft.com/office/powerpoint/2010/main" val="1521187000"/>
      </p:ext>
    </p:extLst>
  </p:cSld>
  <p:clrMapOvr>
    <a:masterClrMapping/>
  </p:clrMapOvr>
  <mc:AlternateContent xmlns:mc="http://schemas.openxmlformats.org/markup-compatibility/2006" xmlns:p14="http://schemas.microsoft.com/office/powerpoint/2010/main">
    <mc:Choice Requires="p14">
      <p:transition spd="med" p14:dur="700" advTm="25691">
        <p:fade/>
      </p:transition>
    </mc:Choice>
    <mc:Fallback xmlns="">
      <p:transition spd="med" advTm="2569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B04358-4F72-4A4A-B3C1-7064095FB147}"/>
              </a:ext>
            </a:extLst>
          </p:cNvPr>
          <p:cNvSpPr txBox="1"/>
          <p:nvPr/>
        </p:nvSpPr>
        <p:spPr>
          <a:xfrm>
            <a:off x="243281" y="5855669"/>
            <a:ext cx="8095857" cy="646331"/>
          </a:xfrm>
          <a:prstGeom prst="rect">
            <a:avLst/>
          </a:prstGeom>
          <a:noFill/>
        </p:spPr>
        <p:txBody>
          <a:bodyPr wrap="square" rtlCol="0">
            <a:spAutoFit/>
          </a:bodyPr>
          <a:lstStyle/>
          <a:p>
            <a:r>
              <a:rPr lang="en-US" dirty="0"/>
              <a:t>You will complete this form a thoroughly as possible. Then you will print to your computer with the below directions. </a:t>
            </a:r>
          </a:p>
        </p:txBody>
      </p:sp>
      <p:pic>
        <p:nvPicPr>
          <p:cNvPr id="4" name="Picture 4" descr="Table&#10;&#10;Description automatically generated">
            <a:extLst>
              <a:ext uri="{FF2B5EF4-FFF2-40B4-BE49-F238E27FC236}">
                <a16:creationId xmlns:a16="http://schemas.microsoft.com/office/drawing/2014/main" id="{3F01AD64-3019-3B22-9CB4-9AC6DAF28E14}"/>
              </a:ext>
            </a:extLst>
          </p:cNvPr>
          <p:cNvPicPr>
            <a:picLocks noChangeAspect="1"/>
          </p:cNvPicPr>
          <p:nvPr/>
        </p:nvPicPr>
        <p:blipFill>
          <a:blip r:embed="rId2"/>
          <a:stretch>
            <a:fillRect/>
          </a:stretch>
        </p:blipFill>
        <p:spPr>
          <a:xfrm>
            <a:off x="496229" y="352821"/>
            <a:ext cx="8055286" cy="5400681"/>
          </a:xfrm>
          <a:prstGeom prst="rect">
            <a:avLst/>
          </a:prstGeom>
        </p:spPr>
      </p:pic>
    </p:spTree>
    <p:extLst>
      <p:ext uri="{BB962C8B-B14F-4D97-AF65-F5344CB8AC3E}">
        <p14:creationId xmlns:p14="http://schemas.microsoft.com/office/powerpoint/2010/main" val="387338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F449-BA95-45F7-8AB4-4756D86AD5DB}"/>
              </a:ext>
            </a:extLst>
          </p:cNvPr>
          <p:cNvSpPr>
            <a:spLocks noGrp="1"/>
          </p:cNvSpPr>
          <p:nvPr>
            <p:ph type="title"/>
          </p:nvPr>
        </p:nvSpPr>
        <p:spPr/>
        <p:txBody>
          <a:bodyPr/>
          <a:lstStyle/>
          <a:p>
            <a:r>
              <a:rPr lang="en-US" b="1" dirty="0"/>
              <a:t>How to use Grievance Template</a:t>
            </a:r>
          </a:p>
        </p:txBody>
      </p:sp>
      <p:sp>
        <p:nvSpPr>
          <p:cNvPr id="3" name="TextBox 2">
            <a:extLst>
              <a:ext uri="{FF2B5EF4-FFF2-40B4-BE49-F238E27FC236}">
                <a16:creationId xmlns:a16="http://schemas.microsoft.com/office/drawing/2014/main" id="{994B9444-6745-4262-A2EE-F5084C5C6BC4}"/>
              </a:ext>
            </a:extLst>
          </p:cNvPr>
          <p:cNvSpPr txBox="1"/>
          <p:nvPr/>
        </p:nvSpPr>
        <p:spPr>
          <a:xfrm>
            <a:off x="838200" y="1820411"/>
            <a:ext cx="8749718" cy="2585323"/>
          </a:xfrm>
          <a:prstGeom prst="rect">
            <a:avLst/>
          </a:prstGeom>
          <a:noFill/>
        </p:spPr>
        <p:txBody>
          <a:bodyPr wrap="square" rtlCol="0">
            <a:spAutoFit/>
          </a:bodyPr>
          <a:lstStyle/>
          <a:p>
            <a:pPr marL="342900" indent="-342900">
              <a:buAutoNum type="arabicPeriod"/>
            </a:pPr>
            <a:r>
              <a:rPr lang="en-US" dirty="0"/>
              <a:t>Fill in as much information in the template as possible.  There must be member name, ID and the Grievance issue.  </a:t>
            </a:r>
          </a:p>
          <a:p>
            <a:pPr marL="342900" indent="-342900">
              <a:buAutoNum type="arabicPeriod"/>
            </a:pPr>
            <a:r>
              <a:rPr lang="en-US" dirty="0"/>
              <a:t>Once you have completed it, print the file as a PDF on your computer.  The easiest way is to make a folder and just put them in there.  You do this as follows: </a:t>
            </a:r>
          </a:p>
          <a:p>
            <a:pPr marL="800100" lvl="1" indent="-342900">
              <a:buAutoNum type="arabicPeriod"/>
            </a:pPr>
            <a:r>
              <a:rPr lang="en-US" dirty="0"/>
              <a:t>At top of form select file</a:t>
            </a:r>
          </a:p>
          <a:p>
            <a:pPr marL="800100" lvl="1"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pic>
        <p:nvPicPr>
          <p:cNvPr id="5" name="Picture 4">
            <a:extLst>
              <a:ext uri="{FF2B5EF4-FFF2-40B4-BE49-F238E27FC236}">
                <a16:creationId xmlns:a16="http://schemas.microsoft.com/office/drawing/2014/main" id="{60BD5972-068D-4740-A4C8-4BC92A00C10E}"/>
              </a:ext>
            </a:extLst>
          </p:cNvPr>
          <p:cNvPicPr>
            <a:picLocks noChangeAspect="1"/>
          </p:cNvPicPr>
          <p:nvPr/>
        </p:nvPicPr>
        <p:blipFill>
          <a:blip r:embed="rId2"/>
          <a:stretch>
            <a:fillRect/>
          </a:stretch>
        </p:blipFill>
        <p:spPr>
          <a:xfrm>
            <a:off x="25138" y="2953366"/>
            <a:ext cx="3219899" cy="1724266"/>
          </a:xfrm>
          <a:prstGeom prst="rect">
            <a:avLst/>
          </a:prstGeom>
        </p:spPr>
      </p:pic>
      <p:sp>
        <p:nvSpPr>
          <p:cNvPr id="6" name="Oval 5">
            <a:extLst>
              <a:ext uri="{FF2B5EF4-FFF2-40B4-BE49-F238E27FC236}">
                <a16:creationId xmlns:a16="http://schemas.microsoft.com/office/drawing/2014/main" id="{DA76FEC6-BAC0-4BD8-9A57-A8175ADDCF99}"/>
              </a:ext>
            </a:extLst>
          </p:cNvPr>
          <p:cNvSpPr/>
          <p:nvPr/>
        </p:nvSpPr>
        <p:spPr>
          <a:xfrm>
            <a:off x="1875934" y="3667027"/>
            <a:ext cx="358219" cy="1979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6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127503-9298-4FA3-BCBC-97FA53B9FB59}"/>
              </a:ext>
            </a:extLst>
          </p:cNvPr>
          <p:cNvSpPr txBox="1"/>
          <p:nvPr/>
        </p:nvSpPr>
        <p:spPr>
          <a:xfrm>
            <a:off x="587229" y="595618"/>
            <a:ext cx="10461072" cy="646331"/>
          </a:xfrm>
          <a:prstGeom prst="rect">
            <a:avLst/>
          </a:prstGeom>
          <a:noFill/>
        </p:spPr>
        <p:txBody>
          <a:bodyPr wrap="square" rtlCol="0">
            <a:spAutoFit/>
          </a:bodyPr>
          <a:lstStyle/>
          <a:p>
            <a:r>
              <a:rPr lang="en-US" dirty="0"/>
              <a:t>2. Click Print</a:t>
            </a:r>
          </a:p>
          <a:p>
            <a:endParaRPr lang="en-US" dirty="0"/>
          </a:p>
        </p:txBody>
      </p:sp>
      <p:pic>
        <p:nvPicPr>
          <p:cNvPr id="6" name="Picture 5">
            <a:extLst>
              <a:ext uri="{FF2B5EF4-FFF2-40B4-BE49-F238E27FC236}">
                <a16:creationId xmlns:a16="http://schemas.microsoft.com/office/drawing/2014/main" id="{502FD70B-C784-4826-821D-76FE2DCB98A2}"/>
              </a:ext>
            </a:extLst>
          </p:cNvPr>
          <p:cNvPicPr>
            <a:picLocks noChangeAspect="1"/>
          </p:cNvPicPr>
          <p:nvPr/>
        </p:nvPicPr>
        <p:blipFill>
          <a:blip r:embed="rId2"/>
          <a:stretch>
            <a:fillRect/>
          </a:stretch>
        </p:blipFill>
        <p:spPr>
          <a:xfrm>
            <a:off x="5543473" y="613969"/>
            <a:ext cx="1105054" cy="5630061"/>
          </a:xfrm>
          <a:prstGeom prst="rect">
            <a:avLst/>
          </a:prstGeom>
        </p:spPr>
      </p:pic>
      <p:sp>
        <p:nvSpPr>
          <p:cNvPr id="7" name="Oval 6">
            <a:extLst>
              <a:ext uri="{FF2B5EF4-FFF2-40B4-BE49-F238E27FC236}">
                <a16:creationId xmlns:a16="http://schemas.microsoft.com/office/drawing/2014/main" id="{8D474164-F992-4951-AA3D-AC8C2F5F0617}"/>
              </a:ext>
            </a:extLst>
          </p:cNvPr>
          <p:cNvSpPr/>
          <p:nvPr/>
        </p:nvSpPr>
        <p:spPr>
          <a:xfrm>
            <a:off x="5543473" y="3751868"/>
            <a:ext cx="753632" cy="2922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D9A6046-F959-4B4F-A7E3-6F5202E1DB0C}"/>
              </a:ext>
            </a:extLst>
          </p:cNvPr>
          <p:cNvCxnSpPr/>
          <p:nvPr/>
        </p:nvCxnSpPr>
        <p:spPr>
          <a:xfrm>
            <a:off x="1400961" y="918783"/>
            <a:ext cx="3858936" cy="28330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19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9AF55-BBDD-44C0-8F96-E1729BB86AC1}"/>
              </a:ext>
            </a:extLst>
          </p:cNvPr>
          <p:cNvSpPr txBox="1"/>
          <p:nvPr/>
        </p:nvSpPr>
        <p:spPr>
          <a:xfrm>
            <a:off x="478172" y="486561"/>
            <a:ext cx="11081857" cy="369332"/>
          </a:xfrm>
          <a:prstGeom prst="rect">
            <a:avLst/>
          </a:prstGeom>
          <a:noFill/>
        </p:spPr>
        <p:txBody>
          <a:bodyPr wrap="square" rtlCol="0">
            <a:spAutoFit/>
          </a:bodyPr>
          <a:lstStyle/>
          <a:p>
            <a:r>
              <a:rPr lang="en-US" dirty="0"/>
              <a:t>3. Make sure Printer is set to Microsoft Print to PDF and then click the Printer Icon</a:t>
            </a:r>
          </a:p>
        </p:txBody>
      </p:sp>
      <p:pic>
        <p:nvPicPr>
          <p:cNvPr id="6" name="Picture 5">
            <a:extLst>
              <a:ext uri="{FF2B5EF4-FFF2-40B4-BE49-F238E27FC236}">
                <a16:creationId xmlns:a16="http://schemas.microsoft.com/office/drawing/2014/main" id="{1AC2BE89-B003-4C1A-BD3A-04400C636526}"/>
              </a:ext>
            </a:extLst>
          </p:cNvPr>
          <p:cNvPicPr>
            <a:picLocks noChangeAspect="1"/>
          </p:cNvPicPr>
          <p:nvPr/>
        </p:nvPicPr>
        <p:blipFill>
          <a:blip r:embed="rId2"/>
          <a:stretch>
            <a:fillRect/>
          </a:stretch>
        </p:blipFill>
        <p:spPr>
          <a:xfrm>
            <a:off x="4390787" y="1923840"/>
            <a:ext cx="3410426" cy="3010320"/>
          </a:xfrm>
          <a:prstGeom prst="rect">
            <a:avLst/>
          </a:prstGeom>
        </p:spPr>
      </p:pic>
    </p:spTree>
    <p:extLst>
      <p:ext uri="{BB962C8B-B14F-4D97-AF65-F5344CB8AC3E}">
        <p14:creationId xmlns:p14="http://schemas.microsoft.com/office/powerpoint/2010/main" val="417734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484FC2-0ED9-4BD2-AB50-6CDCFCCDA48D}"/>
              </a:ext>
            </a:extLst>
          </p:cNvPr>
          <p:cNvPicPr>
            <a:picLocks noChangeAspect="1"/>
          </p:cNvPicPr>
          <p:nvPr/>
        </p:nvPicPr>
        <p:blipFill>
          <a:blip r:embed="rId2"/>
          <a:stretch>
            <a:fillRect/>
          </a:stretch>
        </p:blipFill>
        <p:spPr>
          <a:xfrm>
            <a:off x="5829966" y="763570"/>
            <a:ext cx="5782482" cy="4963265"/>
          </a:xfrm>
          <a:prstGeom prst="rect">
            <a:avLst/>
          </a:prstGeom>
        </p:spPr>
      </p:pic>
      <p:sp>
        <p:nvSpPr>
          <p:cNvPr id="4" name="Rectangle 3">
            <a:extLst>
              <a:ext uri="{FF2B5EF4-FFF2-40B4-BE49-F238E27FC236}">
                <a16:creationId xmlns:a16="http://schemas.microsoft.com/office/drawing/2014/main" id="{61C06384-E7C6-40BD-A3C4-775CB0D685D9}"/>
              </a:ext>
            </a:extLst>
          </p:cNvPr>
          <p:cNvSpPr/>
          <p:nvPr/>
        </p:nvSpPr>
        <p:spPr>
          <a:xfrm>
            <a:off x="6096000" y="1791093"/>
            <a:ext cx="1803662" cy="109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E50E6E-F70A-412E-8195-FA6942992E8A}"/>
              </a:ext>
            </a:extLst>
          </p:cNvPr>
          <p:cNvSpPr/>
          <p:nvPr/>
        </p:nvSpPr>
        <p:spPr>
          <a:xfrm>
            <a:off x="6096000" y="3109375"/>
            <a:ext cx="1865152" cy="109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20532F-52CB-4E22-8530-2052020E4A4A}"/>
              </a:ext>
            </a:extLst>
          </p:cNvPr>
          <p:cNvSpPr/>
          <p:nvPr/>
        </p:nvSpPr>
        <p:spPr>
          <a:xfrm>
            <a:off x="8590327" y="2055303"/>
            <a:ext cx="1535185" cy="244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0946FFC-D327-4AB6-8CCE-1CB9A3F5BA91}"/>
              </a:ext>
            </a:extLst>
          </p:cNvPr>
          <p:cNvSpPr txBox="1"/>
          <p:nvPr/>
        </p:nvSpPr>
        <p:spPr>
          <a:xfrm>
            <a:off x="377505" y="855677"/>
            <a:ext cx="5089320" cy="4247317"/>
          </a:xfrm>
          <a:prstGeom prst="rect">
            <a:avLst/>
          </a:prstGeom>
          <a:noFill/>
        </p:spPr>
        <p:txBody>
          <a:bodyPr wrap="square" rtlCol="0">
            <a:spAutoFit/>
          </a:bodyPr>
          <a:lstStyle/>
          <a:p>
            <a:r>
              <a:rPr lang="en-US" dirty="0"/>
              <a:t>4. Select the folder you want to save the print to.  </a:t>
            </a:r>
          </a:p>
          <a:p>
            <a:endParaRPr lang="en-US" dirty="0"/>
          </a:p>
          <a:p>
            <a:endParaRPr lang="en-US" dirty="0"/>
          </a:p>
          <a:p>
            <a:endParaRPr lang="en-US" dirty="0"/>
          </a:p>
          <a:p>
            <a:endParaRPr lang="en-US" dirty="0"/>
          </a:p>
          <a:p>
            <a:endParaRPr lang="en-US" dirty="0"/>
          </a:p>
          <a:p>
            <a:endParaRPr lang="en-US" dirty="0"/>
          </a:p>
          <a:p>
            <a:r>
              <a:rPr lang="en-US" dirty="0"/>
              <a:t>5. Name your file your member’s name</a:t>
            </a:r>
          </a:p>
          <a:p>
            <a:endParaRPr lang="en-US" dirty="0"/>
          </a:p>
          <a:p>
            <a:endParaRPr lang="en-US" dirty="0"/>
          </a:p>
          <a:p>
            <a:endParaRPr lang="en-US" dirty="0"/>
          </a:p>
          <a:p>
            <a:endParaRPr lang="en-US" dirty="0"/>
          </a:p>
          <a:p>
            <a:endParaRPr lang="en-US" dirty="0"/>
          </a:p>
          <a:p>
            <a:endParaRPr lang="en-US" dirty="0"/>
          </a:p>
          <a:p>
            <a:r>
              <a:rPr lang="en-US" dirty="0"/>
              <a:t>6. Click Save </a:t>
            </a:r>
          </a:p>
        </p:txBody>
      </p:sp>
      <p:cxnSp>
        <p:nvCxnSpPr>
          <p:cNvPr id="9" name="Straight Arrow Connector 8">
            <a:extLst>
              <a:ext uri="{FF2B5EF4-FFF2-40B4-BE49-F238E27FC236}">
                <a16:creationId xmlns:a16="http://schemas.microsoft.com/office/drawing/2014/main" id="{6786AD1A-70CA-4C9C-BE82-3472ECC24A07}"/>
              </a:ext>
            </a:extLst>
          </p:cNvPr>
          <p:cNvCxnSpPr>
            <a:cxnSpLocks/>
          </p:cNvCxnSpPr>
          <p:nvPr/>
        </p:nvCxnSpPr>
        <p:spPr>
          <a:xfrm>
            <a:off x="1627464" y="4936847"/>
            <a:ext cx="8036653" cy="5747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EFA3B9-B903-4C66-9551-7CD5D19C29A2}"/>
              </a:ext>
            </a:extLst>
          </p:cNvPr>
          <p:cNvCxnSpPr/>
          <p:nvPr/>
        </p:nvCxnSpPr>
        <p:spPr>
          <a:xfrm>
            <a:off x="3881635" y="3109375"/>
            <a:ext cx="3116196" cy="16891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446481-B6ED-4CC7-B660-4D67E9769278}"/>
              </a:ext>
            </a:extLst>
          </p:cNvPr>
          <p:cNvCxnSpPr/>
          <p:nvPr/>
        </p:nvCxnSpPr>
        <p:spPr>
          <a:xfrm>
            <a:off x="3540154" y="1182848"/>
            <a:ext cx="2474752" cy="1701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65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59B1D6-620B-4646-9751-61BCBC39BD71}"/>
              </a:ext>
            </a:extLst>
          </p:cNvPr>
          <p:cNvSpPr txBox="1"/>
          <p:nvPr/>
        </p:nvSpPr>
        <p:spPr>
          <a:xfrm>
            <a:off x="1652631" y="2306972"/>
            <a:ext cx="7046752" cy="707886"/>
          </a:xfrm>
          <a:prstGeom prst="rect">
            <a:avLst/>
          </a:prstGeom>
          <a:noFill/>
        </p:spPr>
        <p:txBody>
          <a:bodyPr wrap="square" rtlCol="0">
            <a:spAutoFit/>
          </a:bodyPr>
          <a:lstStyle/>
          <a:p>
            <a:r>
              <a:rPr lang="en-US" sz="4000" dirty="0"/>
              <a:t>Next go back to VUE360Rx </a:t>
            </a:r>
          </a:p>
        </p:txBody>
      </p:sp>
    </p:spTree>
    <p:extLst>
      <p:ext uri="{BB962C8B-B14F-4D97-AF65-F5344CB8AC3E}">
        <p14:creationId xmlns:p14="http://schemas.microsoft.com/office/powerpoint/2010/main" val="1790575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F5412121-0B8A-4A29-996A-7CF117CBE229}">
  <we:reference id="wa104381526" version="1.0.0.2" store="en-US" storeType="OMEX"/>
  <we:alternateReferences>
    <we:reference id="WA104381526" version="1.0.0.2" store="WA104381526" storeType="OMEX"/>
  </we:alternateReferences>
  <we:properties>
    <we:property name="FormID" value="&quot;nPhjxpvvj0G9PUHkbAzgaPS4lAAI0Y5AmUJeS3EHByZUN0JQSE9MWFMxTlZYT01CM05OT0ZDNDVUQi4u&quot;"/>
  </we:properties>
  <we:bindings/>
  <we:snapshot xmlns:r="http://schemas.openxmlformats.org/officeDocument/2006/relationships"/>
</we:webextension>
</file>

<file path=ppt/webextensions/webextension2.xml><?xml version="1.0" encoding="utf-8"?>
<we:webextension xmlns:we="http://schemas.microsoft.com/office/webextensions/webextension/2010/11" id="{C8C0AD1F-343F-41E3-AE73-C0D693DE76F1}">
  <we:reference id="wa104381526" version="1.0.0.2" store="en-US" storeType="OMEX"/>
  <we:alternateReferences>
    <we:reference id="WA104381526" version="1.0.0.2" store="WA104381526" storeType="OMEX"/>
  </we:alternateReferences>
  <we:properties>
    <we:property name="FormID" value="&quot;nPhjxpvvj0G9PUHkbAzgaPS4lAAI0Y5AmUJeS3EHByZUN0JQSE9MWFMxTlZYT01CM05OT0ZDNDVUQi4u&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3116</TotalTime>
  <Words>585</Words>
  <Application>Microsoft Office PowerPoint</Application>
  <PresentationFormat>Widescreen</PresentationFormat>
  <Paragraphs>58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GRIEVANCE AND APPEALS</vt:lpstr>
      <vt:lpstr>    Appeals – The members request for Gainwell’s review of an adverse benefit determination.   Grievances - The member’s expression of dissatisfaction about any matter other than an adverse benefit determination.  **NOTE- we do not ask a member if they want to file a grievance.  When you hear they are unhappy about something you file the grievance.     </vt:lpstr>
      <vt:lpstr>Grievance and Appeals Template</vt:lpstr>
      <vt:lpstr>PowerPoint Presentation</vt:lpstr>
      <vt:lpstr>How to use Grievance Template</vt:lpstr>
      <vt:lpstr>PowerPoint Presentation</vt:lpstr>
      <vt:lpstr>PowerPoint Presentation</vt:lpstr>
      <vt:lpstr>PowerPoint Presentation</vt:lpstr>
      <vt:lpstr>PowerPoint Presentation</vt:lpstr>
      <vt:lpstr>PowerPoint Presentation</vt:lpstr>
      <vt:lpstr>PowerPoint Presentation</vt:lpstr>
      <vt:lpstr>Click on the Document Publisher tab to enter your information from the Grievance and Appeals Template.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GRIEVANCE AND APPEALS</dc:title>
  <dc:creator>Aliff, Lori</dc:creator>
  <cp:lastModifiedBy>Reinhart, Emily</cp:lastModifiedBy>
  <cp:revision>16</cp:revision>
  <dcterms:created xsi:type="dcterms:W3CDTF">2022-11-04T13:17:40Z</dcterms:created>
  <dcterms:modified xsi:type="dcterms:W3CDTF">2023-06-13T15:48:41Z</dcterms:modified>
</cp:coreProperties>
</file>