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9.png" ContentType="image/png"/>
  <Override PartName="/ppt/media/image7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tif" ContentType="image/tiff"/>
  <Override PartName="/ppt/media/image6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A1A8E41-D25D-4812-8365-6D54DCF6B4ED}" type="datetime">
              <a:rPr b="0" lang="nl-NL" sz="1200" spc="-1" strike="noStrike">
                <a:solidFill>
                  <a:srgbClr val="8b8b8b"/>
                </a:solidFill>
                <a:latin typeface="Century Schoolbook"/>
              </a:rPr>
              <a:t>10-12-17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CC551DB-885D-42F7-ACE0-FAB68DDD9146}" type="slidenum">
              <a:rPr b="0" lang="nl-NL" sz="1200" spc="-1" strike="noStrike">
                <a:solidFill>
                  <a:srgbClr val="8b8b8b"/>
                </a:solidFill>
                <a:latin typeface="Century Schoolbook"/>
              </a:rPr>
              <a:t>&lt;getal&gt;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Klik om de opmaak van de overzichtstekst te bewerken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Tweede overzichtsniveau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Derde overzichtsniveau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Vierde overzichtsniveau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Vijfde overzichtsniveau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Zesde overzichtsniveau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Zevende overzichtsniveau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2C9E06-F34D-44EE-A13B-B3E9E556EBBC}" type="datetime">
              <a:rPr b="0" lang="nl-NL" sz="1200" spc="-1" strike="noStrike">
                <a:solidFill>
                  <a:srgbClr val="8b8b8b"/>
                </a:solidFill>
                <a:latin typeface="Century Schoolbook"/>
              </a:rPr>
              <a:t>10-12-17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7AD12B-43D3-4E69-92D4-217B82F31009}" type="slidenum">
              <a:rPr b="0" lang="nl-NL" sz="1200" spc="-1" strike="noStrike">
                <a:solidFill>
                  <a:srgbClr val="8b8b8b"/>
                </a:solidFill>
                <a:latin typeface="Century Schoolbook"/>
              </a:rPr>
              <a:t>&lt;getal&gt;</a:t>
            </a:fld>
            <a:endParaRPr b="0" lang="nl-N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ti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978440" y="1128960"/>
            <a:ext cx="6040800" cy="21114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Introduction to Deep Learning</a:t>
            </a:r>
            <a:endParaRPr b="0" lang="en-US" sz="6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195800" y="3696840"/>
            <a:ext cx="785592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nl-NL" sz="5400" spc="-1" strike="noStrike">
                <a:solidFill>
                  <a:srgbClr val="000000"/>
                </a:solidFill>
                <a:latin typeface="Calibri"/>
                <a:ea typeface="Calibri"/>
              </a:rPr>
              <a:t>Supervised Learning </a:t>
            </a:r>
            <a:endParaRPr b="0" lang="nl-NL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5400" spc="-1" strike="noStrike">
                <a:solidFill>
                  <a:srgbClr val="000000"/>
                </a:solidFill>
                <a:latin typeface="Calibri"/>
                <a:ea typeface="Calibri"/>
              </a:rPr>
              <a:t>with Neural Networks</a:t>
            </a:r>
            <a:endParaRPr b="0" lang="nl-NL" sz="5400" spc="-1" strike="noStrike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 flipV="1">
            <a:off x="4392360" y="3415680"/>
            <a:ext cx="7437240" cy="2628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" name="Picture 28" descr=""/>
          <p:cNvPicPr/>
          <p:nvPr/>
        </p:nvPicPr>
        <p:blipFill>
          <a:blip r:embed="rId1"/>
          <a:stretch/>
        </p:blipFill>
        <p:spPr>
          <a:xfrm>
            <a:off x="660600" y="143136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347400" y="46825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deeplearning.ai</a:t>
            </a:r>
            <a:endParaRPr b="0" lang="nl-N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11280" y="205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Supervised Learning</a:t>
            </a:r>
            <a:endParaRPr b="0" lang="en-US" sz="4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Line 2"/>
          <p:cNvSpPr/>
          <p:nvPr/>
        </p:nvSpPr>
        <p:spPr>
          <a:xfrm>
            <a:off x="570960" y="2031840"/>
            <a:ext cx="108687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3"/>
          <p:cNvSpPr/>
          <p:nvPr/>
        </p:nvSpPr>
        <p:spPr>
          <a:xfrm>
            <a:off x="7817040" y="1339200"/>
            <a:ext cx="25560" cy="494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4"/>
          <p:cNvSpPr/>
          <p:nvPr/>
        </p:nvSpPr>
        <p:spPr>
          <a:xfrm flipH="1">
            <a:off x="4184640" y="1339200"/>
            <a:ext cx="9360" cy="4949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"/>
          <p:cNvSpPr/>
          <p:nvPr/>
        </p:nvSpPr>
        <p:spPr>
          <a:xfrm>
            <a:off x="4367520" y="1444320"/>
            <a:ext cx="22154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Output (y)</a:t>
            </a:r>
            <a:endParaRPr b="0" lang="nl-N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8047800" y="1368720"/>
            <a:ext cx="28659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Application</a:t>
            </a:r>
            <a:endParaRPr b="0" lang="nl-N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938520" y="1368720"/>
            <a:ext cx="28659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Input(x)</a:t>
            </a:r>
            <a:endParaRPr b="0" lang="nl-N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nl-NL" sz="32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4382280" y="2904120"/>
            <a:ext cx="261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Click on ad? (0/1)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8059680" y="2904120"/>
            <a:ext cx="2867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Online Advertising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946080" y="2904120"/>
            <a:ext cx="1983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Ad, user info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4385520" y="3547800"/>
            <a:ext cx="2695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Object (1,…,1000)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8058960" y="3547800"/>
            <a:ext cx="2138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Photo tagging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945000" y="3547800"/>
            <a:ext cx="1060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Image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4381920" y="4191840"/>
            <a:ext cx="23162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Text transcript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8059680" y="4191840"/>
            <a:ext cx="2834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Speech recognition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943920" y="4191840"/>
            <a:ext cx="1010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Audio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4373280" y="2260080"/>
            <a:ext cx="903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Price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8058240" y="2260080"/>
            <a:ext cx="1824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Real Estate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948960" y="2260080"/>
            <a:ext cx="2255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Home features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374360" y="4835880"/>
            <a:ext cx="1315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Chinese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8061120" y="4835880"/>
            <a:ext cx="30492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Machine translation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945000" y="4835880"/>
            <a:ext cx="12693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English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4385520" y="5479560"/>
            <a:ext cx="3165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Position of other cars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8061840" y="5479560"/>
            <a:ext cx="3047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Autonomous driving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>
            <a:off x="951480" y="5479560"/>
            <a:ext cx="2721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Image, Radar info</a:t>
            </a:r>
            <a:endParaRPr b="0" lang="nl-NL" sz="2400" spc="-1" strike="noStrike">
              <a:latin typeface="Arial"/>
            </a:endParaRPr>
          </a:p>
        </p:txBody>
      </p:sp>
      <p:pic>
        <p:nvPicPr>
          <p:cNvPr id="112" name="Ink 3" descr=""/>
          <p:cNvPicPr/>
          <p:nvPr/>
        </p:nvPicPr>
        <p:blipFill>
          <a:blip r:embed="rId1"/>
          <a:stretch/>
        </p:blipFill>
        <p:spPr>
          <a:xfrm>
            <a:off x="987480" y="1343160"/>
            <a:ext cx="11055240" cy="520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11280" y="2052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Neural Network examples</a:t>
            </a:r>
            <a:endParaRPr b="0" lang="nl-NL" sz="4400" spc="-1" strike="noStrike">
              <a:latin typeface="Arial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22400" y="2114280"/>
            <a:ext cx="4326120" cy="256968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1040760" y="5006160"/>
            <a:ext cx="2489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nl-NL" sz="2800" spc="-1" strike="noStrike">
                <a:solidFill>
                  <a:srgbClr val="000000"/>
                </a:solidFill>
                <a:latin typeface="Century Schoolbook"/>
              </a:rPr>
              <a:t>Standard NN</a:t>
            </a:r>
            <a:endParaRPr b="0" lang="nl-NL" sz="2800" spc="-1" strike="noStrike">
              <a:latin typeface="Arial"/>
            </a:endParaRPr>
          </a:p>
        </p:txBody>
      </p:sp>
      <p:pic>
        <p:nvPicPr>
          <p:cNvPr id="116" name="Picture 67" descr=""/>
          <p:cNvPicPr/>
          <p:nvPr/>
        </p:nvPicPr>
        <p:blipFill>
          <a:blip r:embed="rId2"/>
          <a:stretch/>
        </p:blipFill>
        <p:spPr>
          <a:xfrm>
            <a:off x="8223480" y="2446200"/>
            <a:ext cx="3820680" cy="21078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8859600" y="5006160"/>
            <a:ext cx="25488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nl-NL" sz="2800" spc="-1" strike="noStrike">
                <a:solidFill>
                  <a:srgbClr val="000000"/>
                </a:solidFill>
                <a:latin typeface="Century Schoolbook"/>
              </a:rPr>
              <a:t>Recurrent NN </a:t>
            </a:r>
            <a:endParaRPr b="0" lang="nl-NL" sz="2800" spc="-1" strike="noStrike">
              <a:latin typeface="Arial"/>
            </a:endParaRPr>
          </a:p>
        </p:txBody>
      </p:sp>
      <p:pic>
        <p:nvPicPr>
          <p:cNvPr id="118" name="Picture 2" descr=""/>
          <p:cNvPicPr/>
          <p:nvPr/>
        </p:nvPicPr>
        <p:blipFill>
          <a:blip r:embed="rId3"/>
          <a:stretch/>
        </p:blipFill>
        <p:spPr>
          <a:xfrm>
            <a:off x="4448880" y="2114280"/>
            <a:ext cx="3626280" cy="232200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4552560" y="5006160"/>
            <a:ext cx="3284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nl-NL" sz="2800" spc="-1" strike="noStrike">
                <a:solidFill>
                  <a:srgbClr val="000000"/>
                </a:solidFill>
                <a:latin typeface="Century Schoolbook"/>
              </a:rPr>
              <a:t>Convolutional NN</a:t>
            </a:r>
            <a:endParaRPr b="0" lang="nl-NL" sz="2800" spc="-1" strike="noStrike">
              <a:latin typeface="Arial"/>
            </a:endParaRPr>
          </a:p>
        </p:txBody>
      </p:sp>
      <p:pic>
        <p:nvPicPr>
          <p:cNvPr id="120" name="Ink 1" descr=""/>
          <p:cNvPicPr/>
          <p:nvPr/>
        </p:nvPicPr>
        <p:blipFill>
          <a:blip r:embed="rId4"/>
          <a:stretch/>
        </p:blipFill>
        <p:spPr>
          <a:xfrm>
            <a:off x="8899560" y="3787920"/>
            <a:ext cx="2831760" cy="25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Table 1"/>
          <p:cNvGraphicFramePr/>
          <p:nvPr/>
        </p:nvGraphicFramePr>
        <p:xfrm>
          <a:off x="611280" y="2133720"/>
          <a:ext cx="4980240" cy="1676160"/>
        </p:xfrm>
        <a:graphic>
          <a:graphicData uri="http://schemas.openxmlformats.org/drawingml/2006/table">
            <a:tbl>
              <a:tblPr/>
              <a:tblGrid>
                <a:gridCol w="1302840"/>
                <a:gridCol w="1449720"/>
                <a:gridCol w="351360"/>
                <a:gridCol w="1876320"/>
              </a:tblGrid>
              <a:tr h="704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20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Size</a:t>
                      </a:r>
                      <a:endParaRPr b="0" lang="nl-NL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20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#bedrooms</a:t>
                      </a:r>
                      <a:endParaRPr b="0" lang="nl-NL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…</a:t>
                      </a:r>
                      <a:endParaRPr b="0" lang="nl-NL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20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Price (1000$s)</a:t>
                      </a:r>
                      <a:endParaRPr b="0" lang="nl-NL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63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2104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1600 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2400 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⋮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3000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⋮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400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330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369 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⋮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540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CustomShape 2"/>
          <p:cNvSpPr/>
          <p:nvPr/>
        </p:nvSpPr>
        <p:spPr>
          <a:xfrm>
            <a:off x="1155240" y="1308960"/>
            <a:ext cx="3803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Structured Data</a:t>
            </a:r>
            <a:endParaRPr b="0" lang="nl-NL" sz="3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1280" y="2052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nl-NL" sz="4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Supervised Learning</a:t>
            </a:r>
            <a:endParaRPr b="0" lang="nl-NL" sz="4400" spc="-1" strike="noStrike">
              <a:latin typeface="Arial"/>
            </a:endParaRPr>
          </a:p>
        </p:txBody>
      </p:sp>
      <p:graphicFrame>
        <p:nvGraphicFramePr>
          <p:cNvPr id="124" name="Table 4"/>
          <p:cNvGraphicFramePr/>
          <p:nvPr/>
        </p:nvGraphicFramePr>
        <p:xfrm>
          <a:off x="611280" y="4595760"/>
          <a:ext cx="4980240" cy="1676160"/>
        </p:xfrm>
        <a:graphic>
          <a:graphicData uri="http://schemas.openxmlformats.org/drawingml/2006/table">
            <a:tbl>
              <a:tblPr/>
              <a:tblGrid>
                <a:gridCol w="1302840"/>
                <a:gridCol w="1449720"/>
                <a:gridCol w="351360"/>
                <a:gridCol w="1876320"/>
              </a:tblGrid>
              <a:tr h="396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20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User Age</a:t>
                      </a:r>
                      <a:endParaRPr b="0" lang="nl-NL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20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Ad Id</a:t>
                      </a:r>
                      <a:endParaRPr b="0" lang="nl-NL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6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…</a:t>
                      </a:r>
                      <a:endParaRPr b="0" lang="nl-NL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2000" spc="-1" strike="noStrike">
                          <a:solidFill>
                            <a:srgbClr val="000000"/>
                          </a:solidFill>
                          <a:latin typeface="Century Schoolbook"/>
                          <a:ea typeface="Century Schoolbook"/>
                        </a:rPr>
                        <a:t>Click</a:t>
                      </a:r>
                      <a:endParaRPr b="0" lang="nl-NL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63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41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80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18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⋮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27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93242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93287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87312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⋮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71244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0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⋮</a:t>
                      </a:r>
                      <a:endParaRPr b="0" lang="nl-NL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nl-NL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1</a:t>
                      </a:r>
                      <a:endParaRPr b="0" lang="nl-NL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5" name="CustomShape 5"/>
          <p:cNvSpPr/>
          <p:nvPr/>
        </p:nvSpPr>
        <p:spPr>
          <a:xfrm>
            <a:off x="7564680" y="1308960"/>
            <a:ext cx="3785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Unstructured Data</a:t>
            </a:r>
            <a:endParaRPr b="0" lang="nl-NL" sz="3200" spc="-1" strike="noStrike">
              <a:latin typeface="Arial"/>
            </a:endParaRPr>
          </a:p>
        </p:txBody>
      </p:sp>
      <p:pic>
        <p:nvPicPr>
          <p:cNvPr id="126" name="Picture 19" descr=""/>
          <p:cNvPicPr/>
          <p:nvPr/>
        </p:nvPicPr>
        <p:blipFill>
          <a:blip r:embed="rId1"/>
          <a:stretch/>
        </p:blipFill>
        <p:spPr>
          <a:xfrm>
            <a:off x="9516960" y="2133720"/>
            <a:ext cx="2494440" cy="1662120"/>
          </a:xfrm>
          <a:prstGeom prst="rect">
            <a:avLst/>
          </a:prstGeom>
          <a:ln>
            <a:noFill/>
          </a:ln>
        </p:spPr>
      </p:pic>
      <p:sp>
        <p:nvSpPr>
          <p:cNvPr id="127" name="CustomShape 6"/>
          <p:cNvSpPr/>
          <p:nvPr/>
        </p:nvSpPr>
        <p:spPr>
          <a:xfrm>
            <a:off x="10233720" y="3807720"/>
            <a:ext cx="1060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Image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7494840" y="4648320"/>
            <a:ext cx="3806640" cy="968760"/>
          </a:xfrm>
          <a:prstGeom prst="frame">
            <a:avLst>
              <a:gd name="adj1" fmla="val 125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Four scores and seven years ago…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129" name="Line 8"/>
          <p:cNvSpPr/>
          <p:nvPr/>
        </p:nvSpPr>
        <p:spPr>
          <a:xfrm flipH="1">
            <a:off x="7596360" y="4639320"/>
            <a:ext cx="37771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Line 9"/>
          <p:cNvSpPr/>
          <p:nvPr/>
        </p:nvSpPr>
        <p:spPr>
          <a:xfrm>
            <a:off x="11373480" y="4639320"/>
            <a:ext cx="360" cy="113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10"/>
          <p:cNvSpPr/>
          <p:nvPr/>
        </p:nvSpPr>
        <p:spPr>
          <a:xfrm>
            <a:off x="7596360" y="4639320"/>
            <a:ext cx="360" cy="1139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11"/>
          <p:cNvSpPr/>
          <p:nvPr/>
        </p:nvSpPr>
        <p:spPr>
          <a:xfrm flipH="1">
            <a:off x="7575120" y="5791320"/>
            <a:ext cx="3798360" cy="3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>
            <a:off x="9075600" y="5820120"/>
            <a:ext cx="818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Text</a:t>
            </a:r>
            <a:endParaRPr b="0" lang="nl-NL" sz="2400" spc="-1" strike="noStrike">
              <a:latin typeface="Arial"/>
            </a:endParaRPr>
          </a:p>
        </p:txBody>
      </p:sp>
      <p:pic>
        <p:nvPicPr>
          <p:cNvPr id="134" name="Picture 21" descr=""/>
          <p:cNvPicPr/>
          <p:nvPr/>
        </p:nvPicPr>
        <p:blipFill>
          <a:blip r:embed="rId2"/>
          <a:srcRect l="56100" t="0" r="19103" b="0"/>
          <a:stretch/>
        </p:blipFill>
        <p:spPr>
          <a:xfrm>
            <a:off x="6976080" y="2133720"/>
            <a:ext cx="2339280" cy="1662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5" name="CustomShape 13"/>
          <p:cNvSpPr/>
          <p:nvPr/>
        </p:nvSpPr>
        <p:spPr>
          <a:xfrm>
            <a:off x="7640280" y="3822480"/>
            <a:ext cx="1010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nl-NL" sz="2400" spc="-1" strike="noStrike">
                <a:solidFill>
                  <a:srgbClr val="000000"/>
                </a:solidFill>
                <a:latin typeface="Century Schoolbook"/>
              </a:rPr>
              <a:t>Audio</a:t>
            </a:r>
            <a:endParaRPr b="0" lang="nl-NL" sz="2400" spc="-1" strike="noStrike">
              <a:latin typeface="Arial"/>
            </a:endParaRPr>
          </a:p>
        </p:txBody>
      </p:sp>
      <p:pic>
        <p:nvPicPr>
          <p:cNvPr id="136" name="Ink 4" descr=""/>
          <p:cNvPicPr/>
          <p:nvPr/>
        </p:nvPicPr>
        <p:blipFill>
          <a:blip r:embed="rId3"/>
          <a:stretch/>
        </p:blipFill>
        <p:spPr>
          <a:xfrm>
            <a:off x="905040" y="1825920"/>
            <a:ext cx="3828600" cy="3530160"/>
          </a:xfrm>
          <a:prstGeom prst="rect">
            <a:avLst/>
          </a:prstGeom>
          <a:ln>
            <a:noFill/>
          </a:ln>
        </p:spPr>
      </p:pic>
      <p:pic>
        <p:nvPicPr>
          <p:cNvPr id="137" name="Ink 6" descr=""/>
          <p:cNvPicPr/>
          <p:nvPr/>
        </p:nvPicPr>
        <p:blipFill>
          <a:blip r:embed="rId4"/>
          <a:stretch/>
        </p:blipFill>
        <p:spPr>
          <a:xfrm>
            <a:off x="5426280" y="1508400"/>
            <a:ext cx="463320" cy="469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Application>LibreOffice/5.4.3.2$Windows_X86_64 LibreOffice_project/92a7159f7e4af62137622921e809f8546db437e5</Application>
  <Words>142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2017-06-21T07:47:02Z</dcterms:created>
  <dc:creator>Younes Bensouda Mourri</dc:creator>
  <dc:description/>
  <dc:language>nl-NL</dc:language>
  <cp:lastModifiedBy>Andrew Ng</cp:lastModifiedBy>
  <dcterms:modified xsi:type="dcterms:W3CDTF">2017-06-26T17:28:37Z</dcterms:modified>
  <cp:revision>83</cp:revision>
  <dc:subject/>
  <dc:title>Introduction to Deep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