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B9B10C-AE91-4B41-9B73-396FD2E0EC10}">
  <a:tblStyle styleId="{64B9B10C-AE91-4B41-9B73-396FD2E0EC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78c670b6_0_1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78c670b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week 2 of the Reinforcement learning course! </a:t>
            </a:r>
            <a:endParaRPr/>
          </a:p>
          <a:p>
            <a:pPr indent="0" lvl="0" marL="0" rtl="0" algn="l">
              <a:spcBef>
                <a:spcPts val="0"/>
              </a:spcBef>
              <a:spcAft>
                <a:spcPts val="0"/>
              </a:spcAft>
              <a:buNone/>
            </a:pPr>
            <a:r>
              <a:rPr lang="en"/>
              <a:t>During this week we will talk about core concepts lying in the heart of Reinforcement learning.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78c670b6_0_2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78c670b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better understand another problem with cumulative sum of rewards consider the example of an agent, responsible for floor cleaning and air conditioning in a building. So, we encourage our agent to clean a floor by rewarding cleaning action with large value of 100. But, because we also want air in that building to be fresh we </a:t>
            </a:r>
            <a:r>
              <a:rPr lang="en">
                <a:solidFill>
                  <a:schemeClr val="dk1"/>
                </a:solidFill>
              </a:rPr>
              <a:t>also encourage an agent for turning air conditioning system on and subsequently off with the reward equal to 1. </a:t>
            </a:r>
            <a:endParaRPr/>
          </a:p>
          <a:p>
            <a:pPr indent="0" lvl="0" marL="0" rtl="0" algn="l">
              <a:spcBef>
                <a:spcPts val="0"/>
              </a:spcBef>
              <a:spcAft>
                <a:spcPts val="0"/>
              </a:spcAft>
              <a:buNone/>
            </a:pPr>
            <a:r>
              <a:rPr lang="en"/>
              <a:t>For this example there is no infinite horizon because episode ends when a day is over.</a:t>
            </a:r>
            <a:br>
              <a:rPr lang="en"/>
            </a:br>
            <a:r>
              <a:rPr lang="en"/>
              <a:t>So what potential problems do you see in such a design?</a:t>
            </a:r>
            <a:endParaRPr/>
          </a:p>
          <a:p>
            <a:pPr indent="0" lvl="0" marL="0" rtl="0" algn="l">
              <a:spcBef>
                <a:spcPts val="0"/>
              </a:spcBef>
              <a:spcAft>
                <a:spcPts val="0"/>
              </a:spcAft>
              <a:buNone/>
            </a:pPr>
            <a:r>
              <a:rPr lang="en"/>
              <a:t>_pause_</a:t>
            </a:r>
            <a:endParaRPr/>
          </a:p>
          <a:p>
            <a:pPr indent="0" lvl="0" marL="0" rtl="0" algn="l">
              <a:spcBef>
                <a:spcPts val="0"/>
              </a:spcBef>
              <a:spcAft>
                <a:spcPts val="0"/>
              </a:spcAft>
              <a:buNone/>
            </a:pPr>
            <a:r>
              <a:rPr lang="en"/>
              <a:t>Well, this example illustrates the problem of positive feedback loop.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755f7340d5e0dd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755f7340d5e0d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better understand another problem with cumulative sum of rewards consider the example of an agent, responsible for floor cleaning and air conditioning in a building. So, we encourage our agent to clean a floor by rewarding cleaning action with large value of 100. But, because we also want air in that building to be fresh we </a:t>
            </a:r>
            <a:r>
              <a:rPr lang="en">
                <a:solidFill>
                  <a:schemeClr val="dk1"/>
                </a:solidFill>
              </a:rPr>
              <a:t>also encourage an agent for turning air conditioning system on and subsequently off with the reward equal to 1. </a:t>
            </a:r>
            <a:endParaRPr/>
          </a:p>
          <a:p>
            <a:pPr indent="0" lvl="0" marL="0" rtl="0" algn="l">
              <a:spcBef>
                <a:spcPts val="0"/>
              </a:spcBef>
              <a:spcAft>
                <a:spcPts val="0"/>
              </a:spcAft>
              <a:buNone/>
            </a:pPr>
            <a:r>
              <a:rPr lang="en"/>
              <a:t>For this example there is no infinite horizon because episode ends when a day is over.</a:t>
            </a:r>
            <a:br>
              <a:rPr lang="en"/>
            </a:br>
            <a:r>
              <a:rPr lang="en"/>
              <a:t>So what potential problems do you see in such a design?</a:t>
            </a:r>
            <a:endParaRPr/>
          </a:p>
          <a:p>
            <a:pPr indent="0" lvl="0" marL="0" rtl="0" algn="l">
              <a:spcBef>
                <a:spcPts val="0"/>
              </a:spcBef>
              <a:spcAft>
                <a:spcPts val="0"/>
              </a:spcAft>
              <a:buNone/>
            </a:pPr>
            <a:r>
              <a:rPr lang="en"/>
              <a:t>_pause_</a:t>
            </a:r>
            <a:endParaRPr/>
          </a:p>
          <a:p>
            <a:pPr indent="0" lvl="0" marL="0" rtl="0" algn="l">
              <a:spcBef>
                <a:spcPts val="0"/>
              </a:spcBef>
              <a:spcAft>
                <a:spcPts val="0"/>
              </a:spcAft>
              <a:buNone/>
            </a:pPr>
            <a:r>
              <a:rPr lang="en"/>
              <a:t>Well, this example illustrates the problem of positive feedback loop.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2fcab67a_13_1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2fcab67a_13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78c670b6_0_2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78c670b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 of the most common approaches is discounting.</a:t>
            </a:r>
            <a:endParaRPr>
              <a:solidFill>
                <a:schemeClr val="dk1"/>
              </a:solidFill>
            </a:endParaRPr>
          </a:p>
          <a:p>
            <a:pPr indent="0" lvl="0" marL="0" rtl="0" algn="l">
              <a:spcBef>
                <a:spcPts val="0"/>
              </a:spcBef>
              <a:spcAft>
                <a:spcPts val="0"/>
              </a:spcAft>
              <a:buNone/>
            </a:pPr>
            <a:r>
              <a:rPr lang="en">
                <a:solidFill>
                  <a:schemeClr val="dk1"/>
                </a:solidFill>
              </a:rPr>
              <a:t>Discounting means that we introduce some multiplier gamma which is less then one and greater or equal to zero.</a:t>
            </a:r>
            <a:endParaRPr>
              <a:solidFill>
                <a:schemeClr val="dk1"/>
              </a:solidFill>
            </a:endParaRPr>
          </a:p>
          <a:p>
            <a:pPr indent="0" lvl="0" marL="0" rtl="0" algn="l">
              <a:spcBef>
                <a:spcPts val="0"/>
              </a:spcBef>
              <a:spcAft>
                <a:spcPts val="0"/>
              </a:spcAft>
              <a:buNone/>
            </a:pPr>
            <a:r>
              <a:rPr lang="en">
                <a:solidFill>
                  <a:schemeClr val="dk1"/>
                </a:solidFill>
              </a:rPr>
              <a:t>This multiplier represents the rate with which things lose their value. </a:t>
            </a:r>
            <a:endParaRPr>
              <a:solidFill>
                <a:schemeClr val="dk1"/>
              </a:solidFill>
            </a:endParaRPr>
          </a:p>
          <a:p>
            <a:pPr indent="0" lvl="0" marL="0" rtl="0" algn="l">
              <a:spcBef>
                <a:spcPts val="0"/>
              </a:spcBef>
              <a:spcAft>
                <a:spcPts val="0"/>
              </a:spcAft>
              <a:buNone/>
            </a:pPr>
            <a:r>
              <a:rPr lang="en">
                <a:solidFill>
                  <a:schemeClr val="dk1"/>
                </a:solidFill>
              </a:rPr>
              <a:t>That is, each reward received later then current moment t is reduced by multiplying the reward with the gamma to the power of number of time steps  to this return.</a:t>
            </a:r>
            <a:endParaRPr>
              <a:solidFill>
                <a:schemeClr val="dk1"/>
              </a:solidFill>
            </a:endParaRPr>
          </a:p>
          <a:p>
            <a:pPr indent="0" lvl="0" marL="0" rtl="0" algn="l">
              <a:spcBef>
                <a:spcPts val="0"/>
              </a:spcBef>
              <a:spcAft>
                <a:spcPts val="0"/>
              </a:spcAft>
              <a:buNone/>
            </a:pPr>
            <a:r>
              <a:rPr lang="en">
                <a:solidFill>
                  <a:schemeClr val="dk1"/>
                </a:solidFill>
              </a:rPr>
              <a:t>So, discounting focuses agent's attention more on close rewards, and reduce the value of very distant ones.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More informally, the same cake compared to today’s one worth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Gamma times less tomorrow </a:t>
            </a:r>
            <a:endParaRPr>
              <a:solidFill>
                <a:schemeClr val="dk1"/>
              </a:solidFill>
            </a:endParaRPr>
          </a:p>
          <a:p>
            <a:pPr indent="0" lvl="0" marL="0" rtl="0" algn="l">
              <a:spcBef>
                <a:spcPts val="0"/>
              </a:spcBef>
              <a:spcAft>
                <a:spcPts val="0"/>
              </a:spcAft>
              <a:buNone/>
            </a:pPr>
            <a:r>
              <a:rPr lang="en">
                <a:solidFill>
                  <a:schemeClr val="dk1"/>
                </a:solidFill>
              </a:rPr>
              <a:t>   Gamma squared times less the day after tomorrow and so on. </a:t>
            </a:r>
            <a:endParaRPr>
              <a:solidFill>
                <a:schemeClr val="dk1"/>
              </a:solidFill>
            </a:endParaRPr>
          </a:p>
          <a:p>
            <a:pPr indent="0" lvl="0" marL="0" rtl="0" algn="l">
              <a:spcBef>
                <a:spcPts val="0"/>
              </a:spcBef>
              <a:spcAft>
                <a:spcPts val="0"/>
              </a:spcAft>
              <a:buNone/>
            </a:pPr>
            <a:r>
              <a:rPr lang="en">
                <a:solidFill>
                  <a:schemeClr val="dk1"/>
                </a:solidFill>
              </a:rPr>
              <a:t>So that reward received in n time steps in the future is worth  `gamma to the power of (n-1)` times less compared with the same reward obtained right now.</a:t>
            </a:r>
            <a:endParaRPr>
              <a:solidFill>
                <a:schemeClr val="dk1"/>
              </a:solidFill>
            </a:endParaRPr>
          </a:p>
          <a:p>
            <a:pPr indent="0" lvl="0" marL="0" rtl="0" algn="l">
              <a:spcBef>
                <a:spcPts val="0"/>
              </a:spcBef>
              <a:spcAft>
                <a:spcPts val="0"/>
              </a:spcAft>
              <a:buNone/>
            </a:pPr>
            <a:r>
              <a:rPr lang="en">
                <a:solidFill>
                  <a:schemeClr val="dk1"/>
                </a:solidFill>
              </a:rPr>
              <a:t>Such discounting allows to make infinite sum finite, provided that each term in a sum is bounded both from above and below. </a:t>
            </a:r>
            <a:endParaRPr>
              <a:solidFill>
                <a:schemeClr val="dk1"/>
              </a:solidFill>
            </a:endParaRPr>
          </a:p>
          <a:p>
            <a:pPr indent="0" lvl="0" marL="0" rtl="0" algn="l">
              <a:spcBef>
                <a:spcPts val="0"/>
              </a:spcBef>
              <a:spcAft>
                <a:spcPts val="0"/>
              </a:spcAft>
              <a:buNone/>
            </a:pPr>
            <a:r>
              <a:rPr lang="en">
                <a:solidFill>
                  <a:schemeClr val="dk1"/>
                </a:solidFill>
              </a:rPr>
              <a:t>Well, why does this discounting solves the problem of return being infinite?</a:t>
            </a:r>
            <a:endParaRPr/>
          </a:p>
          <a:p>
            <a:pPr indent="0" lvl="0" marL="0" rtl="0" algn="l">
              <a:spcBef>
                <a:spcPts val="0"/>
              </a:spcBef>
              <a:spcAft>
                <a:spcPts val="0"/>
              </a:spcAft>
              <a:buNone/>
            </a:pPr>
            <a:br>
              <a:rPr lang="en"/>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78c670b6_0_29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78c670b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so, because of mathematical property of Geometric progression.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for example if each immediate reward is equal to one (as in example with data center cooling system), then infinite sum is equal to the value of 1 over 1 - gamma.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Maximal return have nothing to do with the number of steps after which agent does not care.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trike="sngStrike">
                <a:solidFill>
                  <a:schemeClr val="dk1"/>
                </a:solidFill>
              </a:rPr>
              <a:t>This value is sometimes called </a:t>
            </a:r>
            <a:r>
              <a:rPr b="1" lang="en" strike="sngStrike">
                <a:solidFill>
                  <a:schemeClr val="dk1"/>
                </a:solidFill>
              </a:rPr>
              <a:t>effecitve horizon.</a:t>
            </a:r>
            <a:endParaRPr b="1" strike="sngStrike">
              <a:solidFill>
                <a:schemeClr val="dk1"/>
              </a:solidFill>
            </a:endParaRPr>
          </a:p>
          <a:p>
            <a:pPr indent="0" lvl="0" marL="0" rtl="0" algn="l">
              <a:spcBef>
                <a:spcPts val="0"/>
              </a:spcBef>
              <a:spcAft>
                <a:spcPts val="0"/>
              </a:spcAft>
              <a:buClr>
                <a:schemeClr val="dk1"/>
              </a:buClr>
              <a:buSzPts val="1100"/>
              <a:buFont typeface="Arial"/>
              <a:buNone/>
            </a:pPr>
            <a:r>
              <a:t/>
            </a:r>
            <a:endParaRPr b="1" strike="sngStrike">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 the plot you can see what a reward of +1 would be equal to after being discounted n times with different gammas.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slope of any curve decreases while increasing 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decrease suggests that events in the near future are discounted at a higher discount rate than events in the distant future.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Also, note, that in case gamma is not exactly equal to zero, every reward, even infinitely distant one, contributes to the return computation. It may contribute very very little (for very distant rewards), but it certainly does so. That is our agent still cares about distant rewards, but not as much as in case of undiscounted return.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However, you should understand, that agent will be almost indifferent to the very distant rewards and this change of optimization objective definitely change what optimal policy looks like in each of these cases.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__question__</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Why is the discounting meaningful thing to do?</a:t>
            </a:r>
            <a:endParaRPr>
              <a:solidFill>
                <a:schemeClr val="dk1"/>
              </a:solidFill>
            </a:endParaRPr>
          </a:p>
          <a:p>
            <a:pPr indent="0" lvl="0" marL="0" rtl="0" algn="l">
              <a:spcBef>
                <a:spcPts val="0"/>
              </a:spcBef>
              <a:spcAft>
                <a:spcPts val="0"/>
              </a:spcAft>
              <a:buNone/>
            </a:pPr>
            <a:r>
              <a:t/>
            </a:r>
            <a:endParaRPr strike="sngStrike">
              <a:solidFill>
                <a:schemeClr val="dk1"/>
              </a:solidFill>
            </a:endParaRPr>
          </a:p>
          <a:p>
            <a:pPr indent="0" lvl="0" marL="0" rtl="0" algn="l">
              <a:spcBef>
                <a:spcPts val="0"/>
              </a:spcBef>
              <a:spcAft>
                <a:spcPts val="0"/>
              </a:spcAft>
              <a:buNone/>
            </a:pPr>
            <a:r>
              <a:rPr lang="en" strike="sngStrike">
                <a:solidFill>
                  <a:schemeClr val="dk1"/>
                </a:solidFill>
              </a:rPr>
              <a:t>How does it relates with human preferences?</a:t>
            </a:r>
            <a:endParaRPr>
              <a:solidFill>
                <a:schemeClr val="dk1"/>
              </a:solidFill>
            </a:endParaRPr>
          </a:p>
          <a:p>
            <a:pPr indent="0" lvl="0" marL="0" rtl="0" algn="l">
              <a:spcBef>
                <a:spcPts val="0"/>
              </a:spcBef>
              <a:spcAft>
                <a:spcPts val="0"/>
              </a:spcAft>
              <a:buNone/>
            </a:pPr>
            <a:r>
              <a:rPr lang="en" strike="sngStrike">
                <a:solidFill>
                  <a:schemeClr val="dk1"/>
                </a:solidFill>
              </a:rPr>
              <a:t>What is the intuitive explanation of discounting? </a:t>
            </a:r>
            <a:endParaRPr strike="sngStrike">
              <a:solidFill>
                <a:schemeClr val="dk1"/>
              </a:solidFill>
            </a:endParaRPr>
          </a:p>
          <a:p>
            <a:pPr indent="0" lvl="0" marL="0" rtl="0" algn="l">
              <a:spcBef>
                <a:spcPts val="0"/>
              </a:spcBef>
              <a:spcAft>
                <a:spcPts val="0"/>
              </a:spcAft>
              <a:buNone/>
            </a:pPr>
            <a:r>
              <a:rPr lang="en" strike="sngStrike">
                <a:solidFill>
                  <a:schemeClr val="dk1"/>
                </a:solidFill>
              </a:rPr>
              <a:t>This point each reward contributing to return makes discounting less criminal, but gives too little</a:t>
            </a:r>
            <a:endParaRPr strike="sngStrike"/>
          </a:p>
          <a:p>
            <a:pPr indent="0" lvl="0" marL="0" rtl="0" algn="l">
              <a:spcBef>
                <a:spcPts val="0"/>
              </a:spcBef>
              <a:spcAft>
                <a:spcPts val="0"/>
              </a:spcAft>
              <a:buClr>
                <a:schemeClr val="dk1"/>
              </a:buClr>
              <a:buSzPts val="1100"/>
              <a:buFont typeface="Arial"/>
              <a:buNone/>
            </a:pPr>
            <a:r>
              <a:t/>
            </a:r>
            <a:endParaRPr strike="sng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2fcab67a_13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2fcab67a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so, because of mathematical property of Geometric progression.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for example if each immediate reward is equal to one (as in example with data center cooling system), then infinite sum is equal to the value of 1 over 1 - gamma.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Maximal return have nothing to do with the number of steps after which agent does not care.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trike="sngStrike">
                <a:solidFill>
                  <a:schemeClr val="dk1"/>
                </a:solidFill>
              </a:rPr>
              <a:t>This value is sometimes called </a:t>
            </a:r>
            <a:r>
              <a:rPr b="1" lang="en" strike="sngStrike">
                <a:solidFill>
                  <a:schemeClr val="dk1"/>
                </a:solidFill>
              </a:rPr>
              <a:t>effecitve horizon.</a:t>
            </a:r>
            <a:endParaRPr b="1" strike="sngStrike">
              <a:solidFill>
                <a:schemeClr val="dk1"/>
              </a:solidFill>
            </a:endParaRPr>
          </a:p>
          <a:p>
            <a:pPr indent="0" lvl="0" marL="0" rtl="0" algn="l">
              <a:spcBef>
                <a:spcPts val="0"/>
              </a:spcBef>
              <a:spcAft>
                <a:spcPts val="0"/>
              </a:spcAft>
              <a:buClr>
                <a:schemeClr val="dk1"/>
              </a:buClr>
              <a:buSzPts val="1100"/>
              <a:buFont typeface="Arial"/>
              <a:buNone/>
            </a:pPr>
            <a:r>
              <a:t/>
            </a:r>
            <a:endParaRPr b="1" strike="sngStrike">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 the plot you can see what a reward of +1 would be equal to after being discounted n times with different gammas.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slope of any curve decreases while increasing 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decrease suggests that events in the near future are discounted at a higher discount rate than events in the distant future.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Also, note, that in case gamma is not exactly equal to zero, every reward, even infinitely distant one, contributes to the return computation. It may contribute very very little (for very distant rewards), but it certainly does so. That is our agent still cares about distant rewards, but not as much as in case of undiscounted return.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However, you should understand, that agent will be almost indifferent to the very distant rewards and this change of optimization objective definitely change what optimal policy looks like in each of these cases.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__question__</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Why is the discounting meaningful thing to do?</a:t>
            </a:r>
            <a:endParaRPr>
              <a:solidFill>
                <a:schemeClr val="dk1"/>
              </a:solidFill>
            </a:endParaRPr>
          </a:p>
          <a:p>
            <a:pPr indent="0" lvl="0" marL="0" rtl="0" algn="l">
              <a:spcBef>
                <a:spcPts val="0"/>
              </a:spcBef>
              <a:spcAft>
                <a:spcPts val="0"/>
              </a:spcAft>
              <a:buNone/>
            </a:pPr>
            <a:r>
              <a:t/>
            </a:r>
            <a:endParaRPr strike="sngStrike">
              <a:solidFill>
                <a:schemeClr val="dk1"/>
              </a:solidFill>
            </a:endParaRPr>
          </a:p>
          <a:p>
            <a:pPr indent="0" lvl="0" marL="0" rtl="0" algn="l">
              <a:spcBef>
                <a:spcPts val="0"/>
              </a:spcBef>
              <a:spcAft>
                <a:spcPts val="0"/>
              </a:spcAft>
              <a:buNone/>
            </a:pPr>
            <a:r>
              <a:rPr lang="en" strike="sngStrike">
                <a:solidFill>
                  <a:schemeClr val="dk1"/>
                </a:solidFill>
              </a:rPr>
              <a:t>How does it relates with human preferences?</a:t>
            </a:r>
            <a:endParaRPr>
              <a:solidFill>
                <a:schemeClr val="dk1"/>
              </a:solidFill>
            </a:endParaRPr>
          </a:p>
          <a:p>
            <a:pPr indent="0" lvl="0" marL="0" rtl="0" algn="l">
              <a:spcBef>
                <a:spcPts val="0"/>
              </a:spcBef>
              <a:spcAft>
                <a:spcPts val="0"/>
              </a:spcAft>
              <a:buNone/>
            </a:pPr>
            <a:r>
              <a:rPr lang="en" strike="sngStrike">
                <a:solidFill>
                  <a:schemeClr val="dk1"/>
                </a:solidFill>
              </a:rPr>
              <a:t>What is the intuitive explanation of discounting? </a:t>
            </a:r>
            <a:endParaRPr strike="sngStrike">
              <a:solidFill>
                <a:schemeClr val="dk1"/>
              </a:solidFill>
            </a:endParaRPr>
          </a:p>
          <a:p>
            <a:pPr indent="0" lvl="0" marL="0" rtl="0" algn="l">
              <a:spcBef>
                <a:spcPts val="0"/>
              </a:spcBef>
              <a:spcAft>
                <a:spcPts val="0"/>
              </a:spcAft>
              <a:buNone/>
            </a:pPr>
            <a:r>
              <a:rPr lang="en" strike="sngStrike">
                <a:solidFill>
                  <a:schemeClr val="dk1"/>
                </a:solidFill>
              </a:rPr>
              <a:t>This point each reward contributing to return makes discounting less criminal, but gives too little</a:t>
            </a:r>
            <a:endParaRPr strike="sngStrike"/>
          </a:p>
          <a:p>
            <a:pPr indent="0" lvl="0" marL="0" rtl="0" algn="l">
              <a:spcBef>
                <a:spcPts val="0"/>
              </a:spcBef>
              <a:spcAft>
                <a:spcPts val="0"/>
              </a:spcAft>
              <a:buClr>
                <a:schemeClr val="dk1"/>
              </a:buClr>
              <a:buSzPts val="1100"/>
              <a:buFont typeface="Arial"/>
              <a:buNone/>
            </a:pPr>
            <a:r>
              <a:t/>
            </a:r>
            <a:endParaRPr strike="sng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78c670b6_0_3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78c670b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222222"/>
                </a:solidFill>
                <a:highlight>
                  <a:srgbClr val="FFFFFF"/>
                </a:highlight>
              </a:rPr>
              <a:t>Well, the reason of discounting is partially mathematical convenience and partially inspiration from human behaviour.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rgbClr val="FFFFFF"/>
                </a:highlight>
              </a:rPr>
              <a:t>Humans, just like animals, given two similar rewards, show a preference for the one that arrives sooner rather than later.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rgbClr val="FFFFFF"/>
                </a:highlight>
              </a:rPr>
              <a:t>Humans also </a:t>
            </a:r>
            <a:r>
              <a:rPr i="1" lang="en" sz="1050">
                <a:solidFill>
                  <a:srgbClr val="222222"/>
                </a:solidFill>
                <a:highlight>
                  <a:srgbClr val="FFFFFF"/>
                </a:highlight>
              </a:rPr>
              <a:t>discount</a:t>
            </a:r>
            <a:r>
              <a:rPr lang="en" sz="1050">
                <a:solidFill>
                  <a:srgbClr val="222222"/>
                </a:solidFill>
                <a:highlight>
                  <a:srgbClr val="FFFFFF"/>
                </a:highlight>
              </a:rPr>
              <a:t> the value of the later reward, by a factor that increases with the length of the delay. </a:t>
            </a:r>
            <a:br>
              <a:rPr lang="en" sz="1050">
                <a:solidFill>
                  <a:srgbClr val="222222"/>
                </a:solidFill>
                <a:highlight>
                  <a:srgbClr val="FFFFFF"/>
                </a:highlight>
              </a:rPr>
            </a:br>
            <a:r>
              <a:rPr lang="en" sz="1050">
                <a:solidFill>
                  <a:srgbClr val="222222"/>
                </a:solidFill>
                <a:highlight>
                  <a:srgbClr val="FFFFFF"/>
                </a:highlight>
              </a:rPr>
              <a:t>However, scientific literature suggest, that human and animal discounting function f(t) is different and is more like hyperbolic discounting.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chemeClr val="lt1"/>
                </a:highlight>
              </a:rPr>
              <a:t>This discounting function f(t) used in RL is equal to beta times gamma to the power of t in case of quasi-hyperbolic discounting with beta equal to one. </a:t>
            </a:r>
            <a:endParaRPr sz="1050">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chemeClr val="lt1"/>
                </a:highlight>
              </a:rPr>
              <a:t>Well, this is precisely the same discounting scheme you have been shown on previous slide. </a:t>
            </a:r>
            <a:endParaRPr sz="1050">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chemeClr val="lt1"/>
                </a:highlight>
              </a:rPr>
              <a:t>In some sense thiss quasi-hyperbolic discounting is a discrete approximation to a hyperbolic discounting function.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rgbClr val="FFFFFF"/>
                </a:highlight>
              </a:rPr>
              <a:t>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78c670b6_0_3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378c670b6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50">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chemeClr val="lt1"/>
                </a:highlight>
              </a:rPr>
              <a:t>The second reason of this particular kind of discounting is mathematical convenience. </a:t>
            </a:r>
            <a:endParaRPr sz="1050">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chemeClr val="lt1"/>
                </a:highlight>
              </a:rPr>
              <a:t>It is not only makes infinte sums finite, preserves some amount of contribution for each reward, but it also allows to express the return in a recurrent fashion. </a:t>
            </a:r>
            <a:endParaRPr sz="1050">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chemeClr val="lt1"/>
                </a:highlight>
              </a:rPr>
              <a:t>We will heavily rely upon this recursive definition of Gt through Rt + gama multiplied by G_t+1 in future lections. </a:t>
            </a:r>
            <a:endParaRPr sz="1050">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rgbClr val="222222"/>
                </a:solidFill>
                <a:highlight>
                  <a:schemeClr val="lt1"/>
                </a:highlight>
              </a:rPr>
              <a:t>So make sure, you understand and remember it. </a:t>
            </a:r>
            <a:endParaRPr sz="1050">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78c670b6_0_3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78c670b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One could also think about discounting from a different, more theoretical perspective.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Under markov assumption, any action affects only the immediate reward and the next state.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_ вопрос _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78c670b6_0_3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78c670b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Well, any action could affect all or some of the future rewards by affecting the next state. That is, when you find a treasure in cornen of the room, you definitely should assign some credit related to this reward  to the action of openening the door to this room.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let assume that the action effect lasts some consequent number of steps after the action was committed and then ends.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 us also treat gamma as probability of effect continuation and (1-g) as probability that effect ends.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the expected amount of return which is due to current action is exactly equal to the discounted return.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2fcab67a_13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2fcab67a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78c670b6_0_3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78c670b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That is, with probability (1-gamma) effect ends immediately and only the immediate reward R0 is attributed to the action commited now.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probability gamma effect lasts two time steps and then ends with probability  (1-gamma). Iin this case R0 and R1 are attributed to current action.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so on, you get the idea.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78c670b6_0_36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378c670b6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us now speak a little bit about reward design. Two examples given in this lecture are in fact examples of a bad reward design. </a:t>
            </a:r>
            <a:endParaRPr/>
          </a:p>
          <a:p>
            <a:pPr indent="0" lvl="0" marL="0" rtl="0" algn="l">
              <a:spcBef>
                <a:spcPts val="0"/>
              </a:spcBef>
              <a:spcAft>
                <a:spcPts val="0"/>
              </a:spcAft>
              <a:buNone/>
            </a:pPr>
            <a:r>
              <a:rPr lang="en"/>
              <a:t>Consider for example the game of chess and reward equal to the value of taken opponent piece. </a:t>
            </a:r>
            <a:endParaRPr/>
          </a:p>
          <a:p>
            <a:pPr indent="0" lvl="0" marL="0" rtl="0" algn="l">
              <a:spcBef>
                <a:spcPts val="0"/>
              </a:spcBef>
              <a:spcAft>
                <a:spcPts val="0"/>
              </a:spcAft>
              <a:buNone/>
            </a:pPr>
            <a:r>
              <a:rPr lang="en"/>
              <a:t>In this case an agent will not have a desire to win, becuase it knows for sure that it will not be rewarded !</a:t>
            </a:r>
            <a:endParaRPr/>
          </a:p>
          <a:p>
            <a:pPr indent="0" lvl="0" marL="0" rtl="0" algn="l">
              <a:spcBef>
                <a:spcPts val="0"/>
              </a:spcBef>
              <a:spcAft>
                <a:spcPts val="0"/>
              </a:spcAft>
              <a:buNone/>
            </a:pPr>
            <a:r>
              <a:rPr lang="en"/>
              <a:t>And in the cleaning robot example it will also ignore the reward given for cleaning the floor.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these examples share the same mistake – in both of them reward is given for HOW an agent should perform it’s duties. And not for WHAT do we want it to do. </a:t>
            </a:r>
            <a:endParaRPr/>
          </a:p>
          <a:p>
            <a:pPr indent="0" lvl="0" marL="0" rtl="0" algn="l">
              <a:spcBef>
                <a:spcPts val="0"/>
              </a:spcBef>
              <a:spcAft>
                <a:spcPts val="0"/>
              </a:spcAft>
              <a:buNone/>
            </a:pPr>
            <a:r>
              <a:rPr lang="en"/>
              <a:t>In the game of chess we should reward an agent for WINNING the game and NOT for taking pieces. Because the latter could simply result in losing every single game with a lot of opponent’s pieces taken. That is surely not what we want. </a:t>
            </a:r>
            <a:endParaRPr/>
          </a:p>
          <a:p>
            <a:pPr indent="0" lvl="0" marL="0" rtl="0" algn="l">
              <a:spcBef>
                <a:spcPts val="0"/>
              </a:spcBef>
              <a:spcAft>
                <a:spcPts val="0"/>
              </a:spcAft>
              <a:buNone/>
            </a:pPr>
            <a:r>
              <a:rPr lang="en"/>
              <a:t>The same is valid for the second example. We should reward an agent for fresh air and clean floor. But not for using the means to achieve these!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such sparse rewards, given only in the very end of an episode (+1 in the chess game for winning) may introduce additional dificulties in </a:t>
            </a:r>
            <a:r>
              <a:rPr lang="en">
                <a:solidFill>
                  <a:schemeClr val="dk1"/>
                </a:solidFill>
              </a:rPr>
              <a:t>agent’s </a:t>
            </a:r>
            <a:r>
              <a:rPr lang="en"/>
              <a:t>learning. </a:t>
            </a:r>
            <a:endParaRPr/>
          </a:p>
          <a:p>
            <a:pPr indent="0" lvl="0" marL="0" rtl="0" algn="l">
              <a:spcBef>
                <a:spcPts val="0"/>
              </a:spcBef>
              <a:spcAft>
                <a:spcPts val="0"/>
              </a:spcAft>
              <a:buNone/>
            </a:pPr>
            <a:r>
              <a:rPr lang="en"/>
              <a:t>To some extent this may be mitigated by reward shaping, which we will discuss a little bit later.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78c670b6_0_36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78c670b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concern is about reward shifting. </a:t>
            </a:r>
            <a:br>
              <a:rPr lang="en"/>
            </a:br>
            <a:r>
              <a:rPr lang="en"/>
              <a:t>In the machine learning courses you may get used to standardize training and testing data before doing anything with this data. Well, for example, mean subtraction and division by standard deviation is often a good idea in supervised and unsupervised learning.</a:t>
            </a:r>
            <a:endParaRPr/>
          </a:p>
          <a:p>
            <a:pPr indent="0" lvl="0" marL="0" rtl="0" algn="l">
              <a:spcBef>
                <a:spcPts val="0"/>
              </a:spcBef>
              <a:spcAft>
                <a:spcPts val="0"/>
              </a:spcAft>
              <a:buNone/>
            </a:pPr>
            <a:r>
              <a:rPr lang="en"/>
              <a:t>In reinforcement learning this is valid only for state representations, but NOT for reward. You should not standardize rewards! </a:t>
            </a:r>
            <a:endParaRPr/>
          </a:p>
          <a:p>
            <a:pPr indent="0" lvl="0" marL="0" rtl="0" algn="l">
              <a:spcBef>
                <a:spcPts val="0"/>
              </a:spcBef>
              <a:spcAft>
                <a:spcPts val="0"/>
              </a:spcAft>
              <a:buNone/>
            </a:pPr>
            <a:r>
              <a:rPr lang="en"/>
              <a:t>Let us see what will happen with optimal policy if you shift all the rewards by some mean value. </a:t>
            </a:r>
            <a:endParaRPr/>
          </a:p>
          <a:p>
            <a:pPr indent="0" lvl="0" marL="0" rtl="0" algn="l">
              <a:spcBef>
                <a:spcPts val="0"/>
              </a:spcBef>
              <a:spcAft>
                <a:spcPts val="0"/>
              </a:spcAft>
              <a:buNone/>
            </a:pPr>
            <a:r>
              <a:rPr lang="en"/>
              <a:t>Consider the world with 4 states. An episode starts in S1, and ends in S4. Rewards for transitions are written above the arrows.</a:t>
            </a:r>
            <a:endParaRPr/>
          </a:p>
          <a:p>
            <a:pPr indent="0" lvl="0" marL="0" rtl="0" algn="l">
              <a:spcBef>
                <a:spcPts val="0"/>
              </a:spcBef>
              <a:spcAft>
                <a:spcPts val="0"/>
              </a:spcAft>
              <a:buNone/>
            </a:pPr>
            <a:r>
              <a:rPr lang="en"/>
              <a:t>In the following example mean of the rewards will be negative, say -3, and subtraction of this value will turn negative feedback loop within states S2-S3 into positive feedback loop. Optimal policy for the </a:t>
            </a:r>
            <a:r>
              <a:rPr lang="en">
                <a:solidFill>
                  <a:schemeClr val="dk1"/>
                </a:solidFill>
              </a:rPr>
              <a:t>world with </a:t>
            </a:r>
            <a:r>
              <a:rPr lang="en"/>
              <a:t>modified rewards will definitely make use of this positive feedback loop. However, in the </a:t>
            </a:r>
            <a:r>
              <a:rPr lang="en">
                <a:solidFill>
                  <a:schemeClr val="dk1"/>
                </a:solidFill>
              </a:rPr>
              <a:t>world with</a:t>
            </a:r>
            <a:r>
              <a:rPr lang="en"/>
              <a:t> untransformed reward this policy will get possibly unboundedly bad return.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378c670b6_0_38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378c670b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second take away is – do not subtract anything from rewards, unless you are pretty sure what you are doing.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e218cd26f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e218cd2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78c670b6_0_40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78c670b6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78c670b6_0_4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78c670b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5060ee3444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060ee34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378c670b6_0_4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378c670b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expectation</a:t>
            </a:r>
            <a:endParaRPr/>
          </a:p>
          <a:p>
            <a:pPr indent="0" lvl="0" marL="0" rtl="0" algn="l">
              <a:spcBef>
                <a:spcPts val="0"/>
              </a:spcBef>
              <a:spcAft>
                <a:spcPts val="0"/>
              </a:spcAft>
              <a:buNone/>
            </a:pPr>
            <a:r>
              <a:rPr lang="en"/>
              <a:t>So that leads us directly to the notion of State-value function, v(s). </a:t>
            </a:r>
            <a:endParaRPr/>
          </a:p>
          <a:p>
            <a:pPr indent="0" lvl="0" marL="0" rtl="0" algn="l">
              <a:spcBef>
                <a:spcPts val="0"/>
              </a:spcBef>
              <a:spcAft>
                <a:spcPts val="0"/>
              </a:spcAft>
              <a:buNone/>
            </a:pPr>
            <a:r>
              <a:rPr lang="en"/>
              <a:t>Today we will cover the model-based approach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e218cd26f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e218cd2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32fcab67a_13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2fcab67a_1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32fcab67a_13_1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32fcab67a_1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378c670b6_0_4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378c670b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378c670b6_0_4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378c670b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378c670b6_0_4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378c670b6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378c670b6_0_49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378c670b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378c670b6_0_5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378c670b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what we care about is global optimality which we have formulated so far in terms of return. </a:t>
            </a:r>
            <a:endParaRPr/>
          </a:p>
          <a:p>
            <a:pPr indent="0" lvl="0" marL="0" rtl="0" algn="l">
              <a:spcBef>
                <a:spcPts val="0"/>
              </a:spcBef>
              <a:spcAft>
                <a:spcPts val="0"/>
              </a:spcAft>
              <a:buNone/>
            </a:pPr>
            <a:r>
              <a:rPr lang="en"/>
              <a:t>However, return is a random variable – because our policy may be stochastic and </a:t>
            </a:r>
            <a:endParaRPr/>
          </a:p>
          <a:p>
            <a:pPr indent="0" lvl="0" marL="0" rtl="0" algn="l">
              <a:spcBef>
                <a:spcPts val="0"/>
              </a:spcBef>
              <a:spcAft>
                <a:spcPts val="0"/>
              </a:spcAft>
              <a:buNone/>
            </a:pPr>
            <a:r>
              <a:rPr lang="en"/>
              <a:t>The last term is a linear equation in V(s) </a:t>
            </a:r>
            <a:br>
              <a:rPr lang="en"/>
            </a:br>
            <a:r>
              <a:rPr lang="en"/>
              <a:t>For each state we could write V(s) in terms </a:t>
            </a:r>
            <a:endParaRPr/>
          </a:p>
          <a:p>
            <a:pPr indent="0" lvl="0" marL="0" rtl="0" algn="l">
              <a:spcBef>
                <a:spcPts val="0"/>
              </a:spcBef>
              <a:spcAft>
                <a:spcPts val="0"/>
              </a:spcAft>
              <a:buNone/>
            </a:pPr>
            <a:r>
              <a:rPr lang="en"/>
              <a:t>Intuition of the state-value function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378c670b6_0_5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378c670b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what we care about is global optimality which we have formulated so far in terms of return. </a:t>
            </a:r>
            <a:endParaRPr/>
          </a:p>
          <a:p>
            <a:pPr indent="0" lvl="0" marL="0" rtl="0" algn="l">
              <a:spcBef>
                <a:spcPts val="0"/>
              </a:spcBef>
              <a:spcAft>
                <a:spcPts val="0"/>
              </a:spcAft>
              <a:buNone/>
            </a:pPr>
            <a:r>
              <a:rPr lang="en"/>
              <a:t>However, return is a random variable – because our policy may be stochastic and </a:t>
            </a:r>
            <a:endParaRPr/>
          </a:p>
          <a:p>
            <a:pPr indent="0" lvl="0" marL="0" rtl="0" algn="l">
              <a:spcBef>
                <a:spcPts val="0"/>
              </a:spcBef>
              <a:spcAft>
                <a:spcPts val="0"/>
              </a:spcAft>
              <a:buNone/>
            </a:pPr>
            <a:r>
              <a:rPr lang="en"/>
              <a:t>The last term is a linear equation in V(s) </a:t>
            </a:r>
            <a:br>
              <a:rPr lang="en"/>
            </a:br>
            <a:r>
              <a:rPr lang="en"/>
              <a:t>For each state we could write V(s) in terms </a:t>
            </a:r>
            <a:endParaRPr/>
          </a:p>
          <a:p>
            <a:pPr indent="0" lvl="0" marL="0" rtl="0" algn="l">
              <a:spcBef>
                <a:spcPts val="0"/>
              </a:spcBef>
              <a:spcAft>
                <a:spcPts val="0"/>
              </a:spcAft>
              <a:buNone/>
            </a:pPr>
            <a:r>
              <a:rPr lang="en"/>
              <a:t>Intuition of the state-value function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378c670b6_0_6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378c670b6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what we care about is global optimality which we have formulated so far in terms of return. </a:t>
            </a:r>
            <a:endParaRPr/>
          </a:p>
          <a:p>
            <a:pPr indent="0" lvl="0" marL="0" rtl="0" algn="l">
              <a:spcBef>
                <a:spcPts val="0"/>
              </a:spcBef>
              <a:spcAft>
                <a:spcPts val="0"/>
              </a:spcAft>
              <a:buNone/>
            </a:pPr>
            <a:r>
              <a:rPr lang="en"/>
              <a:t>However, return is a random variable – because our policy may be stochastic and </a:t>
            </a:r>
            <a:endParaRPr/>
          </a:p>
          <a:p>
            <a:pPr indent="0" lvl="0" marL="0" rtl="0" algn="l">
              <a:spcBef>
                <a:spcPts val="0"/>
              </a:spcBef>
              <a:spcAft>
                <a:spcPts val="0"/>
              </a:spcAft>
              <a:buNone/>
            </a:pPr>
            <a:r>
              <a:rPr lang="en"/>
              <a:t>The last term is a linear equation in V(s) </a:t>
            </a:r>
            <a:br>
              <a:rPr lang="en"/>
            </a:br>
            <a:r>
              <a:rPr lang="en"/>
              <a:t>For each state we could write V(s) in terms </a:t>
            </a:r>
            <a:endParaRPr/>
          </a:p>
          <a:p>
            <a:pPr indent="0" lvl="0" marL="0" rtl="0" algn="l">
              <a:spcBef>
                <a:spcPts val="0"/>
              </a:spcBef>
              <a:spcAft>
                <a:spcPts val="0"/>
              </a:spcAft>
              <a:buNone/>
            </a:pPr>
            <a:r>
              <a:rPr lang="en"/>
              <a:t>Intuition of the state-value function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f320e9d2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f320e9d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what we care about is global optimality which we have formulated so far in terms of return. </a:t>
            </a:r>
            <a:endParaRPr/>
          </a:p>
          <a:p>
            <a:pPr indent="0" lvl="0" marL="0" rtl="0" algn="l">
              <a:spcBef>
                <a:spcPts val="0"/>
              </a:spcBef>
              <a:spcAft>
                <a:spcPts val="0"/>
              </a:spcAft>
              <a:buNone/>
            </a:pPr>
            <a:r>
              <a:rPr lang="en"/>
              <a:t>However, return is a random variable – because our policy may be stochastic and </a:t>
            </a:r>
            <a:endParaRPr/>
          </a:p>
          <a:p>
            <a:pPr indent="0" lvl="0" marL="0" rtl="0" algn="l">
              <a:spcBef>
                <a:spcPts val="0"/>
              </a:spcBef>
              <a:spcAft>
                <a:spcPts val="0"/>
              </a:spcAft>
              <a:buNone/>
            </a:pPr>
            <a:r>
              <a:rPr lang="en"/>
              <a:t>The last term is a linear equation in V(s) </a:t>
            </a:r>
            <a:br>
              <a:rPr lang="en"/>
            </a:br>
            <a:r>
              <a:rPr lang="en"/>
              <a:t>For each state we could write V(s) in terms </a:t>
            </a:r>
            <a:endParaRPr/>
          </a:p>
          <a:p>
            <a:pPr indent="0" lvl="0" marL="0" rtl="0" algn="l">
              <a:spcBef>
                <a:spcPts val="0"/>
              </a:spcBef>
              <a:spcAft>
                <a:spcPts val="0"/>
              </a:spcAft>
              <a:buNone/>
            </a:pPr>
            <a:r>
              <a:rPr lang="en"/>
              <a:t>Intuition of the state-value function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5060ee3444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5060ee34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883ec37c_0_2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883ec37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e218cd26f_0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e218cd26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expresses a relationship between the value of a state and the values of its successor states. </a:t>
            </a:r>
            <a:endParaRPr/>
          </a:p>
          <a:p>
            <a:pPr indent="0" lvl="0" marL="0" rtl="0" algn="l">
              <a:spcBef>
                <a:spcPts val="0"/>
              </a:spcBef>
              <a:spcAft>
                <a:spcPts val="0"/>
              </a:spcAft>
              <a:buClr>
                <a:schemeClr val="dk1"/>
              </a:buClr>
              <a:buSzPts val="1100"/>
              <a:buFont typeface="Arial"/>
              <a:buNone/>
            </a:pPr>
            <a:r>
              <a:rPr lang="en"/>
              <a:t>Think of looking ahead from one state to its possible successor states.</a:t>
            </a:r>
            <a:endParaRPr/>
          </a:p>
          <a:p>
            <a:pPr indent="0" lvl="0" marL="0" rtl="0" algn="l">
              <a:spcBef>
                <a:spcPts val="0"/>
              </a:spcBef>
              <a:spcAft>
                <a:spcPts val="0"/>
              </a:spcAft>
              <a:buClr>
                <a:schemeClr val="dk1"/>
              </a:buClr>
              <a:buSzPts val="1100"/>
              <a:buFont typeface="Arial"/>
              <a:buNone/>
            </a:pPr>
            <a:r>
              <a:rPr lang="en"/>
              <a:t>Why does it called backup?</a:t>
            </a:r>
            <a:br>
              <a:rPr lang="en"/>
            </a:br>
            <a:r>
              <a:rPr lang="en"/>
              <a:t>The value functino v_pi is the unique solution to its Bellman equation</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378c670b6_0_6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378c670b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Cool! </a:t>
            </a:r>
            <a:endParaRPr/>
          </a:p>
          <a:p>
            <a:pPr indent="0" lvl="0" marL="0" rtl="0" algn="l">
              <a:spcBef>
                <a:spcPts val="0"/>
              </a:spcBef>
              <a:spcAft>
                <a:spcPts val="0"/>
              </a:spcAft>
              <a:buClr>
                <a:schemeClr val="dk1"/>
              </a:buClr>
              <a:buSzPts val="1100"/>
              <a:buFont typeface="Arial"/>
              <a:buNone/>
            </a:pPr>
            <a:r>
              <a:rPr lang="en"/>
              <a:t>Now we know how to compute policy values for each state. </a:t>
            </a:r>
            <a:endParaRPr/>
          </a:p>
          <a:p>
            <a:pPr indent="0" lvl="0" marL="0" rtl="0" algn="l">
              <a:spcBef>
                <a:spcPts val="0"/>
              </a:spcBef>
              <a:spcAft>
                <a:spcPts val="0"/>
              </a:spcAft>
              <a:buClr>
                <a:schemeClr val="dk1"/>
              </a:buClr>
              <a:buSzPts val="1100"/>
              <a:buFont typeface="Arial"/>
              <a:buNone/>
            </a:pPr>
            <a:r>
              <a:rPr lang="en"/>
              <a:t>We know what is return, what is value- and action-value functions. </a:t>
            </a:r>
            <a:endParaRPr/>
          </a:p>
          <a:p>
            <a:pPr indent="0" lvl="0" marL="0" rtl="0" algn="l">
              <a:spcBef>
                <a:spcPts val="0"/>
              </a:spcBef>
              <a:spcAft>
                <a:spcPts val="0"/>
              </a:spcAft>
              <a:buClr>
                <a:schemeClr val="dk1"/>
              </a:buClr>
              <a:buSzPts val="1100"/>
              <a:buFont typeface="Arial"/>
              <a:buNone/>
            </a:pPr>
            <a:r>
              <a:rPr lang="en"/>
              <a:t>But we started with a desire to find optimal policy! That is – to know optimal actions in every state.</a:t>
            </a:r>
            <a:endParaRPr/>
          </a:p>
          <a:p>
            <a:pPr indent="0" lvl="0" marL="0" rtl="0" algn="l">
              <a:spcBef>
                <a:spcPts val="0"/>
              </a:spcBef>
              <a:spcAft>
                <a:spcPts val="0"/>
              </a:spcAft>
              <a:buNone/>
            </a:pPr>
            <a:r>
              <a:rPr lang="en"/>
              <a:t>Before deciding which policy is the best one, we should decide about how to compare policies?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32fcab67a_13_1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32fcab67a_13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378c670b6_0_6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378c670b6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_ question about discounted and non discounted reward _</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could be many optimal policies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we would like to reformulate this recursive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378c670b6_0_6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378c670b6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slide there are backup diagram for expectation equation on the left and its copy on the right which we are going to modify in a way that will allow to compute _optimal_ value function. </a:t>
            </a:r>
            <a:endParaRPr/>
          </a:p>
          <a:p>
            <a:pPr indent="0" lvl="0" marL="0" rtl="0" algn="l">
              <a:spcBef>
                <a:spcPts val="0"/>
              </a:spcBef>
              <a:spcAft>
                <a:spcPts val="0"/>
              </a:spcAft>
              <a:buNone/>
            </a:pPr>
            <a:r>
              <a:rPr lang="en"/>
              <a:t>Now think for a moment what do we need to modify in this backup diagram?</a:t>
            </a:r>
            <a:br>
              <a:rPr lang="en"/>
            </a:br>
            <a:r>
              <a:rPr lang="en"/>
              <a:t>We already know that there exist at least one deterministc policy which is optimal.</a:t>
            </a:r>
            <a:endParaRPr/>
          </a:p>
          <a:p>
            <a:pPr indent="0" lvl="0" marL="0" rtl="0" algn="l">
              <a:spcBef>
                <a:spcPts val="0"/>
              </a:spcBef>
              <a:spcAft>
                <a:spcPts val="0"/>
              </a:spcAft>
              <a:buNone/>
            </a:pPr>
            <a:r>
              <a:rPr lang="en"/>
              <a:t>So it suffice to select only one optimal action in each state to be globally optimal. We don’t need to take an expectation. </a:t>
            </a:r>
            <a:endParaRPr/>
          </a:p>
          <a:p>
            <a:pPr indent="0" lvl="0" marL="0" rtl="0" algn="l">
              <a:spcBef>
                <a:spcPts val="0"/>
              </a:spcBef>
              <a:spcAft>
                <a:spcPts val="0"/>
              </a:spcAft>
              <a:buNone/>
            </a:pPr>
            <a:r>
              <a:rPr lang="en"/>
              <a:t>And again, value</a:t>
            </a:r>
            <a:endParaRPr/>
          </a:p>
          <a:p>
            <a:pPr indent="0" lvl="0" marL="0" rtl="0" algn="l">
              <a:spcBef>
                <a:spcPts val="0"/>
              </a:spcBef>
              <a:spcAft>
                <a:spcPts val="0"/>
              </a:spcAft>
              <a:buNone/>
            </a:pPr>
            <a:r>
              <a:rPr lang="en"/>
              <a:t>It suffice to take only the best one. And this action is selected because it corresponds to the best value, that is the maximal value of the subtree.</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378c670b6_0_7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378c670b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378c670b6_0_7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378c670b6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378c670b6_0_8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378c670b6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378c670b6_0_8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378c670b6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378c670b6_0_9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378c670b6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78c670b6_0_20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78c670b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explain to agent, what do we want it to do?</a:t>
            </a:r>
            <a:endParaRPr/>
          </a:p>
          <a:p>
            <a:pPr indent="0" lvl="0" marL="0" rtl="0" algn="l">
              <a:spcBef>
                <a:spcPts val="0"/>
              </a:spcBef>
              <a:spcAft>
                <a:spcPts val="0"/>
              </a:spcAft>
              <a:buNone/>
            </a:pPr>
            <a:r>
              <a:rPr lang="en"/>
              <a:t>The answer to this question is reward hypothesis, which states that </a:t>
            </a:r>
            <a:r>
              <a:rPr lang="en">
                <a:solidFill>
                  <a:schemeClr val="dk1"/>
                </a:solidFill>
              </a:rPr>
              <a:t>we could formulate any goal and purpose in terms of cumulative sum of a scalar signal. </a:t>
            </a:r>
            <a:endParaRPr>
              <a:solidFill>
                <a:schemeClr val="dk1"/>
              </a:solidFill>
            </a:endParaRPr>
          </a:p>
          <a:p>
            <a:pPr indent="0" lvl="0" marL="0" rtl="0" algn="l">
              <a:spcBef>
                <a:spcPts val="0"/>
              </a:spcBef>
              <a:spcAft>
                <a:spcPts val="0"/>
              </a:spcAft>
              <a:buNone/>
            </a:pPr>
            <a:r>
              <a:rPr lang="en">
                <a:solidFill>
                  <a:schemeClr val="dk1"/>
                </a:solidFill>
              </a:rPr>
              <a:t>This signal is called reward and the sum of this signal over time is called a return. </a:t>
            </a:r>
            <a:br>
              <a:rPr lang="en">
                <a:solidFill>
                  <a:schemeClr val="dk1"/>
                </a:solidFill>
              </a:rPr>
            </a:b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506656fc8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506656fc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2883ec37c_0_3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2883ec37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2883ec37c_0_3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32883ec37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4fd6bae29e_2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4fd6bae29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506656fc87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506656fc8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332fcab67a_13_1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332fcab67a_1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378c670b6_0_9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378c670b6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basically a set of linear equations where there are as many unknowns as there are states v(s).</a:t>
            </a:r>
            <a:endParaRPr/>
          </a:p>
          <a:p>
            <a:pPr indent="0" lvl="0" marL="0" rtl="0" algn="l">
              <a:spcBef>
                <a:spcPts val="0"/>
              </a:spcBef>
              <a:spcAft>
                <a:spcPts val="0"/>
              </a:spcAft>
              <a:buNone/>
            </a:pPr>
            <a:r>
              <a:rPr lang="en"/>
              <a:t>So we could solve this </a:t>
            </a:r>
            <a:r>
              <a:rPr b="1" lang="en" sz="1050">
                <a:solidFill>
                  <a:srgbClr val="222222"/>
                </a:solidFill>
                <a:highlight>
                  <a:srgbClr val="FFFFFF"/>
                </a:highlight>
              </a:rPr>
              <a:t>system of linear equations</a:t>
            </a:r>
            <a:r>
              <a:rPr lang="en"/>
              <a:t> with respect to v( of each s), but it could take us too much time to compute for a problems with medium number of states. </a:t>
            </a:r>
            <a:endParaRPr/>
          </a:p>
          <a:p>
            <a:pPr indent="0" lvl="0" marL="0" rtl="0" algn="l">
              <a:spcBef>
                <a:spcPts val="0"/>
              </a:spcBef>
              <a:spcAft>
                <a:spcPts val="0"/>
              </a:spcAft>
              <a:buNone/>
            </a:pPr>
            <a:r>
              <a:rPr lang="en"/>
              <a:t>However most of the time we don't want to solve this system precisely. </a:t>
            </a:r>
            <a:endParaRPr/>
          </a:p>
          <a:p>
            <a:pPr indent="0" lvl="0" marL="0" rtl="0" algn="l">
              <a:spcBef>
                <a:spcPts val="0"/>
              </a:spcBef>
              <a:spcAft>
                <a:spcPts val="0"/>
              </a:spcAft>
              <a:buNone/>
            </a:pPr>
            <a:r>
              <a:rPr lang="en"/>
              <a:t>Another approach is to use iterative method to solve this system which is proven to converge for any MDP and any policy to unique solution on v(s)</a:t>
            </a:r>
            <a:endParaRPr/>
          </a:p>
          <a:p>
            <a:pPr indent="0" lvl="0" marL="0" rtl="0" algn="l">
              <a:spcBef>
                <a:spcPts val="0"/>
              </a:spcBef>
              <a:spcAft>
                <a:spcPts val="0"/>
              </a:spcAft>
              <a:buNone/>
            </a:pPr>
            <a:r>
              <a:rPr lang="en"/>
              <a:t>(1) initialize randomly value function for each state</a:t>
            </a:r>
            <a:endParaRPr/>
          </a:p>
          <a:p>
            <a:pPr indent="0" lvl="0" marL="0" rtl="0" algn="l">
              <a:spcBef>
                <a:spcPts val="0"/>
              </a:spcBef>
              <a:spcAft>
                <a:spcPts val="0"/>
              </a:spcAft>
              <a:buNone/>
            </a:pPr>
            <a:r>
              <a:rPr lang="en"/>
              <a:t>(2) compute right hand side</a:t>
            </a:r>
            <a:endParaRPr/>
          </a:p>
          <a:p>
            <a:pPr indent="0" lvl="0" marL="0" rtl="0" algn="l">
              <a:spcBef>
                <a:spcPts val="0"/>
              </a:spcBef>
              <a:spcAft>
                <a:spcPts val="0"/>
              </a:spcAft>
              <a:buNone/>
            </a:pPr>
            <a:r>
              <a:rPr lang="en"/>
              <a:t>(3) assign it to v(s)</a:t>
            </a:r>
            <a:endParaRPr/>
          </a:p>
          <a:p>
            <a:pPr indent="0" lvl="0" marL="0" rtl="0" algn="l">
              <a:spcBef>
                <a:spcPts val="0"/>
              </a:spcBef>
              <a:spcAft>
                <a:spcPts val="0"/>
              </a:spcAft>
              <a:buNone/>
            </a:pPr>
            <a:r>
              <a:rPr lang="en"/>
              <a:t>(4) repeat for each state until convergence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a:t>
            </a:r>
            <a:r>
              <a:rPr lang="en"/>
              <a:t>or now consider another approach which is an iterative 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we could get compute we could start with a random initializations of a function for each state then we can compute the right-hand side of bellmen expectation equation and then assign this computers value of right-hand side to the left-hand side and we could repeat this process of computing right hand side and assigning this right hand side value to the left-hand side until value functions do not change or change sufficiently little this iterative approach is proven to converge for any marker decision process and any policy - Aniki solution on value fashion and this this approach in fact allows us to obtain an approximate solution in a rather fast way and this is what we care about in fact the informal statement of when to terminate this policy valuation algorithm could be made a little bit more formal where the notion of delta which is a maximum increment in Bury function over all possible states made in this iteration now you know how to compute the value function for each state under given policy PI but again this is not what we really want to we want to find an optimal policy and however we cannot guess what an optimal policy is and instead of random guessing we adhere to gradually improving current policy PI and on each iteration we want to obtain a little bit more optimal policy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378c670b6_0_9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378c670b6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Initialization – random, but terminal states should have Value = 0. </a:t>
            </a:r>
            <a:endParaRPr>
              <a:solidFill>
                <a:schemeClr val="dk1"/>
              </a:solidFill>
            </a:endParaRPr>
          </a:p>
          <a:p>
            <a:pPr indent="0" lvl="0" marL="0" rtl="0" algn="l">
              <a:spcBef>
                <a:spcPts val="0"/>
              </a:spcBef>
              <a:spcAft>
                <a:spcPts val="0"/>
              </a:spcAft>
              <a:buNone/>
            </a:pPr>
            <a:r>
              <a:rPr lang="en">
                <a:solidFill>
                  <a:schemeClr val="dk1"/>
                </a:solidFill>
              </a:rPr>
              <a:t>The essence of this algorithms is very simple – it is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332fcab67a_13_1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332fcab67a_1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378c670b6_0_99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378c670b6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it mean to act greedily wrt v(s)?</a:t>
            </a:r>
            <a:br>
              <a:rPr lang="en"/>
            </a:br>
            <a:r>
              <a:rPr lang="en"/>
              <a:t>In fact, what we do is </a:t>
            </a:r>
            <a:endParaRPr/>
          </a:p>
          <a:p>
            <a:pPr indent="0" lvl="0" marL="0" rtl="0" algn="l">
              <a:spcBef>
                <a:spcPts val="0"/>
              </a:spcBef>
              <a:spcAft>
                <a:spcPts val="0"/>
              </a:spcAft>
              <a:buNone/>
            </a:pPr>
            <a:r>
              <a:rPr lang="en"/>
              <a:t>First we recover an action value function q pi from action value function v pi, which can be computed by policy evaluation algorithm, as we already know. </a:t>
            </a:r>
            <a:endParaRPr/>
          </a:p>
          <a:p>
            <a:pPr indent="0" lvl="0" marL="0" rtl="0" algn="l">
              <a:spcBef>
                <a:spcPts val="0"/>
              </a:spcBef>
              <a:spcAft>
                <a:spcPts val="0"/>
              </a:spcAft>
              <a:buNone/>
            </a:pPr>
            <a:r>
              <a:rPr lang="en"/>
              <a:t>Second, we find an action which maximizes this action value function q pi. That is, we find what is the best possible action in state s, given that  after this action we will follow policy pi.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improvement procedure is guaranteed to produce a better policy! To obtain some intuition of why is it so, think about action value function q_pi. </a:t>
            </a:r>
            <a:br>
              <a:rPr lang="en"/>
            </a:br>
            <a:r>
              <a:rPr lang="en"/>
              <a:t>It tells us what expected return one could achieve after making action a in state s and following policy pi thereafter.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78c670b6_0_20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78c670b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return G sub t  is a sum of immediate rewards from arbitrary time t and till the very end of the episode, denoted by capital T. </a:t>
            </a:r>
            <a:endParaRPr/>
          </a:p>
          <a:p>
            <a:pPr indent="0" lvl="0" marL="0" rtl="0" algn="l">
              <a:spcBef>
                <a:spcPts val="0"/>
              </a:spcBef>
              <a:spcAft>
                <a:spcPts val="0"/>
              </a:spcAft>
              <a:buNone/>
            </a:pPr>
            <a:r>
              <a:rPr lang="en"/>
              <a:t>This return consists of all rewards till the end of the episode and thus is a measure of global optimality of agent policy.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378c670b6_0_10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378c670b6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new policy pi prime in current state makes the best possible action according to the action value function of old policy pi. That is it chooses an action according to the highest expected combination of immediate reward and </a:t>
            </a:r>
            <a:r>
              <a:rPr lang="en">
                <a:solidFill>
                  <a:schemeClr val="dk1"/>
                </a:solidFill>
              </a:rPr>
              <a:t>an old policy pi’s </a:t>
            </a:r>
            <a:r>
              <a:rPr lang="en"/>
              <a:t>value function of next state. </a:t>
            </a:r>
            <a:endParaRPr/>
          </a:p>
          <a:p>
            <a:pPr indent="0" lvl="0" marL="0" rtl="0" algn="l">
              <a:spcBef>
                <a:spcPts val="0"/>
              </a:spcBef>
              <a:spcAft>
                <a:spcPts val="0"/>
              </a:spcAft>
              <a:buNone/>
            </a:pPr>
            <a:r>
              <a:rPr lang="en"/>
              <a:t>But in this _next_ state new policy </a:t>
            </a:r>
            <a:r>
              <a:rPr lang="en">
                <a:solidFill>
                  <a:schemeClr val="dk1"/>
                </a:solidFill>
              </a:rPr>
              <a:t>pi prime also acts greedily with respect to q pi, that is makes a better or the same decision as policy pi</a:t>
            </a:r>
            <a:endParaRPr>
              <a:solidFill>
                <a:schemeClr val="dk1"/>
              </a:solidFill>
            </a:endParaRPr>
          </a:p>
          <a:p>
            <a:pPr indent="0" lvl="0" marL="0" rtl="0" algn="l">
              <a:spcBef>
                <a:spcPts val="0"/>
              </a:spcBef>
              <a:spcAft>
                <a:spcPts val="0"/>
              </a:spcAft>
              <a:buNone/>
            </a:pPr>
            <a:r>
              <a:rPr lang="en">
                <a:solidFill>
                  <a:schemeClr val="dk1"/>
                </a:solidFill>
              </a:rPr>
              <a:t>The same is true about the state after the next state, and so on. </a:t>
            </a:r>
            <a:endParaRPr>
              <a:solidFill>
                <a:schemeClr val="dk1"/>
              </a:solidFill>
            </a:endParaRPr>
          </a:p>
          <a:p>
            <a:pPr indent="0" lvl="0" marL="0" rtl="0" algn="l">
              <a:spcBef>
                <a:spcPts val="0"/>
              </a:spcBef>
              <a:spcAft>
                <a:spcPts val="0"/>
              </a:spcAft>
              <a:buNone/>
            </a:pPr>
            <a:r>
              <a:rPr lang="en">
                <a:solidFill>
                  <a:schemeClr val="dk1"/>
                </a:solidFill>
              </a:rPr>
              <a:t>That is why value of each state of a new policy pi prime is greater or equal to the value of the same state of an old policy pi. </a:t>
            </a:r>
            <a:endParaRPr>
              <a:solidFill>
                <a:schemeClr val="dk1"/>
              </a:solidFill>
            </a:endParaRPr>
          </a:p>
          <a:p>
            <a:pPr indent="0" lvl="0" marL="0" rtl="0" algn="l">
              <a:spcBef>
                <a:spcPts val="0"/>
              </a:spcBef>
              <a:spcAft>
                <a:spcPts val="0"/>
              </a:spcAft>
              <a:buNone/>
            </a:pPr>
            <a:r>
              <a:rPr lang="en">
                <a:solidFill>
                  <a:schemeClr val="dk1"/>
                </a:solidFill>
              </a:rPr>
              <a:t>And thus the new policy pi’ is considered better or equal then our old policy pi. </a:t>
            </a:r>
            <a:endParaRPr>
              <a:solidFill>
                <a:schemeClr val="dk1"/>
              </a:solidFill>
            </a:endParaRPr>
          </a:p>
          <a:p>
            <a:pPr indent="0" lvl="0" marL="0" rtl="0" algn="l">
              <a:spcBef>
                <a:spcPts val="0"/>
              </a:spcBef>
              <a:spcAft>
                <a:spcPts val="0"/>
              </a:spcAft>
              <a:buNone/>
            </a:pPr>
            <a:r>
              <a:rPr lang="en">
                <a:solidFill>
                  <a:schemeClr val="dk1"/>
                </a:solidFill>
              </a:rPr>
              <a:t>Well this makes some sense, but what if at some step the improved new policy pi prime is actually equal to an old policy? </a:t>
            </a:r>
            <a:endParaRPr>
              <a:solidFill>
                <a:schemeClr val="dk1"/>
              </a:solidFill>
            </a:endParaRPr>
          </a:p>
          <a:p>
            <a:pPr indent="0" lvl="0" marL="0" rtl="0" algn="l">
              <a:spcBef>
                <a:spcPts val="0"/>
              </a:spcBef>
              <a:spcAft>
                <a:spcPts val="0"/>
              </a:spcAft>
              <a:buNone/>
            </a:pPr>
            <a:r>
              <a:rPr lang="en">
                <a:solidFill>
                  <a:schemeClr val="dk1"/>
                </a:solidFill>
              </a:rPr>
              <a:t>Is this policy in fact optimal? And why is this so?</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2378c670b6_0_10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2378c670b6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Well, if an improved policy pi prime is precisely equal to the old policy pi, that is if they recommend the same action for each and every state.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then we conclude that this policy is optimal.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fact, the equality of policy pi prime and pi  means that their value functions are also equal. </a:t>
            </a:r>
            <a:endParaRPr>
              <a:solidFill>
                <a:schemeClr val="dk1"/>
              </a:solidFill>
            </a:endParaRPr>
          </a:p>
          <a:p>
            <a:pPr indent="0" lvl="0" marL="0" rtl="0" algn="l">
              <a:spcBef>
                <a:spcPts val="0"/>
              </a:spcBef>
              <a:spcAft>
                <a:spcPts val="0"/>
              </a:spcAft>
              <a:buNone/>
            </a:pPr>
            <a:r>
              <a:rPr lang="en">
                <a:solidFill>
                  <a:schemeClr val="dk1"/>
                </a:solidFill>
              </a:rPr>
              <a:t>And because during an improvement stage we assign to policy pi prime the action which maximizes the action value function, we also know what is the value of that new policy.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is equal to action value function of  state s and precisely the same action we assigned to the new policy.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 is, it’s value is equal action-value function maximized over all 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this equation is a bellman optimality equation itself!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378c670b6_0_11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378c670b6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It is equal to action value function of  state s and precisely the same action we assigned to the new policy. </a:t>
            </a:r>
            <a:endParaRPr>
              <a:solidFill>
                <a:schemeClr val="dk1"/>
              </a:solidFill>
            </a:endParaRPr>
          </a:p>
          <a:p>
            <a:pPr indent="0" lvl="0" marL="0" rtl="0" algn="l">
              <a:spcBef>
                <a:spcPts val="0"/>
              </a:spcBef>
              <a:spcAft>
                <a:spcPts val="0"/>
              </a:spcAft>
              <a:buNone/>
            </a:pPr>
            <a:r>
              <a:rPr lang="en">
                <a:solidFill>
                  <a:schemeClr val="dk1"/>
                </a:solidFill>
              </a:rPr>
              <a:t>That is, it’s value is equal action-value function maximized over all actions.  </a:t>
            </a:r>
            <a:endParaRPr>
              <a:solidFill>
                <a:schemeClr val="dk1"/>
              </a:solidFill>
            </a:endParaRPr>
          </a:p>
          <a:p>
            <a:pPr indent="0" lvl="0" marL="0" rtl="0" algn="l">
              <a:spcBef>
                <a:spcPts val="0"/>
              </a:spcBef>
              <a:spcAft>
                <a:spcPts val="0"/>
              </a:spcAft>
              <a:buNone/>
            </a:pPr>
            <a:r>
              <a:rPr lang="en">
                <a:solidFill>
                  <a:schemeClr val="dk1"/>
                </a:solidFill>
              </a:rPr>
              <a:t>But this equation is a bellman optimality equation itself!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Well, for now we know, how to evaluate policy, how to improve it and why does this make any sense. </a:t>
            </a:r>
            <a:endParaRPr>
              <a:solidFill>
                <a:schemeClr val="dk1"/>
              </a:solidFill>
            </a:endParaRPr>
          </a:p>
          <a:p>
            <a:pPr indent="0" lvl="0" marL="0" rtl="0" algn="l">
              <a:spcBef>
                <a:spcPts val="0"/>
              </a:spcBef>
              <a:spcAft>
                <a:spcPts val="0"/>
              </a:spcAft>
              <a:buNone/>
            </a:pPr>
            <a:r>
              <a:rPr lang="en">
                <a:solidFill>
                  <a:schemeClr val="dk1"/>
                </a:solidFill>
              </a:rPr>
              <a:t>Let now discuss some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378c670b6_0_10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2378c670b6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now stress the difference of how to recover an optimal policy if we were given an optimal value function  </a:t>
            </a:r>
            <a:r>
              <a:rPr b="1" lang="en"/>
              <a:t>v</a:t>
            </a:r>
            <a:r>
              <a:rPr lang="en"/>
              <a:t>  and optimal action-value function </a:t>
            </a:r>
            <a:r>
              <a:rPr b="1" lang="en"/>
              <a:t>q.</a:t>
            </a:r>
            <a:endParaRPr b="1"/>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Well, If q star is known, an optimal policy is rather straightforward to obtain. We just need to take the action which maximizes this function. </a:t>
            </a:r>
            <a:endParaRPr>
              <a:solidFill>
                <a:schemeClr val="dk1"/>
              </a:solidFill>
            </a:endParaRPr>
          </a:p>
          <a:p>
            <a:pPr indent="0" lvl="0" marL="0" rtl="0" algn="l">
              <a:spcBef>
                <a:spcPts val="0"/>
              </a:spcBef>
              <a:spcAft>
                <a:spcPts val="0"/>
              </a:spcAft>
              <a:buNone/>
            </a:pPr>
            <a:r>
              <a:rPr lang="en">
                <a:solidFill>
                  <a:schemeClr val="dk1"/>
                </a:solidFill>
              </a:rPr>
              <a:t>However things are not so simple with value function.  Pretend for the moment that v* is known.  How could we recover the optimal policy from it?</a:t>
            </a:r>
            <a:endParaRPr>
              <a:solidFill>
                <a:schemeClr val="dk1"/>
              </a:solidFill>
            </a:endParaRPr>
          </a:p>
          <a:p>
            <a:pPr indent="0" lvl="0" marL="0" rtl="0" algn="l">
              <a:spcBef>
                <a:spcPts val="0"/>
              </a:spcBef>
              <a:spcAft>
                <a:spcPts val="0"/>
              </a:spcAft>
              <a:buNone/>
            </a:pPr>
            <a:r>
              <a:rPr lang="en">
                <a:solidFill>
                  <a:schemeClr val="dk1"/>
                </a:solidFill>
              </a:rPr>
              <a:t>__вопрос__</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378c670b6_0_10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378c670b6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fact, one need to recover first an action-value function from this v star using the environment probabilities, precisely in the same way as we did in policy improvement stage.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by recovering this q*  we  reduce the problem of recovering the policy from v*  to the previos problem, which we already known how to solve.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 that in a model free setup, when we dont have access to transition probabilites, we are unable to recover an optimal policy solely from v*.</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this is why in a model free setup we could only rely on q*.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378c670b6_0_10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378c670b6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a:t>
            </a:r>
            <a:r>
              <a:rPr lang="en"/>
              <a:t>completely</a:t>
            </a:r>
            <a:r>
              <a:rPr lang="en"/>
              <a:t>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669e1ce39_0_2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669e1ce3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grid world problem,  a</a:t>
            </a:r>
            <a:r>
              <a:rPr lang="en">
                <a:solidFill>
                  <a:schemeClr val="dk1"/>
                </a:solidFill>
              </a:rPr>
              <a:t>n agent could escape the world through</a:t>
            </a:r>
            <a:endParaRPr>
              <a:solidFill>
                <a:schemeClr val="dk1"/>
              </a:solidFill>
            </a:endParaRPr>
          </a:p>
          <a:p>
            <a:pPr indent="0" lvl="0" marL="0" rtl="0" algn="l">
              <a:spcBef>
                <a:spcPts val="0"/>
              </a:spcBef>
              <a:spcAft>
                <a:spcPts val="0"/>
              </a:spcAft>
              <a:buNone/>
            </a:pPr>
            <a:r>
              <a:rPr lang="en">
                <a:solidFill>
                  <a:schemeClr val="dk1"/>
                </a:solidFill>
              </a:rPr>
              <a:t>either of the two terminal states, one in the top left (with reward of -10)  </a:t>
            </a:r>
            <a:endParaRPr>
              <a:solidFill>
                <a:schemeClr val="dk1"/>
              </a:solidFill>
            </a:endParaRPr>
          </a:p>
          <a:p>
            <a:pPr indent="0" lvl="0" marL="0" rtl="0" algn="l">
              <a:spcBef>
                <a:spcPts val="0"/>
              </a:spcBef>
              <a:spcAft>
                <a:spcPts val="0"/>
              </a:spcAft>
              <a:buNone/>
            </a:pPr>
            <a:r>
              <a:rPr lang="en">
                <a:solidFill>
                  <a:schemeClr val="dk1"/>
                </a:solidFill>
              </a:rPr>
              <a:t>and one in the bottom right (with reward of +10).</a:t>
            </a:r>
            <a:endParaRPr>
              <a:solidFill>
                <a:schemeClr val="dk1"/>
              </a:solidFill>
            </a:endParaRPr>
          </a:p>
          <a:p>
            <a:pPr indent="0" lvl="0" marL="0" rtl="0" algn="l">
              <a:spcBef>
                <a:spcPts val="0"/>
              </a:spcBef>
              <a:spcAft>
                <a:spcPts val="0"/>
              </a:spcAft>
              <a:buNone/>
            </a:pPr>
            <a:r>
              <a:rPr lang="en">
                <a:solidFill>
                  <a:schemeClr val="dk1"/>
                </a:solidFill>
              </a:rPr>
              <a:t>For each time tick an agent additionally receives a negative reward of -1, </a:t>
            </a:r>
            <a:endParaRPr>
              <a:solidFill>
                <a:schemeClr val="dk1"/>
              </a:solidFill>
            </a:endParaRPr>
          </a:p>
          <a:p>
            <a:pPr indent="0" lvl="0" marL="0" rtl="0" algn="l">
              <a:spcBef>
                <a:spcPts val="0"/>
              </a:spcBef>
              <a:spcAft>
                <a:spcPts val="0"/>
              </a:spcAft>
              <a:buNone/>
            </a:pPr>
            <a:r>
              <a:rPr lang="en">
                <a:solidFill>
                  <a:schemeClr val="dk1"/>
                </a:solidFill>
              </a:rPr>
              <a:t>which motivates an agent to escape as quick as possible.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plot corresponds to current value function estimates which are all initialized to zero. </a:t>
            </a:r>
            <a:endParaRPr/>
          </a:p>
          <a:p>
            <a:pPr indent="0" lvl="0" marL="0" rtl="0" algn="l">
              <a:spcBef>
                <a:spcPts val="0"/>
              </a:spcBef>
              <a:spcAft>
                <a:spcPts val="0"/>
              </a:spcAft>
              <a:buNone/>
            </a:pPr>
            <a:r>
              <a:rPr lang="en"/>
              <a:t>In the right plot you can see which actions are taken by the policy which is greedy with respect to current value function estimates.</a:t>
            </a:r>
            <a:endParaRPr/>
          </a:p>
          <a:p>
            <a:pPr indent="0" lvl="0" marL="0" rtl="0" algn="l">
              <a:spcBef>
                <a:spcPts val="0"/>
              </a:spcBef>
              <a:spcAft>
                <a:spcPts val="0"/>
              </a:spcAft>
              <a:buNone/>
            </a:pPr>
            <a:r>
              <a:rPr lang="en"/>
              <a:t>That is the policy on the right is an improvement over initial random policy, and this improvement is achieved by acting greedily with respect to value function estimates plotted on the left.</a:t>
            </a:r>
            <a:endParaRPr/>
          </a:p>
          <a:p>
            <a:pPr indent="0" lvl="0" marL="0" rtl="0" algn="l">
              <a:spcBef>
                <a:spcPts val="0"/>
              </a:spcBef>
              <a:spcAft>
                <a:spcPts val="0"/>
              </a:spcAft>
              <a:buNone/>
            </a:pPr>
            <a:r>
              <a:rPr lang="en"/>
              <a:t>At the very beginning all actions are equally likely, because all state value estimates are equal to each other. </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669e1ce39_0_1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669e1ce3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However after only _five iterations_ of policy evaluation the value of states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are sufficiently accurate to yield the same greedy policy as the precise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solution of the system of bellman expectation equations.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solution is shown in the last row of plots.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Please note, that values of the precise solution differ a lot from the intermediate step solution obtained after the fifth iteration.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for policy improvement the absolute state values do not matter as long as the order of such values is the same as in precise solution.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 means that doing all iterations of Policy Evaluation after the fifth one is absolutely useless for subsequent Pimporv step.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378c670b6_0_10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378c670b6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now we are familiar with policy evaluation and policy improvement. </a:t>
            </a:r>
            <a:endParaRPr/>
          </a:p>
          <a:p>
            <a:pPr indent="0" lvl="0" marL="0" rtl="0" algn="l">
              <a:spcBef>
                <a:spcPts val="0"/>
              </a:spcBef>
              <a:spcAft>
                <a:spcPts val="0"/>
              </a:spcAft>
              <a:buNone/>
            </a:pPr>
            <a:r>
              <a:rPr lang="en"/>
              <a:t>We also know, what is the connection of these procedures with Bellman </a:t>
            </a:r>
            <a:r>
              <a:rPr lang="en"/>
              <a:t>expectation</a:t>
            </a:r>
            <a:r>
              <a:rPr lang="en"/>
              <a:t> and optimality equations. </a:t>
            </a:r>
            <a:endParaRPr/>
          </a:p>
          <a:p>
            <a:pPr indent="0" lvl="0" marL="0" rtl="0" algn="l">
              <a:spcBef>
                <a:spcPts val="0"/>
              </a:spcBef>
              <a:spcAft>
                <a:spcPts val="0"/>
              </a:spcAft>
              <a:buNone/>
            </a:pPr>
            <a:r>
              <a:rPr lang="en"/>
              <a:t>We </a:t>
            </a:r>
            <a:r>
              <a:rPr lang="en">
                <a:solidFill>
                  <a:schemeClr val="dk1"/>
                </a:solidFill>
              </a:rPr>
              <a:t>may </a:t>
            </a:r>
            <a:r>
              <a:rPr lang="en"/>
              <a:t>also </a:t>
            </a:r>
            <a:r>
              <a:rPr lang="en"/>
              <a:t>surmise</a:t>
            </a:r>
            <a:r>
              <a:rPr lang="en"/>
              <a:t> that these two procedures are essential to find an optimal policy. </a:t>
            </a:r>
            <a:endParaRPr/>
          </a:p>
          <a:p>
            <a:pPr indent="0" lvl="0" marL="0" rtl="0" algn="l">
              <a:spcBef>
                <a:spcPts val="0"/>
              </a:spcBef>
              <a:spcAft>
                <a:spcPts val="0"/>
              </a:spcAft>
              <a:buNone/>
            </a:pPr>
            <a:r>
              <a:rPr lang="en"/>
              <a:t>Well, </a:t>
            </a:r>
            <a:r>
              <a:rPr lang="en">
                <a:solidFill>
                  <a:schemeClr val="dk1"/>
                </a:solidFill>
              </a:rPr>
              <a:t>our next topic to discuss is indeed </a:t>
            </a:r>
            <a:r>
              <a:rPr lang="en"/>
              <a:t>how to use these procedures to obtain the optimal policy.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4fd6bae29e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4fd6bae29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78c670b6_0_21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78c670b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Return is a random variable, because each immediate reward depends on the agent action and also on the environment reaction to this action. </a:t>
            </a:r>
            <a:endParaRPr>
              <a:solidFill>
                <a:schemeClr val="dk1"/>
              </a:solidFill>
            </a:endParaRPr>
          </a:p>
          <a:p>
            <a:pPr indent="0" lvl="0" marL="0" rtl="0" algn="l">
              <a:spcBef>
                <a:spcPts val="0"/>
              </a:spcBef>
              <a:spcAft>
                <a:spcPts val="0"/>
              </a:spcAft>
              <a:buNone/>
            </a:pPr>
            <a:r>
              <a:rPr lang="en" strike="sngStrike">
                <a:solidFill>
                  <a:schemeClr val="dk1"/>
                </a:solidFill>
              </a:rPr>
              <a:t>We will adress the issue of randomness a bit later. </a:t>
            </a:r>
            <a:br>
              <a:rPr lang="en"/>
            </a:br>
            <a:r>
              <a:rPr lang="en"/>
              <a:t>For now, consider the example – the game of chess. </a:t>
            </a:r>
            <a:endParaRPr/>
          </a:p>
          <a:p>
            <a:pPr indent="0" lvl="0" marL="0" rtl="0" algn="l">
              <a:spcBef>
                <a:spcPts val="0"/>
              </a:spcBef>
              <a:spcAft>
                <a:spcPts val="0"/>
              </a:spcAft>
              <a:buNone/>
            </a:pPr>
            <a:r>
              <a:rPr lang="en"/>
              <a:t>Let assume that we have designed the immediate reward to be a value of opponent piece taken at the particular time step t. </a:t>
            </a:r>
            <a:endParaRPr/>
          </a:p>
          <a:p>
            <a:pPr indent="0" lvl="0" marL="0" rtl="0" algn="l">
              <a:spcBef>
                <a:spcPts val="0"/>
              </a:spcBef>
              <a:spcAft>
                <a:spcPts val="0"/>
              </a:spcAft>
              <a:buNone/>
            </a:pPr>
            <a:r>
              <a:rPr lang="en"/>
              <a:t>So the return is equal to the total value of all opponent pieces an agent have managed to take till the end of the game. </a:t>
            </a:r>
            <a:endParaRPr/>
          </a:p>
          <a:p>
            <a:pPr indent="0" lvl="0" marL="0" rtl="0" algn="l">
              <a:spcBef>
                <a:spcPts val="0"/>
              </a:spcBef>
              <a:spcAft>
                <a:spcPts val="0"/>
              </a:spcAft>
              <a:buNone/>
            </a:pPr>
            <a:r>
              <a:rPr lang="en"/>
              <a:t>Although mathematically convenient such formulation of our desire could have side effects.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2378c670b6_0_10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2378c670b6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t>
            </a:r>
            <a:r>
              <a:rPr b="1" lang="en"/>
              <a:t>eneralized policy iteration</a:t>
            </a:r>
            <a:r>
              <a:rPr lang="en"/>
              <a:t> is </a:t>
            </a:r>
            <a:r>
              <a:rPr lang="en">
                <a:solidFill>
                  <a:schemeClr val="dk1"/>
                </a:solidFill>
              </a:rPr>
              <a:t>one of the most fundamental ideas in RL</a:t>
            </a:r>
            <a:endParaRPr/>
          </a:p>
          <a:p>
            <a:pPr indent="0" lvl="0" marL="0" rtl="0" algn="l">
              <a:spcBef>
                <a:spcPts val="0"/>
              </a:spcBef>
              <a:spcAft>
                <a:spcPts val="0"/>
              </a:spcAft>
              <a:buNone/>
            </a:pPr>
            <a:r>
              <a:rPr lang="en"/>
              <a:t>This Idea can be recognized in almost any RL algorithm and thus is important to understand. </a:t>
            </a:r>
            <a:endParaRPr/>
          </a:p>
          <a:p>
            <a:pPr indent="0" lvl="0" marL="0" rtl="0" algn="l">
              <a:spcBef>
                <a:spcPts val="0"/>
              </a:spcBef>
              <a:spcAft>
                <a:spcPts val="0"/>
              </a:spcAft>
              <a:buNone/>
            </a:pPr>
            <a:r>
              <a:rPr lang="en"/>
              <a:t>In its simplest form it </a:t>
            </a:r>
            <a:r>
              <a:rPr lang="en"/>
              <a:t>tells</a:t>
            </a:r>
            <a:r>
              <a:rPr lang="en"/>
              <a:t> us that interleaving policy iteration  with  policy improvement  will eventually make our policy an optimal 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fact, when we think a little bit about these procedures we realize they are both competing and cooperating. </a:t>
            </a:r>
            <a:endParaRPr/>
          </a:p>
          <a:p>
            <a:pPr indent="0" lvl="0" marL="0" rtl="0" algn="l">
              <a:spcBef>
                <a:spcPts val="0"/>
              </a:spcBef>
              <a:spcAft>
                <a:spcPts val="0"/>
              </a:spcAft>
              <a:buNone/>
            </a:pPr>
            <a:r>
              <a:rPr lang="en"/>
              <a:t>Why do they compete is self evident. That is, </a:t>
            </a:r>
            <a:endParaRPr/>
          </a:p>
          <a:p>
            <a:pPr indent="0" lvl="0" marL="0" rtl="0" algn="l">
              <a:spcBef>
                <a:spcPts val="0"/>
              </a:spcBef>
              <a:spcAft>
                <a:spcPts val="0"/>
              </a:spcAft>
              <a:buNone/>
            </a:pPr>
            <a:r>
              <a:rPr lang="en"/>
              <a:t>When we evaluate a policy, we make it no longer to be greedy with respect to its value function. </a:t>
            </a:r>
            <a:endParaRPr/>
          </a:p>
          <a:p>
            <a:pPr indent="0" lvl="0" marL="0" rtl="0" algn="l">
              <a:spcBef>
                <a:spcPts val="0"/>
              </a:spcBef>
              <a:spcAft>
                <a:spcPts val="0"/>
              </a:spcAft>
              <a:buNone/>
            </a:pPr>
            <a:r>
              <a:rPr lang="en"/>
              <a:t>And when we make a policy greedy with respect to it’s value function we _change_ it’s value function. </a:t>
            </a:r>
            <a:endParaRPr/>
          </a:p>
          <a:p>
            <a:pPr indent="0" lvl="0" marL="0" rtl="0" algn="l">
              <a:spcBef>
                <a:spcPts val="0"/>
              </a:spcBef>
              <a:spcAft>
                <a:spcPts val="0"/>
              </a:spcAft>
              <a:buNone/>
            </a:pPr>
            <a:r>
              <a:rPr lang="en"/>
              <a:t>This competing behaviour is all the more interesting in that it eventually drives </a:t>
            </a:r>
            <a:endParaRPr/>
          </a:p>
          <a:p>
            <a:pPr indent="0" lvl="0" marL="0" rtl="0" algn="l">
              <a:spcBef>
                <a:spcPts val="0"/>
              </a:spcBef>
              <a:spcAft>
                <a:spcPts val="0"/>
              </a:spcAft>
              <a:buNone/>
            </a:pPr>
            <a:r>
              <a:rPr lang="en"/>
              <a:t>the policy to become an optimal one, that is to satisfy the bellman expectation equation. </a:t>
            </a:r>
            <a:endParaRPr/>
          </a:p>
          <a:p>
            <a:pPr indent="0" lvl="0" marL="0" rtl="0" algn="l">
              <a:spcBef>
                <a:spcPts val="0"/>
              </a:spcBef>
              <a:spcAft>
                <a:spcPts val="0"/>
              </a:spcAft>
              <a:buNone/>
            </a:pPr>
            <a:r>
              <a:rPr lang="en"/>
              <a:t>And that is why one could say these two procedures also cooperate with each other.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669e1ce39_0_3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2669e1ce3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But, note that this generalized policy iteration idea does not tell us </a:t>
            </a:r>
            <a:endParaRPr>
              <a:solidFill>
                <a:schemeClr val="dk1"/>
              </a:solidFill>
            </a:endParaRPr>
          </a:p>
          <a:p>
            <a:pPr indent="0" lvl="0" marL="0" rtl="0" algn="l">
              <a:spcBef>
                <a:spcPts val="0"/>
              </a:spcBef>
              <a:spcAft>
                <a:spcPts val="0"/>
              </a:spcAft>
              <a:buNone/>
            </a:pPr>
            <a:r>
              <a:rPr lang="en">
                <a:solidFill>
                  <a:schemeClr val="dk1"/>
                </a:solidFill>
              </a:rPr>
              <a:t>how many times should we call policy evaluation procedure </a:t>
            </a:r>
            <a:endParaRPr>
              <a:solidFill>
                <a:schemeClr val="dk1"/>
              </a:solidFill>
            </a:endParaRPr>
          </a:p>
          <a:p>
            <a:pPr indent="457200" lvl="0" marL="0" rtl="0" algn="l">
              <a:spcBef>
                <a:spcPts val="0"/>
              </a:spcBef>
              <a:spcAft>
                <a:spcPts val="0"/>
              </a:spcAft>
              <a:buNone/>
            </a:pPr>
            <a:r>
              <a:rPr lang="en">
                <a:solidFill>
                  <a:schemeClr val="dk1"/>
                </a:solidFill>
              </a:rPr>
              <a:t>in between of policy improvement calls,</a:t>
            </a:r>
            <a:endParaRPr>
              <a:solidFill>
                <a:schemeClr val="dk1"/>
              </a:solidFill>
            </a:endParaRPr>
          </a:p>
          <a:p>
            <a:pPr indent="0" lvl="0" marL="0" rtl="0" algn="l">
              <a:spcBef>
                <a:spcPts val="0"/>
              </a:spcBef>
              <a:spcAft>
                <a:spcPts val="0"/>
              </a:spcAft>
              <a:buNone/>
            </a:pPr>
            <a:r>
              <a:rPr lang="en">
                <a:solidFill>
                  <a:schemeClr val="dk1"/>
                </a:solidFill>
              </a:rPr>
              <a:t>in what order should we update state values and so on. </a:t>
            </a:r>
            <a:endParaRPr>
              <a:solidFill>
                <a:schemeClr val="dk1"/>
              </a:solidFill>
            </a:endParaRPr>
          </a:p>
          <a:p>
            <a:pPr indent="0" lvl="0" marL="0" rtl="0" algn="l">
              <a:spcBef>
                <a:spcPts val="0"/>
              </a:spcBef>
              <a:spcAft>
                <a:spcPts val="0"/>
              </a:spcAft>
              <a:buNone/>
            </a:pPr>
            <a:r>
              <a:rPr lang="en">
                <a:solidFill>
                  <a:schemeClr val="dk1"/>
                </a:solidFill>
              </a:rPr>
              <a:t>In theory all these details are not important as long as PE and PI continue to interact with each other.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that sense the GPI is a very robust idea. What do I mean by that robustness?  Well, </a:t>
            </a:r>
            <a:endParaRPr>
              <a:solidFill>
                <a:schemeClr val="dk1"/>
              </a:solidFill>
            </a:endParaRPr>
          </a:p>
          <a:p>
            <a:pPr indent="0" lvl="0" marL="0" rtl="0" algn="l">
              <a:spcBef>
                <a:spcPts val="0"/>
              </a:spcBef>
              <a:spcAft>
                <a:spcPts val="0"/>
              </a:spcAft>
              <a:buNone/>
            </a:pPr>
            <a:r>
              <a:rPr lang="en">
                <a:solidFill>
                  <a:schemeClr val="dk1"/>
                </a:solidFill>
              </a:rPr>
              <a:t>– GPI result policy does NOT depend on initialization</a:t>
            </a:r>
            <a:endParaRPr>
              <a:solidFill>
                <a:schemeClr val="dk1"/>
              </a:solidFill>
            </a:endParaRPr>
          </a:p>
          <a:p>
            <a:pPr indent="0" lvl="0" marL="0" rtl="0" algn="l">
              <a:spcBef>
                <a:spcPts val="0"/>
              </a:spcBef>
              <a:spcAft>
                <a:spcPts val="0"/>
              </a:spcAft>
              <a:buNone/>
            </a:pPr>
            <a:r>
              <a:rPr lang="en">
                <a:solidFill>
                  <a:schemeClr val="dk1"/>
                </a:solidFill>
              </a:rPr>
              <a:t>– It is NOT </a:t>
            </a:r>
            <a:r>
              <a:rPr lang="en">
                <a:solidFill>
                  <a:schemeClr val="dk1"/>
                </a:solidFill>
              </a:rPr>
              <a:t>susceptible</a:t>
            </a:r>
            <a:r>
              <a:rPr lang="en">
                <a:solidFill>
                  <a:schemeClr val="dk1"/>
                </a:solidFill>
              </a:rPr>
              <a:t> to local optimas </a:t>
            </a:r>
            <a:endParaRPr>
              <a:solidFill>
                <a:schemeClr val="dk1"/>
              </a:solidFill>
            </a:endParaRPr>
          </a:p>
          <a:p>
            <a:pPr indent="0" lvl="0" marL="0" rtl="0" algn="l">
              <a:spcBef>
                <a:spcPts val="0"/>
              </a:spcBef>
              <a:spcAft>
                <a:spcPts val="0"/>
              </a:spcAft>
              <a:buNone/>
            </a:pPr>
            <a:r>
              <a:rPr lang="en">
                <a:solidFill>
                  <a:schemeClr val="dk1"/>
                </a:solidFill>
              </a:rPr>
              <a:t>– It does NOT need complete policy evaluation. </a:t>
            </a:r>
            <a:endParaRPr>
              <a:solidFill>
                <a:schemeClr val="dk1"/>
              </a:solidFill>
            </a:endParaRPr>
          </a:p>
          <a:p>
            <a:pPr indent="457200" lvl="0" marL="0" rtl="0" algn="l">
              <a:spcBef>
                <a:spcPts val="0"/>
              </a:spcBef>
              <a:spcAft>
                <a:spcPts val="0"/>
              </a:spcAft>
              <a:buNone/>
            </a:pPr>
            <a:r>
              <a:rPr lang="en">
                <a:solidFill>
                  <a:schemeClr val="dk1"/>
                </a:solidFill>
              </a:rPr>
              <a:t>That is, evaluation is need not be complete </a:t>
            </a:r>
            <a:endParaRPr>
              <a:solidFill>
                <a:schemeClr val="dk1"/>
              </a:solidFill>
            </a:endParaRPr>
          </a:p>
          <a:p>
            <a:pPr indent="457200" lvl="0" marL="457200" rtl="0" algn="l">
              <a:spcBef>
                <a:spcPts val="0"/>
              </a:spcBef>
              <a:spcAft>
                <a:spcPts val="0"/>
              </a:spcAft>
              <a:buNone/>
            </a:pPr>
            <a:r>
              <a:rPr lang="en">
                <a:solidFill>
                  <a:schemeClr val="dk1"/>
                </a:solidFill>
              </a:rPr>
              <a:t>neither in a sense of updating all states during the PE procedure</a:t>
            </a:r>
            <a:endParaRPr>
              <a:solidFill>
                <a:schemeClr val="dk1"/>
              </a:solidFill>
            </a:endParaRPr>
          </a:p>
          <a:p>
            <a:pPr indent="0" lvl="0" marL="914400" rtl="0" algn="l">
              <a:spcBef>
                <a:spcPts val="0"/>
              </a:spcBef>
              <a:spcAft>
                <a:spcPts val="0"/>
              </a:spcAft>
              <a:buNone/>
            </a:pPr>
            <a:r>
              <a:rPr lang="en">
                <a:solidFill>
                  <a:schemeClr val="dk1"/>
                </a:solidFill>
              </a:rPr>
              <a:t>nor in a sense of complete convergence of policy evaluation</a:t>
            </a:r>
            <a:endParaRPr>
              <a:solidFill>
                <a:schemeClr val="dk1"/>
              </a:solidFill>
            </a:endParaRPr>
          </a:p>
          <a:p>
            <a:pPr indent="0" lvl="0" marL="0" rtl="0" algn="l">
              <a:spcBef>
                <a:spcPts val="0"/>
              </a:spcBef>
              <a:spcAft>
                <a:spcPts val="0"/>
              </a:spcAft>
              <a:buNone/>
            </a:pPr>
            <a:r>
              <a:rPr lang="en">
                <a:solidFill>
                  <a:schemeClr val="dk1"/>
                </a:solidFill>
              </a:rPr>
              <a:t>– It alsp does NOT need to </a:t>
            </a:r>
            <a:r>
              <a:rPr lang="en">
                <a:solidFill>
                  <a:schemeClr val="dk1"/>
                </a:solidFill>
              </a:rPr>
              <a:t>improve</a:t>
            </a:r>
            <a:r>
              <a:rPr lang="en">
                <a:solidFill>
                  <a:schemeClr val="dk1"/>
                </a:solidFill>
              </a:rPr>
              <a:t> policy in all states at any particular step </a:t>
            </a:r>
            <a:endParaRPr>
              <a:solidFill>
                <a:schemeClr val="dk1"/>
              </a:solidFill>
            </a:endParaRPr>
          </a:p>
          <a:p>
            <a:pPr indent="457200" lvl="0" marL="0" rtl="0" algn="l">
              <a:spcBef>
                <a:spcPts val="0"/>
              </a:spcBef>
              <a:spcAft>
                <a:spcPts val="0"/>
              </a:spcAft>
              <a:buNone/>
            </a:pPr>
            <a:r>
              <a:rPr lang="en">
                <a:solidFill>
                  <a:schemeClr val="dk1"/>
                </a:solidFill>
              </a:rPr>
              <a:t>as long as it is guaranteed that policy will be updated in each and every</a:t>
            </a:r>
            <a:r>
              <a:rPr lang="en">
                <a:solidFill>
                  <a:schemeClr val="dk1"/>
                </a:solidFill>
              </a:rPr>
              <a:t> state once in a while.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just for an example of what does GPI allow one to do, think of updating _only_one_ state at each policy evaluation step. </a:t>
            </a:r>
            <a:endParaRPr>
              <a:solidFill>
                <a:schemeClr val="dk1"/>
              </a:solidFill>
            </a:endParaRPr>
          </a:p>
          <a:p>
            <a:pPr indent="457200" lvl="0" marL="0" rtl="0" algn="l">
              <a:spcBef>
                <a:spcPts val="0"/>
              </a:spcBef>
              <a:spcAft>
                <a:spcPts val="0"/>
              </a:spcAft>
              <a:buNone/>
            </a:pPr>
            <a:r>
              <a:rPr lang="en">
                <a:solidFill>
                  <a:schemeClr val="dk1"/>
                </a:solidFill>
              </a:rPr>
              <a:t>And GPI will converge to globally optimal policy.</a:t>
            </a:r>
            <a:br>
              <a:rPr lang="en">
                <a:solidFill>
                  <a:schemeClr val="dk1"/>
                </a:solidFill>
              </a:rPr>
            </a:br>
            <a:r>
              <a:rPr lang="en">
                <a:solidFill>
                  <a:schemeClr val="dk1"/>
                </a:solidFill>
              </a:rPr>
              <a:t>To make things even more interesting, think about updating it in a _random_ direction,  which is correct only in the expectation! </a:t>
            </a:r>
            <a:endParaRPr>
              <a:solidFill>
                <a:schemeClr val="dk1"/>
              </a:solidFill>
            </a:endParaRPr>
          </a:p>
          <a:p>
            <a:pPr indent="457200" lvl="0" marL="0" rtl="0" algn="l">
              <a:spcBef>
                <a:spcPts val="0"/>
              </a:spcBef>
              <a:spcAft>
                <a:spcPts val="0"/>
              </a:spcAft>
              <a:buNone/>
            </a:pPr>
            <a:r>
              <a:rPr lang="en">
                <a:solidFill>
                  <a:schemeClr val="dk1"/>
                </a:solidFill>
              </a:rPr>
              <a:t>And GPI again will converge to globally optimal policy.</a:t>
            </a:r>
            <a:endParaRPr>
              <a:solidFill>
                <a:schemeClr val="dk1"/>
              </a:solidFill>
            </a:endParaRPr>
          </a:p>
          <a:p>
            <a:pPr indent="0" lvl="0" marL="0" rtl="0" algn="l">
              <a:spcBef>
                <a:spcPts val="0"/>
              </a:spcBef>
              <a:spcAft>
                <a:spcPts val="0"/>
              </a:spcAft>
              <a:buNone/>
            </a:pPr>
            <a:r>
              <a:rPr lang="en">
                <a:solidFill>
                  <a:schemeClr val="dk1"/>
                </a:solidFill>
              </a:rPr>
              <a:t>Isn't it impressive, that even under these conditions GPI is guaranteed to works well? </a:t>
            </a:r>
            <a:endParaRPr>
              <a:solidFill>
                <a:schemeClr val="dk1"/>
              </a:solidFill>
            </a:endParaRPr>
          </a:p>
          <a:p>
            <a:pPr indent="0" lvl="0" marL="0" rtl="0" algn="l">
              <a:spcBef>
                <a:spcPts val="0"/>
              </a:spcBef>
              <a:spcAft>
                <a:spcPts val="0"/>
              </a:spcAft>
              <a:buNone/>
            </a:pPr>
            <a:r>
              <a:rPr lang="en">
                <a:solidFill>
                  <a:schemeClr val="dk1"/>
                </a:solidFill>
              </a:rPr>
              <a:t>Surely, in practice it will converge the faster the less obstacles it encounters.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32883ec37c_0_3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32883ec37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But, note that this generalized policy iteration idea does not tell us </a:t>
            </a:r>
            <a:endParaRPr>
              <a:solidFill>
                <a:schemeClr val="dk1"/>
              </a:solidFill>
            </a:endParaRPr>
          </a:p>
          <a:p>
            <a:pPr indent="0" lvl="0" marL="0" rtl="0" algn="l">
              <a:spcBef>
                <a:spcPts val="0"/>
              </a:spcBef>
              <a:spcAft>
                <a:spcPts val="0"/>
              </a:spcAft>
              <a:buNone/>
            </a:pPr>
            <a:r>
              <a:rPr lang="en">
                <a:solidFill>
                  <a:schemeClr val="dk1"/>
                </a:solidFill>
              </a:rPr>
              <a:t>how many times should we call policy evaluation procedure </a:t>
            </a:r>
            <a:endParaRPr>
              <a:solidFill>
                <a:schemeClr val="dk1"/>
              </a:solidFill>
            </a:endParaRPr>
          </a:p>
          <a:p>
            <a:pPr indent="457200" lvl="0" marL="0" rtl="0" algn="l">
              <a:spcBef>
                <a:spcPts val="0"/>
              </a:spcBef>
              <a:spcAft>
                <a:spcPts val="0"/>
              </a:spcAft>
              <a:buNone/>
            </a:pPr>
            <a:r>
              <a:rPr lang="en">
                <a:solidFill>
                  <a:schemeClr val="dk1"/>
                </a:solidFill>
              </a:rPr>
              <a:t>in between of policy improvement calls,</a:t>
            </a:r>
            <a:endParaRPr>
              <a:solidFill>
                <a:schemeClr val="dk1"/>
              </a:solidFill>
            </a:endParaRPr>
          </a:p>
          <a:p>
            <a:pPr indent="0" lvl="0" marL="0" rtl="0" algn="l">
              <a:spcBef>
                <a:spcPts val="0"/>
              </a:spcBef>
              <a:spcAft>
                <a:spcPts val="0"/>
              </a:spcAft>
              <a:buNone/>
            </a:pPr>
            <a:r>
              <a:rPr lang="en">
                <a:solidFill>
                  <a:schemeClr val="dk1"/>
                </a:solidFill>
              </a:rPr>
              <a:t>in what order should we update state values and so on. </a:t>
            </a:r>
            <a:endParaRPr>
              <a:solidFill>
                <a:schemeClr val="dk1"/>
              </a:solidFill>
            </a:endParaRPr>
          </a:p>
          <a:p>
            <a:pPr indent="0" lvl="0" marL="0" rtl="0" algn="l">
              <a:spcBef>
                <a:spcPts val="0"/>
              </a:spcBef>
              <a:spcAft>
                <a:spcPts val="0"/>
              </a:spcAft>
              <a:buNone/>
            </a:pPr>
            <a:r>
              <a:rPr lang="en">
                <a:solidFill>
                  <a:schemeClr val="dk1"/>
                </a:solidFill>
              </a:rPr>
              <a:t>In theory all these details are not important as long as PE and PI continue to interact with each other.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that sense the GPI is a very robust idea. What do I mean by that robustness?  Well, </a:t>
            </a:r>
            <a:endParaRPr>
              <a:solidFill>
                <a:schemeClr val="dk1"/>
              </a:solidFill>
            </a:endParaRPr>
          </a:p>
          <a:p>
            <a:pPr indent="0" lvl="0" marL="0" rtl="0" algn="l">
              <a:spcBef>
                <a:spcPts val="0"/>
              </a:spcBef>
              <a:spcAft>
                <a:spcPts val="0"/>
              </a:spcAft>
              <a:buNone/>
            </a:pPr>
            <a:r>
              <a:rPr lang="en">
                <a:solidFill>
                  <a:schemeClr val="dk1"/>
                </a:solidFill>
              </a:rPr>
              <a:t>– GPI result policy does NOT depend on initialization</a:t>
            </a:r>
            <a:endParaRPr>
              <a:solidFill>
                <a:schemeClr val="dk1"/>
              </a:solidFill>
            </a:endParaRPr>
          </a:p>
          <a:p>
            <a:pPr indent="0" lvl="0" marL="0" rtl="0" algn="l">
              <a:spcBef>
                <a:spcPts val="0"/>
              </a:spcBef>
              <a:spcAft>
                <a:spcPts val="0"/>
              </a:spcAft>
              <a:buNone/>
            </a:pPr>
            <a:r>
              <a:rPr lang="en">
                <a:solidFill>
                  <a:schemeClr val="dk1"/>
                </a:solidFill>
              </a:rPr>
              <a:t>– It is NOT susceptible to local optimas </a:t>
            </a:r>
            <a:endParaRPr>
              <a:solidFill>
                <a:schemeClr val="dk1"/>
              </a:solidFill>
            </a:endParaRPr>
          </a:p>
          <a:p>
            <a:pPr indent="0" lvl="0" marL="0" rtl="0" algn="l">
              <a:spcBef>
                <a:spcPts val="0"/>
              </a:spcBef>
              <a:spcAft>
                <a:spcPts val="0"/>
              </a:spcAft>
              <a:buNone/>
            </a:pPr>
            <a:r>
              <a:rPr lang="en">
                <a:solidFill>
                  <a:schemeClr val="dk1"/>
                </a:solidFill>
              </a:rPr>
              <a:t>– It does NOT need complete policy evaluation. </a:t>
            </a:r>
            <a:endParaRPr>
              <a:solidFill>
                <a:schemeClr val="dk1"/>
              </a:solidFill>
            </a:endParaRPr>
          </a:p>
          <a:p>
            <a:pPr indent="457200" lvl="0" marL="0" rtl="0" algn="l">
              <a:spcBef>
                <a:spcPts val="0"/>
              </a:spcBef>
              <a:spcAft>
                <a:spcPts val="0"/>
              </a:spcAft>
              <a:buNone/>
            </a:pPr>
            <a:r>
              <a:rPr lang="en">
                <a:solidFill>
                  <a:schemeClr val="dk1"/>
                </a:solidFill>
              </a:rPr>
              <a:t>That is, evaluation is need not be complete </a:t>
            </a:r>
            <a:endParaRPr>
              <a:solidFill>
                <a:schemeClr val="dk1"/>
              </a:solidFill>
            </a:endParaRPr>
          </a:p>
          <a:p>
            <a:pPr indent="457200" lvl="0" marL="457200" rtl="0" algn="l">
              <a:spcBef>
                <a:spcPts val="0"/>
              </a:spcBef>
              <a:spcAft>
                <a:spcPts val="0"/>
              </a:spcAft>
              <a:buNone/>
            </a:pPr>
            <a:r>
              <a:rPr lang="en">
                <a:solidFill>
                  <a:schemeClr val="dk1"/>
                </a:solidFill>
              </a:rPr>
              <a:t>neither in a sense of updating all states during the PE procedure</a:t>
            </a:r>
            <a:endParaRPr>
              <a:solidFill>
                <a:schemeClr val="dk1"/>
              </a:solidFill>
            </a:endParaRPr>
          </a:p>
          <a:p>
            <a:pPr indent="0" lvl="0" marL="914400" rtl="0" algn="l">
              <a:spcBef>
                <a:spcPts val="0"/>
              </a:spcBef>
              <a:spcAft>
                <a:spcPts val="0"/>
              </a:spcAft>
              <a:buNone/>
            </a:pPr>
            <a:r>
              <a:rPr lang="en">
                <a:solidFill>
                  <a:schemeClr val="dk1"/>
                </a:solidFill>
              </a:rPr>
              <a:t>nor in a sense of complete convergence of policy evaluation</a:t>
            </a:r>
            <a:endParaRPr>
              <a:solidFill>
                <a:schemeClr val="dk1"/>
              </a:solidFill>
            </a:endParaRPr>
          </a:p>
          <a:p>
            <a:pPr indent="0" lvl="0" marL="0" rtl="0" algn="l">
              <a:spcBef>
                <a:spcPts val="0"/>
              </a:spcBef>
              <a:spcAft>
                <a:spcPts val="0"/>
              </a:spcAft>
              <a:buNone/>
            </a:pPr>
            <a:r>
              <a:rPr lang="en">
                <a:solidFill>
                  <a:schemeClr val="dk1"/>
                </a:solidFill>
              </a:rPr>
              <a:t>– It alsp does NOT need to improve policy in all states at any particular step </a:t>
            </a:r>
            <a:endParaRPr>
              <a:solidFill>
                <a:schemeClr val="dk1"/>
              </a:solidFill>
            </a:endParaRPr>
          </a:p>
          <a:p>
            <a:pPr indent="457200" lvl="0" marL="0" rtl="0" algn="l">
              <a:spcBef>
                <a:spcPts val="0"/>
              </a:spcBef>
              <a:spcAft>
                <a:spcPts val="0"/>
              </a:spcAft>
              <a:buNone/>
            </a:pPr>
            <a:r>
              <a:rPr lang="en">
                <a:solidFill>
                  <a:schemeClr val="dk1"/>
                </a:solidFill>
              </a:rPr>
              <a:t>as long as it is guaranteed that policy will be updated in each and every state once in a while.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just for an example of what does GPI allow one to do, think of updating _only_one_ state at each policy evaluation step. </a:t>
            </a:r>
            <a:endParaRPr>
              <a:solidFill>
                <a:schemeClr val="dk1"/>
              </a:solidFill>
            </a:endParaRPr>
          </a:p>
          <a:p>
            <a:pPr indent="457200" lvl="0" marL="0" rtl="0" algn="l">
              <a:spcBef>
                <a:spcPts val="0"/>
              </a:spcBef>
              <a:spcAft>
                <a:spcPts val="0"/>
              </a:spcAft>
              <a:buNone/>
            </a:pPr>
            <a:r>
              <a:rPr lang="en">
                <a:solidFill>
                  <a:schemeClr val="dk1"/>
                </a:solidFill>
              </a:rPr>
              <a:t>And GPI will converge to globally optimal policy.</a:t>
            </a:r>
            <a:br>
              <a:rPr lang="en">
                <a:solidFill>
                  <a:schemeClr val="dk1"/>
                </a:solidFill>
              </a:rPr>
            </a:br>
            <a:r>
              <a:rPr lang="en">
                <a:solidFill>
                  <a:schemeClr val="dk1"/>
                </a:solidFill>
              </a:rPr>
              <a:t>To make things even more interesting, think about updating it in a _random_ direction,  which is correct only in the expectation! </a:t>
            </a:r>
            <a:endParaRPr>
              <a:solidFill>
                <a:schemeClr val="dk1"/>
              </a:solidFill>
            </a:endParaRPr>
          </a:p>
          <a:p>
            <a:pPr indent="457200" lvl="0" marL="0" rtl="0" algn="l">
              <a:spcBef>
                <a:spcPts val="0"/>
              </a:spcBef>
              <a:spcAft>
                <a:spcPts val="0"/>
              </a:spcAft>
              <a:buNone/>
            </a:pPr>
            <a:r>
              <a:rPr lang="en">
                <a:solidFill>
                  <a:schemeClr val="dk1"/>
                </a:solidFill>
              </a:rPr>
              <a:t>And GPI again will converge to globally optimal policy.</a:t>
            </a:r>
            <a:endParaRPr>
              <a:solidFill>
                <a:schemeClr val="dk1"/>
              </a:solidFill>
            </a:endParaRPr>
          </a:p>
          <a:p>
            <a:pPr indent="0" lvl="0" marL="0" rtl="0" algn="l">
              <a:spcBef>
                <a:spcPts val="0"/>
              </a:spcBef>
              <a:spcAft>
                <a:spcPts val="0"/>
              </a:spcAft>
              <a:buNone/>
            </a:pPr>
            <a:r>
              <a:rPr lang="en">
                <a:solidFill>
                  <a:schemeClr val="dk1"/>
                </a:solidFill>
              </a:rPr>
              <a:t>Isn't it impressive, that even under these conditions GPI is guaranteed to works well? </a:t>
            </a:r>
            <a:endParaRPr>
              <a:solidFill>
                <a:schemeClr val="dk1"/>
              </a:solidFill>
            </a:endParaRPr>
          </a:p>
          <a:p>
            <a:pPr indent="0" lvl="0" marL="0" rtl="0" algn="l">
              <a:spcBef>
                <a:spcPts val="0"/>
              </a:spcBef>
              <a:spcAft>
                <a:spcPts val="0"/>
              </a:spcAft>
              <a:buNone/>
            </a:pPr>
            <a:r>
              <a:rPr lang="en">
                <a:solidFill>
                  <a:schemeClr val="dk1"/>
                </a:solidFill>
              </a:rPr>
              <a:t>Surely, in practice it will converge the faster the less obstacles it encounters.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2669e1ce39_0_3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2669e1ce39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further get you a bit of intuition of how different could GPI versions be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are going to talk about two extreme instances of GPI.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one is called Policy Iteration </a:t>
            </a:r>
            <a:endParaRPr/>
          </a:p>
          <a:p>
            <a:pPr indent="0" lvl="0" marL="0" rtl="0" algn="l">
              <a:spcBef>
                <a:spcPts val="0"/>
              </a:spcBef>
              <a:spcAft>
                <a:spcPts val="0"/>
              </a:spcAft>
              <a:buNone/>
            </a:pPr>
            <a:r>
              <a:rPr lang="en"/>
              <a:t>The second is called Value </a:t>
            </a:r>
            <a:r>
              <a:rPr lang="en"/>
              <a:t>iteration</a:t>
            </a:r>
            <a:r>
              <a:rPr lang="en"/>
              <a:t>. </a:t>
            </a:r>
            <a:endParaRPr/>
          </a:p>
          <a:p>
            <a:pPr indent="0" lvl="0" marL="0" rtl="0" algn="l">
              <a:spcBef>
                <a:spcPts val="0"/>
              </a:spcBef>
              <a:spcAft>
                <a:spcPts val="0"/>
              </a:spcAft>
              <a:buNone/>
            </a:pPr>
            <a:r>
              <a:rPr lang="en"/>
              <a:t>These two approaches differ in how </a:t>
            </a:r>
            <a:r>
              <a:rPr lang="en"/>
              <a:t>Policy </a:t>
            </a:r>
            <a:r>
              <a:rPr lang="en"/>
              <a:t>evaluation stage </a:t>
            </a:r>
            <a:r>
              <a:rPr lang="en">
                <a:solidFill>
                  <a:schemeClr val="dk1"/>
                </a:solidFill>
              </a:rPr>
              <a:t>is performed.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brief, PI </a:t>
            </a:r>
            <a:r>
              <a:rPr lang="en"/>
              <a:t>requires</a:t>
            </a:r>
            <a:r>
              <a:rPr lang="en"/>
              <a:t> precise </a:t>
            </a:r>
            <a:r>
              <a:rPr lang="en"/>
              <a:t>evaluation</a:t>
            </a:r>
            <a:r>
              <a:rPr lang="en"/>
              <a:t> of policy before each policy improvement. </a:t>
            </a:r>
            <a:endParaRPr/>
          </a:p>
          <a:p>
            <a:pPr indent="0" lvl="0" marL="0" rtl="0" algn="l">
              <a:spcBef>
                <a:spcPts val="0"/>
              </a:spcBef>
              <a:spcAft>
                <a:spcPts val="0"/>
              </a:spcAft>
              <a:buNone/>
            </a:pPr>
            <a:r>
              <a:rPr lang="en"/>
              <a:t>That is, one need to evaluate a policy until a numerical </a:t>
            </a:r>
            <a:endParaRPr/>
          </a:p>
          <a:p>
            <a:pPr indent="0" lvl="0" marL="0" rtl="0" algn="l">
              <a:spcBef>
                <a:spcPts val="0"/>
              </a:spcBef>
              <a:spcAft>
                <a:spcPts val="0"/>
              </a:spcAft>
              <a:buNone/>
            </a:pPr>
            <a:r>
              <a:rPr lang="en"/>
              <a:t>convergence of it’s state values before doing a single policy improvement.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the other extreme, </a:t>
            </a:r>
            <a:r>
              <a:rPr lang="en"/>
              <a:t>consider</a:t>
            </a:r>
            <a:r>
              <a:rPr lang="en"/>
              <a:t> an algorithm </a:t>
            </a:r>
            <a:r>
              <a:rPr lang="en"/>
              <a:t>which</a:t>
            </a:r>
            <a:r>
              <a:rPr lang="en"/>
              <a:t> performs only one</a:t>
            </a:r>
            <a:endParaRPr/>
          </a:p>
          <a:p>
            <a:pPr indent="0" lvl="0" marL="0" rtl="0" algn="l">
              <a:spcBef>
                <a:spcPts val="0"/>
              </a:spcBef>
              <a:spcAft>
                <a:spcPts val="0"/>
              </a:spcAft>
              <a:buNone/>
            </a:pPr>
            <a:r>
              <a:rPr lang="en"/>
              <a:t> iteration of policy evaluation between any two successive calls of policy </a:t>
            </a:r>
            <a:r>
              <a:rPr lang="en"/>
              <a:t>improvement procedure.</a:t>
            </a:r>
            <a:endParaRPr/>
          </a:p>
          <a:p>
            <a:pPr indent="0" lvl="0" marL="0" rtl="0" algn="l">
              <a:spcBef>
                <a:spcPts val="0"/>
              </a:spcBef>
              <a:spcAft>
                <a:spcPts val="0"/>
              </a:spcAft>
              <a:buNone/>
            </a:pPr>
            <a:r>
              <a:rPr lang="en"/>
              <a:t>This latter algorithm is called Value iteration and is also a very widespread in use.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332fcab67a_13_1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332fcab67a_13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378c670b6_0_110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2378c670b6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you can see a pseudocode of policy </a:t>
            </a:r>
            <a:r>
              <a:rPr lang="en"/>
              <a:t>iteration algorithm</a:t>
            </a:r>
            <a:r>
              <a:rPr lang="en"/>
              <a:t>, consisting of three stages. </a:t>
            </a:r>
            <a:endParaRPr/>
          </a:p>
          <a:p>
            <a:pPr indent="0" lvl="0" marL="0" rtl="0" algn="l">
              <a:spcBef>
                <a:spcPts val="0"/>
              </a:spcBef>
              <a:spcAft>
                <a:spcPts val="0"/>
              </a:spcAft>
              <a:buNone/>
            </a:pPr>
            <a:r>
              <a:rPr lang="en"/>
              <a:t>The </a:t>
            </a:r>
            <a:r>
              <a:rPr lang="en"/>
              <a:t>first</a:t>
            </a:r>
            <a:r>
              <a:rPr lang="en"/>
              <a:t> stage is an initialization of state values.  In this stage it is important to initialize value of all terminal state equal to zero. </a:t>
            </a:r>
            <a:endParaRPr/>
          </a:p>
          <a:p>
            <a:pPr indent="0" lvl="0" marL="0" rtl="0" algn="l">
              <a:spcBef>
                <a:spcPts val="0"/>
              </a:spcBef>
              <a:spcAft>
                <a:spcPts val="0"/>
              </a:spcAft>
              <a:buNone/>
            </a:pPr>
            <a:r>
              <a:rPr lang="en"/>
              <a:t>The second </a:t>
            </a:r>
            <a:r>
              <a:rPr lang="en"/>
              <a:t>stage</a:t>
            </a:r>
            <a:r>
              <a:rPr lang="en"/>
              <a:t> is </a:t>
            </a:r>
            <a:r>
              <a:rPr lang="en"/>
              <a:t>basically</a:t>
            </a:r>
            <a:r>
              <a:rPr lang="en"/>
              <a:t> a policy evaluation procedure which we have already  </a:t>
            </a:r>
            <a:r>
              <a:rPr lang="en"/>
              <a:t>encountered</a:t>
            </a:r>
            <a:r>
              <a:rPr lang="en"/>
              <a:t> before.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When we do PE as part of PI algorithm, we perform PE iterations until all state values converge.</a:t>
            </a:r>
            <a:endParaRPr>
              <a:solidFill>
                <a:schemeClr val="dk1"/>
              </a:solidFill>
            </a:endParaRPr>
          </a:p>
          <a:p>
            <a:pPr indent="0" lvl="0" marL="0" rtl="0" algn="l">
              <a:spcBef>
                <a:spcPts val="0"/>
              </a:spcBef>
              <a:spcAft>
                <a:spcPts val="0"/>
              </a:spcAft>
              <a:buNone/>
            </a:pPr>
            <a:r>
              <a:rPr lang="en">
                <a:solidFill>
                  <a:schemeClr val="dk1"/>
                </a:solidFill>
              </a:rPr>
              <a:t>But because PE procedure is inherently formulated in an iterative way, </a:t>
            </a:r>
            <a:endParaRPr>
              <a:solidFill>
                <a:schemeClr val="dk1"/>
              </a:solidFill>
            </a:endParaRPr>
          </a:p>
          <a:p>
            <a:pPr indent="0" lvl="0" marL="0" rtl="0" algn="l">
              <a:spcBef>
                <a:spcPts val="0"/>
              </a:spcBef>
              <a:spcAft>
                <a:spcPts val="0"/>
              </a:spcAft>
              <a:buNone/>
            </a:pPr>
            <a:r>
              <a:rPr lang="en">
                <a:solidFill>
                  <a:schemeClr val="dk1"/>
                </a:solidFill>
              </a:rPr>
              <a:t>the precise convergence is possible only in the limit, that is after infinite number of iterations. </a:t>
            </a:r>
            <a:endParaRPr>
              <a:solidFill>
                <a:schemeClr val="dk1"/>
              </a:solidFill>
            </a:endParaRPr>
          </a:p>
          <a:p>
            <a:pPr indent="0" lvl="0" marL="0" rtl="0" algn="l">
              <a:spcBef>
                <a:spcPts val="0"/>
              </a:spcBef>
              <a:spcAft>
                <a:spcPts val="0"/>
              </a:spcAft>
              <a:buNone/>
            </a:pPr>
            <a:r>
              <a:rPr lang="en">
                <a:solidFill>
                  <a:schemeClr val="dk1"/>
                </a:solidFill>
              </a:rPr>
              <a:t>Thus we allow the PE to converge with some tolerance theta, </a:t>
            </a:r>
            <a:endParaRPr>
              <a:solidFill>
                <a:schemeClr val="dk1"/>
              </a:solidFill>
            </a:endParaRPr>
          </a:p>
          <a:p>
            <a:pPr indent="0" lvl="0" marL="0" rtl="0" algn="l">
              <a:spcBef>
                <a:spcPts val="0"/>
              </a:spcBef>
              <a:spcAft>
                <a:spcPts val="0"/>
              </a:spcAft>
              <a:buNone/>
            </a:pPr>
            <a:r>
              <a:rPr lang="en">
                <a:solidFill>
                  <a:schemeClr val="dk1"/>
                </a:solidFill>
              </a:rPr>
              <a:t>that is we stop when maximum amount of update among state values is less then theta.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third stage is the already familiar to us Policy Improvement procedure, with the only extension. </a:t>
            </a:r>
            <a:endParaRPr>
              <a:solidFill>
                <a:schemeClr val="dk1"/>
              </a:solidFill>
            </a:endParaRPr>
          </a:p>
          <a:p>
            <a:pPr indent="0" lvl="0" marL="0" rtl="0" algn="l">
              <a:spcBef>
                <a:spcPts val="0"/>
              </a:spcBef>
              <a:spcAft>
                <a:spcPts val="0"/>
              </a:spcAft>
              <a:buNone/>
            </a:pPr>
            <a:r>
              <a:rPr lang="en">
                <a:solidFill>
                  <a:schemeClr val="dk1"/>
                </a:solidFill>
              </a:rPr>
              <a:t>In particular, after PI procedure we check whether new policy is equal to the old one. </a:t>
            </a:r>
            <a:endParaRPr>
              <a:solidFill>
                <a:schemeClr val="dk1"/>
              </a:solidFill>
            </a:endParaRPr>
          </a:p>
          <a:p>
            <a:pPr indent="0" lvl="0" marL="0" rtl="0" algn="l">
              <a:spcBef>
                <a:spcPts val="0"/>
              </a:spcBef>
              <a:spcAft>
                <a:spcPts val="0"/>
              </a:spcAft>
              <a:buNone/>
            </a:pPr>
            <a:r>
              <a:rPr lang="en">
                <a:solidFill>
                  <a:schemeClr val="dk1"/>
                </a:solidFill>
              </a:rPr>
              <a:t>If it is equal, then the state values of these policies are also equal, </a:t>
            </a:r>
            <a:endParaRPr>
              <a:solidFill>
                <a:schemeClr val="dk1"/>
              </a:solidFill>
            </a:endParaRPr>
          </a:p>
          <a:p>
            <a:pPr indent="0" lvl="0" marL="0" rtl="0" algn="l">
              <a:spcBef>
                <a:spcPts val="0"/>
              </a:spcBef>
              <a:spcAft>
                <a:spcPts val="0"/>
              </a:spcAft>
              <a:buNone/>
            </a:pPr>
            <a:r>
              <a:rPr lang="en">
                <a:solidFill>
                  <a:schemeClr val="dk1"/>
                </a:solidFill>
              </a:rPr>
              <a:t>and thus we have found  an optimal policy which satisfies the bellman optimality equation. </a:t>
            </a:r>
            <a:endParaRPr>
              <a:solidFill>
                <a:schemeClr val="dk1"/>
              </a:solidFill>
            </a:endParaRPr>
          </a:p>
          <a:p>
            <a:pPr indent="0" lvl="0" marL="0" rtl="0" algn="l">
              <a:spcBef>
                <a:spcPts val="0"/>
              </a:spcBef>
              <a:spcAft>
                <a:spcPts val="0"/>
              </a:spcAft>
              <a:buNone/>
            </a:pPr>
            <a:r>
              <a:rPr lang="en">
                <a:solidFill>
                  <a:schemeClr val="dk1"/>
                </a:solidFill>
              </a:rPr>
              <a:t>If this is not the case, then we need one more PE and one more subsequent PI.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332fcab67a_13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332fcab67a_1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by now, the one thing is not completely clear.</a:t>
            </a:r>
            <a:endParaRPr/>
          </a:p>
          <a:p>
            <a:pPr indent="0" lvl="0" marL="0" rtl="0" algn="l">
              <a:spcBef>
                <a:spcPts val="0"/>
              </a:spcBef>
              <a:spcAft>
                <a:spcPts val="0"/>
              </a:spcAft>
              <a:buNone/>
            </a:pPr>
            <a:r>
              <a:rPr lang="en"/>
              <a:t>When we were talking about a solution to the system of bellman expectation equations I said that most of the time we don’t need the precise solution of this system. It is sufficient for us to obtain a good approximation to the solution. Why is it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look at the small grid world problem </a:t>
            </a:r>
            <a:endParaRPr/>
          </a:p>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378c670b6_0_11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378c670b6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very important instance of GPI is Value iteration. </a:t>
            </a:r>
            <a:endParaRPr/>
          </a:p>
          <a:p>
            <a:pPr indent="0" lvl="0" marL="0" rtl="0" algn="l">
              <a:spcBef>
                <a:spcPts val="0"/>
              </a:spcBef>
              <a:spcAft>
                <a:spcPts val="0"/>
              </a:spcAft>
              <a:buNone/>
            </a:pPr>
            <a:r>
              <a:rPr lang="en"/>
              <a:t>In fact keeping aside all bookkeeping </a:t>
            </a:r>
            <a:endParaRPr/>
          </a:p>
          <a:p>
            <a:pPr indent="0" lvl="0" marL="0" rtl="0" algn="l">
              <a:spcBef>
                <a:spcPts val="0"/>
              </a:spcBef>
              <a:spcAft>
                <a:spcPts val="0"/>
              </a:spcAft>
              <a:buNone/>
            </a:pPr>
            <a:r>
              <a:rPr lang="en"/>
              <a:t>such as state value initialization and termination criteria, </a:t>
            </a:r>
            <a:endParaRPr/>
          </a:p>
          <a:p>
            <a:pPr indent="0" lvl="0" marL="0" rtl="0" algn="l">
              <a:spcBef>
                <a:spcPts val="0"/>
              </a:spcBef>
              <a:spcAft>
                <a:spcPts val="0"/>
              </a:spcAft>
              <a:buNone/>
            </a:pPr>
            <a:r>
              <a:rPr lang="en"/>
              <a:t>value iteration is essentially a one line </a:t>
            </a:r>
            <a:r>
              <a:rPr lang="en"/>
              <a:t>assignment. </a:t>
            </a:r>
            <a:endParaRPr/>
          </a:p>
          <a:p>
            <a:pPr indent="0" lvl="0" marL="0" rtl="0" algn="l">
              <a:spcBef>
                <a:spcPts val="0"/>
              </a:spcBef>
              <a:spcAft>
                <a:spcPts val="0"/>
              </a:spcAft>
              <a:buNone/>
            </a:pPr>
            <a:r>
              <a:rPr lang="en"/>
              <a:t>This assignment </a:t>
            </a:r>
            <a:r>
              <a:rPr lang="en">
                <a:solidFill>
                  <a:schemeClr val="dk1"/>
                </a:solidFill>
              </a:rPr>
              <a:t> effectively combines one truncated step of policy evaluation and full policy improvement step.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One intuition about this assignment is that it is precisely </a:t>
            </a:r>
            <a:endParaRPr>
              <a:solidFill>
                <a:schemeClr val="dk1"/>
              </a:solidFill>
            </a:endParaRPr>
          </a:p>
          <a:p>
            <a:pPr indent="0" lvl="0" marL="0" rtl="0" algn="l">
              <a:spcBef>
                <a:spcPts val="0"/>
              </a:spcBef>
              <a:spcAft>
                <a:spcPts val="0"/>
              </a:spcAft>
              <a:buNone/>
            </a:pPr>
            <a:r>
              <a:rPr lang="en">
                <a:solidFill>
                  <a:schemeClr val="dk1"/>
                </a:solidFill>
              </a:rPr>
              <a:t>equal to the bellman optimality equation for v* turned into assignment operation. </a:t>
            </a:r>
            <a:endParaRPr>
              <a:solidFill>
                <a:schemeClr val="dk1"/>
              </a:solidFill>
            </a:endParaRPr>
          </a:p>
          <a:p>
            <a:pPr indent="0" lvl="0" marL="0" rtl="0" algn="l">
              <a:spcBef>
                <a:spcPts val="0"/>
              </a:spcBef>
              <a:spcAft>
                <a:spcPts val="0"/>
              </a:spcAft>
              <a:buNone/>
            </a:pPr>
            <a:r>
              <a:rPr lang="en">
                <a:solidFill>
                  <a:schemeClr val="dk1"/>
                </a:solidFill>
              </a:rPr>
              <a:t>A distinctive feature of this algorithm is that it does not</a:t>
            </a:r>
            <a:endParaRPr>
              <a:solidFill>
                <a:schemeClr val="dk1"/>
              </a:solidFill>
            </a:endParaRPr>
          </a:p>
          <a:p>
            <a:pPr indent="0" lvl="0" marL="0" rtl="0" algn="l">
              <a:spcBef>
                <a:spcPts val="0"/>
              </a:spcBef>
              <a:spcAft>
                <a:spcPts val="0"/>
              </a:spcAft>
              <a:buNone/>
            </a:pPr>
            <a:r>
              <a:rPr lang="en">
                <a:solidFill>
                  <a:schemeClr val="dk1"/>
                </a:solidFill>
              </a:rPr>
              <a:t> explicitly store the probabilities of actions for each state. </a:t>
            </a:r>
            <a:endParaRPr>
              <a:solidFill>
                <a:schemeClr val="dk1"/>
              </a:solidFill>
            </a:endParaRPr>
          </a:p>
          <a:p>
            <a:pPr indent="0" lvl="0" marL="0" rtl="0" algn="l">
              <a:spcBef>
                <a:spcPts val="0"/>
              </a:spcBef>
              <a:spcAft>
                <a:spcPts val="0"/>
              </a:spcAft>
              <a:buNone/>
            </a:pPr>
            <a:r>
              <a:rPr lang="en">
                <a:solidFill>
                  <a:schemeClr val="dk1"/>
                </a:solidFill>
              </a:rPr>
              <a:t>That is, it does not require an explicit policy to perform iterations. </a:t>
            </a:r>
            <a:endParaRPr>
              <a:solidFill>
                <a:schemeClr val="dk1"/>
              </a:solidFill>
            </a:endParaRPr>
          </a:p>
          <a:p>
            <a:pPr indent="0" lvl="0" marL="0" rtl="0" algn="l">
              <a:spcBef>
                <a:spcPts val="0"/>
              </a:spcBef>
              <a:spcAft>
                <a:spcPts val="0"/>
              </a:spcAft>
              <a:buNone/>
            </a:pPr>
            <a:r>
              <a:rPr lang="en">
                <a:solidFill>
                  <a:schemeClr val="dk1"/>
                </a:solidFill>
              </a:rPr>
              <a:t>The policy, however, could be recovered from value function </a:t>
            </a:r>
            <a:endParaRPr>
              <a:solidFill>
                <a:schemeClr val="dk1"/>
              </a:solidFill>
            </a:endParaRPr>
          </a:p>
          <a:p>
            <a:pPr indent="0" lvl="0" marL="0" rtl="0" algn="l">
              <a:spcBef>
                <a:spcPts val="0"/>
              </a:spcBef>
              <a:spcAft>
                <a:spcPts val="0"/>
              </a:spcAft>
              <a:buNone/>
            </a:pPr>
            <a:r>
              <a:rPr lang="en">
                <a:solidFill>
                  <a:schemeClr val="dk1"/>
                </a:solidFill>
              </a:rPr>
              <a:t>using the argmax of q-function which in turn </a:t>
            </a:r>
            <a:endParaRPr>
              <a:solidFill>
                <a:schemeClr val="dk1"/>
              </a:solidFill>
            </a:endParaRPr>
          </a:p>
          <a:p>
            <a:pPr indent="0" lvl="0" marL="0" rtl="0" algn="l">
              <a:spcBef>
                <a:spcPts val="0"/>
              </a:spcBef>
              <a:spcAft>
                <a:spcPts val="0"/>
              </a:spcAft>
              <a:buNone/>
            </a:pPr>
            <a:r>
              <a:rPr lang="en">
                <a:solidFill>
                  <a:schemeClr val="dk1"/>
                </a:solidFill>
              </a:rPr>
              <a:t>is recovered from value estimates and transition probabilites. </a:t>
            </a:r>
            <a:endParaRPr>
              <a:solidFill>
                <a:schemeClr val="dk1"/>
              </a:solidFill>
            </a:endParaRPr>
          </a:p>
          <a:p>
            <a:pPr indent="0" lvl="0" marL="0" rtl="0" algn="l">
              <a:spcBef>
                <a:spcPts val="0"/>
              </a:spcBef>
              <a:spcAft>
                <a:spcPts val="0"/>
              </a:spcAft>
              <a:buNone/>
            </a:pPr>
            <a:r>
              <a:rPr lang="en">
                <a:solidFill>
                  <a:schemeClr val="dk1"/>
                </a:solidFill>
              </a:rPr>
              <a:t>This policy recovering step is a very final step in this algorithm. </a:t>
            </a:r>
            <a:endParaRPr>
              <a:solidFill>
                <a:schemeClr val="dk1"/>
              </a:solidFill>
            </a:endParaRPr>
          </a:p>
          <a:p>
            <a:pPr indent="0" lvl="0" marL="0" rtl="0" algn="l">
              <a:spcBef>
                <a:spcPts val="0"/>
              </a:spcBef>
              <a:spcAft>
                <a:spcPts val="0"/>
              </a:spcAft>
              <a:buNone/>
            </a:pPr>
            <a:r>
              <a:rPr lang="en">
                <a:solidFill>
                  <a:schemeClr val="dk1"/>
                </a:solidFill>
              </a:rPr>
              <a:t>Please, note that in any intermediate step of this algorithm </a:t>
            </a:r>
            <a:endParaRPr>
              <a:solidFill>
                <a:schemeClr val="dk1"/>
              </a:solidFill>
            </a:endParaRPr>
          </a:p>
          <a:p>
            <a:pPr indent="0" lvl="0" marL="0" rtl="0" algn="l">
              <a:spcBef>
                <a:spcPts val="0"/>
              </a:spcBef>
              <a:spcAft>
                <a:spcPts val="0"/>
              </a:spcAft>
              <a:buNone/>
            </a:pPr>
            <a:r>
              <a:rPr lang="en">
                <a:solidFill>
                  <a:schemeClr val="dk1"/>
                </a:solidFill>
              </a:rPr>
              <a:t>the computed value function may _not_ correspond to any possible particular policy.</a:t>
            </a:r>
            <a:endParaRPr>
              <a:solidFill>
                <a:schemeClr val="dk1"/>
              </a:solidFill>
            </a:endParaRPr>
          </a:p>
          <a:p>
            <a:pPr indent="0" lvl="0" marL="0" rtl="0" algn="l">
              <a:spcBef>
                <a:spcPts val="0"/>
              </a:spcBef>
              <a:spcAft>
                <a:spcPts val="0"/>
              </a:spcAft>
              <a:buNone/>
            </a:pPr>
            <a:r>
              <a:rPr lang="en">
                <a:solidFill>
                  <a:schemeClr val="dk1"/>
                </a:solidFill>
              </a:rPr>
              <a:t>That is, there may be no policy at all that has such value function. </a:t>
            </a:r>
            <a:endParaRPr>
              <a:solidFill>
                <a:schemeClr val="dk1"/>
              </a:solidFill>
            </a:endParaRPr>
          </a:p>
          <a:p>
            <a:pPr indent="0" lvl="0" marL="0" rtl="0" algn="l">
              <a:spcBef>
                <a:spcPts val="0"/>
              </a:spcBef>
              <a:spcAft>
                <a:spcPts val="0"/>
              </a:spcAft>
              <a:buNone/>
            </a:pPr>
            <a:r>
              <a:rPr lang="en">
                <a:solidFill>
                  <a:schemeClr val="dk1"/>
                </a:solidFill>
              </a:rPr>
              <a:t>No policy pi with v pi equal to v from value iteration step.</a:t>
            </a:r>
            <a:endParaRPr>
              <a:solidFill>
                <a:schemeClr val="dk1"/>
              </a:solidFill>
            </a:endParaRPr>
          </a:p>
          <a:p>
            <a:pPr indent="0" lvl="0" marL="0" rtl="0" algn="l">
              <a:spcBef>
                <a:spcPts val="0"/>
              </a:spcBef>
              <a:spcAft>
                <a:spcPts val="0"/>
              </a:spcAft>
              <a:buNone/>
            </a:pPr>
            <a:r>
              <a:rPr lang="en">
                <a:solidFill>
                  <a:schemeClr val="dk1"/>
                </a:solidFill>
              </a:rPr>
              <a:t>And this is so by design, because any intermediate </a:t>
            </a:r>
            <a:endParaRPr>
              <a:solidFill>
                <a:schemeClr val="dk1"/>
              </a:solidFill>
            </a:endParaRPr>
          </a:p>
          <a:p>
            <a:pPr indent="0" lvl="0" marL="0" rtl="0" algn="l">
              <a:spcBef>
                <a:spcPts val="0"/>
              </a:spcBef>
              <a:spcAft>
                <a:spcPts val="0"/>
              </a:spcAft>
              <a:buNone/>
            </a:pPr>
            <a:r>
              <a:rPr lang="en">
                <a:solidFill>
                  <a:schemeClr val="dk1"/>
                </a:solidFill>
              </a:rPr>
              <a:t>V function is just an approximation of optimal V*, but not V pi for some policy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Most of these value functions do not correspond to any policy. ? </a:t>
            </a:r>
            <a:endParaRPr/>
          </a:p>
          <a:p>
            <a:pPr indent="0" lvl="0" marL="0" rtl="0" algn="l">
              <a:spcBef>
                <a:spcPts val="0"/>
              </a:spcBef>
              <a:spcAft>
                <a:spcPts val="0"/>
              </a:spcAft>
              <a:buNone/>
            </a:pPr>
            <a:r>
              <a:rPr lang="en"/>
              <a:t>Value function updates can be unrepresentative of _any_ policy.</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378c670b6_0_11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2378c670b6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Well, we have introduced and discussed two extreme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approaches to finding optimal policy with Dynamic Programming.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is Policy iteration and One is Value iteration.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They are extreme in a sense of how much time is spent in policy evaluation phase.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Policy iteration one is required to do many iterations of policy evaluation, while in Value iteration one needs to do only one such iteration.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Two these approaches are fairly important because </a:t>
            </a:r>
            <a:endParaRPr>
              <a:solidFill>
                <a:schemeClr val="dk1"/>
              </a:solidFill>
            </a:endParaRPr>
          </a:p>
          <a:p>
            <a:pPr indent="0" lvl="0" marL="0" rtl="0" algn="l">
              <a:spcBef>
                <a:spcPts val="0"/>
              </a:spcBef>
              <a:spcAft>
                <a:spcPts val="0"/>
              </a:spcAft>
              <a:buNone/>
            </a:pPr>
            <a:r>
              <a:rPr lang="en">
                <a:solidFill>
                  <a:schemeClr val="dk1"/>
                </a:solidFill>
              </a:rPr>
              <a:t>some of the algorithms you are to encounter during this course </a:t>
            </a:r>
            <a:endParaRPr>
              <a:solidFill>
                <a:schemeClr val="dk1"/>
              </a:solidFill>
            </a:endParaRPr>
          </a:p>
          <a:p>
            <a:pPr indent="0" lvl="0" marL="0" rtl="0" algn="l">
              <a:spcBef>
                <a:spcPts val="0"/>
              </a:spcBef>
              <a:spcAft>
                <a:spcPts val="0"/>
              </a:spcAft>
              <a:buNone/>
            </a:pPr>
            <a:r>
              <a:rPr lang="en">
                <a:solidFill>
                  <a:schemeClr val="dk1"/>
                </a:solidFill>
              </a:rPr>
              <a:t>are in fact instances of Policy and Value iteration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applied to action value function instead of state value function.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But how to compare two these approaches? Which one is better?</a:t>
            </a:r>
            <a:br>
              <a:rPr lang="en">
                <a:solidFill>
                  <a:schemeClr val="dk1"/>
                </a:solidFill>
              </a:rPr>
            </a:br>
            <a:r>
              <a:rPr lang="en">
                <a:solidFill>
                  <a:schemeClr val="dk1"/>
                </a:solidFill>
              </a:rPr>
              <a:t>Well, this is a difficult question without a clear answer. </a:t>
            </a:r>
            <a:endParaRPr>
              <a:solidFill>
                <a:schemeClr val="dk1"/>
              </a:solidFill>
            </a:endParaRPr>
          </a:p>
          <a:p>
            <a:pPr indent="0" lvl="0" marL="0" rtl="0" algn="l">
              <a:spcBef>
                <a:spcPts val="0"/>
              </a:spcBef>
              <a:spcAft>
                <a:spcPts val="0"/>
              </a:spcAft>
              <a:buNone/>
            </a:pPr>
            <a:r>
              <a:rPr lang="en">
                <a:solidFill>
                  <a:schemeClr val="dk1"/>
                </a:solidFill>
              </a:rPr>
              <a:t>VI is faster then PI per iteration, but requires much more iterations than PI. </a:t>
            </a:r>
            <a:endParaRPr>
              <a:solidFill>
                <a:schemeClr val="dk1"/>
              </a:solidFill>
            </a:endParaRPr>
          </a:p>
          <a:p>
            <a:pPr indent="0" lvl="0" marL="0" rtl="0" algn="l">
              <a:spcBef>
                <a:spcPts val="0"/>
              </a:spcBef>
              <a:spcAft>
                <a:spcPts val="0"/>
              </a:spcAft>
              <a:buNone/>
            </a:pPr>
            <a:r>
              <a:rPr lang="en">
                <a:solidFill>
                  <a:schemeClr val="dk1"/>
                </a:solidFill>
              </a:rPr>
              <a:t>When I say @iteration@ I mean updating value of each state with one line assignemnt for VI </a:t>
            </a:r>
            <a:endParaRPr>
              <a:solidFill>
                <a:schemeClr val="dk1"/>
              </a:solidFill>
            </a:endParaRPr>
          </a:p>
          <a:p>
            <a:pPr indent="0" lvl="0" marL="0" rtl="0" algn="l">
              <a:spcBef>
                <a:spcPts val="0"/>
              </a:spcBef>
              <a:spcAft>
                <a:spcPts val="0"/>
              </a:spcAft>
              <a:buNone/>
            </a:pPr>
            <a:r>
              <a:rPr lang="en">
                <a:solidFill>
                  <a:schemeClr val="dk1"/>
                </a:solidFill>
              </a:rPr>
              <a:t>And performing full PE step followed by  Policy Improvement step for PI.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One might think that truth is somewhere in between of these two extreme approaches. </a:t>
            </a:r>
            <a:endParaRPr>
              <a:solidFill>
                <a:schemeClr val="dk1"/>
              </a:solidFill>
            </a:endParaRPr>
          </a:p>
          <a:p>
            <a:pPr indent="0" lvl="0" marL="0" rtl="0" algn="l">
              <a:spcBef>
                <a:spcPts val="0"/>
              </a:spcBef>
              <a:spcAft>
                <a:spcPts val="0"/>
              </a:spcAft>
              <a:buNone/>
            </a:pPr>
            <a:r>
              <a:rPr lang="en">
                <a:solidFill>
                  <a:schemeClr val="dk1"/>
                </a:solidFill>
              </a:rPr>
              <a:t>And this is a fruitful idea. In general, it might be useful to experiment with number of iterations of PE. </a:t>
            </a:r>
            <a:endParaRPr>
              <a:solidFill>
                <a:schemeClr val="dk1"/>
              </a:solidFill>
            </a:endParaRPr>
          </a:p>
          <a:p>
            <a:pPr indent="0" lvl="0" marL="0" rtl="0" algn="l">
              <a:spcBef>
                <a:spcPts val="0"/>
              </a:spcBef>
              <a:spcAft>
                <a:spcPts val="0"/>
              </a:spcAft>
              <a:buNone/>
            </a:pPr>
            <a:r>
              <a:rPr lang="en">
                <a:solidFill>
                  <a:schemeClr val="dk1"/>
                </a:solidFill>
              </a:rPr>
              <a:t>Somewhere between one iteration, which corresponds to VI,  </a:t>
            </a:r>
            <a:endParaRPr>
              <a:solidFill>
                <a:schemeClr val="dk1"/>
              </a:solidFill>
            </a:endParaRPr>
          </a:p>
          <a:p>
            <a:pPr indent="0" lvl="0" marL="0" rtl="0" algn="l">
              <a:spcBef>
                <a:spcPts val="0"/>
              </a:spcBef>
              <a:spcAft>
                <a:spcPts val="0"/>
              </a:spcAft>
              <a:buNone/>
            </a:pPr>
            <a:r>
              <a:rPr lang="en">
                <a:solidFill>
                  <a:schemeClr val="dk1"/>
                </a:solidFill>
              </a:rPr>
              <a:t>and infinite number of iterations, which corresponds to PI, </a:t>
            </a:r>
            <a:endParaRPr>
              <a:solidFill>
                <a:schemeClr val="dk1"/>
              </a:solidFill>
            </a:endParaRPr>
          </a:p>
          <a:p>
            <a:pPr indent="0" lvl="0" marL="0" rtl="0" algn="l">
              <a:spcBef>
                <a:spcPts val="0"/>
              </a:spcBef>
              <a:spcAft>
                <a:spcPts val="0"/>
              </a:spcAft>
              <a:buNone/>
            </a:pPr>
            <a:r>
              <a:rPr lang="en">
                <a:solidFill>
                  <a:schemeClr val="dk1"/>
                </a:solidFill>
              </a:rPr>
              <a:t>there might be a best possible algorithm for your task at hand. </a:t>
            </a:r>
            <a:endParaRPr>
              <a:solidFill>
                <a:schemeClr val="dk1"/>
              </a:solidFill>
            </a:endParaRPr>
          </a:p>
          <a:p>
            <a:pPr indent="0" lvl="0" marL="0" rtl="0" algn="l">
              <a:spcBef>
                <a:spcPts val="0"/>
              </a:spcBef>
              <a:spcAft>
                <a:spcPts val="0"/>
              </a:spcAft>
              <a:buNone/>
            </a:pPr>
            <a:r>
              <a:rPr lang="en">
                <a:solidFill>
                  <a:schemeClr val="dk1"/>
                </a:solidFill>
              </a:rPr>
              <a:t>This concept of intermediate number of iterations, say k iterations, </a:t>
            </a:r>
            <a:endParaRPr>
              <a:solidFill>
                <a:schemeClr val="dk1"/>
              </a:solidFill>
            </a:endParaRPr>
          </a:p>
          <a:p>
            <a:pPr indent="0" lvl="0" marL="0" rtl="0" algn="l">
              <a:spcBef>
                <a:spcPts val="0"/>
              </a:spcBef>
              <a:spcAft>
                <a:spcPts val="0"/>
              </a:spcAft>
              <a:buNone/>
            </a:pPr>
            <a:r>
              <a:rPr lang="en">
                <a:solidFill>
                  <a:schemeClr val="dk1"/>
                </a:solidFill>
              </a:rPr>
              <a:t>spent in PE,  has its own name. It is called Modified Policy Iteration. </a:t>
            </a:r>
            <a:endParaRPr>
              <a:solidFill>
                <a:schemeClr val="dk1"/>
              </a:solidFill>
            </a:endParaRPr>
          </a:p>
          <a:p>
            <a:pPr indent="0" lvl="0" marL="0" rtl="0" algn="l">
              <a:spcBef>
                <a:spcPts val="0"/>
              </a:spcBef>
              <a:spcAft>
                <a:spcPts val="0"/>
              </a:spcAft>
              <a:buNone/>
            </a:pPr>
            <a:r>
              <a:rPr lang="en">
                <a:solidFill>
                  <a:schemeClr val="dk1"/>
                </a:solidFill>
              </a:rPr>
              <a:t>And as I said previously this may be the way to go for you particular application.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78c670b6_0_2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78c670b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better understand the limitations of cumulative sum of immediate rewards, consider another example of data center non stop cooling system. </a:t>
            </a:r>
            <a:endParaRPr/>
          </a:p>
          <a:p>
            <a:pPr indent="0" lvl="0" marL="0" rtl="0" algn="l">
              <a:spcBef>
                <a:spcPts val="0"/>
              </a:spcBef>
              <a:spcAft>
                <a:spcPts val="0"/>
              </a:spcAft>
              <a:buNone/>
            </a:pPr>
            <a:r>
              <a:rPr lang="en"/>
              <a:t>An agent controls temperature in a data center room and could adjust speed of different fans to enforce required temperature regime. </a:t>
            </a:r>
            <a:endParaRPr/>
          </a:p>
          <a:p>
            <a:pPr indent="0" lvl="0" marL="0" rtl="0" algn="l">
              <a:spcBef>
                <a:spcPts val="0"/>
              </a:spcBef>
              <a:spcAft>
                <a:spcPts val="0"/>
              </a:spcAft>
              <a:buNone/>
            </a:pPr>
            <a:r>
              <a:rPr lang="en">
                <a:solidFill>
                  <a:schemeClr val="dk1"/>
                </a:solidFill>
              </a:rPr>
              <a:t>We reward this agent with +1 for each second the system’s temperature was sufficiently low and give it reward equal to 0 otherwise.</a:t>
            </a:r>
            <a:endParaRPr>
              <a:solidFill>
                <a:schemeClr val="dk1"/>
              </a:solidFill>
            </a:endParaRPr>
          </a:p>
          <a:p>
            <a:pPr indent="0" lvl="0" marL="0" rtl="0" algn="l">
              <a:spcBef>
                <a:spcPts val="0"/>
              </a:spcBef>
              <a:spcAft>
                <a:spcPts val="0"/>
              </a:spcAft>
              <a:buNone/>
            </a:pPr>
            <a:r>
              <a:rPr lang="en">
                <a:solidFill>
                  <a:schemeClr val="dk1"/>
                </a:solidFill>
              </a:rPr>
              <a:t>Can you think of any possible problem in such a design?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78c670b6_0_2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78c670b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the problem here is in the length of the episode. Unlike the chess game this task does not have </a:t>
            </a:r>
            <a:r>
              <a:rPr lang="en">
                <a:solidFill>
                  <a:schemeClr val="dk1"/>
                </a:solidFill>
              </a:rPr>
              <a:t>natural </a:t>
            </a:r>
            <a:r>
              <a:rPr lang="en"/>
              <a:t>ending. That is, cooling system is meant to operate well in every day of the week, every single moment and operate in that way forever. </a:t>
            </a:r>
            <a:r>
              <a:rPr lang="en">
                <a:solidFill>
                  <a:schemeClr val="dk1"/>
                </a:solidFill>
              </a:rPr>
              <a:t>The essence of the problem with infinite horizon lies inoptimization problem. That is, our objective, our return is infinite for a myriad of non optimal behaviors! For instance, it is indeed infinte for an agent behavior that violates temperature regime at every third time step! </a:t>
            </a:r>
            <a:br>
              <a:rPr lang="en">
                <a:solidFill>
                  <a:schemeClr val="dk1"/>
                </a:solidFill>
              </a:rPr>
            </a:br>
            <a:r>
              <a:rPr lang="en">
                <a:solidFill>
                  <a:schemeClr val="dk1"/>
                </a:solidFill>
              </a:rPr>
              <a:t>Tasks with infinite horizon are called continuing tasks.</a:t>
            </a:r>
            <a:endParaRPr/>
          </a:p>
          <a:p>
            <a:pPr indent="0" lvl="0" marL="0" rtl="0" algn="l">
              <a:spcBef>
                <a:spcPts val="0"/>
              </a:spcBef>
              <a:spcAft>
                <a:spcPts val="0"/>
              </a:spcAft>
              <a:buNone/>
            </a:pPr>
            <a:r>
              <a:rPr lang="en"/>
              <a:t>Of course, we could split such infinite horizon in some fixed length chunks (for example, hours, or days) and assess agent performance on the basis of performance during these chunks. However this approach requires manual decisions of what chunk length is appropriate and does not generalize well to arbitrary problem. </a:t>
            </a:r>
            <a:br>
              <a:rPr lang="en"/>
            </a:br>
            <a:r>
              <a:rPr lang="en"/>
              <a:t>Nevertheless, Infinite horizon is not the only problem which may occur with this formulation of return.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93700" lvl="0" marL="457200" algn="ctr">
              <a:spcBef>
                <a:spcPts val="0"/>
              </a:spcBef>
              <a:spcAft>
                <a:spcPts val="0"/>
              </a:spcAft>
              <a:buSzPts val="2600"/>
              <a:buChar char="●"/>
              <a:defRPr/>
            </a:lvl1pPr>
            <a:lvl2pPr indent="-381000" lvl="1" marL="914400" algn="ctr">
              <a:spcBef>
                <a:spcPts val="1600"/>
              </a:spcBef>
              <a:spcAft>
                <a:spcPts val="0"/>
              </a:spcAft>
              <a:buSzPts val="2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93700" lvl="0" marL="457200">
              <a:spcBef>
                <a:spcPts val="0"/>
              </a:spcBef>
              <a:spcAft>
                <a:spcPts val="0"/>
              </a:spcAft>
              <a:buSzPts val="2600"/>
              <a:buChar char="●"/>
              <a:defRPr sz="2600"/>
            </a:lvl1pPr>
            <a:lvl2pPr indent="-381000" lvl="1" marL="914400">
              <a:spcBef>
                <a:spcPts val="1600"/>
              </a:spcBef>
              <a:spcAft>
                <a:spcPts val="0"/>
              </a:spcAft>
              <a:buSzPts val="2400"/>
              <a:buChar char="○"/>
              <a:defRPr sz="2400"/>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SzPts val="2800"/>
              <a:buChar char="●"/>
              <a:defRPr sz="2800"/>
            </a:lvl1pPr>
            <a:lvl2pPr indent="-381000" lvl="1" marL="914400">
              <a:spcBef>
                <a:spcPts val="1600"/>
              </a:spcBef>
              <a:spcAft>
                <a:spcPts val="0"/>
              </a:spcAft>
              <a:buSzPts val="2400"/>
              <a:buChar char="○"/>
              <a:defRPr sz="24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5"/>
          <p:cNvSpPr txBox="1"/>
          <p:nvPr>
            <p:ph idx="2" type="body"/>
          </p:nvPr>
        </p:nvSpPr>
        <p:spPr>
          <a:xfrm>
            <a:off x="4878675" y="1662433"/>
            <a:ext cx="3999900" cy="4555200"/>
          </a:xfrm>
          <a:prstGeom prst="rect">
            <a:avLst/>
          </a:prstGeom>
        </p:spPr>
        <p:txBody>
          <a:bodyPr anchorCtr="0" anchor="t" bIns="91425" lIns="91425" spcFirstLastPara="1" rIns="91425" wrap="square" tIns="91425">
            <a:noAutofit/>
          </a:bodyPr>
          <a:lstStyle>
            <a:lvl1pPr indent="-406400" lvl="0" marL="457200" rtl="0">
              <a:spcBef>
                <a:spcPts val="0"/>
              </a:spcBef>
              <a:spcAft>
                <a:spcPts val="0"/>
              </a:spcAft>
              <a:buSzPts val="2800"/>
              <a:buChar char="●"/>
              <a:defRPr sz="2800"/>
            </a:lvl1pPr>
            <a:lvl2pPr indent="-381000" lvl="1" marL="914400" rtl="0">
              <a:spcBef>
                <a:spcPts val="1600"/>
              </a:spcBef>
              <a:spcAft>
                <a:spcPts val="0"/>
              </a:spcAft>
              <a:buSzPts val="2400"/>
              <a:buChar char="○"/>
              <a:defRPr sz="24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3100"/>
              <a:buNone/>
              <a:defRPr sz="31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93700" lvl="0" marL="457200">
              <a:spcBef>
                <a:spcPts val="0"/>
              </a:spcBef>
              <a:spcAft>
                <a:spcPts val="0"/>
              </a:spcAft>
              <a:buSzPts val="2600"/>
              <a:buChar char="●"/>
              <a:defRPr/>
            </a:lvl1pPr>
            <a:lvl2pPr indent="-381000" lvl="1" marL="914400">
              <a:spcBef>
                <a:spcPts val="1600"/>
              </a:spcBef>
              <a:spcAft>
                <a:spcPts val="0"/>
              </a:spcAft>
              <a:buSzPts val="2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6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None/>
              <a:defRPr sz="30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93700" lvl="0" marL="457200">
              <a:lnSpc>
                <a:spcPct val="115000"/>
              </a:lnSpc>
              <a:spcBef>
                <a:spcPts val="0"/>
              </a:spcBef>
              <a:spcAft>
                <a:spcPts val="0"/>
              </a:spcAft>
              <a:buClr>
                <a:schemeClr val="dk2"/>
              </a:buClr>
              <a:buSzPts val="2600"/>
              <a:buChar char="●"/>
              <a:defRPr sz="2600">
                <a:solidFill>
                  <a:schemeClr val="dk2"/>
                </a:solidFill>
              </a:defRPr>
            </a:lvl1pPr>
            <a:lvl2pPr indent="-381000" lvl="1" marL="914400">
              <a:lnSpc>
                <a:spcPct val="115000"/>
              </a:lnSpc>
              <a:spcBef>
                <a:spcPts val="1600"/>
              </a:spcBef>
              <a:spcAft>
                <a:spcPts val="0"/>
              </a:spcAft>
              <a:buClr>
                <a:schemeClr val="dk2"/>
              </a:buClr>
              <a:buSzPts val="2400"/>
              <a:buChar char="○"/>
              <a:defRPr sz="2400">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1.png"/><Relationship Id="rId8"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youtube.com/watch?v=tlOIHko8ySg" TargetMode="External"/><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26.png"/><Relationship Id="rId7"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2.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image" Target="../media/image41.png"/><Relationship Id="rId5"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5.png"/><Relationship Id="rId4" Type="http://schemas.openxmlformats.org/officeDocument/2006/relationships/image" Target="../media/image40.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8.png"/><Relationship Id="rId8"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5.png"/><Relationship Id="rId4" Type="http://schemas.openxmlformats.org/officeDocument/2006/relationships/image" Target="../media/image40.png"/><Relationship Id="rId10" Type="http://schemas.openxmlformats.org/officeDocument/2006/relationships/image" Target="../media/image50.png"/><Relationship Id="rId9" Type="http://schemas.openxmlformats.org/officeDocument/2006/relationships/image" Target="../media/image49.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8.png"/><Relationship Id="rId8"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5.png"/><Relationship Id="rId4" Type="http://schemas.openxmlformats.org/officeDocument/2006/relationships/image" Target="../media/image40.png"/><Relationship Id="rId11" Type="http://schemas.openxmlformats.org/officeDocument/2006/relationships/image" Target="../media/image51.png"/><Relationship Id="rId10" Type="http://schemas.openxmlformats.org/officeDocument/2006/relationships/image" Target="../media/image50.png"/><Relationship Id="rId9" Type="http://schemas.openxmlformats.org/officeDocument/2006/relationships/image" Target="../media/image49.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8.png"/><Relationship Id="rId8"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5.png"/><Relationship Id="rId4" Type="http://schemas.openxmlformats.org/officeDocument/2006/relationships/image" Target="../media/image47.png"/><Relationship Id="rId5" Type="http://schemas.openxmlformats.org/officeDocument/2006/relationships/image" Target="../media/image54.png"/><Relationship Id="rId6" Type="http://schemas.openxmlformats.org/officeDocument/2006/relationships/image" Target="../media/image53.png"/><Relationship Id="rId7" Type="http://schemas.openxmlformats.org/officeDocument/2006/relationships/image" Target="../media/image52.png"/><Relationship Id="rId8"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5.png"/><Relationship Id="rId4" Type="http://schemas.openxmlformats.org/officeDocument/2006/relationships/image" Target="../media/image56.png"/><Relationship Id="rId10" Type="http://schemas.openxmlformats.org/officeDocument/2006/relationships/image" Target="../media/image55.png"/><Relationship Id="rId9" Type="http://schemas.openxmlformats.org/officeDocument/2006/relationships/image" Target="../media/image52.png"/><Relationship Id="rId5" Type="http://schemas.openxmlformats.org/officeDocument/2006/relationships/image" Target="../media/image47.png"/><Relationship Id="rId6" Type="http://schemas.openxmlformats.org/officeDocument/2006/relationships/image" Target="../media/image54.png"/><Relationship Id="rId7" Type="http://schemas.openxmlformats.org/officeDocument/2006/relationships/image" Target="../media/image53.png"/><Relationship Id="rId8" Type="http://schemas.openxmlformats.org/officeDocument/2006/relationships/image" Target="../media/image5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5.png"/><Relationship Id="rId4" Type="http://schemas.openxmlformats.org/officeDocument/2006/relationships/image" Target="../media/image56.png"/><Relationship Id="rId11" Type="http://schemas.openxmlformats.org/officeDocument/2006/relationships/image" Target="../media/image58.png"/><Relationship Id="rId10" Type="http://schemas.openxmlformats.org/officeDocument/2006/relationships/image" Target="../media/image55.png"/><Relationship Id="rId9" Type="http://schemas.openxmlformats.org/officeDocument/2006/relationships/image" Target="../media/image52.png"/><Relationship Id="rId5" Type="http://schemas.openxmlformats.org/officeDocument/2006/relationships/image" Target="../media/image47.png"/><Relationship Id="rId6" Type="http://schemas.openxmlformats.org/officeDocument/2006/relationships/image" Target="../media/image54.png"/><Relationship Id="rId7" Type="http://schemas.openxmlformats.org/officeDocument/2006/relationships/image" Target="../media/image53.png"/><Relationship Id="rId8" Type="http://schemas.openxmlformats.org/officeDocument/2006/relationships/image" Target="../media/image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7.png"/><Relationship Id="rId7" Type="http://schemas.openxmlformats.org/officeDocument/2006/relationships/image" Target="../media/image6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9.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4.png"/><Relationship Id="rId4" Type="http://schemas.openxmlformats.org/officeDocument/2006/relationships/image" Target="../media/image71.png"/><Relationship Id="rId5" Type="http://schemas.openxmlformats.org/officeDocument/2006/relationships/image" Target="../media/image7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4.png"/><Relationship Id="rId4" Type="http://schemas.openxmlformats.org/officeDocument/2006/relationships/image" Target="../media/image71.png"/><Relationship Id="rId5" Type="http://schemas.openxmlformats.org/officeDocument/2006/relationships/image" Target="../media/image7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72.png"/><Relationship Id="rId4" Type="http://schemas.openxmlformats.org/officeDocument/2006/relationships/image" Target="../media/image7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7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7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7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Practical RL – Week 2 </a:t>
            </a:r>
            <a:endParaRPr/>
          </a:p>
        </p:txBody>
      </p:sp>
      <p:sp>
        <p:nvSpPr>
          <p:cNvPr id="55" name="Google Shape;55;p13"/>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Shvechikov Pavel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E.g.</a:t>
            </a:r>
            <a:r>
              <a:rPr lang="en"/>
              <a:t>: moving to destination</a:t>
            </a:r>
            <a:endParaRPr/>
          </a:p>
        </p:txBody>
      </p:sp>
      <p:sp>
        <p:nvSpPr>
          <p:cNvPr id="139" name="Google Shape;139;p22"/>
          <p:cNvSpPr txBox="1"/>
          <p:nvPr>
            <p:ph idx="1" type="body"/>
          </p:nvPr>
        </p:nvSpPr>
        <p:spPr>
          <a:xfrm>
            <a:off x="311700" y="1356875"/>
            <a:ext cx="8520600" cy="1608300"/>
          </a:xfrm>
          <a:prstGeom prst="rect">
            <a:avLst/>
          </a:prstGeom>
        </p:spPr>
        <p:txBody>
          <a:bodyPr anchorCtr="0" anchor="t" bIns="91425" lIns="91425" spcFirstLastPara="1" rIns="91425" wrap="square" tIns="91425">
            <a:noAutofit/>
          </a:bodyPr>
          <a:lstStyle/>
          <a:p>
            <a:pPr indent="-393700" lvl="0" marL="457200" rtl="0" algn="l">
              <a:lnSpc>
                <a:spcPct val="150000"/>
              </a:lnSpc>
              <a:spcBef>
                <a:spcPts val="0"/>
              </a:spcBef>
              <a:spcAft>
                <a:spcPts val="0"/>
              </a:spcAft>
              <a:buSzPts val="2600"/>
              <a:buChar char="●"/>
            </a:pPr>
            <a:r>
              <a:rPr b="1" lang="en"/>
              <a:t>S</a:t>
            </a:r>
            <a:r>
              <a:rPr lang="en"/>
              <a:t>tate – position, velocities of joints </a:t>
            </a:r>
            <a:endParaRPr sz="3400"/>
          </a:p>
          <a:p>
            <a:pPr indent="-393700" lvl="0" marL="457200" rtl="0" algn="l">
              <a:lnSpc>
                <a:spcPct val="150000"/>
              </a:lnSpc>
              <a:spcBef>
                <a:spcPts val="0"/>
              </a:spcBef>
              <a:spcAft>
                <a:spcPts val="0"/>
              </a:spcAft>
              <a:buSzPts val="2600"/>
              <a:buChar char="●"/>
            </a:pPr>
            <a:r>
              <a:rPr b="1" lang="en"/>
              <a:t>A</a:t>
            </a:r>
            <a:r>
              <a:rPr lang="en"/>
              <a:t>ctions – actuator forces to joints</a:t>
            </a:r>
            <a:endParaRPr/>
          </a:p>
          <a:p>
            <a:pPr indent="-393700" lvl="0" marL="457200" rtl="0" algn="l">
              <a:lnSpc>
                <a:spcPct val="150000"/>
              </a:lnSpc>
              <a:spcBef>
                <a:spcPts val="0"/>
              </a:spcBef>
              <a:spcAft>
                <a:spcPts val="0"/>
              </a:spcAft>
              <a:buSzPts val="2600"/>
              <a:buChar char="●"/>
            </a:pPr>
            <a:r>
              <a:rPr b="1" lang="en">
                <a:solidFill>
                  <a:srgbClr val="3C78D8"/>
                </a:solidFill>
              </a:rPr>
              <a:t>R = max(0,   d(x, B) - d(x’, B)) </a:t>
            </a:r>
            <a:endParaRPr>
              <a:solidFill>
                <a:srgbClr val="FF9900"/>
              </a:solidFill>
            </a:endParaRPr>
          </a:p>
          <a:p>
            <a:pPr indent="0" lvl="0" marL="0" rtl="0" algn="l">
              <a:spcBef>
                <a:spcPts val="1600"/>
              </a:spcBef>
              <a:spcAft>
                <a:spcPts val="1600"/>
              </a:spcAft>
              <a:buNone/>
            </a:pPr>
            <a:r>
              <a:t/>
            </a:r>
            <a:endParaRPr/>
          </a:p>
        </p:txBody>
      </p:sp>
      <p:sp>
        <p:nvSpPr>
          <p:cNvPr id="140" name="Google Shape;140;p22"/>
          <p:cNvSpPr txBox="1"/>
          <p:nvPr/>
        </p:nvSpPr>
        <p:spPr>
          <a:xfrm>
            <a:off x="1607100" y="3235300"/>
            <a:ext cx="59298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What could go wrong with such a design?</a:t>
            </a:r>
            <a:endParaRPr/>
          </a:p>
        </p:txBody>
      </p:sp>
      <p:pic>
        <p:nvPicPr>
          <p:cNvPr id="141" name="Google Shape;141;p22"/>
          <p:cNvPicPr preferRelativeResize="0"/>
          <p:nvPr/>
        </p:nvPicPr>
        <p:blipFill rotWithShape="1">
          <a:blip r:embed="rId3">
            <a:alphaModFix/>
          </a:blip>
          <a:srcRect b="42019" l="9903" r="10294" t="29288"/>
          <a:stretch/>
        </p:blipFill>
        <p:spPr>
          <a:xfrm>
            <a:off x="5368850" y="560700"/>
            <a:ext cx="3193499" cy="613950"/>
          </a:xfrm>
          <a:prstGeom prst="rect">
            <a:avLst/>
          </a:prstGeom>
          <a:noFill/>
          <a:ln>
            <a:noFill/>
          </a:ln>
        </p:spPr>
      </p:pic>
      <p:pic>
        <p:nvPicPr>
          <p:cNvPr id="142" name="Google Shape;142;p22"/>
          <p:cNvPicPr preferRelativeResize="0"/>
          <p:nvPr/>
        </p:nvPicPr>
        <p:blipFill rotWithShape="1">
          <a:blip r:embed="rId4">
            <a:alphaModFix/>
          </a:blip>
          <a:srcRect b="19126" l="30776" r="24657" t="0"/>
          <a:stretch/>
        </p:blipFill>
        <p:spPr>
          <a:xfrm flipH="1">
            <a:off x="6263000" y="658350"/>
            <a:ext cx="647251" cy="64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862150" y="4443550"/>
            <a:ext cx="2031300" cy="1645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t/>
            </a:r>
            <a:endParaRPr sz="2400"/>
          </a:p>
        </p:txBody>
      </p:sp>
      <p:sp>
        <p:nvSpPr>
          <p:cNvPr id="148" name="Google Shape;148;p23"/>
          <p:cNvSpPr/>
          <p:nvPr/>
        </p:nvSpPr>
        <p:spPr>
          <a:xfrm>
            <a:off x="5118975" y="4640775"/>
            <a:ext cx="1477500" cy="1477500"/>
          </a:xfrm>
          <a:prstGeom prst="ellipse">
            <a:avLst/>
          </a:prstGeom>
          <a:noFill/>
          <a:ln cap="flat" cmpd="sng" w="1905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3"/>
          <p:cNvPicPr preferRelativeResize="0"/>
          <p:nvPr/>
        </p:nvPicPr>
        <p:blipFill rotWithShape="1">
          <a:blip r:embed="rId3">
            <a:alphaModFix/>
          </a:blip>
          <a:srcRect b="19126" l="30776" r="24657" t="0"/>
          <a:stretch/>
        </p:blipFill>
        <p:spPr>
          <a:xfrm flipH="1">
            <a:off x="4178475" y="5017600"/>
            <a:ext cx="647251" cy="644700"/>
          </a:xfrm>
          <a:prstGeom prst="rect">
            <a:avLst/>
          </a:prstGeom>
          <a:noFill/>
          <a:ln>
            <a:noFill/>
          </a:ln>
        </p:spPr>
      </p:pic>
      <p:sp>
        <p:nvSpPr>
          <p:cNvPr id="150" name="Google Shape;150;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E.g.</a:t>
            </a:r>
            <a:r>
              <a:rPr lang="en"/>
              <a:t>: moving to destination</a:t>
            </a:r>
            <a:endParaRPr/>
          </a:p>
        </p:txBody>
      </p:sp>
      <p:sp>
        <p:nvSpPr>
          <p:cNvPr id="151" name="Google Shape;151;p23"/>
          <p:cNvSpPr txBox="1"/>
          <p:nvPr>
            <p:ph idx="1" type="body"/>
          </p:nvPr>
        </p:nvSpPr>
        <p:spPr>
          <a:xfrm>
            <a:off x="311700" y="1356875"/>
            <a:ext cx="8520600" cy="1608300"/>
          </a:xfrm>
          <a:prstGeom prst="rect">
            <a:avLst/>
          </a:prstGeom>
        </p:spPr>
        <p:txBody>
          <a:bodyPr anchorCtr="0" anchor="t" bIns="91425" lIns="91425" spcFirstLastPara="1" rIns="91425" wrap="square" tIns="91425">
            <a:noAutofit/>
          </a:bodyPr>
          <a:lstStyle/>
          <a:p>
            <a:pPr indent="-393700" lvl="0" marL="457200" rtl="0" algn="l">
              <a:lnSpc>
                <a:spcPct val="150000"/>
              </a:lnSpc>
              <a:spcBef>
                <a:spcPts val="0"/>
              </a:spcBef>
              <a:spcAft>
                <a:spcPts val="0"/>
              </a:spcAft>
              <a:buSzPts val="2600"/>
              <a:buChar char="●"/>
            </a:pPr>
            <a:r>
              <a:rPr b="1" lang="en"/>
              <a:t>S</a:t>
            </a:r>
            <a:r>
              <a:rPr lang="en"/>
              <a:t>tate – position, velocities of joints </a:t>
            </a:r>
            <a:endParaRPr sz="3400"/>
          </a:p>
          <a:p>
            <a:pPr indent="-393700" lvl="0" marL="457200" rtl="0" algn="l">
              <a:lnSpc>
                <a:spcPct val="150000"/>
              </a:lnSpc>
              <a:spcBef>
                <a:spcPts val="0"/>
              </a:spcBef>
              <a:spcAft>
                <a:spcPts val="0"/>
              </a:spcAft>
              <a:buSzPts val="2600"/>
              <a:buChar char="●"/>
            </a:pPr>
            <a:r>
              <a:rPr b="1" lang="en"/>
              <a:t>A</a:t>
            </a:r>
            <a:r>
              <a:rPr lang="en"/>
              <a:t>ctions – actuator forces to joints</a:t>
            </a:r>
            <a:endParaRPr/>
          </a:p>
          <a:p>
            <a:pPr indent="-393700" lvl="0" marL="457200" rtl="0" algn="l">
              <a:lnSpc>
                <a:spcPct val="150000"/>
              </a:lnSpc>
              <a:spcBef>
                <a:spcPts val="0"/>
              </a:spcBef>
              <a:spcAft>
                <a:spcPts val="0"/>
              </a:spcAft>
              <a:buSzPts val="2600"/>
              <a:buChar char="●"/>
            </a:pPr>
            <a:r>
              <a:rPr b="1" lang="en">
                <a:solidFill>
                  <a:srgbClr val="3C78D8"/>
                </a:solidFill>
              </a:rPr>
              <a:t>R = max(0,   d(x, B) - d(x’, B)) </a:t>
            </a:r>
            <a:endParaRPr>
              <a:solidFill>
                <a:srgbClr val="FF9900"/>
              </a:solidFill>
            </a:endParaRPr>
          </a:p>
          <a:p>
            <a:pPr indent="0" lvl="0" marL="0" rtl="0" algn="l">
              <a:spcBef>
                <a:spcPts val="1600"/>
              </a:spcBef>
              <a:spcAft>
                <a:spcPts val="1600"/>
              </a:spcAft>
              <a:buNone/>
            </a:pPr>
            <a:r>
              <a:t/>
            </a:r>
            <a:endParaRPr/>
          </a:p>
        </p:txBody>
      </p:sp>
      <p:sp>
        <p:nvSpPr>
          <p:cNvPr id="152" name="Google Shape;152;p23"/>
          <p:cNvSpPr txBox="1"/>
          <p:nvPr/>
        </p:nvSpPr>
        <p:spPr>
          <a:xfrm>
            <a:off x="1607100" y="3235300"/>
            <a:ext cx="59298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What could go wrong with such a design?</a:t>
            </a:r>
            <a:endParaRPr/>
          </a:p>
        </p:txBody>
      </p:sp>
      <p:pic>
        <p:nvPicPr>
          <p:cNvPr id="153" name="Google Shape;153;p23"/>
          <p:cNvPicPr preferRelativeResize="0"/>
          <p:nvPr/>
        </p:nvPicPr>
        <p:blipFill rotWithShape="1">
          <a:blip r:embed="rId4">
            <a:alphaModFix/>
          </a:blip>
          <a:srcRect b="42019" l="9903" r="10294" t="29288"/>
          <a:stretch/>
        </p:blipFill>
        <p:spPr>
          <a:xfrm>
            <a:off x="5368850" y="560700"/>
            <a:ext cx="3193499" cy="613950"/>
          </a:xfrm>
          <a:prstGeom prst="rect">
            <a:avLst/>
          </a:prstGeom>
          <a:noFill/>
          <a:ln>
            <a:noFill/>
          </a:ln>
        </p:spPr>
      </p:pic>
      <p:pic>
        <p:nvPicPr>
          <p:cNvPr id="154" name="Google Shape;154;p23"/>
          <p:cNvPicPr preferRelativeResize="0"/>
          <p:nvPr/>
        </p:nvPicPr>
        <p:blipFill rotWithShape="1">
          <a:blip r:embed="rId3">
            <a:alphaModFix/>
          </a:blip>
          <a:srcRect b="19126" l="30776" r="24657" t="0"/>
          <a:stretch/>
        </p:blipFill>
        <p:spPr>
          <a:xfrm flipH="1">
            <a:off x="6263000" y="658350"/>
            <a:ext cx="647251" cy="644700"/>
          </a:xfrm>
          <a:prstGeom prst="rect">
            <a:avLst/>
          </a:prstGeom>
          <a:noFill/>
          <a:ln>
            <a:noFill/>
          </a:ln>
        </p:spPr>
      </p:pic>
      <p:sp>
        <p:nvSpPr>
          <p:cNvPr id="155" name="Google Shape;155;p23"/>
          <p:cNvSpPr txBox="1"/>
          <p:nvPr/>
        </p:nvSpPr>
        <p:spPr>
          <a:xfrm>
            <a:off x="951425" y="4620050"/>
            <a:ext cx="1798200" cy="6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0000"/>
                </a:solidFill>
              </a:rPr>
              <a:t>Positive</a:t>
            </a:r>
            <a:r>
              <a:rPr lang="en" sz="2400">
                <a:solidFill>
                  <a:schemeClr val="dk1"/>
                </a:solidFill>
              </a:rPr>
              <a:t> feedback </a:t>
            </a:r>
            <a:r>
              <a:rPr lang="en" sz="2400">
                <a:solidFill>
                  <a:srgbClr val="FF0000"/>
                </a:solidFill>
              </a:rPr>
              <a:t>loop</a:t>
            </a:r>
            <a:r>
              <a:rPr lang="en" sz="2400">
                <a:solidFill>
                  <a:schemeClr val="dk1"/>
                </a:solidFill>
              </a:rPr>
              <a:t>!</a:t>
            </a:r>
            <a:endParaRPr sz="2400">
              <a:solidFill>
                <a:schemeClr val="dk1"/>
              </a:solidFill>
            </a:endParaRPr>
          </a:p>
        </p:txBody>
      </p:sp>
      <p:cxnSp>
        <p:nvCxnSpPr>
          <p:cNvPr id="156" name="Google Shape;156;p23"/>
          <p:cNvCxnSpPr>
            <a:endCxn id="148" idx="0"/>
          </p:cNvCxnSpPr>
          <p:nvPr/>
        </p:nvCxnSpPr>
        <p:spPr>
          <a:xfrm flipH="1" rot="10800000">
            <a:off x="5674725" y="4640775"/>
            <a:ext cx="183000" cy="18600"/>
          </a:xfrm>
          <a:prstGeom prst="straightConnector1">
            <a:avLst/>
          </a:prstGeom>
          <a:noFill/>
          <a:ln cap="flat" cmpd="sng" w="19050">
            <a:solidFill>
              <a:schemeClr val="dk2"/>
            </a:solidFill>
            <a:prstDash val="solid"/>
            <a:round/>
            <a:headEnd len="med" w="med" type="triangle"/>
            <a:tailEnd len="med" w="med" type="none"/>
          </a:ln>
        </p:spPr>
      </p:cxnSp>
      <p:cxnSp>
        <p:nvCxnSpPr>
          <p:cNvPr id="157" name="Google Shape;157;p23"/>
          <p:cNvCxnSpPr/>
          <p:nvPr/>
        </p:nvCxnSpPr>
        <p:spPr>
          <a:xfrm flipH="1" rot="10800000">
            <a:off x="5127175" y="5269850"/>
            <a:ext cx="3300" cy="222000"/>
          </a:xfrm>
          <a:prstGeom prst="straightConnector1">
            <a:avLst/>
          </a:prstGeom>
          <a:noFill/>
          <a:ln cap="flat" cmpd="sng" w="19050">
            <a:solidFill>
              <a:schemeClr val="dk2"/>
            </a:solidFill>
            <a:prstDash val="solid"/>
            <a:round/>
            <a:headEnd len="med" w="med" type="triangle"/>
            <a:tailEnd len="med" w="med" type="none"/>
          </a:ln>
        </p:spPr>
      </p:cxnSp>
      <p:cxnSp>
        <p:nvCxnSpPr>
          <p:cNvPr id="158" name="Google Shape;158;p23"/>
          <p:cNvCxnSpPr/>
          <p:nvPr/>
        </p:nvCxnSpPr>
        <p:spPr>
          <a:xfrm>
            <a:off x="6577150" y="5233850"/>
            <a:ext cx="13200" cy="251400"/>
          </a:xfrm>
          <a:prstGeom prst="straightConnector1">
            <a:avLst/>
          </a:prstGeom>
          <a:noFill/>
          <a:ln cap="flat" cmpd="sng" w="19050">
            <a:solidFill>
              <a:schemeClr val="dk2"/>
            </a:solidFill>
            <a:prstDash val="solid"/>
            <a:round/>
            <a:headEnd len="med" w="med" type="triangle"/>
            <a:tailEnd len="med" w="med" type="none"/>
          </a:ln>
        </p:spPr>
      </p:cxnSp>
      <p:cxnSp>
        <p:nvCxnSpPr>
          <p:cNvPr id="159" name="Google Shape;159;p23"/>
          <p:cNvCxnSpPr/>
          <p:nvPr/>
        </p:nvCxnSpPr>
        <p:spPr>
          <a:xfrm>
            <a:off x="5857725" y="4287900"/>
            <a:ext cx="0" cy="2295900"/>
          </a:xfrm>
          <a:prstGeom prst="straightConnector1">
            <a:avLst/>
          </a:prstGeom>
          <a:noFill/>
          <a:ln cap="flat" cmpd="sng" w="19050">
            <a:solidFill>
              <a:srgbClr val="FF0000"/>
            </a:solidFill>
            <a:prstDash val="dot"/>
            <a:round/>
            <a:headEnd len="med" w="med" type="none"/>
            <a:tailEnd len="med" w="med" type="none"/>
          </a:ln>
        </p:spPr>
      </p:cxnSp>
      <p:pic>
        <p:nvPicPr>
          <p:cNvPr id="160" name="Google Shape;160;p23"/>
          <p:cNvPicPr preferRelativeResize="0"/>
          <p:nvPr/>
        </p:nvPicPr>
        <p:blipFill rotWithShape="1">
          <a:blip r:embed="rId4">
            <a:alphaModFix/>
          </a:blip>
          <a:srcRect b="42019" l="77614" r="10294" t="35289"/>
          <a:stretch/>
        </p:blipFill>
        <p:spPr>
          <a:xfrm>
            <a:off x="7243725" y="4966000"/>
            <a:ext cx="483851" cy="485525"/>
          </a:xfrm>
          <a:prstGeom prst="rect">
            <a:avLst/>
          </a:prstGeom>
          <a:noFill/>
          <a:ln>
            <a:noFill/>
          </a:ln>
        </p:spPr>
      </p:pic>
      <p:sp>
        <p:nvSpPr>
          <p:cNvPr id="161" name="Google Shape;161;p23"/>
          <p:cNvSpPr txBox="1"/>
          <p:nvPr/>
        </p:nvSpPr>
        <p:spPr>
          <a:xfrm>
            <a:off x="5933925" y="4146900"/>
            <a:ext cx="1092900" cy="4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600">
                <a:solidFill>
                  <a:srgbClr val="3C78D8"/>
                </a:solidFill>
              </a:rPr>
              <a:t>R &gt; 0  </a:t>
            </a:r>
            <a:endParaRPr/>
          </a:p>
        </p:txBody>
      </p:sp>
      <p:sp>
        <p:nvSpPr>
          <p:cNvPr id="162" name="Google Shape;162;p23"/>
          <p:cNvSpPr txBox="1"/>
          <p:nvPr/>
        </p:nvSpPr>
        <p:spPr>
          <a:xfrm>
            <a:off x="4764825" y="4330350"/>
            <a:ext cx="1092900" cy="48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2600">
                <a:solidFill>
                  <a:schemeClr val="dk2"/>
                </a:solidFill>
              </a:rPr>
              <a:t>R = 0</a:t>
            </a:r>
            <a:r>
              <a:rPr b="1" lang="en" sz="2600">
                <a:solidFill>
                  <a:srgbClr val="3C78D8"/>
                </a:solidFil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Reward discounting</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discounting </a:t>
            </a:r>
            <a:endParaRPr/>
          </a:p>
        </p:txBody>
      </p:sp>
      <p:sp>
        <p:nvSpPr>
          <p:cNvPr id="173" name="Google Shape;173;p25"/>
          <p:cNvSpPr txBox="1"/>
          <p:nvPr>
            <p:ph idx="1" type="body"/>
          </p:nvPr>
        </p:nvSpPr>
        <p:spPr>
          <a:xfrm>
            <a:off x="311700" y="1526880"/>
            <a:ext cx="8520600" cy="16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rid of infinite sum by </a:t>
            </a:r>
            <a:r>
              <a:rPr lang="en">
                <a:solidFill>
                  <a:srgbClr val="FF0000"/>
                </a:solidFill>
              </a:rPr>
              <a:t>discounting</a:t>
            </a:r>
            <a:endParaRPr>
              <a:solidFill>
                <a:srgbClr val="FF0000"/>
              </a:solidFill>
            </a:endParaRPr>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marR="0" rtl="0" algn="l">
              <a:lnSpc>
                <a:spcPct val="150000"/>
              </a:lnSpc>
              <a:spcBef>
                <a:spcPts val="0"/>
              </a:spcBef>
              <a:spcAft>
                <a:spcPts val="0"/>
              </a:spcAft>
              <a:buNone/>
            </a:pPr>
            <a:r>
              <a:t/>
            </a:r>
            <a:endParaRPr sz="2400"/>
          </a:p>
          <a:p>
            <a:pPr indent="0" lvl="0" marL="0" marR="0" rtl="0" algn="l">
              <a:lnSpc>
                <a:spcPct val="150000"/>
              </a:lnSpc>
              <a:spcBef>
                <a:spcPts val="1600"/>
              </a:spcBef>
              <a:spcAft>
                <a:spcPts val="0"/>
              </a:spcAft>
              <a:buNone/>
            </a:pPr>
            <a:r>
              <a:rPr lang="en" sz="2400"/>
              <a:t> </a:t>
            </a:r>
            <a:endParaRPr sz="2400"/>
          </a:p>
          <a:p>
            <a:pPr indent="0" lvl="0" marL="0" marR="0" rtl="0" algn="l">
              <a:lnSpc>
                <a:spcPct val="150000"/>
              </a:lnSpc>
              <a:spcBef>
                <a:spcPts val="1600"/>
              </a:spcBef>
              <a:spcAft>
                <a:spcPts val="0"/>
              </a:spcAft>
              <a:buNone/>
            </a:pPr>
            <a:r>
              <a:t/>
            </a:r>
            <a:endParaRPr sz="2400"/>
          </a:p>
          <a:p>
            <a:pPr indent="0" lvl="0" marL="0" marR="0" rtl="0" algn="l">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a:p>
            <a:pPr indent="0" lvl="0" marL="0" marR="0" rtl="0" algn="l">
              <a:lnSpc>
                <a:spcPct val="150000"/>
              </a:lnSpc>
              <a:spcBef>
                <a:spcPts val="0"/>
              </a:spcBef>
              <a:spcAft>
                <a:spcPts val="0"/>
              </a:spcAft>
              <a:buNone/>
            </a:pPr>
            <a:r>
              <a:rPr lang="en" sz="2400"/>
              <a:t> </a:t>
            </a:r>
            <a:endParaRPr sz="2400"/>
          </a:p>
          <a:p>
            <a:pPr indent="0" lvl="0" marL="0" marR="0" rtl="0" algn="l">
              <a:lnSpc>
                <a:spcPct val="150000"/>
              </a:lnSpc>
              <a:spcBef>
                <a:spcPts val="1600"/>
              </a:spcBef>
              <a:spcAft>
                <a:spcPts val="0"/>
              </a:spcAft>
              <a:buNone/>
            </a:pPr>
            <a:r>
              <a:t/>
            </a:r>
            <a:endParaRPr sz="2400"/>
          </a:p>
          <a:p>
            <a:pPr indent="0" lvl="0" marL="0" marR="0" rtl="0" algn="l">
              <a:lnSpc>
                <a:spcPct val="115000"/>
              </a:lnSpc>
              <a:spcBef>
                <a:spcPts val="1600"/>
              </a:spcBef>
              <a:spcAft>
                <a:spcPts val="1600"/>
              </a:spcAft>
              <a:buNone/>
            </a:pPr>
            <a:r>
              <a:t/>
            </a:r>
            <a:endParaRPr/>
          </a:p>
        </p:txBody>
      </p:sp>
      <p:pic>
        <p:nvPicPr>
          <p:cNvPr id="174" name="Google Shape;174;p25"/>
          <p:cNvPicPr preferRelativeResize="0"/>
          <p:nvPr/>
        </p:nvPicPr>
        <p:blipFill>
          <a:blip r:embed="rId3">
            <a:alphaModFix/>
          </a:blip>
          <a:stretch>
            <a:fillRect/>
          </a:stretch>
        </p:blipFill>
        <p:spPr>
          <a:xfrm>
            <a:off x="1804788" y="2160650"/>
            <a:ext cx="5991250" cy="823600"/>
          </a:xfrm>
          <a:prstGeom prst="rect">
            <a:avLst/>
          </a:prstGeom>
          <a:noFill/>
          <a:ln>
            <a:noFill/>
          </a:ln>
        </p:spPr>
      </p:pic>
      <p:sp>
        <p:nvSpPr>
          <p:cNvPr id="175" name="Google Shape;175;p25"/>
          <p:cNvSpPr txBox="1"/>
          <p:nvPr/>
        </p:nvSpPr>
        <p:spPr>
          <a:xfrm>
            <a:off x="682875" y="2701325"/>
            <a:ext cx="22668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discount factor</a:t>
            </a:r>
            <a:endParaRPr sz="2400">
              <a:solidFill>
                <a:srgbClr val="FF0000"/>
              </a:solidFill>
            </a:endParaRPr>
          </a:p>
        </p:txBody>
      </p:sp>
      <p:cxnSp>
        <p:nvCxnSpPr>
          <p:cNvPr id="176" name="Google Shape;176;p25"/>
          <p:cNvCxnSpPr/>
          <p:nvPr/>
        </p:nvCxnSpPr>
        <p:spPr>
          <a:xfrm flipH="1" rot="10800000">
            <a:off x="2949675" y="2702125"/>
            <a:ext cx="465300" cy="308100"/>
          </a:xfrm>
          <a:prstGeom prst="bentConnector3">
            <a:avLst>
              <a:gd fmla="val 100269" name="adj1"/>
            </a:avLst>
          </a:prstGeom>
          <a:noFill/>
          <a:ln cap="flat" cmpd="sng" w="28575">
            <a:solidFill>
              <a:srgbClr val="FF0000"/>
            </a:solidFill>
            <a:prstDash val="solid"/>
            <a:round/>
            <a:headEnd len="med" w="med" type="none"/>
            <a:tailEnd len="med" w="med" type="triangle"/>
          </a:ln>
        </p:spPr>
      </p:cxnSp>
      <p:pic>
        <p:nvPicPr>
          <p:cNvPr id="177" name="Google Shape;177;p25"/>
          <p:cNvPicPr preferRelativeResize="0"/>
          <p:nvPr/>
        </p:nvPicPr>
        <p:blipFill>
          <a:blip r:embed="rId4">
            <a:alphaModFix/>
          </a:blip>
          <a:stretch>
            <a:fillRect/>
          </a:stretch>
        </p:blipFill>
        <p:spPr>
          <a:xfrm>
            <a:off x="5143855" y="3617737"/>
            <a:ext cx="3303326" cy="1773624"/>
          </a:xfrm>
          <a:prstGeom prst="rect">
            <a:avLst/>
          </a:prstGeom>
          <a:noFill/>
          <a:ln>
            <a:noFill/>
          </a:ln>
        </p:spPr>
      </p:pic>
      <p:grpSp>
        <p:nvGrpSpPr>
          <p:cNvPr id="178" name="Google Shape;178;p25"/>
          <p:cNvGrpSpPr/>
          <p:nvPr/>
        </p:nvGrpSpPr>
        <p:grpSpPr>
          <a:xfrm>
            <a:off x="5178425" y="5391338"/>
            <a:ext cx="3234175" cy="530700"/>
            <a:chOff x="5706175" y="5819300"/>
            <a:chExt cx="3234175" cy="530700"/>
          </a:xfrm>
        </p:grpSpPr>
        <p:pic>
          <p:nvPicPr>
            <p:cNvPr id="179" name="Google Shape;179;p25"/>
            <p:cNvPicPr preferRelativeResize="0"/>
            <p:nvPr/>
          </p:nvPicPr>
          <p:blipFill>
            <a:blip r:embed="rId5">
              <a:alphaModFix/>
            </a:blip>
            <a:stretch>
              <a:fillRect/>
            </a:stretch>
          </p:blipFill>
          <p:spPr>
            <a:xfrm>
              <a:off x="5706175" y="5888621"/>
              <a:ext cx="313381" cy="461367"/>
            </a:xfrm>
            <a:prstGeom prst="rect">
              <a:avLst/>
            </a:prstGeom>
            <a:noFill/>
            <a:ln>
              <a:noFill/>
            </a:ln>
          </p:spPr>
        </p:pic>
        <p:sp>
          <p:nvSpPr>
            <p:cNvPr id="180" name="Google Shape;180;p25"/>
            <p:cNvSpPr txBox="1"/>
            <p:nvPr/>
          </p:nvSpPr>
          <p:spPr>
            <a:xfrm>
              <a:off x="6019550" y="5819300"/>
              <a:ext cx="2920800" cy="53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2400">
                  <a:solidFill>
                    <a:srgbClr val="FF0000"/>
                  </a:solidFill>
                </a:rPr>
                <a:t>will eat it day by day</a:t>
              </a:r>
              <a:endParaRPr>
                <a:solidFill>
                  <a:srgbClr val="FF0000"/>
                </a:solidFill>
              </a:endParaRPr>
            </a:p>
          </p:txBody>
        </p:sp>
      </p:grpSp>
      <p:pic>
        <p:nvPicPr>
          <p:cNvPr id="181" name="Google Shape;181;p25"/>
          <p:cNvPicPr preferRelativeResize="0"/>
          <p:nvPr/>
        </p:nvPicPr>
        <p:blipFill>
          <a:blip r:embed="rId6">
            <a:alphaModFix/>
          </a:blip>
          <a:stretch>
            <a:fillRect/>
          </a:stretch>
        </p:blipFill>
        <p:spPr>
          <a:xfrm>
            <a:off x="6076363" y="1590299"/>
            <a:ext cx="1438275" cy="485775"/>
          </a:xfrm>
          <a:prstGeom prst="rect">
            <a:avLst/>
          </a:prstGeom>
          <a:noFill/>
          <a:ln>
            <a:noFill/>
          </a:ln>
        </p:spPr>
      </p:pic>
      <p:grpSp>
        <p:nvGrpSpPr>
          <p:cNvPr id="182" name="Google Shape;182;p25"/>
          <p:cNvGrpSpPr/>
          <p:nvPr/>
        </p:nvGrpSpPr>
        <p:grpSpPr>
          <a:xfrm>
            <a:off x="311700" y="3543350"/>
            <a:ext cx="4338900" cy="2744100"/>
            <a:chOff x="311700" y="3878175"/>
            <a:chExt cx="4338900" cy="2744100"/>
          </a:xfrm>
        </p:grpSpPr>
        <p:sp>
          <p:nvSpPr>
            <p:cNvPr id="183" name="Google Shape;183;p25"/>
            <p:cNvSpPr txBox="1"/>
            <p:nvPr/>
          </p:nvSpPr>
          <p:spPr>
            <a:xfrm>
              <a:off x="311700" y="3878175"/>
              <a:ext cx="4338900" cy="27441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chemeClr val="dk2"/>
                  </a:solidFill>
                </a:rPr>
                <a:t>The same cake compared to today’s one worth </a:t>
              </a:r>
              <a:endParaRPr sz="2400">
                <a:solidFill>
                  <a:schemeClr val="dk2"/>
                </a:solidFill>
              </a:endParaRPr>
            </a:p>
            <a:p>
              <a:pPr indent="-381000" lvl="0" marL="457200" rtl="0" algn="l">
                <a:lnSpc>
                  <a:spcPct val="150000"/>
                </a:lnSpc>
                <a:spcBef>
                  <a:spcPts val="1600"/>
                </a:spcBef>
                <a:spcAft>
                  <a:spcPts val="0"/>
                </a:spcAft>
                <a:buClr>
                  <a:schemeClr val="dk2"/>
                </a:buClr>
                <a:buSzPts val="2400"/>
                <a:buChar char="●"/>
              </a:pPr>
              <a:r>
                <a:rPr lang="en" sz="2400">
                  <a:solidFill>
                    <a:schemeClr val="dk2"/>
                  </a:solidFill>
                </a:rPr>
                <a:t>   times less tomorrow </a:t>
              </a:r>
              <a:endParaRPr sz="2400">
                <a:solidFill>
                  <a:schemeClr val="dk2"/>
                </a:solidFill>
              </a:endParaRPr>
            </a:p>
            <a:p>
              <a:pPr indent="-381000" lvl="0" marL="457200" rtl="0" algn="l">
                <a:lnSpc>
                  <a:spcPct val="150000"/>
                </a:lnSpc>
                <a:spcBef>
                  <a:spcPts val="0"/>
                </a:spcBef>
                <a:spcAft>
                  <a:spcPts val="0"/>
                </a:spcAft>
                <a:buClr>
                  <a:schemeClr val="dk2"/>
                </a:buClr>
                <a:buSzPts val="2400"/>
                <a:buChar char="●"/>
              </a:pPr>
              <a:r>
                <a:rPr lang="en" sz="2400">
                  <a:solidFill>
                    <a:schemeClr val="dk2"/>
                  </a:solidFill>
                </a:rPr>
                <a:t>   times less the day after tomorrow  </a:t>
              </a:r>
              <a:endParaRPr/>
            </a:p>
          </p:txBody>
        </p:sp>
        <p:pic>
          <p:nvPicPr>
            <p:cNvPr id="184" name="Google Shape;184;p25"/>
            <p:cNvPicPr preferRelativeResize="0"/>
            <p:nvPr/>
          </p:nvPicPr>
          <p:blipFill>
            <a:blip r:embed="rId7">
              <a:alphaModFix/>
            </a:blip>
            <a:stretch>
              <a:fillRect/>
            </a:stretch>
          </p:blipFill>
          <p:spPr>
            <a:xfrm>
              <a:off x="682872" y="5021436"/>
              <a:ext cx="294600" cy="382325"/>
            </a:xfrm>
            <a:prstGeom prst="rect">
              <a:avLst/>
            </a:prstGeom>
            <a:noFill/>
            <a:ln>
              <a:noFill/>
            </a:ln>
          </p:spPr>
        </p:pic>
        <p:pic>
          <p:nvPicPr>
            <p:cNvPr id="185" name="Google Shape;185;p25"/>
            <p:cNvPicPr preferRelativeResize="0"/>
            <p:nvPr/>
          </p:nvPicPr>
          <p:blipFill>
            <a:blip r:embed="rId8">
              <a:alphaModFix/>
            </a:blip>
            <a:stretch>
              <a:fillRect/>
            </a:stretch>
          </p:blipFill>
          <p:spPr>
            <a:xfrm>
              <a:off x="658825" y="5506600"/>
              <a:ext cx="401500" cy="4638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6"/>
          <p:cNvPicPr preferRelativeResize="0"/>
          <p:nvPr/>
        </p:nvPicPr>
        <p:blipFill>
          <a:blip r:embed="rId3">
            <a:alphaModFix/>
          </a:blip>
          <a:stretch>
            <a:fillRect/>
          </a:stretch>
        </p:blipFill>
        <p:spPr>
          <a:xfrm>
            <a:off x="3767500" y="2443076"/>
            <a:ext cx="5029201" cy="3758826"/>
          </a:xfrm>
          <a:prstGeom prst="rect">
            <a:avLst/>
          </a:prstGeom>
          <a:noFill/>
          <a:ln>
            <a:noFill/>
          </a:ln>
        </p:spPr>
      </p:pic>
      <p:sp>
        <p:nvSpPr>
          <p:cNvPr id="191" name="Google Shape;191;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Discounting makes sums finite </a:t>
            </a:r>
            <a:endParaRPr/>
          </a:p>
        </p:txBody>
      </p:sp>
      <p:graphicFrame>
        <p:nvGraphicFramePr>
          <p:cNvPr id="192" name="Google Shape;192;p26"/>
          <p:cNvGraphicFramePr/>
          <p:nvPr/>
        </p:nvGraphicFramePr>
        <p:xfrm>
          <a:off x="474550" y="2240013"/>
          <a:ext cx="3000000" cy="3000000"/>
        </p:xfrm>
        <a:graphic>
          <a:graphicData uri="http://schemas.openxmlformats.org/drawingml/2006/table">
            <a:tbl>
              <a:tblPr>
                <a:noFill/>
                <a:tableStyleId>{64B9B10C-AE91-4B41-9B73-396FD2E0EC10}</a:tableStyleId>
              </a:tblPr>
              <a:tblGrid>
                <a:gridCol w="808575"/>
                <a:gridCol w="828125"/>
                <a:gridCol w="828125"/>
                <a:gridCol w="828125"/>
              </a:tblGrid>
              <a:tr h="4568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800"/>
                        <a:t>0.9</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0.95</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0.99</a:t>
                      </a:r>
                      <a:endParaRPr sz="1800"/>
                    </a:p>
                  </a:txBody>
                  <a:tcPr marT="91425" marB="91425" marR="91425" marL="91425"/>
                </a:tc>
              </a:tr>
              <a:tr h="725425">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txBody>
                  <a:tcPr marT="91425" marB="91425" marR="91425" marL="91425"/>
                </a:tc>
                <a:tc>
                  <a:txBody>
                    <a:bodyPr/>
                    <a:lstStyle/>
                    <a:p>
                      <a:pPr indent="0" lvl="0" marL="0" marR="0" rtl="0" algn="ctr">
                        <a:lnSpc>
                          <a:spcPct val="115000"/>
                        </a:lnSpc>
                        <a:spcBef>
                          <a:spcPts val="0"/>
                        </a:spcBef>
                        <a:spcAft>
                          <a:spcPts val="0"/>
                        </a:spcAft>
                        <a:buNone/>
                      </a:pPr>
                      <a:r>
                        <a:t/>
                      </a:r>
                      <a:endParaRPr sz="600"/>
                    </a:p>
                    <a:p>
                      <a:pPr indent="0" lvl="0" marL="0" rtl="0" algn="ctr">
                        <a:spcBef>
                          <a:spcPts val="0"/>
                        </a:spcBef>
                        <a:spcAft>
                          <a:spcPts val="0"/>
                        </a:spcAft>
                        <a:buNone/>
                      </a:pPr>
                      <a:r>
                        <a:rPr lang="en" sz="1800"/>
                        <a:t>10</a:t>
                      </a:r>
                      <a:endParaRPr sz="1800"/>
                    </a:p>
                  </a:txBody>
                  <a:tcPr marT="91425" marB="91425" marR="91425" marL="91425"/>
                </a:tc>
                <a:tc>
                  <a:txBody>
                    <a:bodyPr/>
                    <a:lstStyle/>
                    <a:p>
                      <a:pPr indent="0" lvl="0" marL="0" marR="0" rtl="0" algn="ctr">
                        <a:lnSpc>
                          <a:spcPct val="115000"/>
                        </a:lnSpc>
                        <a:spcBef>
                          <a:spcPts val="0"/>
                        </a:spcBef>
                        <a:spcAft>
                          <a:spcPts val="0"/>
                        </a:spcAft>
                        <a:buNone/>
                      </a:pPr>
                      <a:r>
                        <a:t/>
                      </a:r>
                      <a:endParaRPr sz="600"/>
                    </a:p>
                    <a:p>
                      <a:pPr indent="0" lvl="0" marL="0" rtl="0" algn="ctr">
                        <a:spcBef>
                          <a:spcPts val="0"/>
                        </a:spcBef>
                        <a:spcAft>
                          <a:spcPts val="0"/>
                        </a:spcAft>
                        <a:buNone/>
                      </a:pPr>
                      <a:r>
                        <a:rPr lang="en" sz="1800"/>
                        <a:t>20</a:t>
                      </a:r>
                      <a:endParaRPr sz="1800"/>
                    </a:p>
                  </a:txBody>
                  <a:tcPr marT="91425" marB="91425" marR="91425" marL="91425"/>
                </a:tc>
                <a:tc>
                  <a:txBody>
                    <a:bodyPr/>
                    <a:lstStyle/>
                    <a:p>
                      <a:pPr indent="0" lvl="0" marL="0" rtl="0" algn="ctr">
                        <a:lnSpc>
                          <a:spcPct val="115000"/>
                        </a:lnSpc>
                        <a:spcBef>
                          <a:spcPts val="0"/>
                        </a:spcBef>
                        <a:spcAft>
                          <a:spcPts val="0"/>
                        </a:spcAft>
                        <a:buNone/>
                      </a:pPr>
                      <a:r>
                        <a:t/>
                      </a:r>
                      <a:endParaRPr sz="600"/>
                    </a:p>
                    <a:p>
                      <a:pPr indent="0" lvl="0" marL="0" rtl="0" algn="ctr">
                        <a:lnSpc>
                          <a:spcPct val="115000"/>
                        </a:lnSpc>
                        <a:spcBef>
                          <a:spcPts val="0"/>
                        </a:spcBef>
                        <a:spcAft>
                          <a:spcPts val="0"/>
                        </a:spcAft>
                        <a:buNone/>
                      </a:pPr>
                      <a:r>
                        <a:rPr lang="en" sz="1800"/>
                        <a:t>100</a:t>
                      </a:r>
                      <a:endParaRPr sz="1800"/>
                    </a:p>
                  </a:txBody>
                  <a:tcPr marT="91425" marB="91425" marR="91425" marL="91425"/>
                </a:tc>
              </a:tr>
            </a:tbl>
          </a:graphicData>
        </a:graphic>
      </p:graphicFrame>
      <p:grpSp>
        <p:nvGrpSpPr>
          <p:cNvPr id="193" name="Google Shape;193;p26"/>
          <p:cNvGrpSpPr/>
          <p:nvPr/>
        </p:nvGrpSpPr>
        <p:grpSpPr>
          <a:xfrm>
            <a:off x="597412" y="2306525"/>
            <a:ext cx="562075" cy="1051500"/>
            <a:chOff x="698338" y="3871638"/>
            <a:chExt cx="562075" cy="1051500"/>
          </a:xfrm>
        </p:grpSpPr>
        <p:pic>
          <p:nvPicPr>
            <p:cNvPr id="194" name="Google Shape;194;p26"/>
            <p:cNvPicPr preferRelativeResize="0"/>
            <p:nvPr/>
          </p:nvPicPr>
          <p:blipFill>
            <a:blip r:embed="rId4">
              <a:alphaModFix/>
            </a:blip>
            <a:stretch>
              <a:fillRect/>
            </a:stretch>
          </p:blipFill>
          <p:spPr>
            <a:xfrm>
              <a:off x="840825" y="3871638"/>
              <a:ext cx="277125" cy="296050"/>
            </a:xfrm>
            <a:prstGeom prst="rect">
              <a:avLst/>
            </a:prstGeom>
            <a:noFill/>
            <a:ln>
              <a:noFill/>
            </a:ln>
          </p:spPr>
        </p:pic>
        <p:pic>
          <p:nvPicPr>
            <p:cNvPr id="195" name="Google Shape;195;p26"/>
            <p:cNvPicPr preferRelativeResize="0"/>
            <p:nvPr/>
          </p:nvPicPr>
          <p:blipFill>
            <a:blip r:embed="rId5">
              <a:alphaModFix/>
            </a:blip>
            <a:stretch>
              <a:fillRect/>
            </a:stretch>
          </p:blipFill>
          <p:spPr>
            <a:xfrm>
              <a:off x="698337" y="4369463"/>
              <a:ext cx="562075" cy="553675"/>
            </a:xfrm>
            <a:prstGeom prst="rect">
              <a:avLst/>
            </a:prstGeom>
            <a:noFill/>
            <a:ln>
              <a:noFill/>
            </a:ln>
          </p:spPr>
        </p:pic>
      </p:grpSp>
      <p:pic>
        <p:nvPicPr>
          <p:cNvPr id="196" name="Google Shape;196;p26"/>
          <p:cNvPicPr preferRelativeResize="0"/>
          <p:nvPr/>
        </p:nvPicPr>
        <p:blipFill>
          <a:blip r:embed="rId6">
            <a:alphaModFix/>
          </a:blip>
          <a:stretch>
            <a:fillRect/>
          </a:stretch>
        </p:blipFill>
        <p:spPr>
          <a:xfrm>
            <a:off x="4650876" y="1419900"/>
            <a:ext cx="2384449" cy="823600"/>
          </a:xfrm>
          <a:prstGeom prst="rect">
            <a:avLst/>
          </a:prstGeom>
          <a:noFill/>
          <a:ln>
            <a:noFill/>
          </a:ln>
        </p:spPr>
      </p:pic>
      <p:sp>
        <p:nvSpPr>
          <p:cNvPr id="197" name="Google Shape;197;p26"/>
          <p:cNvSpPr txBox="1"/>
          <p:nvPr/>
        </p:nvSpPr>
        <p:spPr>
          <a:xfrm>
            <a:off x="311700" y="1540100"/>
            <a:ext cx="4413600" cy="58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2"/>
                </a:solidFill>
              </a:rPr>
              <a:t>Maximal return for</a:t>
            </a:r>
            <a:r>
              <a:rPr lang="en" sz="2600"/>
              <a:t> </a:t>
            </a:r>
            <a:r>
              <a:rPr b="1" lang="en" sz="2600">
                <a:solidFill>
                  <a:srgbClr val="3C78D8"/>
                </a:solidFill>
              </a:rPr>
              <a:t>R = +1 </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7"/>
          <p:cNvPicPr preferRelativeResize="0"/>
          <p:nvPr/>
        </p:nvPicPr>
        <p:blipFill>
          <a:blip r:embed="rId3">
            <a:alphaModFix/>
          </a:blip>
          <a:stretch>
            <a:fillRect/>
          </a:stretch>
        </p:blipFill>
        <p:spPr>
          <a:xfrm>
            <a:off x="3767500" y="2443076"/>
            <a:ext cx="5029201" cy="3758826"/>
          </a:xfrm>
          <a:prstGeom prst="rect">
            <a:avLst/>
          </a:prstGeom>
          <a:noFill/>
          <a:ln>
            <a:noFill/>
          </a:ln>
        </p:spPr>
      </p:pic>
      <p:sp>
        <p:nvSpPr>
          <p:cNvPr id="203" name="Google Shape;203;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Discounting makes sums finite </a:t>
            </a:r>
            <a:endParaRPr/>
          </a:p>
        </p:txBody>
      </p:sp>
      <p:graphicFrame>
        <p:nvGraphicFramePr>
          <p:cNvPr id="204" name="Google Shape;204;p27"/>
          <p:cNvGraphicFramePr/>
          <p:nvPr/>
        </p:nvGraphicFramePr>
        <p:xfrm>
          <a:off x="474550" y="2240013"/>
          <a:ext cx="3000000" cy="3000000"/>
        </p:xfrm>
        <a:graphic>
          <a:graphicData uri="http://schemas.openxmlformats.org/drawingml/2006/table">
            <a:tbl>
              <a:tblPr>
                <a:noFill/>
                <a:tableStyleId>{64B9B10C-AE91-4B41-9B73-396FD2E0EC10}</a:tableStyleId>
              </a:tblPr>
              <a:tblGrid>
                <a:gridCol w="808575"/>
                <a:gridCol w="828125"/>
                <a:gridCol w="828125"/>
                <a:gridCol w="828125"/>
              </a:tblGrid>
              <a:tr h="4568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800"/>
                        <a:t>0.9</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0.95</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0.99</a:t>
                      </a:r>
                      <a:endParaRPr sz="1800"/>
                    </a:p>
                  </a:txBody>
                  <a:tcPr marT="91425" marB="91425" marR="91425" marL="91425"/>
                </a:tc>
              </a:tr>
              <a:tr h="725425">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txBody>
                  <a:tcPr marT="91425" marB="91425" marR="91425" marL="91425"/>
                </a:tc>
                <a:tc>
                  <a:txBody>
                    <a:bodyPr/>
                    <a:lstStyle/>
                    <a:p>
                      <a:pPr indent="0" lvl="0" marL="0" marR="0" rtl="0" algn="ctr">
                        <a:lnSpc>
                          <a:spcPct val="115000"/>
                        </a:lnSpc>
                        <a:spcBef>
                          <a:spcPts val="0"/>
                        </a:spcBef>
                        <a:spcAft>
                          <a:spcPts val="0"/>
                        </a:spcAft>
                        <a:buNone/>
                      </a:pPr>
                      <a:r>
                        <a:t/>
                      </a:r>
                      <a:endParaRPr sz="600"/>
                    </a:p>
                    <a:p>
                      <a:pPr indent="0" lvl="0" marL="0" rtl="0" algn="ctr">
                        <a:spcBef>
                          <a:spcPts val="0"/>
                        </a:spcBef>
                        <a:spcAft>
                          <a:spcPts val="0"/>
                        </a:spcAft>
                        <a:buNone/>
                      </a:pPr>
                      <a:r>
                        <a:rPr lang="en" sz="1800"/>
                        <a:t>10</a:t>
                      </a:r>
                      <a:endParaRPr sz="1800"/>
                    </a:p>
                  </a:txBody>
                  <a:tcPr marT="91425" marB="91425" marR="91425" marL="91425"/>
                </a:tc>
                <a:tc>
                  <a:txBody>
                    <a:bodyPr/>
                    <a:lstStyle/>
                    <a:p>
                      <a:pPr indent="0" lvl="0" marL="0" marR="0" rtl="0" algn="ctr">
                        <a:lnSpc>
                          <a:spcPct val="115000"/>
                        </a:lnSpc>
                        <a:spcBef>
                          <a:spcPts val="0"/>
                        </a:spcBef>
                        <a:spcAft>
                          <a:spcPts val="0"/>
                        </a:spcAft>
                        <a:buNone/>
                      </a:pPr>
                      <a:r>
                        <a:t/>
                      </a:r>
                      <a:endParaRPr sz="600"/>
                    </a:p>
                    <a:p>
                      <a:pPr indent="0" lvl="0" marL="0" rtl="0" algn="ctr">
                        <a:spcBef>
                          <a:spcPts val="0"/>
                        </a:spcBef>
                        <a:spcAft>
                          <a:spcPts val="0"/>
                        </a:spcAft>
                        <a:buNone/>
                      </a:pPr>
                      <a:r>
                        <a:rPr lang="en" sz="1800"/>
                        <a:t>20</a:t>
                      </a:r>
                      <a:endParaRPr sz="1800"/>
                    </a:p>
                  </a:txBody>
                  <a:tcPr marT="91425" marB="91425" marR="91425" marL="91425"/>
                </a:tc>
                <a:tc>
                  <a:txBody>
                    <a:bodyPr/>
                    <a:lstStyle/>
                    <a:p>
                      <a:pPr indent="0" lvl="0" marL="0" rtl="0" algn="ctr">
                        <a:lnSpc>
                          <a:spcPct val="115000"/>
                        </a:lnSpc>
                        <a:spcBef>
                          <a:spcPts val="0"/>
                        </a:spcBef>
                        <a:spcAft>
                          <a:spcPts val="0"/>
                        </a:spcAft>
                        <a:buNone/>
                      </a:pPr>
                      <a:r>
                        <a:t/>
                      </a:r>
                      <a:endParaRPr sz="600"/>
                    </a:p>
                    <a:p>
                      <a:pPr indent="0" lvl="0" marL="0" rtl="0" algn="ctr">
                        <a:lnSpc>
                          <a:spcPct val="115000"/>
                        </a:lnSpc>
                        <a:spcBef>
                          <a:spcPts val="0"/>
                        </a:spcBef>
                        <a:spcAft>
                          <a:spcPts val="0"/>
                        </a:spcAft>
                        <a:buNone/>
                      </a:pPr>
                      <a:r>
                        <a:rPr lang="en" sz="1800"/>
                        <a:t>100</a:t>
                      </a:r>
                      <a:endParaRPr sz="1800"/>
                    </a:p>
                  </a:txBody>
                  <a:tcPr marT="91425" marB="91425" marR="91425" marL="91425"/>
                </a:tc>
              </a:tr>
            </a:tbl>
          </a:graphicData>
        </a:graphic>
      </p:graphicFrame>
      <p:grpSp>
        <p:nvGrpSpPr>
          <p:cNvPr id="205" name="Google Shape;205;p27"/>
          <p:cNvGrpSpPr/>
          <p:nvPr/>
        </p:nvGrpSpPr>
        <p:grpSpPr>
          <a:xfrm>
            <a:off x="597412" y="2306525"/>
            <a:ext cx="562075" cy="1051500"/>
            <a:chOff x="698338" y="3871638"/>
            <a:chExt cx="562075" cy="1051500"/>
          </a:xfrm>
        </p:grpSpPr>
        <p:pic>
          <p:nvPicPr>
            <p:cNvPr id="206" name="Google Shape;206;p27"/>
            <p:cNvPicPr preferRelativeResize="0"/>
            <p:nvPr/>
          </p:nvPicPr>
          <p:blipFill>
            <a:blip r:embed="rId4">
              <a:alphaModFix/>
            </a:blip>
            <a:stretch>
              <a:fillRect/>
            </a:stretch>
          </p:blipFill>
          <p:spPr>
            <a:xfrm>
              <a:off x="840825" y="3871638"/>
              <a:ext cx="277125" cy="296050"/>
            </a:xfrm>
            <a:prstGeom prst="rect">
              <a:avLst/>
            </a:prstGeom>
            <a:noFill/>
            <a:ln>
              <a:noFill/>
            </a:ln>
          </p:spPr>
        </p:pic>
        <p:pic>
          <p:nvPicPr>
            <p:cNvPr id="207" name="Google Shape;207;p27"/>
            <p:cNvPicPr preferRelativeResize="0"/>
            <p:nvPr/>
          </p:nvPicPr>
          <p:blipFill>
            <a:blip r:embed="rId5">
              <a:alphaModFix/>
            </a:blip>
            <a:stretch>
              <a:fillRect/>
            </a:stretch>
          </p:blipFill>
          <p:spPr>
            <a:xfrm>
              <a:off x="698337" y="4369463"/>
              <a:ext cx="562075" cy="553675"/>
            </a:xfrm>
            <a:prstGeom prst="rect">
              <a:avLst/>
            </a:prstGeom>
            <a:noFill/>
            <a:ln>
              <a:noFill/>
            </a:ln>
          </p:spPr>
        </p:pic>
      </p:grpSp>
      <p:pic>
        <p:nvPicPr>
          <p:cNvPr id="208" name="Google Shape;208;p27"/>
          <p:cNvPicPr preferRelativeResize="0"/>
          <p:nvPr/>
        </p:nvPicPr>
        <p:blipFill>
          <a:blip r:embed="rId6">
            <a:alphaModFix/>
          </a:blip>
          <a:stretch>
            <a:fillRect/>
          </a:stretch>
        </p:blipFill>
        <p:spPr>
          <a:xfrm>
            <a:off x="4650876" y="1419900"/>
            <a:ext cx="2384449" cy="823600"/>
          </a:xfrm>
          <a:prstGeom prst="rect">
            <a:avLst/>
          </a:prstGeom>
          <a:noFill/>
          <a:ln>
            <a:noFill/>
          </a:ln>
        </p:spPr>
      </p:pic>
      <p:sp>
        <p:nvSpPr>
          <p:cNvPr id="209" name="Google Shape;209;p27"/>
          <p:cNvSpPr txBox="1"/>
          <p:nvPr/>
        </p:nvSpPr>
        <p:spPr>
          <a:xfrm>
            <a:off x="311700" y="1540100"/>
            <a:ext cx="4413600" cy="58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2"/>
                </a:solidFill>
              </a:rPr>
              <a:t>Maximal return for</a:t>
            </a:r>
            <a:r>
              <a:rPr lang="en" sz="2600"/>
              <a:t> </a:t>
            </a:r>
            <a:r>
              <a:rPr b="1" lang="en" sz="2600">
                <a:solidFill>
                  <a:srgbClr val="3C78D8"/>
                </a:solidFill>
              </a:rPr>
              <a:t>R = +1 </a:t>
            </a:r>
            <a:endParaRPr sz="2600"/>
          </a:p>
        </p:txBody>
      </p:sp>
      <p:sp>
        <p:nvSpPr>
          <p:cNvPr id="210" name="Google Shape;210;p27"/>
          <p:cNvSpPr txBox="1"/>
          <p:nvPr/>
        </p:nvSpPr>
        <p:spPr>
          <a:xfrm>
            <a:off x="474550" y="4004013"/>
            <a:ext cx="3079200" cy="1629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50000"/>
              </a:lnSpc>
              <a:spcBef>
                <a:spcPts val="0"/>
              </a:spcBef>
              <a:spcAft>
                <a:spcPts val="1600"/>
              </a:spcAft>
              <a:buClr>
                <a:srgbClr val="000000"/>
              </a:buClr>
              <a:buSzPts val="1100"/>
              <a:buFont typeface="Arial"/>
              <a:buNone/>
            </a:pPr>
            <a:r>
              <a:rPr lang="en" sz="2400">
                <a:solidFill>
                  <a:schemeClr val="dk2"/>
                </a:solidFill>
              </a:rPr>
              <a:t>Any </a:t>
            </a:r>
            <a:r>
              <a:rPr lang="en" sz="2400">
                <a:solidFill>
                  <a:srgbClr val="E06666"/>
                </a:solidFill>
              </a:rPr>
              <a:t>discounting</a:t>
            </a:r>
            <a:r>
              <a:rPr lang="en" sz="2400">
                <a:solidFill>
                  <a:schemeClr val="dk2"/>
                </a:solidFill>
              </a:rPr>
              <a:t> </a:t>
            </a:r>
            <a:r>
              <a:rPr lang="en" sz="2400">
                <a:solidFill>
                  <a:srgbClr val="E06666"/>
                </a:solidFill>
              </a:rPr>
              <a:t>changes</a:t>
            </a:r>
            <a:r>
              <a:rPr lang="en" sz="2400">
                <a:solidFill>
                  <a:schemeClr val="dk2"/>
                </a:solidFill>
              </a:rPr>
              <a:t> optimisation </a:t>
            </a:r>
            <a:r>
              <a:rPr lang="en" sz="2400">
                <a:solidFill>
                  <a:srgbClr val="E06666"/>
                </a:solidFill>
              </a:rPr>
              <a:t>task</a:t>
            </a:r>
            <a:r>
              <a:rPr lang="en" sz="2400">
                <a:solidFill>
                  <a:schemeClr val="dk2"/>
                </a:solidFill>
              </a:rPr>
              <a:t> and its solution!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idx="1" type="body"/>
          </p:nvPr>
        </p:nvSpPr>
        <p:spPr>
          <a:xfrm>
            <a:off x="311700" y="1695588"/>
            <a:ext cx="8520600" cy="2388900"/>
          </a:xfrm>
          <a:prstGeom prst="rect">
            <a:avLst/>
          </a:prstGeom>
        </p:spPr>
        <p:txBody>
          <a:bodyPr anchorCtr="0" anchor="t" bIns="91425" lIns="91425" spcFirstLastPara="1" rIns="91425" wrap="square" tIns="91425">
            <a:noAutofit/>
          </a:bodyPr>
          <a:lstStyle/>
          <a:p>
            <a:pPr indent="-393700" lvl="0" marL="457200" rtl="0" algn="l">
              <a:lnSpc>
                <a:spcPct val="150000"/>
              </a:lnSpc>
              <a:spcBef>
                <a:spcPts val="0"/>
              </a:spcBef>
              <a:spcAft>
                <a:spcPts val="0"/>
              </a:spcAft>
              <a:buSzPts val="2600"/>
              <a:buChar char="●"/>
            </a:pPr>
            <a:r>
              <a:rPr lang="en"/>
              <a:t>Quasi-hyperbolic</a:t>
            </a:r>
            <a:endParaRPr sz="2800"/>
          </a:p>
          <a:p>
            <a:pPr indent="-393700" lvl="0" marL="457200" rtl="0" algn="l">
              <a:lnSpc>
                <a:spcPct val="150000"/>
              </a:lnSpc>
              <a:spcBef>
                <a:spcPts val="1600"/>
              </a:spcBef>
              <a:spcAft>
                <a:spcPts val="0"/>
              </a:spcAft>
              <a:buSzPts val="2600"/>
              <a:buChar char="●"/>
            </a:pPr>
            <a:r>
              <a:rPr lang="en"/>
              <a:t>Hyperbolic discounting </a:t>
            </a:r>
            <a:endParaRPr/>
          </a:p>
          <a:p>
            <a:pPr indent="0" lvl="0" marL="0" rtl="0" algn="l">
              <a:lnSpc>
                <a:spcPct val="150000"/>
              </a:lnSpc>
              <a:spcBef>
                <a:spcPts val="1600"/>
              </a:spcBef>
              <a:spcAft>
                <a:spcPts val="1600"/>
              </a:spcAft>
              <a:buNone/>
            </a:pPr>
            <a:r>
              <a:t/>
            </a:r>
            <a:endParaRPr/>
          </a:p>
        </p:txBody>
      </p:sp>
      <p:sp>
        <p:nvSpPr>
          <p:cNvPr id="216" name="Google Shape;216;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Discounting is inherent to humans</a:t>
            </a:r>
            <a:endParaRPr/>
          </a:p>
        </p:txBody>
      </p:sp>
      <p:sp>
        <p:nvSpPr>
          <p:cNvPr id="217" name="Google Shape;217;p28"/>
          <p:cNvSpPr txBox="1"/>
          <p:nvPr/>
        </p:nvSpPr>
        <p:spPr>
          <a:xfrm>
            <a:off x="311700" y="6557400"/>
            <a:ext cx="7999500" cy="300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000">
                <a:solidFill>
                  <a:schemeClr val="dk2"/>
                </a:solidFill>
              </a:rPr>
              <a:t>Laibson, D. (1997). Golden eggs and hyperbolic discounting. The Quarterly Journal of Economics, 112(2), 443-478.</a:t>
            </a:r>
            <a:endParaRPr sz="1000"/>
          </a:p>
        </p:txBody>
      </p:sp>
      <p:grpSp>
        <p:nvGrpSpPr>
          <p:cNvPr id="218" name="Google Shape;218;p28"/>
          <p:cNvGrpSpPr/>
          <p:nvPr/>
        </p:nvGrpSpPr>
        <p:grpSpPr>
          <a:xfrm>
            <a:off x="3719325" y="1660813"/>
            <a:ext cx="2890010" cy="1616475"/>
            <a:chOff x="3642825" y="2263463"/>
            <a:chExt cx="2890010" cy="1616475"/>
          </a:xfrm>
        </p:grpSpPr>
        <p:pic>
          <p:nvPicPr>
            <p:cNvPr id="219" name="Google Shape;219;p28"/>
            <p:cNvPicPr preferRelativeResize="0"/>
            <p:nvPr/>
          </p:nvPicPr>
          <p:blipFill>
            <a:blip r:embed="rId3">
              <a:alphaModFix/>
            </a:blip>
            <a:stretch>
              <a:fillRect/>
            </a:stretch>
          </p:blipFill>
          <p:spPr>
            <a:xfrm>
              <a:off x="3642825" y="2263463"/>
              <a:ext cx="1585300" cy="586750"/>
            </a:xfrm>
            <a:prstGeom prst="rect">
              <a:avLst/>
            </a:prstGeom>
            <a:noFill/>
            <a:ln>
              <a:noFill/>
            </a:ln>
          </p:spPr>
        </p:pic>
        <p:pic>
          <p:nvPicPr>
            <p:cNvPr id="220" name="Google Shape;220;p28"/>
            <p:cNvPicPr preferRelativeResize="0"/>
            <p:nvPr/>
          </p:nvPicPr>
          <p:blipFill rotWithShape="1">
            <a:blip r:embed="rId4">
              <a:alphaModFix/>
            </a:blip>
            <a:srcRect b="0" l="0" r="0" t="6542"/>
            <a:stretch/>
          </p:blipFill>
          <p:spPr>
            <a:xfrm>
              <a:off x="4402638" y="2978063"/>
              <a:ext cx="2130197" cy="901875"/>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idx="1" type="body"/>
          </p:nvPr>
        </p:nvSpPr>
        <p:spPr>
          <a:xfrm>
            <a:off x="311700" y="1695588"/>
            <a:ext cx="8520600" cy="2388900"/>
          </a:xfrm>
          <a:prstGeom prst="rect">
            <a:avLst/>
          </a:prstGeom>
        </p:spPr>
        <p:txBody>
          <a:bodyPr anchorCtr="0" anchor="t" bIns="91425" lIns="91425" spcFirstLastPara="1" rIns="91425" wrap="square" tIns="91425">
            <a:noAutofit/>
          </a:bodyPr>
          <a:lstStyle/>
          <a:p>
            <a:pPr indent="-393700" lvl="0" marL="457200" rtl="0" algn="l">
              <a:lnSpc>
                <a:spcPct val="150000"/>
              </a:lnSpc>
              <a:spcBef>
                <a:spcPts val="0"/>
              </a:spcBef>
              <a:spcAft>
                <a:spcPts val="0"/>
              </a:spcAft>
              <a:buSzPts val="2600"/>
              <a:buChar char="●"/>
            </a:pPr>
            <a:r>
              <a:rPr lang="en"/>
              <a:t>Quasi-hyperbolic</a:t>
            </a:r>
            <a:endParaRPr sz="2800"/>
          </a:p>
          <a:p>
            <a:pPr indent="-393700" lvl="0" marL="457200" rtl="0" algn="l">
              <a:lnSpc>
                <a:spcPct val="150000"/>
              </a:lnSpc>
              <a:spcBef>
                <a:spcPts val="1600"/>
              </a:spcBef>
              <a:spcAft>
                <a:spcPts val="0"/>
              </a:spcAft>
              <a:buSzPts val="2600"/>
              <a:buChar char="●"/>
            </a:pPr>
            <a:r>
              <a:rPr lang="en"/>
              <a:t>Hyperbolic discounting </a:t>
            </a:r>
            <a:endParaRPr/>
          </a:p>
          <a:p>
            <a:pPr indent="0" lvl="0" marL="0" rtl="0" algn="l">
              <a:lnSpc>
                <a:spcPct val="150000"/>
              </a:lnSpc>
              <a:spcBef>
                <a:spcPts val="1600"/>
              </a:spcBef>
              <a:spcAft>
                <a:spcPts val="1600"/>
              </a:spcAft>
              <a:buNone/>
            </a:pPr>
            <a:r>
              <a:t/>
            </a:r>
            <a:endParaRPr/>
          </a:p>
        </p:txBody>
      </p:sp>
      <p:sp>
        <p:nvSpPr>
          <p:cNvPr id="226" name="Google Shape;226;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Discounting is inherent to humans</a:t>
            </a:r>
            <a:endParaRPr/>
          </a:p>
        </p:txBody>
      </p:sp>
      <p:sp>
        <p:nvSpPr>
          <p:cNvPr id="227" name="Google Shape;227;p29"/>
          <p:cNvSpPr txBox="1"/>
          <p:nvPr>
            <p:ph idx="1" type="body"/>
          </p:nvPr>
        </p:nvSpPr>
        <p:spPr>
          <a:xfrm>
            <a:off x="311700" y="3691788"/>
            <a:ext cx="8520600" cy="53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Mathematical convenience  </a:t>
            </a:r>
            <a:endParaRPr sz="2800"/>
          </a:p>
        </p:txBody>
      </p:sp>
      <p:sp>
        <p:nvSpPr>
          <p:cNvPr id="228" name="Google Shape;228;p29"/>
          <p:cNvSpPr txBox="1"/>
          <p:nvPr/>
        </p:nvSpPr>
        <p:spPr>
          <a:xfrm>
            <a:off x="311700" y="6557400"/>
            <a:ext cx="7999500" cy="300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000">
                <a:solidFill>
                  <a:schemeClr val="dk2"/>
                </a:solidFill>
              </a:rPr>
              <a:t>Laibson, D. (1997). Golden eggs and hyperbolic discounting. The Quarterly Journal of Economics, 112(2), 443-478.</a:t>
            </a:r>
            <a:endParaRPr sz="1000"/>
          </a:p>
        </p:txBody>
      </p:sp>
      <p:grpSp>
        <p:nvGrpSpPr>
          <p:cNvPr id="229" name="Google Shape;229;p29"/>
          <p:cNvGrpSpPr/>
          <p:nvPr/>
        </p:nvGrpSpPr>
        <p:grpSpPr>
          <a:xfrm>
            <a:off x="3719325" y="1660813"/>
            <a:ext cx="2890010" cy="1616475"/>
            <a:chOff x="3642825" y="2263463"/>
            <a:chExt cx="2890010" cy="1616475"/>
          </a:xfrm>
        </p:grpSpPr>
        <p:pic>
          <p:nvPicPr>
            <p:cNvPr id="230" name="Google Shape;230;p29"/>
            <p:cNvPicPr preferRelativeResize="0"/>
            <p:nvPr/>
          </p:nvPicPr>
          <p:blipFill>
            <a:blip r:embed="rId3">
              <a:alphaModFix/>
            </a:blip>
            <a:stretch>
              <a:fillRect/>
            </a:stretch>
          </p:blipFill>
          <p:spPr>
            <a:xfrm>
              <a:off x="3642825" y="2263463"/>
              <a:ext cx="1585300" cy="586750"/>
            </a:xfrm>
            <a:prstGeom prst="rect">
              <a:avLst/>
            </a:prstGeom>
            <a:noFill/>
            <a:ln>
              <a:noFill/>
            </a:ln>
          </p:spPr>
        </p:pic>
        <p:pic>
          <p:nvPicPr>
            <p:cNvPr id="231" name="Google Shape;231;p29"/>
            <p:cNvPicPr preferRelativeResize="0"/>
            <p:nvPr/>
          </p:nvPicPr>
          <p:blipFill rotWithShape="1">
            <a:blip r:embed="rId4">
              <a:alphaModFix/>
            </a:blip>
            <a:srcRect b="0" l="0" r="0" t="6542"/>
            <a:stretch/>
          </p:blipFill>
          <p:spPr>
            <a:xfrm>
              <a:off x="4402638" y="2978063"/>
              <a:ext cx="2130197" cy="901875"/>
            </a:xfrm>
            <a:prstGeom prst="rect">
              <a:avLst/>
            </a:prstGeom>
            <a:noFill/>
            <a:ln>
              <a:noFill/>
            </a:ln>
          </p:spPr>
        </p:pic>
      </p:grpSp>
      <p:pic>
        <p:nvPicPr>
          <p:cNvPr id="232" name="Google Shape;232;p29"/>
          <p:cNvPicPr preferRelativeResize="0"/>
          <p:nvPr/>
        </p:nvPicPr>
        <p:blipFill>
          <a:blip r:embed="rId5">
            <a:alphaModFix/>
          </a:blip>
          <a:stretch>
            <a:fillRect/>
          </a:stretch>
        </p:blipFill>
        <p:spPr>
          <a:xfrm>
            <a:off x="1634829" y="4352573"/>
            <a:ext cx="5108872" cy="1129563"/>
          </a:xfrm>
          <a:prstGeom prst="rect">
            <a:avLst/>
          </a:prstGeom>
          <a:noFill/>
          <a:ln>
            <a:noFill/>
          </a:ln>
        </p:spPr>
      </p:pic>
      <p:sp>
        <p:nvSpPr>
          <p:cNvPr id="233" name="Google Shape;233;p29"/>
          <p:cNvSpPr txBox="1"/>
          <p:nvPr/>
        </p:nvSpPr>
        <p:spPr>
          <a:xfrm>
            <a:off x="2552900" y="4959124"/>
            <a:ext cx="1736400" cy="4305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29"/>
          <p:cNvCxnSpPr>
            <a:endCxn id="235" idx="1"/>
          </p:cNvCxnSpPr>
          <p:nvPr/>
        </p:nvCxnSpPr>
        <p:spPr>
          <a:xfrm>
            <a:off x="3394100" y="5439075"/>
            <a:ext cx="1530300" cy="333900"/>
          </a:xfrm>
          <a:prstGeom prst="bentConnector3">
            <a:avLst>
              <a:gd fmla="val -902" name="adj1"/>
            </a:avLst>
          </a:prstGeom>
          <a:noFill/>
          <a:ln cap="flat" cmpd="sng" w="28575">
            <a:solidFill>
              <a:srgbClr val="4A86E8"/>
            </a:solidFill>
            <a:prstDash val="solid"/>
            <a:round/>
            <a:headEnd len="med" w="med" type="triangle"/>
            <a:tailEnd len="med" w="med" type="none"/>
          </a:ln>
        </p:spPr>
      </p:cxnSp>
      <p:sp>
        <p:nvSpPr>
          <p:cNvPr id="235" name="Google Shape;235;p29"/>
          <p:cNvSpPr txBox="1"/>
          <p:nvPr/>
        </p:nvSpPr>
        <p:spPr>
          <a:xfrm>
            <a:off x="4924400" y="5286075"/>
            <a:ext cx="3630600" cy="9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A86E8"/>
                </a:solidFill>
              </a:rPr>
              <a:t>Remember this one! </a:t>
            </a:r>
            <a:endParaRPr sz="2400">
              <a:solidFill>
                <a:srgbClr val="4A86E8"/>
              </a:solidFill>
            </a:endParaRPr>
          </a:p>
          <a:p>
            <a:pPr indent="0" lvl="0" marL="0" rtl="0" algn="l">
              <a:spcBef>
                <a:spcPts val="0"/>
              </a:spcBef>
              <a:spcAft>
                <a:spcPts val="0"/>
              </a:spcAft>
              <a:buNone/>
            </a:pPr>
            <a:r>
              <a:rPr lang="en" sz="2400">
                <a:solidFill>
                  <a:srgbClr val="4A86E8"/>
                </a:solidFill>
              </a:rPr>
              <a:t>We will need it later</a:t>
            </a:r>
            <a:endParaRPr sz="2400">
              <a:solidFill>
                <a:srgbClr val="4A86E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Discounting is a stationary end-of-effect model</a:t>
            </a:r>
            <a:endParaRPr/>
          </a:p>
        </p:txBody>
      </p:sp>
      <p:sp>
        <p:nvSpPr>
          <p:cNvPr id="241" name="Google Shape;241;p30"/>
          <p:cNvSpPr txBox="1"/>
          <p:nvPr>
            <p:ph idx="1" type="body"/>
          </p:nvPr>
        </p:nvSpPr>
        <p:spPr>
          <a:xfrm>
            <a:off x="311700" y="1352950"/>
            <a:ext cx="8520600" cy="58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Any action affects (1) immediate reward (2) next state</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Discounting is a stationary end-of-effect model</a:t>
            </a:r>
            <a:endParaRPr/>
          </a:p>
          <a:p>
            <a:pPr indent="0" lvl="0" marL="0" rtl="0" algn="l">
              <a:spcBef>
                <a:spcPts val="0"/>
              </a:spcBef>
              <a:spcAft>
                <a:spcPts val="0"/>
              </a:spcAft>
              <a:buNone/>
            </a:pPr>
            <a:r>
              <a:t/>
            </a:r>
            <a:endParaRPr/>
          </a:p>
        </p:txBody>
      </p:sp>
      <p:sp>
        <p:nvSpPr>
          <p:cNvPr id="247" name="Google Shape;247;p31"/>
          <p:cNvSpPr txBox="1"/>
          <p:nvPr>
            <p:ph idx="1" type="body"/>
          </p:nvPr>
        </p:nvSpPr>
        <p:spPr>
          <a:xfrm>
            <a:off x="311700" y="1352950"/>
            <a:ext cx="8520600" cy="58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Any action affects (1) immediate reward (2) next state</a:t>
            </a:r>
            <a:endParaRPr sz="2800"/>
          </a:p>
        </p:txBody>
      </p:sp>
      <p:sp>
        <p:nvSpPr>
          <p:cNvPr id="248" name="Google Shape;248;p31"/>
          <p:cNvSpPr txBox="1"/>
          <p:nvPr/>
        </p:nvSpPr>
        <p:spPr>
          <a:xfrm>
            <a:off x="311700" y="1883125"/>
            <a:ext cx="8286600" cy="549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600"/>
              </a:spcAft>
              <a:buNone/>
            </a:pPr>
            <a:r>
              <a:rPr lang="en" sz="2600">
                <a:solidFill>
                  <a:srgbClr val="00FF00"/>
                </a:solidFill>
              </a:rPr>
              <a:t>Action indirectly affects future rewards </a:t>
            </a:r>
            <a:endParaRPr sz="1600">
              <a:solidFill>
                <a:srgbClr val="00FF00"/>
              </a:solidFill>
            </a:endParaRPr>
          </a:p>
        </p:txBody>
      </p:sp>
      <p:sp>
        <p:nvSpPr>
          <p:cNvPr id="249" name="Google Shape;249;p31"/>
          <p:cNvSpPr/>
          <p:nvPr/>
        </p:nvSpPr>
        <p:spPr>
          <a:xfrm>
            <a:off x="6772950" y="1428850"/>
            <a:ext cx="1533000" cy="490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31"/>
          <p:cNvCxnSpPr>
            <a:endCxn id="249" idx="2"/>
          </p:cNvCxnSpPr>
          <p:nvPr/>
        </p:nvCxnSpPr>
        <p:spPr>
          <a:xfrm flipH="1" rot="10800000">
            <a:off x="6057450" y="1919050"/>
            <a:ext cx="1482000" cy="314400"/>
          </a:xfrm>
          <a:prstGeom prst="bentConnector2">
            <a:avLst/>
          </a:prstGeom>
          <a:noFill/>
          <a:ln cap="flat" cmpd="sng" w="28575">
            <a:solidFill>
              <a:srgbClr val="00FF00"/>
            </a:solidFill>
            <a:prstDash val="solid"/>
            <a:round/>
            <a:headEnd len="med" w="med" type="none"/>
            <a:tailEnd len="med" w="med" type="triangle"/>
          </a:ln>
        </p:spPr>
      </p:cxnSp>
      <p:pic>
        <p:nvPicPr>
          <p:cNvPr id="251" name="Google Shape;251;p31"/>
          <p:cNvPicPr preferRelativeResize="0"/>
          <p:nvPr/>
        </p:nvPicPr>
        <p:blipFill>
          <a:blip r:embed="rId3">
            <a:alphaModFix/>
          </a:blip>
          <a:stretch>
            <a:fillRect/>
          </a:stretch>
        </p:blipFill>
        <p:spPr>
          <a:xfrm>
            <a:off x="2076412" y="3059276"/>
            <a:ext cx="4462226" cy="3002049"/>
          </a:xfrm>
          <a:prstGeom prst="rect">
            <a:avLst/>
          </a:prstGeom>
          <a:noFill/>
          <a:ln>
            <a:noFill/>
          </a:ln>
        </p:spPr>
      </p:pic>
      <p:sp>
        <p:nvSpPr>
          <p:cNvPr id="252" name="Google Shape;252;p31"/>
          <p:cNvSpPr txBox="1"/>
          <p:nvPr/>
        </p:nvSpPr>
        <p:spPr>
          <a:xfrm>
            <a:off x="311700" y="2471200"/>
            <a:ext cx="7374900" cy="54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chemeClr val="dk1"/>
              </a:buClr>
              <a:buSzPts val="1100"/>
              <a:buFont typeface="Arial"/>
              <a:buNone/>
            </a:pPr>
            <a:r>
              <a:rPr lang="en" sz="2600">
                <a:solidFill>
                  <a:schemeClr val="dk2"/>
                </a:solidFill>
              </a:rPr>
              <a:t>But how long does this effect lasts?</a:t>
            </a:r>
            <a:endParaRPr sz="2600"/>
          </a:p>
        </p:txBody>
      </p:sp>
      <p:sp>
        <p:nvSpPr>
          <p:cNvPr id="253" name="Google Shape;253;p31"/>
          <p:cNvSpPr txBox="1"/>
          <p:nvPr/>
        </p:nvSpPr>
        <p:spPr>
          <a:xfrm>
            <a:off x="311700" y="6099500"/>
            <a:ext cx="8583900" cy="54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600">
                <a:solidFill>
                  <a:schemeClr val="dk2"/>
                </a:solidFill>
              </a:rPr>
              <a:t>G is expected return under stationary end-of-effect model</a:t>
            </a:r>
            <a:endParaRPr sz="2600">
              <a:solidFill>
                <a:schemeClr val="dk2"/>
              </a:solidFill>
            </a:endParaRPr>
          </a:p>
          <a:p>
            <a:pPr indent="0" lvl="0" marL="0" rtl="0" algn="ctr">
              <a:spcBef>
                <a:spcPts val="1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5769800" y="1786875"/>
            <a:ext cx="2971725" cy="2622824"/>
          </a:xfrm>
          <a:prstGeom prst="rect">
            <a:avLst/>
          </a:prstGeom>
          <a:noFill/>
          <a:ln>
            <a:noFill/>
          </a:ln>
        </p:spPr>
      </p:pic>
      <p:sp>
        <p:nvSpPr>
          <p:cNvPr id="61" name="Google Shape;61;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a:t>The MDP formalism</a:t>
            </a:r>
            <a:endParaRPr/>
          </a:p>
          <a:p>
            <a:pPr indent="-381000" lvl="1" marL="914400" rtl="0" algn="l">
              <a:spcBef>
                <a:spcPts val="0"/>
              </a:spcBef>
              <a:spcAft>
                <a:spcPts val="0"/>
              </a:spcAft>
              <a:buSzPts val="2400"/>
              <a:buChar char="○"/>
            </a:pPr>
            <a:r>
              <a:rPr lang="en"/>
              <a:t>State, Action, Reward, next State</a:t>
            </a:r>
            <a:endParaRPr/>
          </a:p>
          <a:p>
            <a:pPr indent="-393700" lvl="0" marL="457200" rtl="0" algn="l">
              <a:spcBef>
                <a:spcPts val="1000"/>
              </a:spcBef>
              <a:spcAft>
                <a:spcPts val="0"/>
              </a:spcAft>
              <a:buSzPts val="2600"/>
              <a:buChar char="●"/>
            </a:pPr>
            <a:r>
              <a:rPr lang="en"/>
              <a:t>Cross-Entropy Method  (CEM)</a:t>
            </a:r>
            <a:endParaRPr/>
          </a:p>
          <a:p>
            <a:pPr indent="-381000" lvl="1" marL="914400" rtl="0" algn="l">
              <a:spcBef>
                <a:spcPts val="0"/>
              </a:spcBef>
              <a:spcAft>
                <a:spcPts val="0"/>
              </a:spcAft>
              <a:buSzPts val="2400"/>
              <a:buChar char="○"/>
            </a:pPr>
            <a:r>
              <a:rPr lang="en"/>
              <a:t>easy to implement, good results</a:t>
            </a:r>
            <a:endParaRPr/>
          </a:p>
          <a:p>
            <a:pPr indent="-381000" lvl="1" marL="914400" rtl="0" algn="l">
              <a:spcBef>
                <a:spcPts val="0"/>
              </a:spcBef>
              <a:spcAft>
                <a:spcPts val="0"/>
              </a:spcAft>
              <a:buSzPts val="2400"/>
              <a:buChar char="○"/>
            </a:pPr>
            <a:r>
              <a:rPr lang="en"/>
              <a:t>r</a:t>
            </a:r>
            <a:r>
              <a:rPr lang="en"/>
              <a:t>ich theoretical background</a:t>
            </a:r>
            <a:endParaRPr/>
          </a:p>
          <a:p>
            <a:pPr indent="-381000" lvl="1" marL="914400" rtl="0" algn="l">
              <a:spcBef>
                <a:spcPts val="0"/>
              </a:spcBef>
              <a:spcAft>
                <a:spcPts val="0"/>
              </a:spcAft>
              <a:buSzPts val="2400"/>
              <a:buChar char="○"/>
            </a:pPr>
            <a:r>
              <a:rPr lang="en"/>
              <a:t>black box</a:t>
            </a:r>
            <a:endParaRPr/>
          </a:p>
          <a:p>
            <a:pPr indent="-355600" lvl="2" marL="1371600" rtl="0" algn="l">
              <a:spcBef>
                <a:spcPts val="0"/>
              </a:spcBef>
              <a:spcAft>
                <a:spcPts val="0"/>
              </a:spcAft>
              <a:buSzPts val="2000"/>
              <a:buChar char="■"/>
            </a:pPr>
            <a:r>
              <a:rPr lang="en" sz="2000"/>
              <a:t>no knowledge of environment</a:t>
            </a:r>
            <a:endParaRPr sz="2000"/>
          </a:p>
          <a:p>
            <a:pPr indent="-355600" lvl="2" marL="1371600" rtl="0" algn="l">
              <a:spcBef>
                <a:spcPts val="0"/>
              </a:spcBef>
              <a:spcAft>
                <a:spcPts val="0"/>
              </a:spcAft>
              <a:buSzPts val="2000"/>
              <a:buChar char="■"/>
            </a:pPr>
            <a:r>
              <a:rPr lang="en" sz="2000"/>
              <a:t>no knowledge of intermediate rewards</a:t>
            </a:r>
            <a:endParaRPr sz="2000"/>
          </a:p>
          <a:p>
            <a:pPr indent="0" lvl="0" marL="0" rtl="0" algn="l">
              <a:spcBef>
                <a:spcPts val="1600"/>
              </a:spcBef>
              <a:spcAft>
                <a:spcPts val="1600"/>
              </a:spcAft>
              <a:buNone/>
            </a:pPr>
            <a:r>
              <a:t/>
            </a:r>
            <a:endParaRPr/>
          </a:p>
        </p:txBody>
      </p:sp>
      <p:sp>
        <p:nvSpPr>
          <p:cNvPr id="62" name="Google Shape;62;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in the course</a:t>
            </a:r>
            <a:endParaRPr/>
          </a:p>
        </p:txBody>
      </p:sp>
      <p:cxnSp>
        <p:nvCxnSpPr>
          <p:cNvPr id="63" name="Google Shape;63;p14"/>
          <p:cNvCxnSpPr/>
          <p:nvPr/>
        </p:nvCxnSpPr>
        <p:spPr>
          <a:xfrm flipH="1" rot="10800000">
            <a:off x="6549425" y="3239950"/>
            <a:ext cx="424200" cy="462900"/>
          </a:xfrm>
          <a:prstGeom prst="straightConnector1">
            <a:avLst/>
          </a:prstGeom>
          <a:noFill/>
          <a:ln cap="flat" cmpd="sng" w="19050">
            <a:solidFill>
              <a:schemeClr val="accent4"/>
            </a:solidFill>
            <a:prstDash val="solid"/>
            <a:round/>
            <a:headEnd len="med" w="med" type="none"/>
            <a:tailEnd len="med" w="med" type="triangle"/>
          </a:ln>
        </p:spPr>
      </p:cxnSp>
      <p:sp>
        <p:nvSpPr>
          <p:cNvPr id="64" name="Google Shape;64;p14"/>
          <p:cNvSpPr txBox="1"/>
          <p:nvPr/>
        </p:nvSpPr>
        <p:spPr>
          <a:xfrm>
            <a:off x="474450" y="5299775"/>
            <a:ext cx="8195100" cy="570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50000"/>
              </a:lnSpc>
              <a:spcBef>
                <a:spcPts val="0"/>
              </a:spcBef>
              <a:spcAft>
                <a:spcPts val="1600"/>
              </a:spcAft>
              <a:buClr>
                <a:srgbClr val="000000"/>
              </a:buClr>
              <a:buSzPts val="1100"/>
              <a:buFont typeface="Arial"/>
              <a:buNone/>
            </a:pPr>
            <a:r>
              <a:rPr lang="en" sz="2400">
                <a:solidFill>
                  <a:srgbClr val="595959"/>
                </a:solidFill>
              </a:rPr>
              <a:t>I</a:t>
            </a:r>
            <a:r>
              <a:rPr lang="en" sz="2400">
                <a:solidFill>
                  <a:srgbClr val="595959"/>
                </a:solidFill>
              </a:rPr>
              <a:t>mprove on the CEM  →   dive into the black box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Discounting is a stationary end-of-effect model</a:t>
            </a:r>
            <a:endParaRPr/>
          </a:p>
          <a:p>
            <a:pPr indent="0" lvl="0" marL="0" rtl="0" algn="l">
              <a:spcBef>
                <a:spcPts val="0"/>
              </a:spcBef>
              <a:spcAft>
                <a:spcPts val="0"/>
              </a:spcAft>
              <a:buNone/>
            </a:pPr>
            <a:r>
              <a:t/>
            </a:r>
            <a:endParaRPr/>
          </a:p>
        </p:txBody>
      </p:sp>
      <p:sp>
        <p:nvSpPr>
          <p:cNvPr id="259" name="Google Shape;259;p32"/>
          <p:cNvSpPr txBox="1"/>
          <p:nvPr>
            <p:ph idx="1" type="body"/>
          </p:nvPr>
        </p:nvSpPr>
        <p:spPr>
          <a:xfrm>
            <a:off x="311700" y="1352950"/>
            <a:ext cx="8520600" cy="58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Any action affects (1) immediate reward (2) next state</a:t>
            </a:r>
            <a:endParaRPr sz="2800"/>
          </a:p>
        </p:txBody>
      </p:sp>
      <p:sp>
        <p:nvSpPr>
          <p:cNvPr id="260" name="Google Shape;260;p32"/>
          <p:cNvSpPr txBox="1"/>
          <p:nvPr/>
        </p:nvSpPr>
        <p:spPr>
          <a:xfrm>
            <a:off x="311700" y="1883125"/>
            <a:ext cx="8286600" cy="549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600"/>
              </a:spcAft>
              <a:buNone/>
            </a:pPr>
            <a:r>
              <a:rPr lang="en" sz="2600">
                <a:solidFill>
                  <a:srgbClr val="00FF00"/>
                </a:solidFill>
              </a:rPr>
              <a:t>Action indirectly affects future rewards </a:t>
            </a:r>
            <a:endParaRPr sz="1600">
              <a:solidFill>
                <a:srgbClr val="00FF00"/>
              </a:solidFill>
            </a:endParaRPr>
          </a:p>
        </p:txBody>
      </p:sp>
      <p:sp>
        <p:nvSpPr>
          <p:cNvPr id="261" name="Google Shape;261;p32"/>
          <p:cNvSpPr/>
          <p:nvPr/>
        </p:nvSpPr>
        <p:spPr>
          <a:xfrm>
            <a:off x="6772950" y="1428850"/>
            <a:ext cx="1533000" cy="490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 name="Google Shape;262;p32"/>
          <p:cNvCxnSpPr>
            <a:endCxn id="261" idx="2"/>
          </p:cNvCxnSpPr>
          <p:nvPr/>
        </p:nvCxnSpPr>
        <p:spPr>
          <a:xfrm flipH="1" rot="10800000">
            <a:off x="6057450" y="1919050"/>
            <a:ext cx="1482000" cy="314400"/>
          </a:xfrm>
          <a:prstGeom prst="bentConnector2">
            <a:avLst/>
          </a:prstGeom>
          <a:noFill/>
          <a:ln cap="flat" cmpd="sng" w="28575">
            <a:solidFill>
              <a:srgbClr val="00FF00"/>
            </a:solidFill>
            <a:prstDash val="solid"/>
            <a:round/>
            <a:headEnd len="med" w="med" type="none"/>
            <a:tailEnd len="med" w="med" type="triangle"/>
          </a:ln>
        </p:spPr>
      </p:cxnSp>
      <p:pic>
        <p:nvPicPr>
          <p:cNvPr id="263" name="Google Shape;263;p32"/>
          <p:cNvPicPr preferRelativeResize="0"/>
          <p:nvPr/>
        </p:nvPicPr>
        <p:blipFill>
          <a:blip r:embed="rId3">
            <a:alphaModFix/>
          </a:blip>
          <a:stretch>
            <a:fillRect/>
          </a:stretch>
        </p:blipFill>
        <p:spPr>
          <a:xfrm>
            <a:off x="2076412" y="3059276"/>
            <a:ext cx="4462226" cy="3002049"/>
          </a:xfrm>
          <a:prstGeom prst="rect">
            <a:avLst/>
          </a:prstGeom>
          <a:noFill/>
          <a:ln>
            <a:noFill/>
          </a:ln>
        </p:spPr>
      </p:pic>
      <p:sp>
        <p:nvSpPr>
          <p:cNvPr id="264" name="Google Shape;264;p32"/>
          <p:cNvSpPr txBox="1"/>
          <p:nvPr/>
        </p:nvSpPr>
        <p:spPr>
          <a:xfrm>
            <a:off x="354638" y="3760225"/>
            <a:ext cx="1669800" cy="12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155CC"/>
                </a:solidFill>
              </a:rPr>
              <a:t>“End of effect” probability</a:t>
            </a:r>
            <a:endParaRPr sz="2400">
              <a:solidFill>
                <a:srgbClr val="1155CC"/>
              </a:solidFill>
            </a:endParaRPr>
          </a:p>
        </p:txBody>
      </p:sp>
      <p:cxnSp>
        <p:nvCxnSpPr>
          <p:cNvPr id="265" name="Google Shape;265;p32"/>
          <p:cNvCxnSpPr/>
          <p:nvPr/>
        </p:nvCxnSpPr>
        <p:spPr>
          <a:xfrm flipH="1" rot="10800000">
            <a:off x="1418163" y="3869600"/>
            <a:ext cx="1321800" cy="159000"/>
          </a:xfrm>
          <a:prstGeom prst="straightConnector1">
            <a:avLst/>
          </a:prstGeom>
          <a:noFill/>
          <a:ln cap="flat" cmpd="sng" w="19050">
            <a:solidFill>
              <a:srgbClr val="3C78D8"/>
            </a:solidFill>
            <a:prstDash val="solid"/>
            <a:round/>
            <a:headEnd len="med" w="med" type="none"/>
            <a:tailEnd len="med" w="med" type="triangle"/>
          </a:ln>
        </p:spPr>
      </p:cxnSp>
      <p:cxnSp>
        <p:nvCxnSpPr>
          <p:cNvPr id="266" name="Google Shape;266;p32"/>
          <p:cNvCxnSpPr/>
          <p:nvPr/>
        </p:nvCxnSpPr>
        <p:spPr>
          <a:xfrm flipH="1" rot="10800000">
            <a:off x="1408213" y="4028625"/>
            <a:ext cx="1709400" cy="9900"/>
          </a:xfrm>
          <a:prstGeom prst="straightConnector1">
            <a:avLst/>
          </a:prstGeom>
          <a:noFill/>
          <a:ln cap="flat" cmpd="sng" w="19050">
            <a:solidFill>
              <a:srgbClr val="3C78D8"/>
            </a:solidFill>
            <a:prstDash val="solid"/>
            <a:round/>
            <a:headEnd len="med" w="med" type="none"/>
            <a:tailEnd len="med" w="med" type="triangle"/>
          </a:ln>
        </p:spPr>
      </p:cxnSp>
      <p:cxnSp>
        <p:nvCxnSpPr>
          <p:cNvPr id="267" name="Google Shape;267;p32"/>
          <p:cNvCxnSpPr/>
          <p:nvPr/>
        </p:nvCxnSpPr>
        <p:spPr>
          <a:xfrm>
            <a:off x="1428088" y="4048475"/>
            <a:ext cx="1731000" cy="321300"/>
          </a:xfrm>
          <a:prstGeom prst="straightConnector1">
            <a:avLst/>
          </a:prstGeom>
          <a:noFill/>
          <a:ln cap="flat" cmpd="sng" w="19050">
            <a:solidFill>
              <a:srgbClr val="3C78D8"/>
            </a:solidFill>
            <a:prstDash val="solid"/>
            <a:round/>
            <a:headEnd len="med" w="med" type="none"/>
            <a:tailEnd len="med" w="med" type="triangle"/>
          </a:ln>
        </p:spPr>
      </p:cxnSp>
      <p:sp>
        <p:nvSpPr>
          <p:cNvPr id="268" name="Google Shape;268;p32"/>
          <p:cNvSpPr txBox="1"/>
          <p:nvPr/>
        </p:nvSpPr>
        <p:spPr>
          <a:xfrm>
            <a:off x="6689976" y="3157250"/>
            <a:ext cx="1977000" cy="12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“Effect continuation” probability</a:t>
            </a:r>
            <a:endParaRPr sz="2400">
              <a:solidFill>
                <a:srgbClr val="FF0000"/>
              </a:solidFill>
            </a:endParaRPr>
          </a:p>
        </p:txBody>
      </p:sp>
      <p:cxnSp>
        <p:nvCxnSpPr>
          <p:cNvPr id="269" name="Google Shape;269;p32"/>
          <p:cNvCxnSpPr>
            <a:endCxn id="270" idx="0"/>
          </p:cNvCxnSpPr>
          <p:nvPr/>
        </p:nvCxnSpPr>
        <p:spPr>
          <a:xfrm flipH="1">
            <a:off x="4098725" y="3679225"/>
            <a:ext cx="2591100" cy="255000"/>
          </a:xfrm>
          <a:prstGeom prst="bentConnector2">
            <a:avLst/>
          </a:prstGeom>
          <a:noFill/>
          <a:ln cap="flat" cmpd="sng" w="19050">
            <a:solidFill>
              <a:srgbClr val="FF0000"/>
            </a:solidFill>
            <a:prstDash val="solid"/>
            <a:round/>
            <a:headEnd len="med" w="med" type="none"/>
            <a:tailEnd len="med" w="med" type="triangle"/>
          </a:ln>
        </p:spPr>
      </p:cxnSp>
      <p:sp>
        <p:nvSpPr>
          <p:cNvPr id="271" name="Google Shape;271;p32"/>
          <p:cNvSpPr txBox="1"/>
          <p:nvPr/>
        </p:nvSpPr>
        <p:spPr>
          <a:xfrm>
            <a:off x="311700" y="2471200"/>
            <a:ext cx="7374900" cy="54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chemeClr val="dk1"/>
              </a:buClr>
              <a:buSzPts val="1100"/>
              <a:buFont typeface="Arial"/>
              <a:buNone/>
            </a:pPr>
            <a:r>
              <a:rPr lang="en" sz="2600">
                <a:solidFill>
                  <a:schemeClr val="dk2"/>
                </a:solidFill>
              </a:rPr>
              <a:t>But how long does this effect lasts?</a:t>
            </a:r>
            <a:endParaRPr sz="2600"/>
          </a:p>
        </p:txBody>
      </p:sp>
      <p:sp>
        <p:nvSpPr>
          <p:cNvPr id="272" name="Google Shape;272;p32"/>
          <p:cNvSpPr txBox="1"/>
          <p:nvPr/>
        </p:nvSpPr>
        <p:spPr>
          <a:xfrm>
            <a:off x="311700" y="6099500"/>
            <a:ext cx="8583900" cy="54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600">
                <a:solidFill>
                  <a:schemeClr val="dk2"/>
                </a:solidFill>
              </a:rPr>
              <a:t>G is expected return under stationary end-of-effect model</a:t>
            </a:r>
            <a:endParaRPr sz="2600">
              <a:solidFill>
                <a:schemeClr val="dk2"/>
              </a:solidFill>
            </a:endParaRPr>
          </a:p>
          <a:p>
            <a:pPr indent="0" lvl="0" marL="0" rtl="0" algn="ctr">
              <a:spcBef>
                <a:spcPts val="1600"/>
              </a:spcBef>
              <a:spcAft>
                <a:spcPts val="0"/>
              </a:spcAft>
              <a:buNone/>
            </a:pPr>
            <a:r>
              <a:t/>
            </a:r>
            <a:endParaRPr/>
          </a:p>
        </p:txBody>
      </p:sp>
      <p:sp>
        <p:nvSpPr>
          <p:cNvPr id="273" name="Google Shape;273;p32"/>
          <p:cNvSpPr/>
          <p:nvPr/>
        </p:nvSpPr>
        <p:spPr>
          <a:xfrm>
            <a:off x="2802825" y="3545500"/>
            <a:ext cx="859800" cy="365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3138275" y="3934225"/>
            <a:ext cx="859800" cy="365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3138275" y="4343950"/>
            <a:ext cx="859800" cy="365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3998075" y="3934225"/>
            <a:ext cx="201300" cy="36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design – don’t shift, reward for WHAT</a:t>
            </a:r>
            <a:endParaRPr/>
          </a:p>
        </p:txBody>
      </p:sp>
      <p:sp>
        <p:nvSpPr>
          <p:cNvPr id="281" name="Google Shape;281;p33"/>
          <p:cNvSpPr txBox="1"/>
          <p:nvPr>
            <p:ph idx="1" type="body"/>
          </p:nvPr>
        </p:nvSpPr>
        <p:spPr>
          <a:xfrm>
            <a:off x="311700" y="1356876"/>
            <a:ext cx="8520600" cy="2103000"/>
          </a:xfrm>
          <a:prstGeom prst="rect">
            <a:avLst/>
          </a:prstGeom>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a:solidFill>
                  <a:srgbClr val="38761D"/>
                </a:solidFill>
              </a:rPr>
              <a:t>E.g.</a:t>
            </a:r>
            <a:r>
              <a:rPr lang="en"/>
              <a:t>: chess – value of taken opponent's piece</a:t>
            </a:r>
            <a:endParaRPr/>
          </a:p>
          <a:p>
            <a:pPr indent="-381000" lvl="1" marL="914400" rtl="0" algn="l">
              <a:spcBef>
                <a:spcPts val="0"/>
              </a:spcBef>
              <a:spcAft>
                <a:spcPts val="0"/>
              </a:spcAft>
              <a:buSzPts val="2400"/>
              <a:buChar char="○"/>
            </a:pPr>
            <a:r>
              <a:rPr lang="en">
                <a:solidFill>
                  <a:srgbClr val="E06666"/>
                </a:solidFill>
              </a:rPr>
              <a:t>Problem</a:t>
            </a:r>
            <a:r>
              <a:rPr lang="en"/>
              <a:t>: agent will not have a desire to win!</a:t>
            </a:r>
            <a:endParaRPr sz="2400"/>
          </a:p>
          <a:p>
            <a:pPr indent="-393700" lvl="0" marL="457200" rtl="0" algn="l">
              <a:lnSpc>
                <a:spcPct val="115000"/>
              </a:lnSpc>
              <a:spcBef>
                <a:spcPts val="1600"/>
              </a:spcBef>
              <a:spcAft>
                <a:spcPts val="0"/>
              </a:spcAft>
              <a:buSzPts val="2600"/>
              <a:buChar char="●"/>
            </a:pPr>
            <a:r>
              <a:rPr lang="en">
                <a:solidFill>
                  <a:srgbClr val="38761D"/>
                </a:solidFill>
              </a:rPr>
              <a:t>E.g.</a:t>
            </a:r>
            <a:r>
              <a:rPr lang="en"/>
              <a:t>: moving to destination</a:t>
            </a:r>
            <a:endParaRPr/>
          </a:p>
          <a:p>
            <a:pPr indent="-381000" lvl="1" marL="914400" marR="0" rtl="0" algn="l">
              <a:lnSpc>
                <a:spcPct val="115000"/>
              </a:lnSpc>
              <a:spcBef>
                <a:spcPts val="0"/>
              </a:spcBef>
              <a:spcAft>
                <a:spcPts val="0"/>
              </a:spcAft>
              <a:buSzPts val="2400"/>
              <a:buChar char="○"/>
            </a:pPr>
            <a:r>
              <a:rPr lang="en" sz="2400">
                <a:solidFill>
                  <a:srgbClr val="E06666"/>
                </a:solidFill>
              </a:rPr>
              <a:t>Problem</a:t>
            </a:r>
            <a:r>
              <a:rPr lang="en" sz="2400"/>
              <a:t>: </a:t>
            </a:r>
            <a:r>
              <a:rPr lang="en"/>
              <a:t>agent will not bother about the goal!</a:t>
            </a:r>
            <a:endParaRPr sz="1800"/>
          </a:p>
          <a:p>
            <a:pPr indent="0" lvl="0" marL="0" rtl="0" algn="l">
              <a:lnSpc>
                <a:spcPct val="100000"/>
              </a:lnSpc>
              <a:spcBef>
                <a:spcPts val="1600"/>
              </a:spcBef>
              <a:spcAft>
                <a:spcPts val="0"/>
              </a:spcAft>
              <a:buNone/>
            </a:pPr>
            <a:r>
              <a:rPr lang="en" sz="3000">
                <a:solidFill>
                  <a:schemeClr val="dk1"/>
                </a:solidFill>
              </a:rPr>
              <a:t> </a:t>
            </a:r>
            <a:endParaRPr sz="3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design – don’t shift, reward for WHAT</a:t>
            </a:r>
            <a:endParaRPr/>
          </a:p>
        </p:txBody>
      </p:sp>
      <p:sp>
        <p:nvSpPr>
          <p:cNvPr id="287" name="Google Shape;287;p34"/>
          <p:cNvSpPr/>
          <p:nvPr/>
        </p:nvSpPr>
        <p:spPr>
          <a:xfrm>
            <a:off x="2314600" y="5739975"/>
            <a:ext cx="825000" cy="62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S3</a:t>
            </a:r>
            <a:endParaRPr/>
          </a:p>
        </p:txBody>
      </p:sp>
      <p:sp>
        <p:nvSpPr>
          <p:cNvPr id="288" name="Google Shape;288;p34"/>
          <p:cNvSpPr/>
          <p:nvPr/>
        </p:nvSpPr>
        <p:spPr>
          <a:xfrm>
            <a:off x="479150" y="4999675"/>
            <a:ext cx="825000" cy="62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S1</a:t>
            </a:r>
            <a:endParaRPr/>
          </a:p>
        </p:txBody>
      </p:sp>
      <p:sp>
        <p:nvSpPr>
          <p:cNvPr id="289" name="Google Shape;289;p34"/>
          <p:cNvSpPr/>
          <p:nvPr/>
        </p:nvSpPr>
        <p:spPr>
          <a:xfrm>
            <a:off x="2242550" y="4764450"/>
            <a:ext cx="825000" cy="62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S2</a:t>
            </a:r>
            <a:endParaRPr/>
          </a:p>
        </p:txBody>
      </p:sp>
      <p:sp>
        <p:nvSpPr>
          <p:cNvPr id="290" name="Google Shape;290;p34"/>
          <p:cNvSpPr/>
          <p:nvPr/>
        </p:nvSpPr>
        <p:spPr>
          <a:xfrm>
            <a:off x="4297450" y="4953300"/>
            <a:ext cx="825000" cy="62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S4</a:t>
            </a:r>
            <a:endParaRPr/>
          </a:p>
        </p:txBody>
      </p:sp>
      <p:cxnSp>
        <p:nvCxnSpPr>
          <p:cNvPr id="291" name="Google Shape;291;p34"/>
          <p:cNvCxnSpPr>
            <a:stCxn id="288" idx="6"/>
            <a:endCxn id="289" idx="1"/>
          </p:cNvCxnSpPr>
          <p:nvPr/>
        </p:nvCxnSpPr>
        <p:spPr>
          <a:xfrm flipH="1" rot="10800000">
            <a:off x="1304150" y="4856125"/>
            <a:ext cx="1059300" cy="456600"/>
          </a:xfrm>
          <a:prstGeom prst="curvedConnector4">
            <a:avLst>
              <a:gd fmla="val 44293" name="adj1"/>
              <a:gd fmla="val 133886" name="adj2"/>
            </a:avLst>
          </a:prstGeom>
          <a:noFill/>
          <a:ln cap="flat" cmpd="sng" w="28575">
            <a:solidFill>
              <a:schemeClr val="dk2"/>
            </a:solidFill>
            <a:prstDash val="solid"/>
            <a:round/>
            <a:headEnd len="med" w="med" type="none"/>
            <a:tailEnd len="med" w="med" type="triangle"/>
          </a:ln>
        </p:spPr>
      </p:cxnSp>
      <p:cxnSp>
        <p:nvCxnSpPr>
          <p:cNvPr id="292" name="Google Shape;292;p34"/>
          <p:cNvCxnSpPr>
            <a:stCxn id="289" idx="6"/>
            <a:endCxn id="287" idx="6"/>
          </p:cNvCxnSpPr>
          <p:nvPr/>
        </p:nvCxnSpPr>
        <p:spPr>
          <a:xfrm>
            <a:off x="3067550" y="5077500"/>
            <a:ext cx="72000" cy="975600"/>
          </a:xfrm>
          <a:prstGeom prst="curvedConnector3">
            <a:avLst>
              <a:gd fmla="val 430799" name="adj1"/>
            </a:avLst>
          </a:prstGeom>
          <a:noFill/>
          <a:ln cap="flat" cmpd="sng" w="28575">
            <a:solidFill>
              <a:schemeClr val="dk2"/>
            </a:solidFill>
            <a:prstDash val="solid"/>
            <a:round/>
            <a:headEnd len="med" w="med" type="none"/>
            <a:tailEnd len="med" w="med" type="triangle"/>
          </a:ln>
        </p:spPr>
      </p:cxnSp>
      <p:sp>
        <p:nvSpPr>
          <p:cNvPr id="293" name="Google Shape;293;p34"/>
          <p:cNvSpPr txBox="1"/>
          <p:nvPr/>
        </p:nvSpPr>
        <p:spPr>
          <a:xfrm>
            <a:off x="311700" y="3459875"/>
            <a:ext cx="8520600" cy="540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2600">
                <a:solidFill>
                  <a:schemeClr val="dk2"/>
                </a:solidFill>
              </a:rPr>
              <a:t>Take away</a:t>
            </a:r>
            <a:r>
              <a:rPr lang="en" sz="2600">
                <a:solidFill>
                  <a:schemeClr val="dk2"/>
                </a:solidFill>
              </a:rPr>
              <a:t>: reward only for </a:t>
            </a:r>
            <a:r>
              <a:rPr lang="en" sz="2600">
                <a:solidFill>
                  <a:srgbClr val="FF0000"/>
                </a:solidFill>
              </a:rPr>
              <a:t>WHAT, </a:t>
            </a:r>
            <a:r>
              <a:rPr lang="en" sz="2600">
                <a:solidFill>
                  <a:schemeClr val="dk2"/>
                </a:solidFill>
              </a:rPr>
              <a:t>but</a:t>
            </a:r>
            <a:r>
              <a:rPr lang="en" sz="2600">
                <a:solidFill>
                  <a:srgbClr val="FF0000"/>
                </a:solidFill>
              </a:rPr>
              <a:t> </a:t>
            </a:r>
            <a:r>
              <a:rPr lang="en" sz="2600">
                <a:solidFill>
                  <a:schemeClr val="dk2"/>
                </a:solidFill>
              </a:rPr>
              <a:t>never for </a:t>
            </a:r>
            <a:r>
              <a:rPr lang="en" sz="2600">
                <a:solidFill>
                  <a:srgbClr val="FF0000"/>
                </a:solidFill>
              </a:rPr>
              <a:t>HOW</a:t>
            </a:r>
            <a:endParaRPr sz="2600">
              <a:solidFill>
                <a:schemeClr val="dk2"/>
              </a:solidFill>
            </a:endParaRPr>
          </a:p>
          <a:p>
            <a:pPr indent="0" lvl="0" marL="0" rtl="0" algn="l">
              <a:spcBef>
                <a:spcPts val="1600"/>
              </a:spcBef>
              <a:spcAft>
                <a:spcPts val="0"/>
              </a:spcAft>
              <a:buNone/>
            </a:pPr>
            <a:r>
              <a:t/>
            </a:r>
            <a:endParaRPr/>
          </a:p>
        </p:txBody>
      </p:sp>
      <p:cxnSp>
        <p:nvCxnSpPr>
          <p:cNvPr id="294" name="Google Shape;294;p34"/>
          <p:cNvCxnSpPr>
            <a:stCxn id="287" idx="2"/>
            <a:endCxn id="289" idx="2"/>
          </p:cNvCxnSpPr>
          <p:nvPr/>
        </p:nvCxnSpPr>
        <p:spPr>
          <a:xfrm rot="10800000">
            <a:off x="2242600" y="5077425"/>
            <a:ext cx="72000" cy="975600"/>
          </a:xfrm>
          <a:prstGeom prst="curvedConnector3">
            <a:avLst>
              <a:gd fmla="val 430799" name="adj1"/>
            </a:avLst>
          </a:prstGeom>
          <a:noFill/>
          <a:ln cap="flat" cmpd="sng" w="28575">
            <a:solidFill>
              <a:schemeClr val="dk2"/>
            </a:solidFill>
            <a:prstDash val="solid"/>
            <a:round/>
            <a:headEnd len="med" w="med" type="none"/>
            <a:tailEnd len="med" w="med" type="triangle"/>
          </a:ln>
        </p:spPr>
      </p:cxnSp>
      <p:cxnSp>
        <p:nvCxnSpPr>
          <p:cNvPr id="295" name="Google Shape;295;p34"/>
          <p:cNvCxnSpPr>
            <a:stCxn id="289" idx="7"/>
            <a:endCxn id="290" idx="2"/>
          </p:cNvCxnSpPr>
          <p:nvPr/>
        </p:nvCxnSpPr>
        <p:spPr>
          <a:xfrm flipH="1" rot="-5400000">
            <a:off x="3416982" y="4385890"/>
            <a:ext cx="410100" cy="1350600"/>
          </a:xfrm>
          <a:prstGeom prst="curvedConnector4">
            <a:avLst>
              <a:gd fmla="val -15921" name="adj1"/>
              <a:gd fmla="val 54477" name="adj2"/>
            </a:avLst>
          </a:prstGeom>
          <a:noFill/>
          <a:ln cap="flat" cmpd="sng" w="28575">
            <a:solidFill>
              <a:schemeClr val="dk2"/>
            </a:solidFill>
            <a:prstDash val="solid"/>
            <a:round/>
            <a:headEnd len="med" w="med" type="none"/>
            <a:tailEnd len="med" w="med" type="triangle"/>
          </a:ln>
        </p:spPr>
      </p:cxnSp>
      <p:sp>
        <p:nvSpPr>
          <p:cNvPr id="296" name="Google Shape;296;p34"/>
          <p:cNvSpPr txBox="1"/>
          <p:nvPr/>
        </p:nvSpPr>
        <p:spPr>
          <a:xfrm>
            <a:off x="1208100" y="4531800"/>
            <a:ext cx="6759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A86E8"/>
                </a:solidFill>
              </a:rPr>
              <a:t>- 9</a:t>
            </a:r>
            <a:endParaRPr b="1" sz="2400">
              <a:solidFill>
                <a:srgbClr val="4A86E8"/>
              </a:solidFill>
            </a:endParaRPr>
          </a:p>
        </p:txBody>
      </p:sp>
      <p:sp>
        <p:nvSpPr>
          <p:cNvPr id="297" name="Google Shape;297;p34"/>
          <p:cNvSpPr txBox="1"/>
          <p:nvPr/>
        </p:nvSpPr>
        <p:spPr>
          <a:xfrm>
            <a:off x="3441438" y="5390550"/>
            <a:ext cx="4821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A86E8"/>
                </a:solidFill>
              </a:rPr>
              <a:t>-1</a:t>
            </a:r>
            <a:endParaRPr b="1" sz="2400">
              <a:solidFill>
                <a:srgbClr val="4A86E8"/>
              </a:solidFill>
            </a:endParaRPr>
          </a:p>
        </p:txBody>
      </p:sp>
      <p:sp>
        <p:nvSpPr>
          <p:cNvPr id="298" name="Google Shape;298;p34"/>
          <p:cNvSpPr txBox="1"/>
          <p:nvPr/>
        </p:nvSpPr>
        <p:spPr>
          <a:xfrm>
            <a:off x="1568325" y="5426125"/>
            <a:ext cx="4821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A86E8"/>
                </a:solidFill>
              </a:rPr>
              <a:t>-1</a:t>
            </a:r>
            <a:endParaRPr b="1" sz="2400">
              <a:solidFill>
                <a:srgbClr val="4A86E8"/>
              </a:solidFill>
            </a:endParaRPr>
          </a:p>
        </p:txBody>
      </p:sp>
      <p:sp>
        <p:nvSpPr>
          <p:cNvPr id="299" name="Google Shape;299;p34"/>
          <p:cNvSpPr txBox="1"/>
          <p:nvPr/>
        </p:nvSpPr>
        <p:spPr>
          <a:xfrm>
            <a:off x="3688825" y="4459675"/>
            <a:ext cx="4821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A86E8"/>
                </a:solidFill>
              </a:rPr>
              <a:t>-1</a:t>
            </a:r>
            <a:endParaRPr b="1" sz="2400">
              <a:solidFill>
                <a:srgbClr val="4A86E8"/>
              </a:solidFill>
            </a:endParaRPr>
          </a:p>
        </p:txBody>
      </p:sp>
      <p:sp>
        <p:nvSpPr>
          <p:cNvPr id="300" name="Google Shape;300;p34"/>
          <p:cNvSpPr txBox="1"/>
          <p:nvPr/>
        </p:nvSpPr>
        <p:spPr>
          <a:xfrm>
            <a:off x="439550" y="5579400"/>
            <a:ext cx="904200" cy="48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2400">
                <a:solidFill>
                  <a:schemeClr val="dk2"/>
                </a:solidFill>
              </a:rPr>
              <a:t>Start</a:t>
            </a:r>
            <a:endParaRPr sz="2400">
              <a:solidFill>
                <a:schemeClr val="dk2"/>
              </a:solidFill>
            </a:endParaRPr>
          </a:p>
        </p:txBody>
      </p:sp>
      <p:sp>
        <p:nvSpPr>
          <p:cNvPr id="301" name="Google Shape;301;p34"/>
          <p:cNvSpPr txBox="1"/>
          <p:nvPr/>
        </p:nvSpPr>
        <p:spPr>
          <a:xfrm>
            <a:off x="4367725" y="5485225"/>
            <a:ext cx="904200" cy="48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2400">
                <a:solidFill>
                  <a:schemeClr val="dk2"/>
                </a:solidFill>
              </a:rPr>
              <a:t>End</a:t>
            </a:r>
            <a:endParaRPr sz="2400">
              <a:solidFill>
                <a:schemeClr val="dk2"/>
              </a:solidFill>
            </a:endParaRPr>
          </a:p>
        </p:txBody>
      </p:sp>
      <p:sp>
        <p:nvSpPr>
          <p:cNvPr id="302" name="Google Shape;302;p34"/>
          <p:cNvSpPr txBox="1"/>
          <p:nvPr>
            <p:ph idx="1" type="body"/>
          </p:nvPr>
        </p:nvSpPr>
        <p:spPr>
          <a:xfrm>
            <a:off x="311700" y="1356876"/>
            <a:ext cx="8520600" cy="2103000"/>
          </a:xfrm>
          <a:prstGeom prst="rect">
            <a:avLst/>
          </a:prstGeom>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a:solidFill>
                  <a:srgbClr val="38761D"/>
                </a:solidFill>
              </a:rPr>
              <a:t>E.g.</a:t>
            </a:r>
            <a:r>
              <a:rPr lang="en"/>
              <a:t>: chess – value of taken opponent's piece</a:t>
            </a:r>
            <a:endParaRPr/>
          </a:p>
          <a:p>
            <a:pPr indent="-381000" lvl="1" marL="914400" rtl="0" algn="l">
              <a:spcBef>
                <a:spcPts val="0"/>
              </a:spcBef>
              <a:spcAft>
                <a:spcPts val="0"/>
              </a:spcAft>
              <a:buSzPts val="2400"/>
              <a:buChar char="○"/>
            </a:pPr>
            <a:r>
              <a:rPr lang="en">
                <a:solidFill>
                  <a:srgbClr val="E06666"/>
                </a:solidFill>
              </a:rPr>
              <a:t>Problem</a:t>
            </a:r>
            <a:r>
              <a:rPr lang="en"/>
              <a:t>: agent will not have a desire to win!</a:t>
            </a:r>
            <a:endParaRPr sz="2400"/>
          </a:p>
          <a:p>
            <a:pPr indent="-393700" lvl="0" marL="457200" rtl="0" algn="l">
              <a:lnSpc>
                <a:spcPct val="115000"/>
              </a:lnSpc>
              <a:spcBef>
                <a:spcPts val="1600"/>
              </a:spcBef>
              <a:spcAft>
                <a:spcPts val="0"/>
              </a:spcAft>
              <a:buSzPts val="2600"/>
              <a:buChar char="●"/>
            </a:pPr>
            <a:r>
              <a:rPr lang="en">
                <a:solidFill>
                  <a:srgbClr val="38761D"/>
                </a:solidFill>
              </a:rPr>
              <a:t>E.g.</a:t>
            </a:r>
            <a:r>
              <a:rPr lang="en"/>
              <a:t>: moving to destination</a:t>
            </a:r>
            <a:endParaRPr/>
          </a:p>
          <a:p>
            <a:pPr indent="-381000" lvl="1" marL="914400" marR="0" rtl="0" algn="l">
              <a:lnSpc>
                <a:spcPct val="115000"/>
              </a:lnSpc>
              <a:spcBef>
                <a:spcPts val="0"/>
              </a:spcBef>
              <a:spcAft>
                <a:spcPts val="0"/>
              </a:spcAft>
              <a:buSzPts val="2400"/>
              <a:buChar char="○"/>
            </a:pPr>
            <a:r>
              <a:rPr lang="en" sz="2400">
                <a:solidFill>
                  <a:srgbClr val="E06666"/>
                </a:solidFill>
              </a:rPr>
              <a:t>Problem</a:t>
            </a:r>
            <a:r>
              <a:rPr lang="en" sz="2400"/>
              <a:t>: </a:t>
            </a:r>
            <a:r>
              <a:rPr lang="en"/>
              <a:t>agent will not bother about the goal!</a:t>
            </a:r>
            <a:endParaRPr sz="1800"/>
          </a:p>
          <a:p>
            <a:pPr indent="0" lvl="0" marL="0" rtl="0" algn="l">
              <a:lnSpc>
                <a:spcPct val="100000"/>
              </a:lnSpc>
              <a:spcBef>
                <a:spcPts val="1600"/>
              </a:spcBef>
              <a:spcAft>
                <a:spcPts val="0"/>
              </a:spcAft>
              <a:buNone/>
            </a:pPr>
            <a:r>
              <a:rPr lang="en" sz="3000">
                <a:solidFill>
                  <a:schemeClr val="dk1"/>
                </a:solidFill>
              </a:rPr>
              <a:t> </a:t>
            </a:r>
            <a:endParaRPr sz="3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idx="1" type="body"/>
          </p:nvPr>
        </p:nvSpPr>
        <p:spPr>
          <a:xfrm>
            <a:off x="311700" y="1356876"/>
            <a:ext cx="8520600" cy="2103000"/>
          </a:xfrm>
          <a:prstGeom prst="rect">
            <a:avLst/>
          </a:prstGeom>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a:solidFill>
                  <a:srgbClr val="38761D"/>
                </a:solidFill>
              </a:rPr>
              <a:t>E.g.</a:t>
            </a:r>
            <a:r>
              <a:rPr lang="en"/>
              <a:t>: chess – value of taken opponent's piece</a:t>
            </a:r>
            <a:endParaRPr/>
          </a:p>
          <a:p>
            <a:pPr indent="-381000" lvl="1" marL="914400" rtl="0" algn="l">
              <a:spcBef>
                <a:spcPts val="0"/>
              </a:spcBef>
              <a:spcAft>
                <a:spcPts val="0"/>
              </a:spcAft>
              <a:buSzPts val="2400"/>
              <a:buChar char="○"/>
            </a:pPr>
            <a:r>
              <a:rPr lang="en">
                <a:solidFill>
                  <a:srgbClr val="E06666"/>
                </a:solidFill>
              </a:rPr>
              <a:t>Problem</a:t>
            </a:r>
            <a:r>
              <a:rPr lang="en"/>
              <a:t>: agent will not have a desire to win!</a:t>
            </a:r>
            <a:endParaRPr sz="2400"/>
          </a:p>
          <a:p>
            <a:pPr indent="-393700" lvl="0" marL="457200" rtl="0" algn="l">
              <a:lnSpc>
                <a:spcPct val="115000"/>
              </a:lnSpc>
              <a:spcBef>
                <a:spcPts val="1600"/>
              </a:spcBef>
              <a:spcAft>
                <a:spcPts val="0"/>
              </a:spcAft>
              <a:buSzPts val="2600"/>
              <a:buChar char="●"/>
            </a:pPr>
            <a:r>
              <a:rPr lang="en">
                <a:solidFill>
                  <a:srgbClr val="38761D"/>
                </a:solidFill>
              </a:rPr>
              <a:t>E.g.</a:t>
            </a:r>
            <a:r>
              <a:rPr lang="en"/>
              <a:t>: moving to destination</a:t>
            </a:r>
            <a:endParaRPr/>
          </a:p>
          <a:p>
            <a:pPr indent="-381000" lvl="1" marL="914400" marR="0" rtl="0" algn="l">
              <a:lnSpc>
                <a:spcPct val="115000"/>
              </a:lnSpc>
              <a:spcBef>
                <a:spcPts val="0"/>
              </a:spcBef>
              <a:spcAft>
                <a:spcPts val="0"/>
              </a:spcAft>
              <a:buSzPts val="2400"/>
              <a:buChar char="○"/>
            </a:pPr>
            <a:r>
              <a:rPr lang="en" sz="2400">
                <a:solidFill>
                  <a:srgbClr val="E06666"/>
                </a:solidFill>
              </a:rPr>
              <a:t>Problem</a:t>
            </a:r>
            <a:r>
              <a:rPr lang="en" sz="2400"/>
              <a:t>: </a:t>
            </a:r>
            <a:r>
              <a:rPr lang="en"/>
              <a:t>agent will not bother about the goal!</a:t>
            </a:r>
            <a:endParaRPr sz="1800"/>
          </a:p>
          <a:p>
            <a:pPr indent="0" lvl="0" marL="0" rtl="0" algn="l">
              <a:lnSpc>
                <a:spcPct val="100000"/>
              </a:lnSpc>
              <a:spcBef>
                <a:spcPts val="1600"/>
              </a:spcBef>
              <a:spcAft>
                <a:spcPts val="0"/>
              </a:spcAft>
              <a:buNone/>
            </a:pPr>
            <a:r>
              <a:rPr lang="en" sz="3000">
                <a:solidFill>
                  <a:schemeClr val="dk1"/>
                </a:solidFill>
              </a:rPr>
              <a:t> </a:t>
            </a:r>
            <a:endParaRPr sz="3000">
              <a:solidFill>
                <a:schemeClr val="dk1"/>
              </a:solidFill>
            </a:endParaRPr>
          </a:p>
        </p:txBody>
      </p:sp>
      <p:sp>
        <p:nvSpPr>
          <p:cNvPr id="308" name="Google Shape;308;p3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design – don’t shift, reward for WHAT</a:t>
            </a:r>
            <a:endParaRPr/>
          </a:p>
        </p:txBody>
      </p:sp>
      <p:sp>
        <p:nvSpPr>
          <p:cNvPr id="309" name="Google Shape;309;p35"/>
          <p:cNvSpPr txBox="1"/>
          <p:nvPr/>
        </p:nvSpPr>
        <p:spPr>
          <a:xfrm>
            <a:off x="5505275" y="4797925"/>
            <a:ext cx="2982600" cy="1503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600">
                <a:solidFill>
                  <a:schemeClr val="dk2"/>
                </a:solidFill>
              </a:rPr>
              <a:t>Take away:</a:t>
            </a:r>
            <a:r>
              <a:rPr lang="en" sz="2600">
                <a:solidFill>
                  <a:schemeClr val="dk2"/>
                </a:solidFill>
              </a:rPr>
              <a:t> do not </a:t>
            </a:r>
            <a:r>
              <a:rPr lang="en" sz="2600">
                <a:solidFill>
                  <a:srgbClr val="FF0000"/>
                </a:solidFill>
              </a:rPr>
              <a:t>subtract</a:t>
            </a:r>
            <a:r>
              <a:rPr lang="en" sz="2600">
                <a:solidFill>
                  <a:schemeClr val="dk2"/>
                </a:solidFill>
              </a:rPr>
              <a:t> mean from rewards</a:t>
            </a:r>
            <a:endParaRPr sz="2600">
              <a:solidFill>
                <a:schemeClr val="dk2"/>
              </a:solidFill>
            </a:endParaRPr>
          </a:p>
        </p:txBody>
      </p:sp>
      <p:sp>
        <p:nvSpPr>
          <p:cNvPr id="310" name="Google Shape;310;p35"/>
          <p:cNvSpPr/>
          <p:nvPr/>
        </p:nvSpPr>
        <p:spPr>
          <a:xfrm>
            <a:off x="2314600" y="5739975"/>
            <a:ext cx="825000" cy="62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S3</a:t>
            </a:r>
            <a:endParaRPr/>
          </a:p>
        </p:txBody>
      </p:sp>
      <p:sp>
        <p:nvSpPr>
          <p:cNvPr id="311" name="Google Shape;311;p35"/>
          <p:cNvSpPr/>
          <p:nvPr/>
        </p:nvSpPr>
        <p:spPr>
          <a:xfrm>
            <a:off x="479150" y="4999675"/>
            <a:ext cx="825000" cy="62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S1</a:t>
            </a:r>
            <a:endParaRPr/>
          </a:p>
        </p:txBody>
      </p:sp>
      <p:sp>
        <p:nvSpPr>
          <p:cNvPr id="312" name="Google Shape;312;p35"/>
          <p:cNvSpPr/>
          <p:nvPr/>
        </p:nvSpPr>
        <p:spPr>
          <a:xfrm>
            <a:off x="2242550" y="4764450"/>
            <a:ext cx="825000" cy="62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S2</a:t>
            </a:r>
            <a:endParaRPr/>
          </a:p>
        </p:txBody>
      </p:sp>
      <p:sp>
        <p:nvSpPr>
          <p:cNvPr id="313" name="Google Shape;313;p35"/>
          <p:cNvSpPr/>
          <p:nvPr/>
        </p:nvSpPr>
        <p:spPr>
          <a:xfrm>
            <a:off x="4297450" y="4953300"/>
            <a:ext cx="825000" cy="62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S4</a:t>
            </a:r>
            <a:endParaRPr/>
          </a:p>
        </p:txBody>
      </p:sp>
      <p:cxnSp>
        <p:nvCxnSpPr>
          <p:cNvPr id="314" name="Google Shape;314;p35"/>
          <p:cNvCxnSpPr>
            <a:stCxn id="311" idx="6"/>
            <a:endCxn id="312" idx="1"/>
          </p:cNvCxnSpPr>
          <p:nvPr/>
        </p:nvCxnSpPr>
        <p:spPr>
          <a:xfrm flipH="1" rot="10800000">
            <a:off x="1304150" y="4856125"/>
            <a:ext cx="1059300" cy="456600"/>
          </a:xfrm>
          <a:prstGeom prst="curvedConnector4">
            <a:avLst>
              <a:gd fmla="val 44293" name="adj1"/>
              <a:gd fmla="val 133886" name="adj2"/>
            </a:avLst>
          </a:prstGeom>
          <a:noFill/>
          <a:ln cap="flat" cmpd="sng" w="28575">
            <a:solidFill>
              <a:schemeClr val="dk2"/>
            </a:solidFill>
            <a:prstDash val="solid"/>
            <a:round/>
            <a:headEnd len="med" w="med" type="none"/>
            <a:tailEnd len="med" w="med" type="triangle"/>
          </a:ln>
        </p:spPr>
      </p:cxnSp>
      <p:cxnSp>
        <p:nvCxnSpPr>
          <p:cNvPr id="315" name="Google Shape;315;p35"/>
          <p:cNvCxnSpPr>
            <a:stCxn id="312" idx="6"/>
            <a:endCxn id="310" idx="6"/>
          </p:cNvCxnSpPr>
          <p:nvPr/>
        </p:nvCxnSpPr>
        <p:spPr>
          <a:xfrm>
            <a:off x="3067550" y="5077500"/>
            <a:ext cx="72000" cy="975600"/>
          </a:xfrm>
          <a:prstGeom prst="curvedConnector3">
            <a:avLst>
              <a:gd fmla="val 430799" name="adj1"/>
            </a:avLst>
          </a:prstGeom>
          <a:noFill/>
          <a:ln cap="flat" cmpd="sng" w="28575">
            <a:solidFill>
              <a:schemeClr val="dk2"/>
            </a:solidFill>
            <a:prstDash val="solid"/>
            <a:round/>
            <a:headEnd len="med" w="med" type="none"/>
            <a:tailEnd len="med" w="med" type="triangle"/>
          </a:ln>
        </p:spPr>
      </p:cxnSp>
      <p:cxnSp>
        <p:nvCxnSpPr>
          <p:cNvPr id="316" name="Google Shape;316;p35"/>
          <p:cNvCxnSpPr>
            <a:stCxn id="310" idx="2"/>
            <a:endCxn id="312" idx="2"/>
          </p:cNvCxnSpPr>
          <p:nvPr/>
        </p:nvCxnSpPr>
        <p:spPr>
          <a:xfrm rot="10800000">
            <a:off x="2242600" y="5077425"/>
            <a:ext cx="72000" cy="975600"/>
          </a:xfrm>
          <a:prstGeom prst="curvedConnector3">
            <a:avLst>
              <a:gd fmla="val 430799" name="adj1"/>
            </a:avLst>
          </a:prstGeom>
          <a:noFill/>
          <a:ln cap="flat" cmpd="sng" w="28575">
            <a:solidFill>
              <a:schemeClr val="dk2"/>
            </a:solidFill>
            <a:prstDash val="solid"/>
            <a:round/>
            <a:headEnd len="med" w="med" type="none"/>
            <a:tailEnd len="med" w="med" type="triangle"/>
          </a:ln>
        </p:spPr>
      </p:cxnSp>
      <p:cxnSp>
        <p:nvCxnSpPr>
          <p:cNvPr id="317" name="Google Shape;317;p35"/>
          <p:cNvCxnSpPr>
            <a:stCxn id="312" idx="7"/>
            <a:endCxn id="313" idx="2"/>
          </p:cNvCxnSpPr>
          <p:nvPr/>
        </p:nvCxnSpPr>
        <p:spPr>
          <a:xfrm flipH="1" rot="-5400000">
            <a:off x="3416982" y="4385890"/>
            <a:ext cx="410100" cy="1350600"/>
          </a:xfrm>
          <a:prstGeom prst="curvedConnector4">
            <a:avLst>
              <a:gd fmla="val -15921" name="adj1"/>
              <a:gd fmla="val 54477" name="adj2"/>
            </a:avLst>
          </a:prstGeom>
          <a:noFill/>
          <a:ln cap="flat" cmpd="sng" w="28575">
            <a:solidFill>
              <a:schemeClr val="dk2"/>
            </a:solidFill>
            <a:prstDash val="solid"/>
            <a:round/>
            <a:headEnd len="med" w="med" type="none"/>
            <a:tailEnd len="med" w="med" type="triangle"/>
          </a:ln>
        </p:spPr>
      </p:cxnSp>
      <p:sp>
        <p:nvSpPr>
          <p:cNvPr id="318" name="Google Shape;318;p35"/>
          <p:cNvSpPr txBox="1"/>
          <p:nvPr/>
        </p:nvSpPr>
        <p:spPr>
          <a:xfrm>
            <a:off x="1208100" y="4531800"/>
            <a:ext cx="6759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A86E8"/>
                </a:solidFill>
              </a:rPr>
              <a:t>- 9</a:t>
            </a:r>
            <a:endParaRPr b="1" sz="2400">
              <a:solidFill>
                <a:srgbClr val="4A86E8"/>
              </a:solidFill>
            </a:endParaRPr>
          </a:p>
        </p:txBody>
      </p:sp>
      <p:sp>
        <p:nvSpPr>
          <p:cNvPr id="319" name="Google Shape;319;p35"/>
          <p:cNvSpPr txBox="1"/>
          <p:nvPr/>
        </p:nvSpPr>
        <p:spPr>
          <a:xfrm>
            <a:off x="3441438" y="5390550"/>
            <a:ext cx="4821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A86E8"/>
                </a:solidFill>
              </a:rPr>
              <a:t>-1</a:t>
            </a:r>
            <a:endParaRPr b="1" sz="2400">
              <a:solidFill>
                <a:srgbClr val="4A86E8"/>
              </a:solidFill>
            </a:endParaRPr>
          </a:p>
        </p:txBody>
      </p:sp>
      <p:sp>
        <p:nvSpPr>
          <p:cNvPr id="320" name="Google Shape;320;p35"/>
          <p:cNvSpPr txBox="1"/>
          <p:nvPr/>
        </p:nvSpPr>
        <p:spPr>
          <a:xfrm>
            <a:off x="1568325" y="5426125"/>
            <a:ext cx="4821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A86E8"/>
                </a:solidFill>
              </a:rPr>
              <a:t>-1</a:t>
            </a:r>
            <a:endParaRPr b="1" sz="2400">
              <a:solidFill>
                <a:srgbClr val="4A86E8"/>
              </a:solidFill>
            </a:endParaRPr>
          </a:p>
        </p:txBody>
      </p:sp>
      <p:sp>
        <p:nvSpPr>
          <p:cNvPr id="321" name="Google Shape;321;p35"/>
          <p:cNvSpPr txBox="1"/>
          <p:nvPr/>
        </p:nvSpPr>
        <p:spPr>
          <a:xfrm>
            <a:off x="3688825" y="4459675"/>
            <a:ext cx="4821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A86E8"/>
                </a:solidFill>
              </a:rPr>
              <a:t>-1</a:t>
            </a:r>
            <a:endParaRPr b="1" sz="2400">
              <a:solidFill>
                <a:srgbClr val="4A86E8"/>
              </a:solidFill>
            </a:endParaRPr>
          </a:p>
        </p:txBody>
      </p:sp>
      <p:sp>
        <p:nvSpPr>
          <p:cNvPr id="322" name="Google Shape;322;p35"/>
          <p:cNvSpPr txBox="1"/>
          <p:nvPr/>
        </p:nvSpPr>
        <p:spPr>
          <a:xfrm>
            <a:off x="311700" y="3459875"/>
            <a:ext cx="8520600" cy="540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2600">
                <a:solidFill>
                  <a:schemeClr val="dk2"/>
                </a:solidFill>
              </a:rPr>
              <a:t>Take away</a:t>
            </a:r>
            <a:r>
              <a:rPr lang="en" sz="2600">
                <a:solidFill>
                  <a:schemeClr val="dk2"/>
                </a:solidFill>
              </a:rPr>
              <a:t>: reward only for </a:t>
            </a:r>
            <a:r>
              <a:rPr lang="en" sz="2600">
                <a:solidFill>
                  <a:srgbClr val="FF0000"/>
                </a:solidFill>
              </a:rPr>
              <a:t>WHAT, </a:t>
            </a:r>
            <a:r>
              <a:rPr lang="en" sz="2600">
                <a:solidFill>
                  <a:schemeClr val="dk2"/>
                </a:solidFill>
              </a:rPr>
              <a:t>but</a:t>
            </a:r>
            <a:r>
              <a:rPr lang="en" sz="2600">
                <a:solidFill>
                  <a:srgbClr val="FF0000"/>
                </a:solidFill>
              </a:rPr>
              <a:t> </a:t>
            </a:r>
            <a:r>
              <a:rPr lang="en" sz="2600">
                <a:solidFill>
                  <a:schemeClr val="dk2"/>
                </a:solidFill>
              </a:rPr>
              <a:t>never for </a:t>
            </a:r>
            <a:r>
              <a:rPr lang="en" sz="2600">
                <a:solidFill>
                  <a:srgbClr val="FF0000"/>
                </a:solidFill>
              </a:rPr>
              <a:t>HOW</a:t>
            </a:r>
            <a:endParaRPr sz="2600">
              <a:solidFill>
                <a:schemeClr val="dk2"/>
              </a:solidFill>
            </a:endParaRPr>
          </a:p>
          <a:p>
            <a:pPr indent="0" lvl="0" marL="0" rtl="0" algn="l">
              <a:spcBef>
                <a:spcPts val="1600"/>
              </a:spcBef>
              <a:spcAft>
                <a:spcPts val="0"/>
              </a:spcAft>
              <a:buNone/>
            </a:pPr>
            <a:r>
              <a:t/>
            </a:r>
            <a:endParaRPr/>
          </a:p>
        </p:txBody>
      </p:sp>
      <p:sp>
        <p:nvSpPr>
          <p:cNvPr id="323" name="Google Shape;323;p35"/>
          <p:cNvSpPr txBox="1"/>
          <p:nvPr/>
        </p:nvSpPr>
        <p:spPr>
          <a:xfrm>
            <a:off x="439550" y="5579400"/>
            <a:ext cx="904200" cy="48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2400">
                <a:solidFill>
                  <a:schemeClr val="dk2"/>
                </a:solidFill>
              </a:rPr>
              <a:t>Start</a:t>
            </a:r>
            <a:endParaRPr sz="2400">
              <a:solidFill>
                <a:schemeClr val="dk2"/>
              </a:solidFill>
            </a:endParaRPr>
          </a:p>
        </p:txBody>
      </p:sp>
      <p:sp>
        <p:nvSpPr>
          <p:cNvPr id="324" name="Google Shape;324;p35"/>
          <p:cNvSpPr txBox="1"/>
          <p:nvPr/>
        </p:nvSpPr>
        <p:spPr>
          <a:xfrm>
            <a:off x="4367725" y="5485225"/>
            <a:ext cx="904200" cy="48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2400">
                <a:solidFill>
                  <a:schemeClr val="dk2"/>
                </a:solidFill>
              </a:rPr>
              <a:t>End</a:t>
            </a:r>
            <a:endParaRPr sz="24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Faulty reward functions</a:t>
            </a:r>
            <a:endParaRPr/>
          </a:p>
        </p:txBody>
      </p:sp>
      <p:sp>
        <p:nvSpPr>
          <p:cNvPr id="330" name="Google Shape;330;p3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a:t>Reward for ball possession in soccer</a:t>
            </a:r>
            <a:endParaRPr/>
          </a:p>
          <a:p>
            <a:pPr indent="-381000" lvl="1" marL="914400" rtl="0" algn="l">
              <a:spcBef>
                <a:spcPts val="0"/>
              </a:spcBef>
              <a:spcAft>
                <a:spcPts val="0"/>
              </a:spcAft>
              <a:buSzPts val="2400"/>
              <a:buChar char="○"/>
            </a:pPr>
            <a:r>
              <a:rPr lang="en"/>
              <a:t>Vibrating near the ball</a:t>
            </a:r>
            <a:endParaRPr/>
          </a:p>
          <a:p>
            <a:pPr indent="-393700" lvl="0" marL="457200" rtl="0" algn="l">
              <a:spcBef>
                <a:spcPts val="0"/>
              </a:spcBef>
              <a:spcAft>
                <a:spcPts val="0"/>
              </a:spcAft>
              <a:buSzPts val="2600"/>
              <a:buChar char="●"/>
            </a:pPr>
            <a:r>
              <a:rPr lang="en"/>
              <a:t>Cyclic behaviours </a:t>
            </a:r>
            <a:endParaRPr/>
          </a:p>
        </p:txBody>
      </p:sp>
      <p:pic>
        <p:nvPicPr>
          <p:cNvPr descr="Misspecified reward functions causing odd RL behavior within the OpenAI Universe environment CoastRunners. Blog: https://openai.com/blog/faulty-reward-functions/" id="331" name="Google Shape;331;p36" title="CoastRunners 7">
            <a:hlinkClick r:id="rId3"/>
          </p:cNvPr>
          <p:cNvPicPr preferRelativeResize="0"/>
          <p:nvPr/>
        </p:nvPicPr>
        <p:blipFill>
          <a:blip r:embed="rId4">
            <a:alphaModFix/>
          </a:blip>
          <a:stretch>
            <a:fillRect/>
          </a:stretch>
        </p:blipFill>
        <p:spPr>
          <a:xfrm>
            <a:off x="1946375" y="3151450"/>
            <a:ext cx="4572000" cy="342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Reward design – scaling, shaping</a:t>
            </a:r>
            <a:endParaRPr/>
          </a:p>
          <a:p>
            <a:pPr indent="0" lvl="0" marL="0" rtl="0" algn="l">
              <a:spcBef>
                <a:spcPts val="0"/>
              </a:spcBef>
              <a:spcAft>
                <a:spcPts val="0"/>
              </a:spcAft>
              <a:buNone/>
            </a:pPr>
            <a:r>
              <a:t/>
            </a:r>
            <a:endParaRPr b="1"/>
          </a:p>
        </p:txBody>
      </p:sp>
      <p:sp>
        <p:nvSpPr>
          <p:cNvPr id="337" name="Google Shape;337;p37"/>
          <p:cNvSpPr txBox="1"/>
          <p:nvPr/>
        </p:nvSpPr>
        <p:spPr>
          <a:xfrm>
            <a:off x="0" y="6537900"/>
            <a:ext cx="9144000" cy="32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rPr>
              <a:t>Ng, A. Y., Harada, D., &amp; Russell, S. (1999, June). Policy invariance under reward transformations: Theory and application to reward shaping. In ICML (Vol. 99, pp. 278-287).</a:t>
            </a:r>
            <a:endParaRPr sz="1000"/>
          </a:p>
        </p:txBody>
      </p:sp>
      <p:sp>
        <p:nvSpPr>
          <p:cNvPr id="338" name="Google Shape;338;p37"/>
          <p:cNvSpPr txBox="1"/>
          <p:nvPr>
            <p:ph idx="1" type="body"/>
          </p:nvPr>
        </p:nvSpPr>
        <p:spPr>
          <a:xfrm>
            <a:off x="311700" y="1536625"/>
            <a:ext cx="8520600" cy="372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38761D"/>
                </a:solidFill>
              </a:rPr>
              <a:t>What transformations do not change optimal policy?</a:t>
            </a:r>
            <a:endParaRPr>
              <a:solidFill>
                <a:srgbClr val="38761D"/>
              </a:solidFill>
            </a:endParaRPr>
          </a:p>
          <a:p>
            <a:pPr indent="-393700" lvl="0" marL="457200" rtl="0" algn="l">
              <a:spcBef>
                <a:spcPts val="1600"/>
              </a:spcBef>
              <a:spcAft>
                <a:spcPts val="0"/>
              </a:spcAft>
              <a:buSzPts val="2600"/>
              <a:buChar char="●"/>
            </a:pPr>
            <a:r>
              <a:rPr lang="en"/>
              <a:t>Reward </a:t>
            </a:r>
            <a:r>
              <a:rPr b="1" lang="en"/>
              <a:t>scaling</a:t>
            </a:r>
            <a:r>
              <a:rPr lang="en"/>
              <a:t> – division by positive constant </a:t>
            </a:r>
            <a:endParaRPr/>
          </a:p>
          <a:p>
            <a:pPr indent="-381000" lvl="1" marL="914400" rtl="0" algn="l">
              <a:spcBef>
                <a:spcPts val="0"/>
              </a:spcBef>
              <a:spcAft>
                <a:spcPts val="0"/>
              </a:spcAft>
              <a:buSzPts val="2400"/>
              <a:buChar char="○"/>
            </a:pPr>
            <a:r>
              <a:rPr lang="en"/>
              <a:t>May be useful in practise for approximate methods </a:t>
            </a:r>
            <a:endParaRPr/>
          </a:p>
          <a:p>
            <a:pPr indent="0" lvl="0" marL="457200" rtl="0" algn="l">
              <a:spcBef>
                <a:spcPts val="1600"/>
              </a:spcBef>
              <a:spcAft>
                <a:spcPts val="1600"/>
              </a:spcAft>
              <a:buNone/>
            </a:pP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Reward design – scaling, shaping</a:t>
            </a:r>
            <a:endParaRPr/>
          </a:p>
          <a:p>
            <a:pPr indent="0" lvl="0" marL="0" rtl="0" algn="l">
              <a:spcBef>
                <a:spcPts val="0"/>
              </a:spcBef>
              <a:spcAft>
                <a:spcPts val="0"/>
              </a:spcAft>
              <a:buNone/>
            </a:pPr>
            <a:r>
              <a:t/>
            </a:r>
            <a:endParaRPr b="1"/>
          </a:p>
        </p:txBody>
      </p:sp>
      <p:sp>
        <p:nvSpPr>
          <p:cNvPr id="344" name="Google Shape;344;p38"/>
          <p:cNvSpPr txBox="1"/>
          <p:nvPr>
            <p:ph idx="1" type="body"/>
          </p:nvPr>
        </p:nvSpPr>
        <p:spPr>
          <a:xfrm>
            <a:off x="311700" y="1536625"/>
            <a:ext cx="8520600" cy="470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38761D"/>
                </a:solidFill>
              </a:rPr>
              <a:t>What transformations do not change optimal policy?</a:t>
            </a:r>
            <a:endParaRPr>
              <a:solidFill>
                <a:srgbClr val="38761D"/>
              </a:solidFill>
            </a:endParaRPr>
          </a:p>
          <a:p>
            <a:pPr indent="-393700" lvl="0" marL="457200" rtl="0" algn="l">
              <a:spcBef>
                <a:spcPts val="1600"/>
              </a:spcBef>
              <a:spcAft>
                <a:spcPts val="0"/>
              </a:spcAft>
              <a:buSzPts val="2600"/>
              <a:buChar char="●"/>
            </a:pPr>
            <a:r>
              <a:rPr lang="en"/>
              <a:t>Reward </a:t>
            </a:r>
            <a:r>
              <a:rPr b="1" lang="en"/>
              <a:t>scaling</a:t>
            </a:r>
            <a:r>
              <a:rPr lang="en"/>
              <a:t> – division by positive constant </a:t>
            </a:r>
            <a:endParaRPr/>
          </a:p>
          <a:p>
            <a:pPr indent="-381000" lvl="1" marL="914400" rtl="0" algn="l">
              <a:spcBef>
                <a:spcPts val="0"/>
              </a:spcBef>
              <a:spcAft>
                <a:spcPts val="0"/>
              </a:spcAft>
              <a:buSzPts val="2400"/>
              <a:buChar char="○"/>
            </a:pPr>
            <a:r>
              <a:rPr lang="en"/>
              <a:t>May be useful in practise for approximate methods </a:t>
            </a:r>
            <a:endParaRPr/>
          </a:p>
          <a:p>
            <a:pPr indent="-393700" lvl="0" marL="457200" rtl="0" algn="l">
              <a:spcBef>
                <a:spcPts val="0"/>
              </a:spcBef>
              <a:spcAft>
                <a:spcPts val="0"/>
              </a:spcAft>
              <a:buSzPts val="2600"/>
              <a:buChar char="●"/>
            </a:pPr>
            <a:r>
              <a:rPr lang="en"/>
              <a:t>Reward </a:t>
            </a:r>
            <a:r>
              <a:rPr b="1" lang="en"/>
              <a:t>shaping</a:t>
            </a:r>
            <a:r>
              <a:rPr lang="en"/>
              <a:t> – add a </a:t>
            </a:r>
            <a:r>
              <a:rPr lang="en">
                <a:solidFill>
                  <a:srgbClr val="4A86E8"/>
                </a:solidFill>
              </a:rPr>
              <a:t>potential-based shaping function</a:t>
            </a:r>
            <a:r>
              <a:rPr lang="en"/>
              <a:t> F(s, a, s’):</a:t>
            </a:r>
            <a:endParaRPr/>
          </a:p>
          <a:p>
            <a:pPr indent="0" lvl="0" marL="0" rtl="0" algn="l">
              <a:lnSpc>
                <a:spcPct val="150000"/>
              </a:lnSpc>
              <a:spcBef>
                <a:spcPts val="1600"/>
              </a:spcBef>
              <a:spcAft>
                <a:spcPts val="0"/>
              </a:spcAft>
              <a:buNone/>
            </a:pPr>
            <a:r>
              <a:rPr lang="en"/>
              <a:t> </a:t>
            </a:r>
            <a:endParaRPr/>
          </a:p>
          <a:p>
            <a:pPr indent="0" lvl="0" marL="457200" rtl="0" algn="l">
              <a:spcBef>
                <a:spcPts val="1600"/>
              </a:spcBef>
              <a:spcAft>
                <a:spcPts val="0"/>
              </a:spcAft>
              <a:buNone/>
            </a:pPr>
            <a:r>
              <a:t/>
            </a:r>
            <a:endParaRPr b="1"/>
          </a:p>
          <a:p>
            <a:pPr indent="0" lvl="0" marL="457200" rtl="0" algn="l">
              <a:spcBef>
                <a:spcPts val="0"/>
              </a:spcBef>
              <a:spcAft>
                <a:spcPts val="0"/>
              </a:spcAft>
              <a:buNone/>
            </a:pPr>
            <a:r>
              <a:rPr b="1" lang="en"/>
              <a:t>Intuition:  </a:t>
            </a:r>
            <a:r>
              <a:rPr lang="en"/>
              <a:t>when no discounting F adds as much as it </a:t>
            </a:r>
            <a:r>
              <a:rPr lang="en"/>
              <a:t>subtracts</a:t>
            </a:r>
            <a:r>
              <a:rPr lang="en"/>
              <a:t> from the total return</a:t>
            </a:r>
            <a:endParaRPr/>
          </a:p>
          <a:p>
            <a:pPr indent="0" lvl="0" marL="457200" rtl="0" algn="l">
              <a:spcBef>
                <a:spcPts val="0"/>
              </a:spcBef>
              <a:spcAft>
                <a:spcPts val="1600"/>
              </a:spcAft>
              <a:buNone/>
            </a:pPr>
            <a:r>
              <a:rPr lang="en"/>
              <a:t>				</a:t>
            </a:r>
            <a:endParaRPr/>
          </a:p>
        </p:txBody>
      </p:sp>
      <p:sp>
        <p:nvSpPr>
          <p:cNvPr id="345" name="Google Shape;345;p38"/>
          <p:cNvSpPr txBox="1"/>
          <p:nvPr/>
        </p:nvSpPr>
        <p:spPr>
          <a:xfrm>
            <a:off x="0" y="6537900"/>
            <a:ext cx="9144000" cy="32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rPr>
              <a:t>Ng, A. Y., Harada, D., &amp; Russell, S. (1999, June). Policy invariance under reward transformations: Theory and application to reward shaping. In ICML (Vol. 99, pp. 278-287).</a:t>
            </a:r>
            <a:endParaRPr sz="1000"/>
          </a:p>
        </p:txBody>
      </p:sp>
      <p:pic>
        <p:nvPicPr>
          <p:cNvPr id="346" name="Google Shape;346;p38"/>
          <p:cNvPicPr preferRelativeResize="0"/>
          <p:nvPr/>
        </p:nvPicPr>
        <p:blipFill>
          <a:blip r:embed="rId3">
            <a:alphaModFix/>
          </a:blip>
          <a:stretch>
            <a:fillRect/>
          </a:stretch>
        </p:blipFill>
        <p:spPr>
          <a:xfrm>
            <a:off x="1626300" y="4264775"/>
            <a:ext cx="5347412" cy="365760"/>
          </a:xfrm>
          <a:prstGeom prst="rect">
            <a:avLst/>
          </a:prstGeom>
          <a:noFill/>
          <a:ln>
            <a:noFill/>
          </a:ln>
        </p:spPr>
      </p:pic>
      <p:pic>
        <p:nvPicPr>
          <p:cNvPr id="347" name="Google Shape;347;p38"/>
          <p:cNvPicPr preferRelativeResize="0"/>
          <p:nvPr/>
        </p:nvPicPr>
        <p:blipFill>
          <a:blip r:embed="rId4">
            <a:alphaModFix/>
          </a:blip>
          <a:stretch>
            <a:fillRect/>
          </a:stretch>
        </p:blipFill>
        <p:spPr>
          <a:xfrm>
            <a:off x="1660874" y="4896125"/>
            <a:ext cx="4030676" cy="3657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Expected objective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ptimal policy maximizes </a:t>
            </a:r>
            <a:r>
              <a:rPr lang="en">
                <a:solidFill>
                  <a:srgbClr val="4A86E8"/>
                </a:solidFill>
              </a:rPr>
              <a:t>expected</a:t>
            </a:r>
            <a:r>
              <a:rPr lang="en"/>
              <a:t> return </a:t>
            </a:r>
            <a:endParaRPr/>
          </a:p>
        </p:txBody>
      </p:sp>
      <p:pic>
        <p:nvPicPr>
          <p:cNvPr id="358" name="Google Shape;358;p40"/>
          <p:cNvPicPr preferRelativeResize="0"/>
          <p:nvPr/>
        </p:nvPicPr>
        <p:blipFill>
          <a:blip r:embed="rId3">
            <a:alphaModFix/>
          </a:blip>
          <a:stretch>
            <a:fillRect/>
          </a:stretch>
        </p:blipFill>
        <p:spPr>
          <a:xfrm>
            <a:off x="733925" y="1323437"/>
            <a:ext cx="7169937" cy="4211124"/>
          </a:xfrm>
          <a:prstGeom prst="rect">
            <a:avLst/>
          </a:prstGeom>
          <a:noFill/>
          <a:ln>
            <a:noFill/>
          </a:ln>
        </p:spPr>
      </p:pic>
      <p:pic>
        <p:nvPicPr>
          <p:cNvPr id="359" name="Google Shape;359;p40"/>
          <p:cNvPicPr preferRelativeResize="0"/>
          <p:nvPr/>
        </p:nvPicPr>
        <p:blipFill>
          <a:blip r:embed="rId4">
            <a:alphaModFix/>
          </a:blip>
          <a:stretch>
            <a:fillRect/>
          </a:stretch>
        </p:blipFill>
        <p:spPr>
          <a:xfrm>
            <a:off x="4569175" y="5079100"/>
            <a:ext cx="3273599" cy="455450"/>
          </a:xfrm>
          <a:prstGeom prst="rect">
            <a:avLst/>
          </a:prstGeom>
          <a:noFill/>
          <a:ln>
            <a:noFill/>
          </a:ln>
        </p:spPr>
      </p:pic>
      <p:pic>
        <p:nvPicPr>
          <p:cNvPr id="360" name="Google Shape;360;p40"/>
          <p:cNvPicPr preferRelativeResize="0"/>
          <p:nvPr/>
        </p:nvPicPr>
        <p:blipFill>
          <a:blip r:embed="rId5">
            <a:alphaModFix/>
          </a:blip>
          <a:stretch>
            <a:fillRect/>
          </a:stretch>
        </p:blipFill>
        <p:spPr>
          <a:xfrm>
            <a:off x="4251501" y="5458350"/>
            <a:ext cx="4559925" cy="881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p:nvPr/>
        </p:nvSpPr>
        <p:spPr>
          <a:xfrm>
            <a:off x="4594783" y="1613850"/>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1"/>
          <p:cNvSpPr/>
          <p:nvPr/>
        </p:nvSpPr>
        <p:spPr>
          <a:xfrm>
            <a:off x="3997999" y="235129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1"/>
          <p:cNvSpPr/>
          <p:nvPr/>
        </p:nvSpPr>
        <p:spPr>
          <a:xfrm>
            <a:off x="5374210" y="235129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1"/>
          <p:cNvSpPr/>
          <p:nvPr/>
        </p:nvSpPr>
        <p:spPr>
          <a:xfrm>
            <a:off x="3562625" y="310979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p:nvPr/>
        </p:nvSpPr>
        <p:spPr>
          <a:xfrm>
            <a:off x="4250731" y="310979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a:off x="4938836" y="310979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p:nvPr/>
        </p:nvSpPr>
        <p:spPr>
          <a:xfrm>
            <a:off x="5626942" y="310979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41"/>
          <p:cNvCxnSpPr>
            <a:stCxn id="365" idx="3"/>
            <a:endCxn id="366" idx="7"/>
          </p:cNvCxnSpPr>
          <p:nvPr/>
        </p:nvCxnSpPr>
        <p:spPr>
          <a:xfrm flipH="1">
            <a:off x="4213631" y="1985401"/>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373" name="Google Shape;373;p41"/>
          <p:cNvCxnSpPr>
            <a:stCxn id="365" idx="5"/>
            <a:endCxn id="367" idx="1"/>
          </p:cNvCxnSpPr>
          <p:nvPr/>
        </p:nvCxnSpPr>
        <p:spPr>
          <a:xfrm>
            <a:off x="4966335" y="1985401"/>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374" name="Google Shape;374;p41"/>
          <p:cNvCxnSpPr>
            <a:stCxn id="366" idx="3"/>
            <a:endCxn id="368" idx="0"/>
          </p:cNvCxnSpPr>
          <p:nvPr/>
        </p:nvCxnSpPr>
        <p:spPr>
          <a:xfrm flipH="1">
            <a:off x="3780292" y="256689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75" name="Google Shape;375;p41"/>
          <p:cNvCxnSpPr>
            <a:stCxn id="366" idx="5"/>
            <a:endCxn id="369" idx="0"/>
          </p:cNvCxnSpPr>
          <p:nvPr/>
        </p:nvCxnSpPr>
        <p:spPr>
          <a:xfrm>
            <a:off x="4213607" y="256689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76" name="Google Shape;376;p41"/>
          <p:cNvCxnSpPr>
            <a:stCxn id="367" idx="3"/>
            <a:endCxn id="370" idx="0"/>
          </p:cNvCxnSpPr>
          <p:nvPr/>
        </p:nvCxnSpPr>
        <p:spPr>
          <a:xfrm flipH="1">
            <a:off x="5156503" y="256689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77" name="Google Shape;377;p41"/>
          <p:cNvCxnSpPr>
            <a:stCxn id="367" idx="5"/>
            <a:endCxn id="371" idx="0"/>
          </p:cNvCxnSpPr>
          <p:nvPr/>
        </p:nvCxnSpPr>
        <p:spPr>
          <a:xfrm>
            <a:off x="5589818" y="2566898"/>
            <a:ext cx="254700" cy="543000"/>
          </a:xfrm>
          <a:prstGeom prst="straightConnector1">
            <a:avLst/>
          </a:prstGeom>
          <a:noFill/>
          <a:ln cap="flat" cmpd="sng" w="19050">
            <a:solidFill>
              <a:schemeClr val="dk2"/>
            </a:solidFill>
            <a:prstDash val="solid"/>
            <a:round/>
            <a:headEnd len="med" w="med" type="none"/>
            <a:tailEnd len="med" w="med" type="none"/>
          </a:ln>
        </p:spPr>
      </p:cxnSp>
      <p:sp>
        <p:nvSpPr>
          <p:cNvPr id="378" name="Google Shape;378;p41"/>
          <p:cNvSpPr/>
          <p:nvPr/>
        </p:nvSpPr>
        <p:spPr>
          <a:xfrm>
            <a:off x="5526724" y="39465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p:nvPr/>
        </p:nvSpPr>
        <p:spPr>
          <a:xfrm>
            <a:off x="6902935" y="39465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1"/>
          <p:cNvSpPr/>
          <p:nvPr/>
        </p:nvSpPr>
        <p:spPr>
          <a:xfrm>
            <a:off x="5091350" y="47050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1"/>
          <p:cNvSpPr/>
          <p:nvPr/>
        </p:nvSpPr>
        <p:spPr>
          <a:xfrm>
            <a:off x="5779456" y="47050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6467561" y="47050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p:nvPr/>
        </p:nvSpPr>
        <p:spPr>
          <a:xfrm>
            <a:off x="7155667" y="47050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 name="Google Shape;384;p41"/>
          <p:cNvCxnSpPr>
            <a:stCxn id="378" idx="3"/>
            <a:endCxn id="380" idx="0"/>
          </p:cNvCxnSpPr>
          <p:nvPr/>
        </p:nvCxnSpPr>
        <p:spPr>
          <a:xfrm flipH="1">
            <a:off x="5309017" y="416214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85" name="Google Shape;385;p41"/>
          <p:cNvCxnSpPr>
            <a:stCxn id="378" idx="5"/>
            <a:endCxn id="381" idx="0"/>
          </p:cNvCxnSpPr>
          <p:nvPr/>
        </p:nvCxnSpPr>
        <p:spPr>
          <a:xfrm>
            <a:off x="5742332" y="416214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86" name="Google Shape;386;p41"/>
          <p:cNvCxnSpPr>
            <a:stCxn id="379" idx="3"/>
            <a:endCxn id="382" idx="0"/>
          </p:cNvCxnSpPr>
          <p:nvPr/>
        </p:nvCxnSpPr>
        <p:spPr>
          <a:xfrm flipH="1">
            <a:off x="6685228" y="416214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87" name="Google Shape;387;p41"/>
          <p:cNvCxnSpPr>
            <a:stCxn id="379" idx="5"/>
            <a:endCxn id="383" idx="0"/>
          </p:cNvCxnSpPr>
          <p:nvPr/>
        </p:nvCxnSpPr>
        <p:spPr>
          <a:xfrm>
            <a:off x="7118543" y="416214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88" name="Google Shape;388;p41"/>
          <p:cNvCxnSpPr>
            <a:stCxn id="371" idx="4"/>
            <a:endCxn id="378" idx="0"/>
          </p:cNvCxnSpPr>
          <p:nvPr/>
        </p:nvCxnSpPr>
        <p:spPr>
          <a:xfrm flipH="1">
            <a:off x="5652892" y="3545093"/>
            <a:ext cx="191700" cy="401400"/>
          </a:xfrm>
          <a:prstGeom prst="straightConnector1">
            <a:avLst/>
          </a:prstGeom>
          <a:noFill/>
          <a:ln cap="flat" cmpd="sng" w="19050">
            <a:solidFill>
              <a:schemeClr val="dk2"/>
            </a:solidFill>
            <a:prstDash val="solid"/>
            <a:round/>
            <a:headEnd len="med" w="med" type="none"/>
            <a:tailEnd len="med" w="med" type="none"/>
          </a:ln>
        </p:spPr>
      </p:cxnSp>
      <p:cxnSp>
        <p:nvCxnSpPr>
          <p:cNvPr id="389" name="Google Shape;389;p41"/>
          <p:cNvCxnSpPr>
            <a:endCxn id="379" idx="1"/>
          </p:cNvCxnSpPr>
          <p:nvPr/>
        </p:nvCxnSpPr>
        <p:spPr>
          <a:xfrm>
            <a:off x="5844628" y="3545233"/>
            <a:ext cx="1095300" cy="438300"/>
          </a:xfrm>
          <a:prstGeom prst="straightConnector1">
            <a:avLst/>
          </a:prstGeom>
          <a:noFill/>
          <a:ln cap="flat" cmpd="sng" w="19050">
            <a:solidFill>
              <a:schemeClr val="dk2"/>
            </a:solidFill>
            <a:prstDash val="solid"/>
            <a:round/>
            <a:headEnd len="med" w="med" type="none"/>
            <a:tailEnd len="med" w="med" type="none"/>
          </a:ln>
        </p:spPr>
      </p:cxnSp>
      <p:sp>
        <p:nvSpPr>
          <p:cNvPr id="390" name="Google Shape;390;p41"/>
          <p:cNvSpPr/>
          <p:nvPr/>
        </p:nvSpPr>
        <p:spPr>
          <a:xfrm>
            <a:off x="2519474" y="39465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1"/>
          <p:cNvSpPr/>
          <p:nvPr/>
        </p:nvSpPr>
        <p:spPr>
          <a:xfrm>
            <a:off x="3895685" y="39465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1"/>
          <p:cNvSpPr/>
          <p:nvPr/>
        </p:nvSpPr>
        <p:spPr>
          <a:xfrm>
            <a:off x="2084100" y="47050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1"/>
          <p:cNvSpPr/>
          <p:nvPr/>
        </p:nvSpPr>
        <p:spPr>
          <a:xfrm>
            <a:off x="2772206" y="47050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p:nvPr/>
        </p:nvSpPr>
        <p:spPr>
          <a:xfrm>
            <a:off x="3460311" y="47050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1"/>
          <p:cNvSpPr/>
          <p:nvPr/>
        </p:nvSpPr>
        <p:spPr>
          <a:xfrm>
            <a:off x="4148417" y="47050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41"/>
          <p:cNvCxnSpPr>
            <a:stCxn id="390" idx="3"/>
            <a:endCxn id="392" idx="0"/>
          </p:cNvCxnSpPr>
          <p:nvPr/>
        </p:nvCxnSpPr>
        <p:spPr>
          <a:xfrm flipH="1">
            <a:off x="2301767" y="416214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97" name="Google Shape;397;p41"/>
          <p:cNvCxnSpPr>
            <a:stCxn id="390" idx="5"/>
            <a:endCxn id="393" idx="0"/>
          </p:cNvCxnSpPr>
          <p:nvPr/>
        </p:nvCxnSpPr>
        <p:spPr>
          <a:xfrm>
            <a:off x="2735082" y="416214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98" name="Google Shape;398;p41"/>
          <p:cNvCxnSpPr>
            <a:stCxn id="391" idx="3"/>
            <a:endCxn id="394" idx="0"/>
          </p:cNvCxnSpPr>
          <p:nvPr/>
        </p:nvCxnSpPr>
        <p:spPr>
          <a:xfrm flipH="1">
            <a:off x="3677978" y="416214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399" name="Google Shape;399;p41"/>
          <p:cNvCxnSpPr>
            <a:stCxn id="391" idx="5"/>
            <a:endCxn id="395" idx="0"/>
          </p:cNvCxnSpPr>
          <p:nvPr/>
        </p:nvCxnSpPr>
        <p:spPr>
          <a:xfrm>
            <a:off x="4111293" y="4162148"/>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400" name="Google Shape;400;p41"/>
          <p:cNvCxnSpPr>
            <a:stCxn id="368" idx="4"/>
            <a:endCxn id="390" idx="0"/>
          </p:cNvCxnSpPr>
          <p:nvPr/>
        </p:nvCxnSpPr>
        <p:spPr>
          <a:xfrm flipH="1">
            <a:off x="2645675" y="3545093"/>
            <a:ext cx="1134600" cy="401400"/>
          </a:xfrm>
          <a:prstGeom prst="straightConnector1">
            <a:avLst/>
          </a:prstGeom>
          <a:noFill/>
          <a:ln cap="flat" cmpd="sng" w="19050">
            <a:solidFill>
              <a:schemeClr val="dk2"/>
            </a:solidFill>
            <a:prstDash val="solid"/>
            <a:round/>
            <a:headEnd len="med" w="med" type="none"/>
            <a:tailEnd len="med" w="med" type="none"/>
          </a:ln>
        </p:spPr>
      </p:cxnSp>
      <p:cxnSp>
        <p:nvCxnSpPr>
          <p:cNvPr id="401" name="Google Shape;401;p41"/>
          <p:cNvCxnSpPr>
            <a:stCxn id="368" idx="4"/>
            <a:endCxn id="391" idx="1"/>
          </p:cNvCxnSpPr>
          <p:nvPr/>
        </p:nvCxnSpPr>
        <p:spPr>
          <a:xfrm>
            <a:off x="3780275" y="3545093"/>
            <a:ext cx="152400" cy="438300"/>
          </a:xfrm>
          <a:prstGeom prst="straightConnector1">
            <a:avLst/>
          </a:prstGeom>
          <a:noFill/>
          <a:ln cap="flat" cmpd="sng" w="19050">
            <a:solidFill>
              <a:schemeClr val="dk2"/>
            </a:solidFill>
            <a:prstDash val="solid"/>
            <a:round/>
            <a:headEnd len="med" w="med" type="none"/>
            <a:tailEnd len="med" w="med" type="none"/>
          </a:ln>
        </p:spPr>
      </p:cxnSp>
      <p:pic>
        <p:nvPicPr>
          <p:cNvPr id="402" name="Google Shape;402;p41"/>
          <p:cNvPicPr preferRelativeResize="0"/>
          <p:nvPr/>
        </p:nvPicPr>
        <p:blipFill>
          <a:blip r:embed="rId3">
            <a:alphaModFix/>
          </a:blip>
          <a:stretch>
            <a:fillRect/>
          </a:stretch>
        </p:blipFill>
        <p:spPr>
          <a:xfrm>
            <a:off x="4148413" y="1596425"/>
            <a:ext cx="302362" cy="292608"/>
          </a:xfrm>
          <a:prstGeom prst="rect">
            <a:avLst/>
          </a:prstGeom>
          <a:noFill/>
          <a:ln>
            <a:noFill/>
          </a:ln>
        </p:spPr>
      </p:pic>
      <p:pic>
        <p:nvPicPr>
          <p:cNvPr id="403" name="Google Shape;403;p41"/>
          <p:cNvPicPr preferRelativeResize="0"/>
          <p:nvPr/>
        </p:nvPicPr>
        <p:blipFill>
          <a:blip r:embed="rId4">
            <a:alphaModFix/>
          </a:blip>
          <a:stretch>
            <a:fillRect/>
          </a:stretch>
        </p:blipFill>
        <p:spPr>
          <a:xfrm>
            <a:off x="3113088" y="3142550"/>
            <a:ext cx="304312" cy="292608"/>
          </a:xfrm>
          <a:prstGeom prst="rect">
            <a:avLst/>
          </a:prstGeom>
          <a:noFill/>
          <a:ln>
            <a:noFill/>
          </a:ln>
        </p:spPr>
      </p:pic>
      <p:sp>
        <p:nvSpPr>
          <p:cNvPr id="404" name="Google Shape;404;p41"/>
          <p:cNvSpPr txBox="1"/>
          <p:nvPr/>
        </p:nvSpPr>
        <p:spPr>
          <a:xfrm>
            <a:off x="4439100" y="3670650"/>
            <a:ext cx="796800" cy="6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 . .</a:t>
            </a:r>
            <a:endParaRPr sz="3000"/>
          </a:p>
        </p:txBody>
      </p:sp>
      <p:pic>
        <p:nvPicPr>
          <p:cNvPr id="405" name="Google Shape;405;p41"/>
          <p:cNvPicPr preferRelativeResize="0"/>
          <p:nvPr/>
        </p:nvPicPr>
        <p:blipFill>
          <a:blip r:embed="rId5">
            <a:alphaModFix/>
          </a:blip>
          <a:stretch>
            <a:fillRect/>
          </a:stretch>
        </p:blipFill>
        <p:spPr>
          <a:xfrm>
            <a:off x="1553025" y="4719600"/>
            <a:ext cx="380390" cy="292608"/>
          </a:xfrm>
          <a:prstGeom prst="rect">
            <a:avLst/>
          </a:prstGeom>
          <a:noFill/>
          <a:ln>
            <a:noFill/>
          </a:ln>
        </p:spPr>
      </p:pic>
      <p:sp>
        <p:nvSpPr>
          <p:cNvPr id="406" name="Google Shape;406;p41"/>
          <p:cNvSpPr txBox="1"/>
          <p:nvPr>
            <p:ph type="title"/>
          </p:nvPr>
        </p:nvSpPr>
        <p:spPr>
          <a:xfrm>
            <a:off x="364000" y="2451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Tree: how to find an optimal policy?</a:t>
            </a:r>
            <a:endParaRPr/>
          </a:p>
        </p:txBody>
      </p:sp>
      <p:cxnSp>
        <p:nvCxnSpPr>
          <p:cNvPr id="407" name="Google Shape;407;p41"/>
          <p:cNvCxnSpPr>
            <a:endCxn id="408" idx="1"/>
          </p:cNvCxnSpPr>
          <p:nvPr/>
        </p:nvCxnSpPr>
        <p:spPr>
          <a:xfrm flipH="1" rot="10800000">
            <a:off x="5688750" y="2612891"/>
            <a:ext cx="590100" cy="261000"/>
          </a:xfrm>
          <a:prstGeom prst="curvedConnector3">
            <a:avLst>
              <a:gd fmla="val 50000" name="adj1"/>
            </a:avLst>
          </a:prstGeom>
          <a:noFill/>
          <a:ln cap="flat" cmpd="sng" w="19050">
            <a:solidFill>
              <a:schemeClr val="dk2"/>
            </a:solidFill>
            <a:prstDash val="dot"/>
            <a:round/>
            <a:headEnd len="med" w="med" type="oval"/>
            <a:tailEnd len="med" w="med" type="none"/>
          </a:ln>
        </p:spPr>
      </p:cxnSp>
      <p:pic>
        <p:nvPicPr>
          <p:cNvPr id="409" name="Google Shape;409;p41"/>
          <p:cNvPicPr preferRelativeResize="0"/>
          <p:nvPr/>
        </p:nvPicPr>
        <p:blipFill>
          <a:blip r:embed="rId6">
            <a:alphaModFix/>
          </a:blip>
          <a:stretch>
            <a:fillRect/>
          </a:stretch>
        </p:blipFill>
        <p:spPr>
          <a:xfrm>
            <a:off x="6318550" y="2439088"/>
            <a:ext cx="370637" cy="292608"/>
          </a:xfrm>
          <a:prstGeom prst="rect">
            <a:avLst/>
          </a:prstGeom>
          <a:noFill/>
          <a:ln>
            <a:noFill/>
          </a:ln>
        </p:spPr>
      </p:pic>
      <p:pic>
        <p:nvPicPr>
          <p:cNvPr id="410" name="Google Shape;410;p41"/>
          <p:cNvPicPr preferRelativeResize="0"/>
          <p:nvPr/>
        </p:nvPicPr>
        <p:blipFill>
          <a:blip r:embed="rId7">
            <a:alphaModFix/>
          </a:blip>
          <a:stretch>
            <a:fillRect/>
          </a:stretch>
        </p:blipFill>
        <p:spPr>
          <a:xfrm>
            <a:off x="3460300" y="2200138"/>
            <a:ext cx="354056" cy="2926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Given dynamics</a:t>
            </a:r>
            <a:r>
              <a:rPr lang="en" sz="2800"/>
              <a:t>, how to find an optimal policy?</a:t>
            </a:r>
            <a:endParaRPr sz="2800"/>
          </a:p>
        </p:txBody>
      </p:sp>
      <p:sp>
        <p:nvSpPr>
          <p:cNvPr id="70" name="Google Shape;70;p1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177878" y="1251825"/>
            <a:ext cx="8940647" cy="54495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2"/>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State-</a:t>
            </a:r>
            <a:r>
              <a:rPr lang="en"/>
              <a:t> and </a:t>
            </a:r>
            <a:r>
              <a:rPr b="1" lang="en"/>
              <a:t>Action-</a:t>
            </a:r>
            <a:r>
              <a:rPr lang="en"/>
              <a:t>value functions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txBox="1"/>
          <p:nvPr>
            <p:ph idx="1" type="body"/>
          </p:nvPr>
        </p:nvSpPr>
        <p:spPr>
          <a:xfrm>
            <a:off x="311700" y="1411950"/>
            <a:ext cx="8520600" cy="47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v(s) is</a:t>
            </a:r>
            <a:r>
              <a:rPr b="1" lang="en"/>
              <a:t> </a:t>
            </a:r>
            <a:r>
              <a:rPr lang="en" u="sng"/>
              <a:t>expected</a:t>
            </a:r>
            <a:r>
              <a:rPr lang="en"/>
              <a:t> </a:t>
            </a:r>
            <a:r>
              <a:rPr lang="en">
                <a:solidFill>
                  <a:srgbClr val="990000"/>
                </a:solidFill>
              </a:rPr>
              <a:t>return </a:t>
            </a:r>
            <a:r>
              <a:rPr lang="en"/>
              <a:t>conditional on </a:t>
            </a:r>
            <a:r>
              <a:rPr lang="en" u="sng"/>
              <a:t>state</a:t>
            </a:r>
            <a:r>
              <a:rPr lang="en">
                <a:solidFill>
                  <a:srgbClr val="000000"/>
                </a:solidFill>
              </a:rPr>
              <a: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21" name="Google Shape;421;p43"/>
          <p:cNvSpPr txBox="1"/>
          <p:nvPr>
            <p:ph type="title"/>
          </p:nvPr>
        </p:nvSpPr>
        <p:spPr>
          <a:xfrm>
            <a:off x="311700" y="593375"/>
            <a:ext cx="8661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State-value</a:t>
            </a:r>
            <a:r>
              <a:rPr lang="en"/>
              <a:t> function v(s) </a:t>
            </a:r>
            <a:endParaRPr/>
          </a:p>
        </p:txBody>
      </p:sp>
      <p:pic>
        <p:nvPicPr>
          <p:cNvPr id="422" name="Google Shape;422;p43"/>
          <p:cNvPicPr preferRelativeResize="0"/>
          <p:nvPr/>
        </p:nvPicPr>
        <p:blipFill>
          <a:blip r:embed="rId3">
            <a:alphaModFix/>
          </a:blip>
          <a:stretch>
            <a:fillRect/>
          </a:stretch>
        </p:blipFill>
        <p:spPr>
          <a:xfrm>
            <a:off x="1412023" y="2767125"/>
            <a:ext cx="7561651" cy="2908887"/>
          </a:xfrm>
          <a:prstGeom prst="rect">
            <a:avLst/>
          </a:prstGeom>
          <a:noFill/>
          <a:ln>
            <a:noFill/>
          </a:ln>
        </p:spPr>
      </p:pic>
      <p:grpSp>
        <p:nvGrpSpPr>
          <p:cNvPr id="423" name="Google Shape;423;p43"/>
          <p:cNvGrpSpPr/>
          <p:nvPr/>
        </p:nvGrpSpPr>
        <p:grpSpPr>
          <a:xfrm>
            <a:off x="241050" y="5937700"/>
            <a:ext cx="8661900" cy="847200"/>
            <a:chOff x="241050" y="5937700"/>
            <a:chExt cx="8661900" cy="847200"/>
          </a:xfrm>
        </p:grpSpPr>
        <p:sp>
          <p:nvSpPr>
            <p:cNvPr id="424" name="Google Shape;424;p43"/>
            <p:cNvSpPr txBox="1"/>
            <p:nvPr/>
          </p:nvSpPr>
          <p:spPr>
            <a:xfrm>
              <a:off x="241050" y="5937700"/>
              <a:ext cx="8661900" cy="84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rgbClr val="38761D"/>
                  </a:solidFill>
                </a:rPr>
                <a:t>Intuition</a:t>
              </a:r>
              <a:r>
                <a:rPr lang="en" sz="2600">
                  <a:solidFill>
                    <a:schemeClr val="dk2"/>
                  </a:solidFill>
                </a:rPr>
                <a:t>:  value of following policy     from state s </a:t>
              </a:r>
              <a:endParaRPr sz="2600">
                <a:solidFill>
                  <a:schemeClr val="dk2"/>
                </a:solidFill>
              </a:endParaRPr>
            </a:p>
          </p:txBody>
        </p:sp>
        <p:pic>
          <p:nvPicPr>
            <p:cNvPr id="425" name="Google Shape;425;p43"/>
            <p:cNvPicPr preferRelativeResize="0"/>
            <p:nvPr/>
          </p:nvPicPr>
          <p:blipFill>
            <a:blip r:embed="rId4">
              <a:alphaModFix/>
            </a:blip>
            <a:stretch>
              <a:fillRect/>
            </a:stretch>
          </p:blipFill>
          <p:spPr>
            <a:xfrm>
              <a:off x="5436225" y="6197375"/>
              <a:ext cx="380150" cy="373825"/>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4"/>
          <p:cNvSpPr txBox="1"/>
          <p:nvPr>
            <p:ph idx="1" type="body"/>
          </p:nvPr>
        </p:nvSpPr>
        <p:spPr>
          <a:xfrm>
            <a:off x="311700" y="1411950"/>
            <a:ext cx="8520600" cy="47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v(s) is</a:t>
            </a:r>
            <a:r>
              <a:rPr b="1" lang="en"/>
              <a:t> </a:t>
            </a:r>
            <a:r>
              <a:rPr lang="en" u="sng"/>
              <a:t>expected</a:t>
            </a:r>
            <a:r>
              <a:rPr lang="en"/>
              <a:t> </a:t>
            </a:r>
            <a:r>
              <a:rPr lang="en">
                <a:solidFill>
                  <a:srgbClr val="990000"/>
                </a:solidFill>
              </a:rPr>
              <a:t>return </a:t>
            </a:r>
            <a:r>
              <a:rPr lang="en"/>
              <a:t>conditional on </a:t>
            </a:r>
            <a:r>
              <a:rPr lang="en" u="sng"/>
              <a:t>state</a:t>
            </a:r>
            <a:r>
              <a:rPr lang="en">
                <a:solidFill>
                  <a:srgbClr val="000000"/>
                </a:solidFill>
              </a:rPr>
              <a: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31" name="Google Shape;431;p44"/>
          <p:cNvSpPr txBox="1"/>
          <p:nvPr>
            <p:ph type="title"/>
          </p:nvPr>
        </p:nvSpPr>
        <p:spPr>
          <a:xfrm>
            <a:off x="311700" y="593375"/>
            <a:ext cx="8661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State-value</a:t>
            </a:r>
            <a:r>
              <a:rPr lang="en"/>
              <a:t> function v(s) </a:t>
            </a:r>
            <a:endParaRPr/>
          </a:p>
        </p:txBody>
      </p:sp>
      <p:pic>
        <p:nvPicPr>
          <p:cNvPr id="432" name="Google Shape;432;p44"/>
          <p:cNvPicPr preferRelativeResize="0"/>
          <p:nvPr/>
        </p:nvPicPr>
        <p:blipFill>
          <a:blip r:embed="rId3">
            <a:alphaModFix/>
          </a:blip>
          <a:stretch>
            <a:fillRect/>
          </a:stretch>
        </p:blipFill>
        <p:spPr>
          <a:xfrm>
            <a:off x="1412023" y="2767125"/>
            <a:ext cx="7561651" cy="2908887"/>
          </a:xfrm>
          <a:prstGeom prst="rect">
            <a:avLst/>
          </a:prstGeom>
          <a:noFill/>
          <a:ln>
            <a:noFill/>
          </a:ln>
        </p:spPr>
      </p:pic>
      <p:grpSp>
        <p:nvGrpSpPr>
          <p:cNvPr id="433" name="Google Shape;433;p44"/>
          <p:cNvGrpSpPr/>
          <p:nvPr/>
        </p:nvGrpSpPr>
        <p:grpSpPr>
          <a:xfrm>
            <a:off x="2422275" y="2033875"/>
            <a:ext cx="5795050" cy="1157400"/>
            <a:chOff x="2422275" y="2033875"/>
            <a:chExt cx="5795050" cy="1157400"/>
          </a:xfrm>
        </p:grpSpPr>
        <p:sp>
          <p:nvSpPr>
            <p:cNvPr id="434" name="Google Shape;434;p44"/>
            <p:cNvSpPr txBox="1"/>
            <p:nvPr/>
          </p:nvSpPr>
          <p:spPr>
            <a:xfrm>
              <a:off x="2964025" y="2033875"/>
              <a:ext cx="52533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E06666"/>
                  </a:solidFill>
                </a:rPr>
                <a:t>stochasticity in policy &amp; environment </a:t>
              </a:r>
              <a:r>
                <a:rPr lang="en" sz="2600">
                  <a:solidFill>
                    <a:srgbClr val="E06666"/>
                  </a:solidFill>
                </a:rPr>
                <a:t> </a:t>
              </a:r>
              <a:endParaRPr sz="2600">
                <a:solidFill>
                  <a:srgbClr val="E06666"/>
                </a:solidFill>
              </a:endParaRPr>
            </a:p>
          </p:txBody>
        </p:sp>
        <p:sp>
          <p:nvSpPr>
            <p:cNvPr id="435" name="Google Shape;435;p44"/>
            <p:cNvSpPr txBox="1"/>
            <p:nvPr/>
          </p:nvSpPr>
          <p:spPr>
            <a:xfrm>
              <a:off x="2422275" y="2820775"/>
              <a:ext cx="378000" cy="370500"/>
            </a:xfrm>
            <a:prstGeom prst="rect">
              <a:avLst/>
            </a:prstGeom>
            <a:noFill/>
            <a:ln cap="flat" cmpd="sng" w="1905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44"/>
            <p:cNvCxnSpPr>
              <a:stCxn id="434" idx="1"/>
              <a:endCxn id="435" idx="0"/>
            </p:cNvCxnSpPr>
            <p:nvPr/>
          </p:nvCxnSpPr>
          <p:spPr>
            <a:xfrm flipH="1">
              <a:off x="2611225" y="2340475"/>
              <a:ext cx="352800" cy="480300"/>
            </a:xfrm>
            <a:prstGeom prst="bentConnector2">
              <a:avLst/>
            </a:prstGeom>
            <a:noFill/>
            <a:ln cap="flat" cmpd="sng" w="28575">
              <a:solidFill>
                <a:srgbClr val="E06666"/>
              </a:solidFill>
              <a:prstDash val="solid"/>
              <a:round/>
              <a:headEnd len="med" w="med" type="none"/>
              <a:tailEnd len="med" w="med" type="none"/>
            </a:ln>
          </p:spPr>
        </p:cxnSp>
      </p:grpSp>
      <p:grpSp>
        <p:nvGrpSpPr>
          <p:cNvPr id="437" name="Google Shape;437;p44"/>
          <p:cNvGrpSpPr/>
          <p:nvPr/>
        </p:nvGrpSpPr>
        <p:grpSpPr>
          <a:xfrm>
            <a:off x="241050" y="5937700"/>
            <a:ext cx="8661900" cy="847200"/>
            <a:chOff x="241050" y="5937700"/>
            <a:chExt cx="8661900" cy="847200"/>
          </a:xfrm>
        </p:grpSpPr>
        <p:sp>
          <p:nvSpPr>
            <p:cNvPr id="438" name="Google Shape;438;p44"/>
            <p:cNvSpPr txBox="1"/>
            <p:nvPr/>
          </p:nvSpPr>
          <p:spPr>
            <a:xfrm>
              <a:off x="241050" y="5937700"/>
              <a:ext cx="8661900" cy="84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rgbClr val="38761D"/>
                  </a:solidFill>
                </a:rPr>
                <a:t>Intuition</a:t>
              </a:r>
              <a:r>
                <a:rPr lang="en" sz="2600">
                  <a:solidFill>
                    <a:schemeClr val="dk2"/>
                  </a:solidFill>
                </a:rPr>
                <a:t>:  value of following policy     from state s </a:t>
              </a:r>
              <a:endParaRPr sz="2600">
                <a:solidFill>
                  <a:schemeClr val="dk2"/>
                </a:solidFill>
              </a:endParaRPr>
            </a:p>
          </p:txBody>
        </p:sp>
        <p:pic>
          <p:nvPicPr>
            <p:cNvPr id="439" name="Google Shape;439;p44"/>
            <p:cNvPicPr preferRelativeResize="0"/>
            <p:nvPr/>
          </p:nvPicPr>
          <p:blipFill>
            <a:blip r:embed="rId4">
              <a:alphaModFix/>
            </a:blip>
            <a:stretch>
              <a:fillRect/>
            </a:stretch>
          </p:blipFill>
          <p:spPr>
            <a:xfrm>
              <a:off x="5436225" y="6197375"/>
              <a:ext cx="380150" cy="373825"/>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5"/>
          <p:cNvSpPr txBox="1"/>
          <p:nvPr>
            <p:ph idx="1" type="body"/>
          </p:nvPr>
        </p:nvSpPr>
        <p:spPr>
          <a:xfrm>
            <a:off x="311700" y="1411950"/>
            <a:ext cx="8520600" cy="47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v(s) is</a:t>
            </a:r>
            <a:r>
              <a:rPr b="1" lang="en"/>
              <a:t> </a:t>
            </a:r>
            <a:r>
              <a:rPr lang="en" u="sng"/>
              <a:t>expected</a:t>
            </a:r>
            <a:r>
              <a:rPr lang="en"/>
              <a:t> </a:t>
            </a:r>
            <a:r>
              <a:rPr lang="en">
                <a:solidFill>
                  <a:srgbClr val="990000"/>
                </a:solidFill>
              </a:rPr>
              <a:t>return </a:t>
            </a:r>
            <a:r>
              <a:rPr lang="en"/>
              <a:t>conditional on </a:t>
            </a:r>
            <a:r>
              <a:rPr lang="en" u="sng"/>
              <a:t>state</a:t>
            </a:r>
            <a:r>
              <a:rPr lang="en">
                <a:solidFill>
                  <a:srgbClr val="000000"/>
                </a:solidFill>
              </a:rPr>
              <a: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45" name="Google Shape;445;p45"/>
          <p:cNvSpPr txBox="1"/>
          <p:nvPr>
            <p:ph type="title"/>
          </p:nvPr>
        </p:nvSpPr>
        <p:spPr>
          <a:xfrm>
            <a:off x="311700" y="593375"/>
            <a:ext cx="8661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State-value</a:t>
            </a:r>
            <a:r>
              <a:rPr lang="en"/>
              <a:t> function v(s) </a:t>
            </a:r>
            <a:endParaRPr/>
          </a:p>
        </p:txBody>
      </p:sp>
      <p:pic>
        <p:nvPicPr>
          <p:cNvPr id="446" name="Google Shape;446;p45"/>
          <p:cNvPicPr preferRelativeResize="0"/>
          <p:nvPr/>
        </p:nvPicPr>
        <p:blipFill>
          <a:blip r:embed="rId3">
            <a:alphaModFix/>
          </a:blip>
          <a:stretch>
            <a:fillRect/>
          </a:stretch>
        </p:blipFill>
        <p:spPr>
          <a:xfrm>
            <a:off x="1412023" y="2767125"/>
            <a:ext cx="7561651" cy="2908887"/>
          </a:xfrm>
          <a:prstGeom prst="rect">
            <a:avLst/>
          </a:prstGeom>
          <a:noFill/>
          <a:ln>
            <a:noFill/>
          </a:ln>
        </p:spPr>
      </p:pic>
      <p:grpSp>
        <p:nvGrpSpPr>
          <p:cNvPr id="447" name="Google Shape;447;p45"/>
          <p:cNvGrpSpPr/>
          <p:nvPr/>
        </p:nvGrpSpPr>
        <p:grpSpPr>
          <a:xfrm>
            <a:off x="2422275" y="2033875"/>
            <a:ext cx="5795050" cy="1157400"/>
            <a:chOff x="2422275" y="2033875"/>
            <a:chExt cx="5795050" cy="1157400"/>
          </a:xfrm>
        </p:grpSpPr>
        <p:sp>
          <p:nvSpPr>
            <p:cNvPr id="448" name="Google Shape;448;p45"/>
            <p:cNvSpPr txBox="1"/>
            <p:nvPr/>
          </p:nvSpPr>
          <p:spPr>
            <a:xfrm>
              <a:off x="2964025" y="2033875"/>
              <a:ext cx="52533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E06666"/>
                  </a:solidFill>
                </a:rPr>
                <a:t>stochasticity in policy &amp; environment </a:t>
              </a:r>
              <a:r>
                <a:rPr lang="en" sz="2600">
                  <a:solidFill>
                    <a:srgbClr val="E06666"/>
                  </a:solidFill>
                </a:rPr>
                <a:t> </a:t>
              </a:r>
              <a:endParaRPr sz="2600">
                <a:solidFill>
                  <a:srgbClr val="E06666"/>
                </a:solidFill>
              </a:endParaRPr>
            </a:p>
          </p:txBody>
        </p:sp>
        <p:sp>
          <p:nvSpPr>
            <p:cNvPr id="449" name="Google Shape;449;p45"/>
            <p:cNvSpPr txBox="1"/>
            <p:nvPr/>
          </p:nvSpPr>
          <p:spPr>
            <a:xfrm>
              <a:off x="2422275" y="2820775"/>
              <a:ext cx="378000" cy="370500"/>
            </a:xfrm>
            <a:prstGeom prst="rect">
              <a:avLst/>
            </a:prstGeom>
            <a:noFill/>
            <a:ln cap="flat" cmpd="sng" w="1905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450" name="Google Shape;450;p45"/>
            <p:cNvCxnSpPr>
              <a:stCxn id="448" idx="1"/>
              <a:endCxn id="449" idx="0"/>
            </p:cNvCxnSpPr>
            <p:nvPr/>
          </p:nvCxnSpPr>
          <p:spPr>
            <a:xfrm flipH="1">
              <a:off x="2611225" y="2340475"/>
              <a:ext cx="352800" cy="480300"/>
            </a:xfrm>
            <a:prstGeom prst="bentConnector2">
              <a:avLst/>
            </a:prstGeom>
            <a:noFill/>
            <a:ln cap="flat" cmpd="sng" w="28575">
              <a:solidFill>
                <a:srgbClr val="E06666"/>
              </a:solidFill>
              <a:prstDash val="solid"/>
              <a:round/>
              <a:headEnd len="med" w="med" type="none"/>
              <a:tailEnd len="med" w="med" type="none"/>
            </a:ln>
          </p:spPr>
        </p:cxnSp>
      </p:grpSp>
      <p:grpSp>
        <p:nvGrpSpPr>
          <p:cNvPr id="451" name="Google Shape;451;p45"/>
          <p:cNvGrpSpPr/>
          <p:nvPr/>
        </p:nvGrpSpPr>
        <p:grpSpPr>
          <a:xfrm>
            <a:off x="152475" y="2690225"/>
            <a:ext cx="8064850" cy="2850025"/>
            <a:chOff x="152475" y="2690225"/>
            <a:chExt cx="8064850" cy="2850025"/>
          </a:xfrm>
        </p:grpSpPr>
        <p:sp>
          <p:nvSpPr>
            <p:cNvPr id="452" name="Google Shape;452;p45"/>
            <p:cNvSpPr txBox="1"/>
            <p:nvPr/>
          </p:nvSpPr>
          <p:spPr>
            <a:xfrm>
              <a:off x="2422275" y="3952100"/>
              <a:ext cx="1339500" cy="7635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txBox="1"/>
            <p:nvPr/>
          </p:nvSpPr>
          <p:spPr>
            <a:xfrm>
              <a:off x="3835275" y="3952100"/>
              <a:ext cx="1860900" cy="7635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txBox="1"/>
            <p:nvPr/>
          </p:nvSpPr>
          <p:spPr>
            <a:xfrm>
              <a:off x="152475" y="4704450"/>
              <a:ext cx="18609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A86E8"/>
                  </a:solidFill>
                </a:rPr>
                <a:t>Policy</a:t>
              </a:r>
              <a:br>
                <a:rPr lang="en" sz="2400">
                  <a:solidFill>
                    <a:srgbClr val="4A86E8"/>
                  </a:solidFill>
                </a:rPr>
              </a:br>
              <a:r>
                <a:rPr lang="en" sz="2400">
                  <a:solidFill>
                    <a:srgbClr val="4A86E8"/>
                  </a:solidFill>
                </a:rPr>
                <a:t>stochasticity </a:t>
              </a:r>
              <a:r>
                <a:rPr lang="en" sz="2600">
                  <a:solidFill>
                    <a:srgbClr val="4A86E8"/>
                  </a:solidFill>
                </a:rPr>
                <a:t> </a:t>
              </a:r>
              <a:endParaRPr sz="2600">
                <a:solidFill>
                  <a:srgbClr val="4A86E8"/>
                </a:solidFill>
              </a:endParaRPr>
            </a:p>
          </p:txBody>
        </p:sp>
        <p:cxnSp>
          <p:nvCxnSpPr>
            <p:cNvPr id="455" name="Google Shape;455;p45"/>
            <p:cNvCxnSpPr>
              <a:stCxn id="454" idx="0"/>
              <a:endCxn id="452" idx="1"/>
            </p:cNvCxnSpPr>
            <p:nvPr/>
          </p:nvCxnSpPr>
          <p:spPr>
            <a:xfrm rot="-5400000">
              <a:off x="1567425" y="3849450"/>
              <a:ext cx="370500" cy="1339500"/>
            </a:xfrm>
            <a:prstGeom prst="bentConnector2">
              <a:avLst/>
            </a:prstGeom>
            <a:noFill/>
            <a:ln cap="flat" cmpd="sng" w="19050">
              <a:solidFill>
                <a:srgbClr val="4A86E8"/>
              </a:solidFill>
              <a:prstDash val="solid"/>
              <a:round/>
              <a:headEnd len="med" w="med" type="none"/>
              <a:tailEnd len="med" w="med" type="none"/>
            </a:ln>
          </p:spPr>
        </p:cxnSp>
        <p:sp>
          <p:nvSpPr>
            <p:cNvPr id="456" name="Google Shape;456;p45"/>
            <p:cNvSpPr txBox="1"/>
            <p:nvPr/>
          </p:nvSpPr>
          <p:spPr>
            <a:xfrm>
              <a:off x="6232825" y="2690225"/>
              <a:ext cx="19845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A86E8"/>
                  </a:solidFill>
                </a:rPr>
                <a:t>Environment</a:t>
              </a:r>
              <a:br>
                <a:rPr lang="en" sz="2400">
                  <a:solidFill>
                    <a:srgbClr val="4A86E8"/>
                  </a:solidFill>
                </a:rPr>
              </a:br>
              <a:r>
                <a:rPr lang="en" sz="2400">
                  <a:solidFill>
                    <a:srgbClr val="4A86E8"/>
                  </a:solidFill>
                </a:rPr>
                <a:t>stochasticity </a:t>
              </a:r>
              <a:r>
                <a:rPr lang="en" sz="2600">
                  <a:solidFill>
                    <a:srgbClr val="4A86E8"/>
                  </a:solidFill>
                </a:rPr>
                <a:t> </a:t>
              </a:r>
              <a:endParaRPr sz="2600">
                <a:solidFill>
                  <a:srgbClr val="4A86E8"/>
                </a:solidFill>
              </a:endParaRPr>
            </a:p>
          </p:txBody>
        </p:sp>
        <p:cxnSp>
          <p:nvCxnSpPr>
            <p:cNvPr id="457" name="Google Shape;457;p45"/>
            <p:cNvCxnSpPr>
              <a:stCxn id="456" idx="2"/>
              <a:endCxn id="453" idx="0"/>
            </p:cNvCxnSpPr>
            <p:nvPr/>
          </p:nvCxnSpPr>
          <p:spPr>
            <a:xfrm rot="5400000">
              <a:off x="5782375" y="2509325"/>
              <a:ext cx="426000" cy="2459400"/>
            </a:xfrm>
            <a:prstGeom prst="bentConnector3">
              <a:avLst>
                <a:gd fmla="val 55200" name="adj1"/>
              </a:avLst>
            </a:prstGeom>
            <a:noFill/>
            <a:ln cap="flat" cmpd="sng" w="19050">
              <a:solidFill>
                <a:srgbClr val="4A86E8"/>
              </a:solidFill>
              <a:prstDash val="solid"/>
              <a:round/>
              <a:headEnd len="med" w="med" type="none"/>
              <a:tailEnd len="med" w="med" type="none"/>
            </a:ln>
          </p:spPr>
        </p:cxnSp>
      </p:grpSp>
      <p:grpSp>
        <p:nvGrpSpPr>
          <p:cNvPr id="458" name="Google Shape;458;p45"/>
          <p:cNvGrpSpPr/>
          <p:nvPr/>
        </p:nvGrpSpPr>
        <p:grpSpPr>
          <a:xfrm>
            <a:off x="241050" y="5937700"/>
            <a:ext cx="8661900" cy="847200"/>
            <a:chOff x="241050" y="5937700"/>
            <a:chExt cx="8661900" cy="847200"/>
          </a:xfrm>
        </p:grpSpPr>
        <p:sp>
          <p:nvSpPr>
            <p:cNvPr id="459" name="Google Shape;459;p45"/>
            <p:cNvSpPr txBox="1"/>
            <p:nvPr/>
          </p:nvSpPr>
          <p:spPr>
            <a:xfrm>
              <a:off x="241050" y="5937700"/>
              <a:ext cx="8661900" cy="84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rgbClr val="38761D"/>
                  </a:solidFill>
                </a:rPr>
                <a:t>Intuition</a:t>
              </a:r>
              <a:r>
                <a:rPr lang="en" sz="2600">
                  <a:solidFill>
                    <a:schemeClr val="dk2"/>
                  </a:solidFill>
                </a:rPr>
                <a:t>:  value of following policy     from state s </a:t>
              </a:r>
              <a:endParaRPr sz="2600">
                <a:solidFill>
                  <a:schemeClr val="dk2"/>
                </a:solidFill>
              </a:endParaRPr>
            </a:p>
          </p:txBody>
        </p:sp>
        <p:pic>
          <p:nvPicPr>
            <p:cNvPr id="460" name="Google Shape;460;p45"/>
            <p:cNvPicPr preferRelativeResize="0"/>
            <p:nvPr/>
          </p:nvPicPr>
          <p:blipFill>
            <a:blip r:embed="rId4">
              <a:alphaModFix/>
            </a:blip>
            <a:stretch>
              <a:fillRect/>
            </a:stretch>
          </p:blipFill>
          <p:spPr>
            <a:xfrm>
              <a:off x="5436225" y="6197375"/>
              <a:ext cx="380150" cy="373825"/>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6"/>
          <p:cNvSpPr txBox="1"/>
          <p:nvPr>
            <p:ph idx="1" type="body"/>
          </p:nvPr>
        </p:nvSpPr>
        <p:spPr>
          <a:xfrm>
            <a:off x="311700" y="1411950"/>
            <a:ext cx="8520600" cy="47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v(s) is</a:t>
            </a:r>
            <a:r>
              <a:rPr b="1" lang="en"/>
              <a:t> </a:t>
            </a:r>
            <a:r>
              <a:rPr lang="en" u="sng"/>
              <a:t>expected</a:t>
            </a:r>
            <a:r>
              <a:rPr lang="en"/>
              <a:t> </a:t>
            </a:r>
            <a:r>
              <a:rPr lang="en">
                <a:solidFill>
                  <a:srgbClr val="990000"/>
                </a:solidFill>
              </a:rPr>
              <a:t>return </a:t>
            </a:r>
            <a:r>
              <a:rPr lang="en"/>
              <a:t>conditional on </a:t>
            </a:r>
            <a:r>
              <a:rPr lang="en" u="sng"/>
              <a:t>state</a:t>
            </a:r>
            <a:r>
              <a:rPr lang="en">
                <a:solidFill>
                  <a:srgbClr val="000000"/>
                </a:solidFill>
              </a:rPr>
              <a: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66" name="Google Shape;466;p46"/>
          <p:cNvSpPr txBox="1"/>
          <p:nvPr>
            <p:ph type="title"/>
          </p:nvPr>
        </p:nvSpPr>
        <p:spPr>
          <a:xfrm>
            <a:off x="311700" y="593375"/>
            <a:ext cx="8661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State-value</a:t>
            </a:r>
            <a:r>
              <a:rPr lang="en"/>
              <a:t> function v(s) </a:t>
            </a:r>
            <a:endParaRPr/>
          </a:p>
        </p:txBody>
      </p:sp>
      <p:pic>
        <p:nvPicPr>
          <p:cNvPr id="467" name="Google Shape;467;p46"/>
          <p:cNvPicPr preferRelativeResize="0"/>
          <p:nvPr/>
        </p:nvPicPr>
        <p:blipFill>
          <a:blip r:embed="rId3">
            <a:alphaModFix/>
          </a:blip>
          <a:stretch>
            <a:fillRect/>
          </a:stretch>
        </p:blipFill>
        <p:spPr>
          <a:xfrm>
            <a:off x="1412023" y="2767125"/>
            <a:ext cx="7561651" cy="2908887"/>
          </a:xfrm>
          <a:prstGeom prst="rect">
            <a:avLst/>
          </a:prstGeom>
          <a:noFill/>
          <a:ln>
            <a:noFill/>
          </a:ln>
        </p:spPr>
      </p:pic>
      <p:grpSp>
        <p:nvGrpSpPr>
          <p:cNvPr id="468" name="Google Shape;468;p46"/>
          <p:cNvGrpSpPr/>
          <p:nvPr/>
        </p:nvGrpSpPr>
        <p:grpSpPr>
          <a:xfrm>
            <a:off x="2422275" y="2033875"/>
            <a:ext cx="5795050" cy="1157400"/>
            <a:chOff x="2422275" y="2033875"/>
            <a:chExt cx="5795050" cy="1157400"/>
          </a:xfrm>
        </p:grpSpPr>
        <p:sp>
          <p:nvSpPr>
            <p:cNvPr id="469" name="Google Shape;469;p46"/>
            <p:cNvSpPr txBox="1"/>
            <p:nvPr/>
          </p:nvSpPr>
          <p:spPr>
            <a:xfrm>
              <a:off x="2964025" y="2033875"/>
              <a:ext cx="52533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E06666"/>
                  </a:solidFill>
                </a:rPr>
                <a:t>stochasticity in policy &amp; environment </a:t>
              </a:r>
              <a:r>
                <a:rPr lang="en" sz="2600">
                  <a:solidFill>
                    <a:srgbClr val="E06666"/>
                  </a:solidFill>
                </a:rPr>
                <a:t> </a:t>
              </a:r>
              <a:endParaRPr sz="2600">
                <a:solidFill>
                  <a:srgbClr val="E06666"/>
                </a:solidFill>
              </a:endParaRPr>
            </a:p>
          </p:txBody>
        </p:sp>
        <p:sp>
          <p:nvSpPr>
            <p:cNvPr id="470" name="Google Shape;470;p46"/>
            <p:cNvSpPr txBox="1"/>
            <p:nvPr/>
          </p:nvSpPr>
          <p:spPr>
            <a:xfrm>
              <a:off x="2422275" y="2820775"/>
              <a:ext cx="378000" cy="370500"/>
            </a:xfrm>
            <a:prstGeom prst="rect">
              <a:avLst/>
            </a:prstGeom>
            <a:noFill/>
            <a:ln cap="flat" cmpd="sng" w="1905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46"/>
            <p:cNvCxnSpPr>
              <a:stCxn id="469" idx="1"/>
              <a:endCxn id="470" idx="0"/>
            </p:cNvCxnSpPr>
            <p:nvPr/>
          </p:nvCxnSpPr>
          <p:spPr>
            <a:xfrm flipH="1">
              <a:off x="2611225" y="2340475"/>
              <a:ext cx="352800" cy="480300"/>
            </a:xfrm>
            <a:prstGeom prst="bentConnector2">
              <a:avLst/>
            </a:prstGeom>
            <a:noFill/>
            <a:ln cap="flat" cmpd="sng" w="28575">
              <a:solidFill>
                <a:srgbClr val="E06666"/>
              </a:solidFill>
              <a:prstDash val="solid"/>
              <a:round/>
              <a:headEnd len="med" w="med" type="none"/>
              <a:tailEnd len="med" w="med" type="none"/>
            </a:ln>
          </p:spPr>
        </p:cxnSp>
      </p:grpSp>
      <p:grpSp>
        <p:nvGrpSpPr>
          <p:cNvPr id="472" name="Google Shape;472;p46"/>
          <p:cNvGrpSpPr/>
          <p:nvPr/>
        </p:nvGrpSpPr>
        <p:grpSpPr>
          <a:xfrm>
            <a:off x="152475" y="2690225"/>
            <a:ext cx="8064850" cy="2850025"/>
            <a:chOff x="152475" y="2690225"/>
            <a:chExt cx="8064850" cy="2850025"/>
          </a:xfrm>
        </p:grpSpPr>
        <p:sp>
          <p:nvSpPr>
            <p:cNvPr id="473" name="Google Shape;473;p46"/>
            <p:cNvSpPr txBox="1"/>
            <p:nvPr/>
          </p:nvSpPr>
          <p:spPr>
            <a:xfrm>
              <a:off x="2422275" y="3952100"/>
              <a:ext cx="1339500" cy="7635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6"/>
            <p:cNvSpPr txBox="1"/>
            <p:nvPr/>
          </p:nvSpPr>
          <p:spPr>
            <a:xfrm>
              <a:off x="3835275" y="3952100"/>
              <a:ext cx="1860900" cy="7635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6"/>
            <p:cNvSpPr txBox="1"/>
            <p:nvPr/>
          </p:nvSpPr>
          <p:spPr>
            <a:xfrm>
              <a:off x="152475" y="4704450"/>
              <a:ext cx="18609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A86E8"/>
                  </a:solidFill>
                </a:rPr>
                <a:t>Policy</a:t>
              </a:r>
              <a:br>
                <a:rPr lang="en" sz="2400">
                  <a:solidFill>
                    <a:srgbClr val="4A86E8"/>
                  </a:solidFill>
                </a:rPr>
              </a:br>
              <a:r>
                <a:rPr lang="en" sz="2400">
                  <a:solidFill>
                    <a:srgbClr val="4A86E8"/>
                  </a:solidFill>
                </a:rPr>
                <a:t>stochasticity </a:t>
              </a:r>
              <a:r>
                <a:rPr lang="en" sz="2600">
                  <a:solidFill>
                    <a:srgbClr val="4A86E8"/>
                  </a:solidFill>
                </a:rPr>
                <a:t> </a:t>
              </a:r>
              <a:endParaRPr sz="2600">
                <a:solidFill>
                  <a:srgbClr val="4A86E8"/>
                </a:solidFill>
              </a:endParaRPr>
            </a:p>
          </p:txBody>
        </p:sp>
        <p:cxnSp>
          <p:nvCxnSpPr>
            <p:cNvPr id="476" name="Google Shape;476;p46"/>
            <p:cNvCxnSpPr>
              <a:stCxn id="475" idx="0"/>
              <a:endCxn id="473" idx="1"/>
            </p:cNvCxnSpPr>
            <p:nvPr/>
          </p:nvCxnSpPr>
          <p:spPr>
            <a:xfrm rot="-5400000">
              <a:off x="1567425" y="3849450"/>
              <a:ext cx="370500" cy="1339500"/>
            </a:xfrm>
            <a:prstGeom prst="bentConnector2">
              <a:avLst/>
            </a:prstGeom>
            <a:noFill/>
            <a:ln cap="flat" cmpd="sng" w="19050">
              <a:solidFill>
                <a:srgbClr val="4A86E8"/>
              </a:solidFill>
              <a:prstDash val="solid"/>
              <a:round/>
              <a:headEnd len="med" w="med" type="none"/>
              <a:tailEnd len="med" w="med" type="none"/>
            </a:ln>
          </p:spPr>
        </p:cxnSp>
        <p:sp>
          <p:nvSpPr>
            <p:cNvPr id="477" name="Google Shape;477;p46"/>
            <p:cNvSpPr txBox="1"/>
            <p:nvPr/>
          </p:nvSpPr>
          <p:spPr>
            <a:xfrm>
              <a:off x="6232825" y="2690225"/>
              <a:ext cx="19845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A86E8"/>
                  </a:solidFill>
                </a:rPr>
                <a:t>Environment</a:t>
              </a:r>
              <a:br>
                <a:rPr lang="en" sz="2400">
                  <a:solidFill>
                    <a:srgbClr val="4A86E8"/>
                  </a:solidFill>
                </a:rPr>
              </a:br>
              <a:r>
                <a:rPr lang="en" sz="2400">
                  <a:solidFill>
                    <a:srgbClr val="4A86E8"/>
                  </a:solidFill>
                </a:rPr>
                <a:t>stochasticity </a:t>
              </a:r>
              <a:r>
                <a:rPr lang="en" sz="2600">
                  <a:solidFill>
                    <a:srgbClr val="4A86E8"/>
                  </a:solidFill>
                </a:rPr>
                <a:t> </a:t>
              </a:r>
              <a:endParaRPr sz="2600">
                <a:solidFill>
                  <a:srgbClr val="4A86E8"/>
                </a:solidFill>
              </a:endParaRPr>
            </a:p>
          </p:txBody>
        </p:sp>
        <p:cxnSp>
          <p:nvCxnSpPr>
            <p:cNvPr id="478" name="Google Shape;478;p46"/>
            <p:cNvCxnSpPr>
              <a:stCxn id="477" idx="2"/>
              <a:endCxn id="474" idx="0"/>
            </p:cNvCxnSpPr>
            <p:nvPr/>
          </p:nvCxnSpPr>
          <p:spPr>
            <a:xfrm rot="5400000">
              <a:off x="5782375" y="2509325"/>
              <a:ext cx="426000" cy="2459400"/>
            </a:xfrm>
            <a:prstGeom prst="bentConnector3">
              <a:avLst>
                <a:gd fmla="val 55200" name="adj1"/>
              </a:avLst>
            </a:prstGeom>
            <a:noFill/>
            <a:ln cap="flat" cmpd="sng" w="19050">
              <a:solidFill>
                <a:srgbClr val="4A86E8"/>
              </a:solidFill>
              <a:prstDash val="solid"/>
              <a:round/>
              <a:headEnd len="med" w="med" type="none"/>
              <a:tailEnd len="med" w="med" type="none"/>
            </a:ln>
          </p:spPr>
        </p:cxnSp>
      </p:grpSp>
      <p:grpSp>
        <p:nvGrpSpPr>
          <p:cNvPr id="479" name="Google Shape;479;p46"/>
          <p:cNvGrpSpPr/>
          <p:nvPr/>
        </p:nvGrpSpPr>
        <p:grpSpPr>
          <a:xfrm>
            <a:off x="241050" y="5937700"/>
            <a:ext cx="8661900" cy="847200"/>
            <a:chOff x="241050" y="5937700"/>
            <a:chExt cx="8661900" cy="847200"/>
          </a:xfrm>
        </p:grpSpPr>
        <p:sp>
          <p:nvSpPr>
            <p:cNvPr id="480" name="Google Shape;480;p46"/>
            <p:cNvSpPr txBox="1"/>
            <p:nvPr/>
          </p:nvSpPr>
          <p:spPr>
            <a:xfrm>
              <a:off x="241050" y="5937700"/>
              <a:ext cx="8661900" cy="84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rgbClr val="38761D"/>
                  </a:solidFill>
                </a:rPr>
                <a:t>Intuition</a:t>
              </a:r>
              <a:r>
                <a:rPr lang="en" sz="2600">
                  <a:solidFill>
                    <a:schemeClr val="dk2"/>
                  </a:solidFill>
                </a:rPr>
                <a:t>:  value of following policy     from state s </a:t>
              </a:r>
              <a:endParaRPr sz="2600">
                <a:solidFill>
                  <a:schemeClr val="dk2"/>
                </a:solidFill>
              </a:endParaRPr>
            </a:p>
          </p:txBody>
        </p:sp>
        <p:pic>
          <p:nvPicPr>
            <p:cNvPr id="481" name="Google Shape;481;p46"/>
            <p:cNvPicPr preferRelativeResize="0"/>
            <p:nvPr/>
          </p:nvPicPr>
          <p:blipFill>
            <a:blip r:embed="rId4">
              <a:alphaModFix/>
            </a:blip>
            <a:stretch>
              <a:fillRect/>
            </a:stretch>
          </p:blipFill>
          <p:spPr>
            <a:xfrm>
              <a:off x="5436225" y="6197375"/>
              <a:ext cx="380150" cy="373825"/>
            </a:xfrm>
            <a:prstGeom prst="rect">
              <a:avLst/>
            </a:prstGeom>
            <a:noFill/>
            <a:ln>
              <a:noFill/>
            </a:ln>
          </p:spPr>
        </p:pic>
      </p:grpSp>
      <p:grpSp>
        <p:nvGrpSpPr>
          <p:cNvPr id="482" name="Google Shape;482;p46"/>
          <p:cNvGrpSpPr/>
          <p:nvPr/>
        </p:nvGrpSpPr>
        <p:grpSpPr>
          <a:xfrm>
            <a:off x="6473500" y="4440825"/>
            <a:ext cx="2609200" cy="1671525"/>
            <a:chOff x="6473500" y="4440825"/>
            <a:chExt cx="2609200" cy="1671525"/>
          </a:xfrm>
        </p:grpSpPr>
        <p:sp>
          <p:nvSpPr>
            <p:cNvPr id="483" name="Google Shape;483;p46"/>
            <p:cNvSpPr txBox="1"/>
            <p:nvPr/>
          </p:nvSpPr>
          <p:spPr>
            <a:xfrm>
              <a:off x="7098200" y="5540250"/>
              <a:ext cx="1984500" cy="5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By definition</a:t>
              </a:r>
              <a:r>
                <a:rPr lang="en" sz="2600">
                  <a:solidFill>
                    <a:srgbClr val="FF0000"/>
                  </a:solidFill>
                </a:rPr>
                <a:t> </a:t>
              </a:r>
              <a:endParaRPr sz="2600">
                <a:solidFill>
                  <a:srgbClr val="FF0000"/>
                </a:solidFill>
              </a:endParaRPr>
            </a:p>
          </p:txBody>
        </p:sp>
        <p:cxnSp>
          <p:nvCxnSpPr>
            <p:cNvPr id="484" name="Google Shape;484;p46"/>
            <p:cNvCxnSpPr>
              <a:stCxn id="483" idx="1"/>
              <a:endCxn id="485" idx="2"/>
            </p:cNvCxnSpPr>
            <p:nvPr/>
          </p:nvCxnSpPr>
          <p:spPr>
            <a:xfrm rot="10800000">
              <a:off x="6785900" y="5365800"/>
              <a:ext cx="312300" cy="460500"/>
            </a:xfrm>
            <a:prstGeom prst="bentConnector2">
              <a:avLst/>
            </a:prstGeom>
            <a:noFill/>
            <a:ln cap="flat" cmpd="sng" w="19050">
              <a:solidFill>
                <a:srgbClr val="FF0000"/>
              </a:solidFill>
              <a:prstDash val="solid"/>
              <a:round/>
              <a:headEnd len="med" w="med" type="none"/>
              <a:tailEnd len="med" w="med" type="none"/>
            </a:ln>
          </p:spPr>
        </p:cxnSp>
        <p:sp>
          <p:nvSpPr>
            <p:cNvPr id="485" name="Google Shape;485;p46"/>
            <p:cNvSpPr txBox="1"/>
            <p:nvPr/>
          </p:nvSpPr>
          <p:spPr>
            <a:xfrm>
              <a:off x="6473500" y="5355600"/>
              <a:ext cx="624600" cy="1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txBox="1"/>
            <p:nvPr/>
          </p:nvSpPr>
          <p:spPr>
            <a:xfrm>
              <a:off x="6490050" y="4440825"/>
              <a:ext cx="2292000" cy="1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46"/>
            <p:cNvCxnSpPr>
              <a:stCxn id="483" idx="0"/>
              <a:endCxn id="486" idx="2"/>
            </p:cNvCxnSpPr>
            <p:nvPr/>
          </p:nvCxnSpPr>
          <p:spPr>
            <a:xfrm flipH="1" rot="5400000">
              <a:off x="7318550" y="4768350"/>
              <a:ext cx="1089300" cy="454500"/>
            </a:xfrm>
            <a:prstGeom prst="bentConnector3">
              <a:avLst>
                <a:gd fmla="val 49997" name="adj1"/>
              </a:avLst>
            </a:prstGeom>
            <a:noFill/>
            <a:ln cap="flat" cmpd="sng" w="19050">
              <a:solidFill>
                <a:srgbClr val="FF0000"/>
              </a:solidFill>
              <a:prstDash val="solid"/>
              <a:round/>
              <a:headEnd len="med" w="med" type="none"/>
              <a:tailEnd len="med" w="med" type="non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ph idx="1" type="body"/>
          </p:nvPr>
        </p:nvSpPr>
        <p:spPr>
          <a:xfrm>
            <a:off x="311700" y="1411950"/>
            <a:ext cx="8520600" cy="47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t>
            </a:r>
            <a:r>
              <a:rPr b="1" lang="en"/>
              <a:t> </a:t>
            </a:r>
            <a:r>
              <a:rPr lang="en" u="sng"/>
              <a:t>expected</a:t>
            </a:r>
            <a:r>
              <a:rPr lang="en"/>
              <a:t> </a:t>
            </a:r>
            <a:r>
              <a:rPr lang="en">
                <a:solidFill>
                  <a:srgbClr val="990000"/>
                </a:solidFill>
              </a:rPr>
              <a:t>return </a:t>
            </a:r>
            <a:r>
              <a:rPr lang="en"/>
              <a:t>conditional on </a:t>
            </a:r>
            <a:r>
              <a:rPr lang="en" u="sng"/>
              <a:t>state </a:t>
            </a:r>
            <a:r>
              <a:rPr b="1" lang="en" u="sng"/>
              <a:t>and action</a:t>
            </a:r>
            <a:r>
              <a:rPr lang="en">
                <a:solidFill>
                  <a:srgbClr val="000000"/>
                </a:solidFill>
              </a:rPr>
              <a: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493" name="Google Shape;493;p47"/>
          <p:cNvPicPr preferRelativeResize="0"/>
          <p:nvPr/>
        </p:nvPicPr>
        <p:blipFill>
          <a:blip r:embed="rId3">
            <a:alphaModFix/>
          </a:blip>
          <a:stretch>
            <a:fillRect/>
          </a:stretch>
        </p:blipFill>
        <p:spPr>
          <a:xfrm>
            <a:off x="817725" y="3776137"/>
            <a:ext cx="7600400" cy="2907925"/>
          </a:xfrm>
          <a:prstGeom prst="rect">
            <a:avLst/>
          </a:prstGeom>
          <a:noFill/>
          <a:ln>
            <a:noFill/>
          </a:ln>
        </p:spPr>
      </p:pic>
      <p:sp>
        <p:nvSpPr>
          <p:cNvPr id="494" name="Google Shape;494;p47"/>
          <p:cNvSpPr txBox="1"/>
          <p:nvPr>
            <p:ph type="title"/>
          </p:nvPr>
        </p:nvSpPr>
        <p:spPr>
          <a:xfrm>
            <a:off x="311700" y="593375"/>
            <a:ext cx="8661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Action-value</a:t>
            </a:r>
            <a:r>
              <a:rPr lang="en"/>
              <a:t> function q(s, a) </a:t>
            </a:r>
            <a:endParaRPr/>
          </a:p>
        </p:txBody>
      </p:sp>
      <p:grpSp>
        <p:nvGrpSpPr>
          <p:cNvPr id="495" name="Google Shape;495;p47"/>
          <p:cNvGrpSpPr/>
          <p:nvPr/>
        </p:nvGrpSpPr>
        <p:grpSpPr>
          <a:xfrm>
            <a:off x="286975" y="2302800"/>
            <a:ext cx="8661900" cy="847200"/>
            <a:chOff x="241050" y="5836850"/>
            <a:chExt cx="8661900" cy="847200"/>
          </a:xfrm>
        </p:grpSpPr>
        <p:sp>
          <p:nvSpPr>
            <p:cNvPr id="496" name="Google Shape;496;p47"/>
            <p:cNvSpPr txBox="1"/>
            <p:nvPr/>
          </p:nvSpPr>
          <p:spPr>
            <a:xfrm>
              <a:off x="241050" y="5836850"/>
              <a:ext cx="8661900" cy="84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38761D"/>
                  </a:solidFill>
                </a:rPr>
                <a:t>Intuition</a:t>
              </a:r>
              <a:r>
                <a:rPr lang="en" sz="2600">
                  <a:solidFill>
                    <a:schemeClr val="dk2"/>
                  </a:solidFill>
                </a:rPr>
                <a:t>:  value of following policy     </a:t>
              </a:r>
              <a:r>
                <a:rPr lang="en" sz="2600" u="sng">
                  <a:solidFill>
                    <a:schemeClr val="dk2"/>
                  </a:solidFill>
                </a:rPr>
                <a:t>after</a:t>
              </a:r>
              <a:r>
                <a:rPr lang="en" sz="2600">
                  <a:solidFill>
                    <a:schemeClr val="dk2"/>
                  </a:solidFill>
                </a:rPr>
                <a:t> committing action </a:t>
              </a:r>
              <a:r>
                <a:rPr b="1" lang="en" sz="2600">
                  <a:solidFill>
                    <a:schemeClr val="dk2"/>
                  </a:solidFill>
                </a:rPr>
                <a:t>a</a:t>
              </a:r>
              <a:r>
                <a:rPr lang="en" sz="2600">
                  <a:solidFill>
                    <a:schemeClr val="dk2"/>
                  </a:solidFill>
                </a:rPr>
                <a:t> in state </a:t>
              </a:r>
              <a:r>
                <a:rPr b="1" lang="en" sz="2600">
                  <a:solidFill>
                    <a:schemeClr val="dk2"/>
                  </a:solidFill>
                </a:rPr>
                <a:t>s</a:t>
              </a:r>
              <a:r>
                <a:rPr lang="en" sz="2600">
                  <a:solidFill>
                    <a:schemeClr val="dk2"/>
                  </a:solidFill>
                </a:rPr>
                <a:t> </a:t>
              </a:r>
              <a:endParaRPr b="1" sz="2600">
                <a:solidFill>
                  <a:schemeClr val="dk2"/>
                </a:solidFill>
              </a:endParaRPr>
            </a:p>
          </p:txBody>
        </p:sp>
        <p:pic>
          <p:nvPicPr>
            <p:cNvPr id="497" name="Google Shape;497;p47"/>
            <p:cNvPicPr preferRelativeResize="0"/>
            <p:nvPr/>
          </p:nvPicPr>
          <p:blipFill>
            <a:blip r:embed="rId4">
              <a:alphaModFix/>
            </a:blip>
            <a:stretch>
              <a:fillRect/>
            </a:stretch>
          </p:blipFill>
          <p:spPr>
            <a:xfrm>
              <a:off x="5738800" y="5920025"/>
              <a:ext cx="380150" cy="373825"/>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idx="1" type="body"/>
          </p:nvPr>
        </p:nvSpPr>
        <p:spPr>
          <a:xfrm>
            <a:off x="311700" y="1411950"/>
            <a:ext cx="8520600" cy="47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t>
            </a:r>
            <a:r>
              <a:rPr b="1" lang="en"/>
              <a:t> </a:t>
            </a:r>
            <a:r>
              <a:rPr lang="en" u="sng"/>
              <a:t>expected</a:t>
            </a:r>
            <a:r>
              <a:rPr lang="en"/>
              <a:t> </a:t>
            </a:r>
            <a:r>
              <a:rPr lang="en">
                <a:solidFill>
                  <a:srgbClr val="990000"/>
                </a:solidFill>
              </a:rPr>
              <a:t>return </a:t>
            </a:r>
            <a:r>
              <a:rPr lang="en"/>
              <a:t>conditional on </a:t>
            </a:r>
            <a:r>
              <a:rPr lang="en" u="sng"/>
              <a:t>state </a:t>
            </a:r>
            <a:r>
              <a:rPr b="1" lang="en" u="sng"/>
              <a:t>and action</a:t>
            </a:r>
            <a:r>
              <a:rPr lang="en">
                <a:solidFill>
                  <a:srgbClr val="000000"/>
                </a:solidFill>
              </a:rPr>
              <a: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503" name="Google Shape;503;p48"/>
          <p:cNvPicPr preferRelativeResize="0"/>
          <p:nvPr/>
        </p:nvPicPr>
        <p:blipFill>
          <a:blip r:embed="rId3">
            <a:alphaModFix/>
          </a:blip>
          <a:stretch>
            <a:fillRect/>
          </a:stretch>
        </p:blipFill>
        <p:spPr>
          <a:xfrm>
            <a:off x="817725" y="3776137"/>
            <a:ext cx="7600400" cy="2907925"/>
          </a:xfrm>
          <a:prstGeom prst="rect">
            <a:avLst/>
          </a:prstGeom>
          <a:noFill/>
          <a:ln>
            <a:noFill/>
          </a:ln>
        </p:spPr>
      </p:pic>
      <p:sp>
        <p:nvSpPr>
          <p:cNvPr id="504" name="Google Shape;504;p48"/>
          <p:cNvSpPr txBox="1"/>
          <p:nvPr>
            <p:ph type="title"/>
          </p:nvPr>
        </p:nvSpPr>
        <p:spPr>
          <a:xfrm>
            <a:off x="311700" y="593375"/>
            <a:ext cx="8661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Action-value</a:t>
            </a:r>
            <a:r>
              <a:rPr lang="en"/>
              <a:t> function q(s, a) </a:t>
            </a:r>
            <a:endParaRPr/>
          </a:p>
        </p:txBody>
      </p:sp>
      <p:grpSp>
        <p:nvGrpSpPr>
          <p:cNvPr id="505" name="Google Shape;505;p48"/>
          <p:cNvGrpSpPr/>
          <p:nvPr/>
        </p:nvGrpSpPr>
        <p:grpSpPr>
          <a:xfrm>
            <a:off x="4567350" y="2996925"/>
            <a:ext cx="4134375" cy="1244350"/>
            <a:chOff x="4579350" y="1629850"/>
            <a:chExt cx="4134375" cy="1244350"/>
          </a:xfrm>
        </p:grpSpPr>
        <p:sp>
          <p:nvSpPr>
            <p:cNvPr id="506" name="Google Shape;506;p48"/>
            <p:cNvSpPr txBox="1"/>
            <p:nvPr/>
          </p:nvSpPr>
          <p:spPr>
            <a:xfrm>
              <a:off x="4579350" y="2437400"/>
              <a:ext cx="1011900" cy="4368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8"/>
            <p:cNvSpPr txBox="1"/>
            <p:nvPr/>
          </p:nvSpPr>
          <p:spPr>
            <a:xfrm>
              <a:off x="6164625" y="1629850"/>
              <a:ext cx="2549100" cy="12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A86E8"/>
                  </a:solidFill>
                </a:rPr>
                <a:t>No policy stochasticity at first step</a:t>
              </a:r>
              <a:endParaRPr sz="2400">
                <a:solidFill>
                  <a:srgbClr val="4A86E8"/>
                </a:solidFill>
              </a:endParaRPr>
            </a:p>
          </p:txBody>
        </p:sp>
        <p:cxnSp>
          <p:nvCxnSpPr>
            <p:cNvPr id="508" name="Google Shape;508;p48"/>
            <p:cNvCxnSpPr>
              <a:stCxn id="507" idx="1"/>
              <a:endCxn id="506" idx="0"/>
            </p:cNvCxnSpPr>
            <p:nvPr/>
          </p:nvCxnSpPr>
          <p:spPr>
            <a:xfrm flipH="1">
              <a:off x="5085225" y="2233150"/>
              <a:ext cx="1079400" cy="204300"/>
            </a:xfrm>
            <a:prstGeom prst="bentConnector2">
              <a:avLst/>
            </a:prstGeom>
            <a:noFill/>
            <a:ln cap="flat" cmpd="sng" w="19050">
              <a:solidFill>
                <a:srgbClr val="4A86E8"/>
              </a:solidFill>
              <a:prstDash val="solid"/>
              <a:round/>
              <a:headEnd len="med" w="med" type="none"/>
              <a:tailEnd len="med" w="med" type="none"/>
            </a:ln>
          </p:spPr>
        </p:cxnSp>
      </p:grpSp>
      <p:grpSp>
        <p:nvGrpSpPr>
          <p:cNvPr id="509" name="Google Shape;509;p48"/>
          <p:cNvGrpSpPr/>
          <p:nvPr/>
        </p:nvGrpSpPr>
        <p:grpSpPr>
          <a:xfrm>
            <a:off x="286975" y="2302800"/>
            <a:ext cx="8661900" cy="847200"/>
            <a:chOff x="241050" y="5836850"/>
            <a:chExt cx="8661900" cy="847200"/>
          </a:xfrm>
        </p:grpSpPr>
        <p:sp>
          <p:nvSpPr>
            <p:cNvPr id="510" name="Google Shape;510;p48"/>
            <p:cNvSpPr txBox="1"/>
            <p:nvPr/>
          </p:nvSpPr>
          <p:spPr>
            <a:xfrm>
              <a:off x="241050" y="5836850"/>
              <a:ext cx="8661900" cy="84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38761D"/>
                  </a:solidFill>
                </a:rPr>
                <a:t>Intuition</a:t>
              </a:r>
              <a:r>
                <a:rPr lang="en" sz="2600">
                  <a:solidFill>
                    <a:schemeClr val="dk2"/>
                  </a:solidFill>
                </a:rPr>
                <a:t>:  value of following policy     </a:t>
              </a:r>
              <a:r>
                <a:rPr lang="en" sz="2600" u="sng">
                  <a:solidFill>
                    <a:schemeClr val="dk2"/>
                  </a:solidFill>
                </a:rPr>
                <a:t>after</a:t>
              </a:r>
              <a:r>
                <a:rPr lang="en" sz="2600">
                  <a:solidFill>
                    <a:schemeClr val="dk2"/>
                  </a:solidFill>
                </a:rPr>
                <a:t> committing action </a:t>
              </a:r>
              <a:r>
                <a:rPr b="1" lang="en" sz="2600">
                  <a:solidFill>
                    <a:schemeClr val="dk2"/>
                  </a:solidFill>
                </a:rPr>
                <a:t>a</a:t>
              </a:r>
              <a:r>
                <a:rPr lang="en" sz="2600">
                  <a:solidFill>
                    <a:schemeClr val="dk2"/>
                  </a:solidFill>
                </a:rPr>
                <a:t> in state </a:t>
              </a:r>
              <a:r>
                <a:rPr b="1" lang="en" sz="2600">
                  <a:solidFill>
                    <a:schemeClr val="dk2"/>
                  </a:solidFill>
                </a:rPr>
                <a:t>s</a:t>
              </a:r>
              <a:r>
                <a:rPr lang="en" sz="2600">
                  <a:solidFill>
                    <a:schemeClr val="dk2"/>
                  </a:solidFill>
                </a:rPr>
                <a:t> </a:t>
              </a:r>
              <a:endParaRPr b="1" sz="2600">
                <a:solidFill>
                  <a:schemeClr val="dk2"/>
                </a:solidFill>
              </a:endParaRPr>
            </a:p>
          </p:txBody>
        </p:sp>
        <p:pic>
          <p:nvPicPr>
            <p:cNvPr id="511" name="Google Shape;511;p48"/>
            <p:cNvPicPr preferRelativeResize="0"/>
            <p:nvPr/>
          </p:nvPicPr>
          <p:blipFill>
            <a:blip r:embed="rId4">
              <a:alphaModFix/>
            </a:blip>
            <a:stretch>
              <a:fillRect/>
            </a:stretch>
          </p:blipFill>
          <p:spPr>
            <a:xfrm>
              <a:off x="5738800" y="5920025"/>
              <a:ext cx="380150" cy="373825"/>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9"/>
          <p:cNvSpPr txBox="1"/>
          <p:nvPr>
            <p:ph idx="1" type="body"/>
          </p:nvPr>
        </p:nvSpPr>
        <p:spPr>
          <a:xfrm>
            <a:off x="311700" y="1411950"/>
            <a:ext cx="8520600" cy="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already know how to write q(s,a) in terms of v(s)</a:t>
            </a:r>
            <a:endParaRPr/>
          </a:p>
          <a:p>
            <a:pPr indent="0" lvl="0" marL="0" rtl="0" algn="l">
              <a:spcBef>
                <a:spcPts val="1600"/>
              </a:spcBef>
              <a:spcAft>
                <a:spcPts val="1600"/>
              </a:spcAft>
              <a:buNone/>
            </a:pPr>
            <a:r>
              <a:t/>
            </a:r>
            <a:endParaRPr>
              <a:solidFill>
                <a:srgbClr val="000000"/>
              </a:solidFill>
            </a:endParaRPr>
          </a:p>
        </p:txBody>
      </p:sp>
      <p:sp>
        <p:nvSpPr>
          <p:cNvPr id="517" name="Google Shape;517;p49"/>
          <p:cNvSpPr txBox="1"/>
          <p:nvPr>
            <p:ph type="title"/>
          </p:nvPr>
        </p:nvSpPr>
        <p:spPr>
          <a:xfrm>
            <a:off x="311700" y="593375"/>
            <a:ext cx="8661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 between v(s) and q(s,a)</a:t>
            </a:r>
            <a:endParaRPr/>
          </a:p>
        </p:txBody>
      </p:sp>
      <p:pic>
        <p:nvPicPr>
          <p:cNvPr id="518" name="Google Shape;518;p49"/>
          <p:cNvPicPr preferRelativeResize="0"/>
          <p:nvPr/>
        </p:nvPicPr>
        <p:blipFill>
          <a:blip r:embed="rId3">
            <a:alphaModFix/>
          </a:blip>
          <a:stretch>
            <a:fillRect/>
          </a:stretch>
        </p:blipFill>
        <p:spPr>
          <a:xfrm>
            <a:off x="1872975" y="1928263"/>
            <a:ext cx="5539349" cy="1008575"/>
          </a:xfrm>
          <a:prstGeom prst="rect">
            <a:avLst/>
          </a:prstGeom>
          <a:noFill/>
          <a:ln>
            <a:noFill/>
          </a:ln>
        </p:spPr>
      </p:pic>
      <p:sp>
        <p:nvSpPr>
          <p:cNvPr id="519" name="Google Shape;519;p49"/>
          <p:cNvSpPr txBox="1"/>
          <p:nvPr>
            <p:ph idx="1" type="body"/>
          </p:nvPr>
        </p:nvSpPr>
        <p:spPr>
          <a:xfrm>
            <a:off x="311700" y="2873800"/>
            <a:ext cx="8661900" cy="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v(s) in terms of q(s,a)?</a:t>
            </a:r>
            <a:endParaRPr>
              <a:solidFill>
                <a:schemeClr val="dk1"/>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0"/>
          <p:cNvSpPr txBox="1"/>
          <p:nvPr>
            <p:ph idx="1" type="body"/>
          </p:nvPr>
        </p:nvSpPr>
        <p:spPr>
          <a:xfrm>
            <a:off x="311700" y="1411950"/>
            <a:ext cx="8520600" cy="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already know how to write q(s,a) in terms of v(s)</a:t>
            </a:r>
            <a:endParaRPr/>
          </a:p>
          <a:p>
            <a:pPr indent="0" lvl="0" marL="0" rtl="0" algn="l">
              <a:spcBef>
                <a:spcPts val="1600"/>
              </a:spcBef>
              <a:spcAft>
                <a:spcPts val="1600"/>
              </a:spcAft>
              <a:buNone/>
            </a:pPr>
            <a:r>
              <a:t/>
            </a:r>
            <a:endParaRPr>
              <a:solidFill>
                <a:srgbClr val="000000"/>
              </a:solidFill>
            </a:endParaRPr>
          </a:p>
        </p:txBody>
      </p:sp>
      <p:sp>
        <p:nvSpPr>
          <p:cNvPr id="525" name="Google Shape;525;p50"/>
          <p:cNvSpPr txBox="1"/>
          <p:nvPr>
            <p:ph type="title"/>
          </p:nvPr>
        </p:nvSpPr>
        <p:spPr>
          <a:xfrm>
            <a:off x="311700" y="593375"/>
            <a:ext cx="86619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 between v(s) and q(s,a)</a:t>
            </a:r>
            <a:endParaRPr/>
          </a:p>
        </p:txBody>
      </p:sp>
      <p:pic>
        <p:nvPicPr>
          <p:cNvPr id="526" name="Google Shape;526;p50"/>
          <p:cNvPicPr preferRelativeResize="0"/>
          <p:nvPr/>
        </p:nvPicPr>
        <p:blipFill>
          <a:blip r:embed="rId3">
            <a:alphaModFix/>
          </a:blip>
          <a:stretch>
            <a:fillRect/>
          </a:stretch>
        </p:blipFill>
        <p:spPr>
          <a:xfrm>
            <a:off x="1872975" y="1928263"/>
            <a:ext cx="5539349" cy="1008575"/>
          </a:xfrm>
          <a:prstGeom prst="rect">
            <a:avLst/>
          </a:prstGeom>
          <a:noFill/>
          <a:ln>
            <a:noFill/>
          </a:ln>
        </p:spPr>
      </p:pic>
      <p:sp>
        <p:nvSpPr>
          <p:cNvPr id="527" name="Google Shape;527;p50"/>
          <p:cNvSpPr txBox="1"/>
          <p:nvPr>
            <p:ph idx="1" type="body"/>
          </p:nvPr>
        </p:nvSpPr>
        <p:spPr>
          <a:xfrm>
            <a:off x="311700" y="2873800"/>
            <a:ext cx="8661900" cy="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v(s) in terms of q(s,a)?</a:t>
            </a:r>
            <a:endParaRPr>
              <a:solidFill>
                <a:schemeClr val="dk1"/>
              </a:solidFill>
            </a:endParaRPr>
          </a:p>
          <a:p>
            <a:pPr indent="0" lvl="0" marL="0" rtl="0" algn="l">
              <a:spcBef>
                <a:spcPts val="1600"/>
              </a:spcBef>
              <a:spcAft>
                <a:spcPts val="1600"/>
              </a:spcAft>
              <a:buNone/>
            </a:pPr>
            <a:r>
              <a:t/>
            </a:r>
            <a:endParaRPr>
              <a:solidFill>
                <a:srgbClr val="000000"/>
              </a:solidFill>
            </a:endParaRPr>
          </a:p>
        </p:txBody>
      </p:sp>
      <p:pic>
        <p:nvPicPr>
          <p:cNvPr id="528" name="Google Shape;528;p50"/>
          <p:cNvPicPr preferRelativeResize="0"/>
          <p:nvPr/>
        </p:nvPicPr>
        <p:blipFill>
          <a:blip r:embed="rId4">
            <a:alphaModFix/>
          </a:blip>
          <a:stretch>
            <a:fillRect/>
          </a:stretch>
        </p:blipFill>
        <p:spPr>
          <a:xfrm>
            <a:off x="1416016" y="3577800"/>
            <a:ext cx="6594571" cy="1769275"/>
          </a:xfrm>
          <a:prstGeom prst="rect">
            <a:avLst/>
          </a:prstGeom>
          <a:noFill/>
          <a:ln>
            <a:noFill/>
          </a:ln>
        </p:spPr>
      </p:pic>
      <p:sp>
        <p:nvSpPr>
          <p:cNvPr id="529" name="Google Shape;529;p50"/>
          <p:cNvSpPr txBox="1"/>
          <p:nvPr>
            <p:ph idx="1" type="body"/>
          </p:nvPr>
        </p:nvSpPr>
        <p:spPr>
          <a:xfrm>
            <a:off x="382350" y="5271425"/>
            <a:ext cx="8520600" cy="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could now write q(s, a) in terms of q(s,a)!</a:t>
            </a:r>
            <a:endParaRPr>
              <a:solidFill>
                <a:schemeClr val="dk1"/>
              </a:solidFill>
            </a:endParaRPr>
          </a:p>
          <a:p>
            <a:pPr indent="0" lvl="0" marL="0" rtl="0" algn="l">
              <a:spcBef>
                <a:spcPts val="1600"/>
              </a:spcBef>
              <a:spcAft>
                <a:spcPts val="1600"/>
              </a:spcAft>
              <a:buNone/>
            </a:pPr>
            <a:r>
              <a:t/>
            </a:r>
            <a:endParaRPr>
              <a:solidFill>
                <a:srgbClr val="000000"/>
              </a:solidFill>
            </a:endParaRPr>
          </a:p>
        </p:txBody>
      </p:sp>
      <p:pic>
        <p:nvPicPr>
          <p:cNvPr id="530" name="Google Shape;530;p50"/>
          <p:cNvPicPr preferRelativeResize="0"/>
          <p:nvPr/>
        </p:nvPicPr>
        <p:blipFill>
          <a:blip r:embed="rId5">
            <a:alphaModFix/>
          </a:blip>
          <a:stretch>
            <a:fillRect/>
          </a:stretch>
        </p:blipFill>
        <p:spPr>
          <a:xfrm>
            <a:off x="674462" y="5797325"/>
            <a:ext cx="7795087" cy="1008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1"/>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Bellman </a:t>
            </a:r>
            <a:r>
              <a:rPr lang="en">
                <a:solidFill>
                  <a:srgbClr val="4A86E8"/>
                </a:solidFill>
              </a:rPr>
              <a:t>expectation</a:t>
            </a:r>
            <a:r>
              <a:rPr lang="en"/>
              <a:t> equations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eriod"/>
            </a:pPr>
            <a:r>
              <a:rPr lang="en"/>
              <a:t>What is the objective? </a:t>
            </a:r>
            <a:endParaRPr/>
          </a:p>
          <a:p>
            <a:pPr indent="-381000" lvl="1" marL="914400" rtl="0" algn="l">
              <a:lnSpc>
                <a:spcPct val="100000"/>
              </a:lnSpc>
              <a:spcBef>
                <a:spcPts val="0"/>
              </a:spcBef>
              <a:spcAft>
                <a:spcPts val="0"/>
              </a:spcAft>
              <a:buSzPts val="2400"/>
              <a:buAutoNum type="alphaLcPeriod"/>
            </a:pPr>
            <a:r>
              <a:rPr lang="en"/>
              <a:t>Reward: discounting and design</a:t>
            </a:r>
            <a:endParaRPr/>
          </a:p>
          <a:p>
            <a:pPr indent="-381000" lvl="1" marL="914400" rtl="0" algn="l">
              <a:spcBef>
                <a:spcPts val="0"/>
              </a:spcBef>
              <a:spcAft>
                <a:spcPts val="0"/>
              </a:spcAft>
              <a:buSzPts val="2400"/>
              <a:buAutoNum type="alphaLcPeriod"/>
            </a:pPr>
            <a:r>
              <a:rPr lang="en"/>
              <a:t>Expected </a:t>
            </a:r>
            <a:r>
              <a:rPr lang="en"/>
              <a:t>objective</a:t>
            </a:r>
            <a:r>
              <a:rPr lang="en"/>
              <a:t>: s</a:t>
            </a:r>
            <a:r>
              <a:rPr lang="en"/>
              <a:t>tate- and action-value function</a:t>
            </a:r>
            <a:endParaRPr/>
          </a:p>
          <a:p>
            <a:pPr indent="-393700" lvl="0" marL="457200" rtl="0" algn="l">
              <a:spcBef>
                <a:spcPts val="1000"/>
              </a:spcBef>
              <a:spcAft>
                <a:spcPts val="0"/>
              </a:spcAft>
              <a:buSzPts val="2600"/>
              <a:buAutoNum type="arabicPeriod"/>
            </a:pPr>
            <a:r>
              <a:rPr lang="en"/>
              <a:t>How to evaluate </a:t>
            </a:r>
            <a:r>
              <a:rPr lang="en"/>
              <a:t>the objective? </a:t>
            </a:r>
            <a:endParaRPr/>
          </a:p>
          <a:p>
            <a:pPr indent="-381000" lvl="1" marL="914400" rtl="0" algn="l">
              <a:spcBef>
                <a:spcPts val="0"/>
              </a:spcBef>
              <a:spcAft>
                <a:spcPts val="0"/>
              </a:spcAft>
              <a:buSzPts val="2400"/>
              <a:buAutoNum type="alphaLcPeriod"/>
            </a:pPr>
            <a:r>
              <a:rPr lang="en"/>
              <a:t>Bellman </a:t>
            </a:r>
            <a:r>
              <a:rPr lang="en">
                <a:solidFill>
                  <a:srgbClr val="4A86E8"/>
                </a:solidFill>
              </a:rPr>
              <a:t>expectation</a:t>
            </a:r>
            <a:r>
              <a:rPr lang="en"/>
              <a:t> equations</a:t>
            </a:r>
            <a:endParaRPr/>
          </a:p>
          <a:p>
            <a:pPr indent="-393700" lvl="0" marL="457200" rtl="0" algn="l">
              <a:spcBef>
                <a:spcPts val="1000"/>
              </a:spcBef>
              <a:spcAft>
                <a:spcPts val="0"/>
              </a:spcAft>
              <a:buSzPts val="2600"/>
              <a:buAutoNum type="arabicPeriod"/>
            </a:pPr>
            <a:r>
              <a:rPr lang="en"/>
              <a:t>How to improve the objective? </a:t>
            </a:r>
            <a:endParaRPr/>
          </a:p>
          <a:p>
            <a:pPr indent="-381000" lvl="1" marL="914400" rtl="0" algn="l">
              <a:spcBef>
                <a:spcPts val="0"/>
              </a:spcBef>
              <a:spcAft>
                <a:spcPts val="0"/>
              </a:spcAft>
              <a:buSzPts val="2400"/>
              <a:buAutoNum type="alphaLcPeriod"/>
            </a:pPr>
            <a:r>
              <a:rPr lang="en" sz="2400"/>
              <a:t>Bellman </a:t>
            </a:r>
            <a:r>
              <a:rPr lang="en">
                <a:solidFill>
                  <a:schemeClr val="accent1"/>
                </a:solidFill>
              </a:rPr>
              <a:t>optimality</a:t>
            </a:r>
            <a:r>
              <a:rPr lang="en" sz="2400"/>
              <a:t> equations</a:t>
            </a:r>
            <a:endParaRPr/>
          </a:p>
          <a:p>
            <a:pPr indent="-393700" lvl="0" marL="457200" rtl="0" algn="l">
              <a:spcBef>
                <a:spcPts val="1000"/>
              </a:spcBef>
              <a:spcAft>
                <a:spcPts val="0"/>
              </a:spcAft>
              <a:buSzPts val="2600"/>
              <a:buAutoNum type="arabicPeriod"/>
            </a:pPr>
            <a:r>
              <a:rPr lang="en"/>
              <a:t>Combine evaluation and improvement:</a:t>
            </a:r>
            <a:endParaRPr/>
          </a:p>
          <a:p>
            <a:pPr indent="-381000" lvl="1" marL="914400" rtl="0" algn="l">
              <a:spcBef>
                <a:spcPts val="0"/>
              </a:spcBef>
              <a:spcAft>
                <a:spcPts val="1000"/>
              </a:spcAft>
              <a:buSzPts val="2400"/>
              <a:buAutoNum type="alphaLcPeriod"/>
            </a:pPr>
            <a:r>
              <a:rPr lang="en"/>
              <a:t>Generalized Policy Iteration</a:t>
            </a:r>
            <a:endParaRPr/>
          </a:p>
        </p:txBody>
      </p:sp>
      <p:sp>
        <p:nvSpPr>
          <p:cNvPr id="77" name="Google Shape;77;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solve an MDP by finding </a:t>
            </a:r>
            <a:r>
              <a:rPr b="1" lang="en"/>
              <a:t>an</a:t>
            </a:r>
            <a:r>
              <a:rPr lang="en"/>
              <a:t> optimal policy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t>Bellman </a:t>
            </a:r>
            <a:r>
              <a:rPr lang="en">
                <a:solidFill>
                  <a:srgbClr val="4A86E8"/>
                </a:solidFill>
              </a:rPr>
              <a:t>expectation</a:t>
            </a:r>
            <a:r>
              <a:rPr lang="en"/>
              <a:t> equations</a:t>
            </a:r>
            <a:endParaRPr b="1"/>
          </a:p>
          <a:p>
            <a:pPr indent="0" lvl="0" marL="0" rtl="0" algn="l">
              <a:spcBef>
                <a:spcPts val="0"/>
              </a:spcBef>
              <a:spcAft>
                <a:spcPts val="0"/>
              </a:spcAft>
              <a:buNone/>
            </a:pPr>
            <a:r>
              <a:t/>
            </a:r>
            <a:endParaRPr/>
          </a:p>
        </p:txBody>
      </p:sp>
      <p:sp>
        <p:nvSpPr>
          <p:cNvPr id="541" name="Google Shape;541;p52"/>
          <p:cNvSpPr txBox="1"/>
          <p:nvPr>
            <p:ph idx="1" type="body"/>
          </p:nvPr>
        </p:nvSpPr>
        <p:spPr>
          <a:xfrm>
            <a:off x="311700" y="1536632"/>
            <a:ext cx="8520600" cy="68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For v(s): </a:t>
            </a:r>
            <a:r>
              <a:rPr lang="en"/>
              <a:t> </a:t>
            </a:r>
            <a:endParaRPr/>
          </a:p>
        </p:txBody>
      </p:sp>
      <p:pic>
        <p:nvPicPr>
          <p:cNvPr id="542" name="Google Shape;542;p52"/>
          <p:cNvPicPr preferRelativeResize="0"/>
          <p:nvPr/>
        </p:nvPicPr>
        <p:blipFill>
          <a:blip r:embed="rId3">
            <a:alphaModFix/>
          </a:blip>
          <a:stretch>
            <a:fillRect/>
          </a:stretch>
        </p:blipFill>
        <p:spPr>
          <a:xfrm>
            <a:off x="1122000" y="2109350"/>
            <a:ext cx="6929424" cy="1430250"/>
          </a:xfrm>
          <a:prstGeom prst="rect">
            <a:avLst/>
          </a:prstGeom>
          <a:noFill/>
          <a:ln>
            <a:noFill/>
          </a:ln>
        </p:spPr>
      </p:pic>
      <p:pic>
        <p:nvPicPr>
          <p:cNvPr id="543" name="Google Shape;543;p52"/>
          <p:cNvPicPr preferRelativeResize="0"/>
          <p:nvPr/>
        </p:nvPicPr>
        <p:blipFill>
          <a:blip r:embed="rId4">
            <a:alphaModFix/>
          </a:blip>
          <a:stretch>
            <a:fillRect/>
          </a:stretch>
        </p:blipFill>
        <p:spPr>
          <a:xfrm>
            <a:off x="744575" y="4367300"/>
            <a:ext cx="7861276" cy="1967625"/>
          </a:xfrm>
          <a:prstGeom prst="rect">
            <a:avLst/>
          </a:prstGeom>
          <a:noFill/>
          <a:ln>
            <a:noFill/>
          </a:ln>
        </p:spPr>
      </p:pic>
      <p:sp>
        <p:nvSpPr>
          <p:cNvPr id="544" name="Google Shape;544;p52"/>
          <p:cNvSpPr txBox="1"/>
          <p:nvPr>
            <p:ph idx="1" type="body"/>
          </p:nvPr>
        </p:nvSpPr>
        <p:spPr>
          <a:xfrm>
            <a:off x="353050" y="3570082"/>
            <a:ext cx="8520600" cy="68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For q(s, a):</a:t>
            </a:r>
            <a:r>
              <a:rPr lang="en"/>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gonna do with value functions?</a:t>
            </a:r>
            <a:endParaRPr/>
          </a:p>
        </p:txBody>
      </p:sp>
      <p:sp>
        <p:nvSpPr>
          <p:cNvPr id="550" name="Google Shape;550;p53"/>
          <p:cNvSpPr txBox="1"/>
          <p:nvPr>
            <p:ph idx="1" type="body"/>
          </p:nvPr>
        </p:nvSpPr>
        <p:spPr>
          <a:xfrm>
            <a:off x="311700" y="1536624"/>
            <a:ext cx="8520600" cy="48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Already know</a:t>
            </a:r>
            <a:endParaRPr/>
          </a:p>
          <a:p>
            <a:pPr indent="-393700" lvl="0" marL="457200" rtl="0" algn="l">
              <a:spcBef>
                <a:spcPts val="1600"/>
              </a:spcBef>
              <a:spcAft>
                <a:spcPts val="0"/>
              </a:spcAft>
              <a:buSzPts val="2600"/>
              <a:buChar char="●"/>
            </a:pPr>
            <a:r>
              <a:rPr lang="en"/>
              <a:t>Return, value-  and action-value functions</a:t>
            </a:r>
            <a:endParaRPr/>
          </a:p>
          <a:p>
            <a:pPr indent="-393700" lvl="0" marL="457200" rtl="0" algn="l">
              <a:spcBef>
                <a:spcPts val="0"/>
              </a:spcBef>
              <a:spcAft>
                <a:spcPts val="0"/>
              </a:spcAft>
              <a:buSzPts val="2600"/>
              <a:buChar char="●"/>
            </a:pPr>
            <a:r>
              <a:rPr lang="en"/>
              <a:t>Bellman equations – assess policy performance</a:t>
            </a:r>
            <a:endParaRPr/>
          </a:p>
          <a:p>
            <a:pPr indent="0" lvl="0" marL="0" rtl="0" algn="l">
              <a:spcBef>
                <a:spcPts val="1600"/>
              </a:spcBef>
              <a:spcAft>
                <a:spcPts val="0"/>
              </a:spcAft>
              <a:buNone/>
            </a:pPr>
            <a:r>
              <a:rPr lang="en"/>
              <a:t>O</a:t>
            </a:r>
            <a:r>
              <a:rPr lang="en"/>
              <a:t>ptimal policy makes</a:t>
            </a:r>
            <a:endParaRPr/>
          </a:p>
          <a:p>
            <a:pPr indent="-393700" lvl="0" marL="457200" rtl="0" algn="l">
              <a:spcBef>
                <a:spcPts val="1600"/>
              </a:spcBef>
              <a:spcAft>
                <a:spcPts val="0"/>
              </a:spcAft>
              <a:buSzPts val="2600"/>
              <a:buChar char="●"/>
            </a:pPr>
            <a:r>
              <a:rPr lang="en"/>
              <a:t> best actions in each possible state</a:t>
            </a:r>
            <a:endParaRPr/>
          </a:p>
          <a:p>
            <a:pPr indent="0" lvl="0" marL="0" rtl="0" algn="ctr">
              <a:spcBef>
                <a:spcPts val="1600"/>
              </a:spcBef>
              <a:spcAft>
                <a:spcPts val="0"/>
              </a:spcAft>
              <a:buNone/>
            </a:pPr>
            <a:r>
              <a:t/>
            </a:r>
            <a:endParaRPr/>
          </a:p>
          <a:p>
            <a:pPr indent="0" lvl="0" marL="0" rtl="0" algn="ctr">
              <a:spcBef>
                <a:spcPts val="0"/>
              </a:spcBef>
              <a:spcAft>
                <a:spcPts val="0"/>
              </a:spcAft>
              <a:buNone/>
            </a:pPr>
            <a:r>
              <a:rPr lang="en"/>
              <a:t>But how to know which policy </a:t>
            </a:r>
            <a:r>
              <a:rPr lang="en">
                <a:solidFill>
                  <a:schemeClr val="accent4"/>
                </a:solidFill>
              </a:rPr>
              <a:t>is better</a:t>
            </a:r>
            <a:r>
              <a:rPr lang="en"/>
              <a:t>? </a:t>
            </a:r>
            <a:endParaRPr/>
          </a:p>
          <a:p>
            <a:pPr indent="0" lvl="0" marL="0" rtl="0" algn="ctr">
              <a:spcBef>
                <a:spcPts val="1600"/>
              </a:spcBef>
              <a:spcAft>
                <a:spcPts val="0"/>
              </a:spcAft>
              <a:buNone/>
            </a:pPr>
            <a:r>
              <a:rPr lang="en"/>
              <a:t>How to compare them?</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4"/>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Bellman </a:t>
            </a:r>
            <a:r>
              <a:rPr lang="en">
                <a:solidFill>
                  <a:srgbClr val="FF9900"/>
                </a:solidFill>
              </a:rPr>
              <a:t>optimality</a:t>
            </a:r>
            <a:r>
              <a:rPr lang="en"/>
              <a:t> equations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policy is the one with the largest v(s) </a:t>
            </a:r>
            <a:endParaRPr/>
          </a:p>
        </p:txBody>
      </p:sp>
      <p:sp>
        <p:nvSpPr>
          <p:cNvPr id="561" name="Google Shape;561;p55"/>
          <p:cNvSpPr txBox="1"/>
          <p:nvPr>
            <p:ph idx="1" type="body"/>
          </p:nvPr>
        </p:nvSpPr>
        <p:spPr>
          <a:xfrm>
            <a:off x="311700" y="1536632"/>
            <a:ext cx="85206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could compare policies on the basis of v(s)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562" name="Google Shape;562;p55"/>
          <p:cNvPicPr preferRelativeResize="0"/>
          <p:nvPr/>
        </p:nvPicPr>
        <p:blipFill>
          <a:blip r:embed="rId3">
            <a:alphaModFix/>
          </a:blip>
          <a:stretch>
            <a:fillRect/>
          </a:stretch>
        </p:blipFill>
        <p:spPr>
          <a:xfrm>
            <a:off x="888201" y="4587713"/>
            <a:ext cx="3170650" cy="1220625"/>
          </a:xfrm>
          <a:prstGeom prst="rect">
            <a:avLst/>
          </a:prstGeom>
          <a:noFill/>
          <a:ln>
            <a:noFill/>
          </a:ln>
        </p:spPr>
      </p:pic>
      <p:sp>
        <p:nvSpPr>
          <p:cNvPr id="563" name="Google Shape;563;p55"/>
          <p:cNvSpPr txBox="1"/>
          <p:nvPr>
            <p:ph idx="1" type="body"/>
          </p:nvPr>
        </p:nvSpPr>
        <p:spPr>
          <a:xfrm>
            <a:off x="311700" y="2761332"/>
            <a:ext cx="8520600" cy="55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Best policy        is better or equal to any other policy </a:t>
            </a:r>
            <a:endParaRPr/>
          </a:p>
        </p:txBody>
      </p:sp>
      <p:pic>
        <p:nvPicPr>
          <p:cNvPr id="564" name="Google Shape;564;p55"/>
          <p:cNvPicPr preferRelativeResize="0"/>
          <p:nvPr/>
        </p:nvPicPr>
        <p:blipFill>
          <a:blip r:embed="rId4">
            <a:alphaModFix/>
          </a:blip>
          <a:stretch>
            <a:fillRect/>
          </a:stretch>
        </p:blipFill>
        <p:spPr>
          <a:xfrm>
            <a:off x="1555450" y="2210650"/>
            <a:ext cx="5534750" cy="551700"/>
          </a:xfrm>
          <a:prstGeom prst="rect">
            <a:avLst/>
          </a:prstGeom>
          <a:noFill/>
          <a:ln>
            <a:noFill/>
          </a:ln>
        </p:spPr>
      </p:pic>
      <p:pic>
        <p:nvPicPr>
          <p:cNvPr id="565" name="Google Shape;565;p55"/>
          <p:cNvPicPr preferRelativeResize="0"/>
          <p:nvPr/>
        </p:nvPicPr>
        <p:blipFill>
          <a:blip r:embed="rId5">
            <a:alphaModFix/>
          </a:blip>
          <a:stretch>
            <a:fillRect/>
          </a:stretch>
        </p:blipFill>
        <p:spPr>
          <a:xfrm>
            <a:off x="2110675" y="2884675"/>
            <a:ext cx="552700" cy="428350"/>
          </a:xfrm>
          <a:prstGeom prst="rect">
            <a:avLst/>
          </a:prstGeom>
          <a:noFill/>
          <a:ln>
            <a:noFill/>
          </a:ln>
        </p:spPr>
      </p:pic>
      <p:sp>
        <p:nvSpPr>
          <p:cNvPr id="566" name="Google Shape;566;p55"/>
          <p:cNvSpPr txBox="1"/>
          <p:nvPr/>
        </p:nvSpPr>
        <p:spPr>
          <a:xfrm>
            <a:off x="4916700" y="3554325"/>
            <a:ext cx="3915600" cy="17058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lang="en" sz="2400">
                <a:solidFill>
                  <a:schemeClr val="dk2"/>
                </a:solidFill>
              </a:rPr>
              <a:t>In any finite MDP there is always </a:t>
            </a:r>
            <a:r>
              <a:rPr lang="en" sz="2400">
                <a:solidFill>
                  <a:srgbClr val="FF9900"/>
                </a:solidFill>
              </a:rPr>
              <a:t>at least one</a:t>
            </a:r>
            <a:r>
              <a:rPr lang="en" sz="2400">
                <a:solidFill>
                  <a:schemeClr val="dk2"/>
                </a:solidFill>
              </a:rPr>
              <a:t> deterministic optimal policy </a:t>
            </a:r>
            <a:endParaRPr/>
          </a:p>
        </p:txBody>
      </p:sp>
      <p:sp>
        <p:nvSpPr>
          <p:cNvPr id="567" name="Google Shape;567;p55"/>
          <p:cNvSpPr txBox="1"/>
          <p:nvPr/>
        </p:nvSpPr>
        <p:spPr>
          <a:xfrm>
            <a:off x="1244025" y="4587725"/>
            <a:ext cx="2681400" cy="5517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5"/>
          <p:cNvSpPr txBox="1"/>
          <p:nvPr/>
        </p:nvSpPr>
        <p:spPr>
          <a:xfrm>
            <a:off x="345675" y="3554325"/>
            <a:ext cx="4478100" cy="55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Use optimal policy from s</a:t>
            </a:r>
            <a:endParaRPr sz="2400">
              <a:solidFill>
                <a:schemeClr val="accent5"/>
              </a:solidFill>
            </a:endParaRPr>
          </a:p>
        </p:txBody>
      </p:sp>
      <p:cxnSp>
        <p:nvCxnSpPr>
          <p:cNvPr id="569" name="Google Shape;569;p55"/>
          <p:cNvCxnSpPr>
            <a:stCxn id="568" idx="2"/>
            <a:endCxn id="567" idx="0"/>
          </p:cNvCxnSpPr>
          <p:nvPr/>
        </p:nvCxnSpPr>
        <p:spPr>
          <a:xfrm>
            <a:off x="2584725" y="4106025"/>
            <a:ext cx="0" cy="481800"/>
          </a:xfrm>
          <a:prstGeom prst="straightConnector1">
            <a:avLst/>
          </a:prstGeom>
          <a:noFill/>
          <a:ln cap="flat" cmpd="sng" w="28575">
            <a:solidFill>
              <a:schemeClr val="accent5"/>
            </a:solidFill>
            <a:prstDash val="solid"/>
            <a:round/>
            <a:headEnd len="med" w="med" type="none"/>
            <a:tailEnd len="med" w="med" type="triangle"/>
          </a:ln>
        </p:spPr>
      </p:cxnSp>
      <p:sp>
        <p:nvSpPr>
          <p:cNvPr id="570" name="Google Shape;570;p55"/>
          <p:cNvSpPr txBox="1"/>
          <p:nvPr/>
        </p:nvSpPr>
        <p:spPr>
          <a:xfrm>
            <a:off x="963825" y="5239275"/>
            <a:ext cx="3095100" cy="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5"/>
          <p:cNvSpPr txBox="1"/>
          <p:nvPr/>
        </p:nvSpPr>
        <p:spPr>
          <a:xfrm>
            <a:off x="623400" y="6052100"/>
            <a:ext cx="8520600" cy="6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AA84F"/>
                </a:solidFill>
              </a:rPr>
              <a:t>Commit action a, and </a:t>
            </a:r>
            <a:r>
              <a:rPr b="1" lang="en" sz="2400">
                <a:solidFill>
                  <a:srgbClr val="6AA84F"/>
                </a:solidFill>
              </a:rPr>
              <a:t>afterwards</a:t>
            </a:r>
            <a:r>
              <a:rPr lang="en" sz="2400">
                <a:solidFill>
                  <a:srgbClr val="6AA84F"/>
                </a:solidFill>
              </a:rPr>
              <a:t> use optimal policy</a:t>
            </a:r>
            <a:endParaRPr sz="2400">
              <a:solidFill>
                <a:srgbClr val="6AA84F"/>
              </a:solidFill>
            </a:endParaRPr>
          </a:p>
        </p:txBody>
      </p:sp>
      <p:sp>
        <p:nvSpPr>
          <p:cNvPr id="572" name="Google Shape;572;p55"/>
          <p:cNvSpPr txBox="1"/>
          <p:nvPr/>
        </p:nvSpPr>
        <p:spPr>
          <a:xfrm>
            <a:off x="926025" y="5278575"/>
            <a:ext cx="3170700" cy="551700"/>
          </a:xfrm>
          <a:prstGeom prst="rect">
            <a:avLst/>
          </a:prstGeom>
          <a:noFill/>
          <a:ln cap="flat" cmpd="sng" w="19050">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AA84F"/>
              </a:solidFill>
            </a:endParaRPr>
          </a:p>
        </p:txBody>
      </p:sp>
      <p:cxnSp>
        <p:nvCxnSpPr>
          <p:cNvPr id="573" name="Google Shape;573;p55"/>
          <p:cNvCxnSpPr>
            <a:stCxn id="572" idx="3"/>
            <a:endCxn id="571" idx="0"/>
          </p:cNvCxnSpPr>
          <p:nvPr/>
        </p:nvCxnSpPr>
        <p:spPr>
          <a:xfrm>
            <a:off x="4096725" y="5554425"/>
            <a:ext cx="786900" cy="497700"/>
          </a:xfrm>
          <a:prstGeom prst="bentConnector2">
            <a:avLst/>
          </a:prstGeom>
          <a:noFill/>
          <a:ln cap="flat" cmpd="sng" w="28575">
            <a:solidFill>
              <a:srgbClr val="6AA84F"/>
            </a:solidFill>
            <a:prstDash val="solid"/>
            <a:round/>
            <a:headEnd len="med" w="med" type="triangl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Bellman </a:t>
            </a:r>
            <a:r>
              <a:rPr lang="en">
                <a:solidFill>
                  <a:srgbClr val="FF9900"/>
                </a:solidFill>
              </a:rPr>
              <a:t>optimality</a:t>
            </a:r>
            <a:r>
              <a:rPr lang="en"/>
              <a:t> equation for </a:t>
            </a:r>
            <a:r>
              <a:rPr b="1" lang="en"/>
              <a:t>v(s)</a:t>
            </a:r>
            <a:endParaRPr/>
          </a:p>
        </p:txBody>
      </p:sp>
      <p:sp>
        <p:nvSpPr>
          <p:cNvPr id="579" name="Google Shape;579;p56"/>
          <p:cNvSpPr/>
          <p:nvPr/>
        </p:nvSpPr>
        <p:spPr>
          <a:xfrm>
            <a:off x="1786646" y="1438675"/>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6"/>
          <p:cNvSpPr/>
          <p:nvPr/>
        </p:nvSpPr>
        <p:spPr>
          <a:xfrm>
            <a:off x="1189862"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6"/>
          <p:cNvSpPr/>
          <p:nvPr/>
        </p:nvSpPr>
        <p:spPr>
          <a:xfrm>
            <a:off x="2566073"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6"/>
          <p:cNvSpPr/>
          <p:nvPr/>
        </p:nvSpPr>
        <p:spPr>
          <a:xfrm>
            <a:off x="754488"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6"/>
          <p:cNvSpPr/>
          <p:nvPr/>
        </p:nvSpPr>
        <p:spPr>
          <a:xfrm>
            <a:off x="1442593"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4" name="Google Shape;584;p56"/>
          <p:cNvPicPr preferRelativeResize="0"/>
          <p:nvPr/>
        </p:nvPicPr>
        <p:blipFill>
          <a:blip r:embed="rId3">
            <a:alphaModFix/>
          </a:blip>
          <a:stretch>
            <a:fillRect/>
          </a:stretch>
        </p:blipFill>
        <p:spPr>
          <a:xfrm>
            <a:off x="800962" y="2485550"/>
            <a:ext cx="252600" cy="293717"/>
          </a:xfrm>
          <a:prstGeom prst="rect">
            <a:avLst/>
          </a:prstGeom>
          <a:noFill/>
          <a:ln>
            <a:noFill/>
          </a:ln>
        </p:spPr>
      </p:pic>
      <p:sp>
        <p:nvSpPr>
          <p:cNvPr id="585" name="Google Shape;585;p56"/>
          <p:cNvSpPr/>
          <p:nvPr/>
        </p:nvSpPr>
        <p:spPr>
          <a:xfrm>
            <a:off x="2130699"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6"/>
          <p:cNvSpPr/>
          <p:nvPr/>
        </p:nvSpPr>
        <p:spPr>
          <a:xfrm>
            <a:off x="2818804"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7" name="Google Shape;587;p56"/>
          <p:cNvCxnSpPr>
            <a:stCxn id="579" idx="3"/>
            <a:endCxn id="580" idx="7"/>
          </p:cNvCxnSpPr>
          <p:nvPr/>
        </p:nvCxnSpPr>
        <p:spPr>
          <a:xfrm flipH="1">
            <a:off x="1405494"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588" name="Google Shape;588;p56"/>
          <p:cNvCxnSpPr>
            <a:stCxn id="579" idx="5"/>
            <a:endCxn id="581" idx="1"/>
          </p:cNvCxnSpPr>
          <p:nvPr/>
        </p:nvCxnSpPr>
        <p:spPr>
          <a:xfrm>
            <a:off x="2158198"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589" name="Google Shape;589;p56"/>
          <p:cNvCxnSpPr>
            <a:stCxn id="580" idx="3"/>
            <a:endCxn id="582" idx="0"/>
          </p:cNvCxnSpPr>
          <p:nvPr/>
        </p:nvCxnSpPr>
        <p:spPr>
          <a:xfrm flipH="1">
            <a:off x="972154"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590" name="Google Shape;590;p56"/>
          <p:cNvCxnSpPr>
            <a:stCxn id="580" idx="5"/>
            <a:endCxn id="583" idx="0"/>
          </p:cNvCxnSpPr>
          <p:nvPr/>
        </p:nvCxnSpPr>
        <p:spPr>
          <a:xfrm>
            <a:off x="1405469"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591" name="Google Shape;591;p56"/>
          <p:cNvCxnSpPr>
            <a:stCxn id="581" idx="3"/>
            <a:endCxn id="585" idx="0"/>
          </p:cNvCxnSpPr>
          <p:nvPr/>
        </p:nvCxnSpPr>
        <p:spPr>
          <a:xfrm flipH="1">
            <a:off x="2348365"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592" name="Google Shape;592;p56"/>
          <p:cNvCxnSpPr>
            <a:stCxn id="581" idx="5"/>
            <a:endCxn id="586" idx="0"/>
          </p:cNvCxnSpPr>
          <p:nvPr/>
        </p:nvCxnSpPr>
        <p:spPr>
          <a:xfrm>
            <a:off x="2781680" y="2391723"/>
            <a:ext cx="254700" cy="543000"/>
          </a:xfrm>
          <a:prstGeom prst="straightConnector1">
            <a:avLst/>
          </a:prstGeom>
          <a:noFill/>
          <a:ln cap="flat" cmpd="sng" w="19050">
            <a:solidFill>
              <a:schemeClr val="dk2"/>
            </a:solidFill>
            <a:prstDash val="solid"/>
            <a:round/>
            <a:headEnd len="med" w="med" type="none"/>
            <a:tailEnd len="med" w="med" type="none"/>
          </a:ln>
        </p:spPr>
      </p:cxnSp>
      <p:pic>
        <p:nvPicPr>
          <p:cNvPr id="593" name="Google Shape;593;p56"/>
          <p:cNvPicPr preferRelativeResize="0"/>
          <p:nvPr/>
        </p:nvPicPr>
        <p:blipFill rotWithShape="1">
          <a:blip r:embed="rId4">
            <a:alphaModFix/>
          </a:blip>
          <a:srcRect b="11757" l="10799" r="13090" t="14064"/>
          <a:stretch/>
        </p:blipFill>
        <p:spPr>
          <a:xfrm>
            <a:off x="1541896" y="1461262"/>
            <a:ext cx="196328" cy="252600"/>
          </a:xfrm>
          <a:prstGeom prst="rect">
            <a:avLst/>
          </a:prstGeom>
          <a:noFill/>
          <a:ln>
            <a:noFill/>
          </a:ln>
        </p:spPr>
      </p:pic>
      <p:pic>
        <p:nvPicPr>
          <p:cNvPr id="594" name="Google Shape;594;p56"/>
          <p:cNvPicPr preferRelativeResize="0"/>
          <p:nvPr/>
        </p:nvPicPr>
        <p:blipFill>
          <a:blip r:embed="rId5">
            <a:alphaModFix/>
          </a:blip>
          <a:stretch>
            <a:fillRect/>
          </a:stretch>
        </p:blipFill>
        <p:spPr>
          <a:xfrm>
            <a:off x="910947" y="2054709"/>
            <a:ext cx="254700" cy="275482"/>
          </a:xfrm>
          <a:prstGeom prst="rect">
            <a:avLst/>
          </a:prstGeom>
          <a:noFill/>
          <a:ln>
            <a:noFill/>
          </a:ln>
        </p:spPr>
      </p:pic>
      <p:pic>
        <p:nvPicPr>
          <p:cNvPr id="595" name="Google Shape;595;p56"/>
          <p:cNvPicPr preferRelativeResize="0"/>
          <p:nvPr/>
        </p:nvPicPr>
        <p:blipFill>
          <a:blip r:embed="rId6">
            <a:alphaModFix/>
          </a:blip>
          <a:stretch>
            <a:fillRect/>
          </a:stretch>
        </p:blipFill>
        <p:spPr>
          <a:xfrm>
            <a:off x="356091" y="2917323"/>
            <a:ext cx="318997" cy="402650"/>
          </a:xfrm>
          <a:prstGeom prst="rect">
            <a:avLst/>
          </a:prstGeom>
          <a:noFill/>
          <a:ln>
            <a:noFill/>
          </a:ln>
        </p:spPr>
      </p:pic>
      <p:pic>
        <p:nvPicPr>
          <p:cNvPr id="596" name="Google Shape;596;p56"/>
          <p:cNvPicPr preferRelativeResize="0"/>
          <p:nvPr/>
        </p:nvPicPr>
        <p:blipFill>
          <a:blip r:embed="rId7">
            <a:alphaModFix/>
          </a:blip>
          <a:stretch>
            <a:fillRect/>
          </a:stretch>
        </p:blipFill>
        <p:spPr>
          <a:xfrm>
            <a:off x="2270375" y="1356871"/>
            <a:ext cx="851754" cy="461367"/>
          </a:xfrm>
          <a:prstGeom prst="rect">
            <a:avLst/>
          </a:prstGeom>
          <a:noFill/>
          <a:ln>
            <a:noFill/>
          </a:ln>
        </p:spPr>
      </p:pic>
      <p:pic>
        <p:nvPicPr>
          <p:cNvPr id="597" name="Google Shape;597;p56"/>
          <p:cNvPicPr preferRelativeResize="0"/>
          <p:nvPr/>
        </p:nvPicPr>
        <p:blipFill>
          <a:blip r:embed="rId8">
            <a:alphaModFix/>
          </a:blip>
          <a:stretch>
            <a:fillRect/>
          </a:stretch>
        </p:blipFill>
        <p:spPr>
          <a:xfrm>
            <a:off x="3395908" y="2917325"/>
            <a:ext cx="894505" cy="469900"/>
          </a:xfrm>
          <a:prstGeom prst="rect">
            <a:avLst/>
          </a:prstGeom>
          <a:noFill/>
          <a:ln>
            <a:noFill/>
          </a:ln>
        </p:spPr>
      </p:pic>
      <p:sp>
        <p:nvSpPr>
          <p:cNvPr id="598" name="Google Shape;598;p56"/>
          <p:cNvSpPr txBox="1"/>
          <p:nvPr/>
        </p:nvSpPr>
        <p:spPr>
          <a:xfrm>
            <a:off x="398100" y="3525275"/>
            <a:ext cx="3212400" cy="9492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4A86E8"/>
                </a:solidFill>
              </a:rPr>
              <a:t>expectation</a:t>
            </a:r>
            <a:r>
              <a:rPr lang="en" sz="2400">
                <a:solidFill>
                  <a:schemeClr val="dk2"/>
                </a:solidFill>
              </a:rPr>
              <a:t> equation for v(s) </a:t>
            </a:r>
            <a:endParaRPr/>
          </a:p>
        </p:txBody>
      </p:sp>
      <p:sp>
        <p:nvSpPr>
          <p:cNvPr id="599" name="Google Shape;599;p56"/>
          <p:cNvSpPr/>
          <p:nvPr/>
        </p:nvSpPr>
        <p:spPr>
          <a:xfrm>
            <a:off x="6386696" y="1438675"/>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6"/>
          <p:cNvSpPr/>
          <p:nvPr/>
        </p:nvSpPr>
        <p:spPr>
          <a:xfrm>
            <a:off x="5789912"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6"/>
          <p:cNvSpPr/>
          <p:nvPr/>
        </p:nvSpPr>
        <p:spPr>
          <a:xfrm>
            <a:off x="7166123"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6"/>
          <p:cNvSpPr/>
          <p:nvPr/>
        </p:nvSpPr>
        <p:spPr>
          <a:xfrm>
            <a:off x="5354538"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6"/>
          <p:cNvSpPr/>
          <p:nvPr/>
        </p:nvSpPr>
        <p:spPr>
          <a:xfrm>
            <a:off x="6042643"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4" name="Google Shape;604;p56"/>
          <p:cNvPicPr preferRelativeResize="0"/>
          <p:nvPr/>
        </p:nvPicPr>
        <p:blipFill>
          <a:blip r:embed="rId3">
            <a:alphaModFix/>
          </a:blip>
          <a:stretch>
            <a:fillRect/>
          </a:stretch>
        </p:blipFill>
        <p:spPr>
          <a:xfrm>
            <a:off x="5401012" y="2485550"/>
            <a:ext cx="252600" cy="293717"/>
          </a:xfrm>
          <a:prstGeom prst="rect">
            <a:avLst/>
          </a:prstGeom>
          <a:noFill/>
          <a:ln>
            <a:noFill/>
          </a:ln>
        </p:spPr>
      </p:pic>
      <p:sp>
        <p:nvSpPr>
          <p:cNvPr id="605" name="Google Shape;605;p56"/>
          <p:cNvSpPr/>
          <p:nvPr/>
        </p:nvSpPr>
        <p:spPr>
          <a:xfrm>
            <a:off x="6730749"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6"/>
          <p:cNvSpPr/>
          <p:nvPr/>
        </p:nvSpPr>
        <p:spPr>
          <a:xfrm>
            <a:off x="7418854"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7" name="Google Shape;607;p56"/>
          <p:cNvCxnSpPr>
            <a:stCxn id="599" idx="3"/>
            <a:endCxn id="600" idx="7"/>
          </p:cNvCxnSpPr>
          <p:nvPr/>
        </p:nvCxnSpPr>
        <p:spPr>
          <a:xfrm flipH="1">
            <a:off x="6005544"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608" name="Google Shape;608;p56"/>
          <p:cNvCxnSpPr>
            <a:stCxn id="599" idx="5"/>
            <a:endCxn id="601" idx="1"/>
          </p:cNvCxnSpPr>
          <p:nvPr/>
        </p:nvCxnSpPr>
        <p:spPr>
          <a:xfrm>
            <a:off x="6758248"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609" name="Google Shape;609;p56"/>
          <p:cNvCxnSpPr>
            <a:stCxn id="600" idx="3"/>
            <a:endCxn id="602" idx="0"/>
          </p:cNvCxnSpPr>
          <p:nvPr/>
        </p:nvCxnSpPr>
        <p:spPr>
          <a:xfrm flipH="1">
            <a:off x="5572204"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10" name="Google Shape;610;p56"/>
          <p:cNvCxnSpPr>
            <a:stCxn id="600" idx="5"/>
            <a:endCxn id="603" idx="0"/>
          </p:cNvCxnSpPr>
          <p:nvPr/>
        </p:nvCxnSpPr>
        <p:spPr>
          <a:xfrm>
            <a:off x="6005519"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11" name="Google Shape;611;p56"/>
          <p:cNvCxnSpPr>
            <a:stCxn id="601" idx="3"/>
            <a:endCxn id="605" idx="0"/>
          </p:cNvCxnSpPr>
          <p:nvPr/>
        </p:nvCxnSpPr>
        <p:spPr>
          <a:xfrm flipH="1">
            <a:off x="6948415"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12" name="Google Shape;612;p56"/>
          <p:cNvCxnSpPr>
            <a:stCxn id="601" idx="5"/>
            <a:endCxn id="606" idx="0"/>
          </p:cNvCxnSpPr>
          <p:nvPr/>
        </p:nvCxnSpPr>
        <p:spPr>
          <a:xfrm>
            <a:off x="7381730" y="2391723"/>
            <a:ext cx="254700" cy="543000"/>
          </a:xfrm>
          <a:prstGeom prst="straightConnector1">
            <a:avLst/>
          </a:prstGeom>
          <a:noFill/>
          <a:ln cap="flat" cmpd="sng" w="19050">
            <a:solidFill>
              <a:schemeClr val="dk2"/>
            </a:solidFill>
            <a:prstDash val="solid"/>
            <a:round/>
            <a:headEnd len="med" w="med" type="none"/>
            <a:tailEnd len="med" w="med" type="none"/>
          </a:ln>
        </p:spPr>
      </p:cxnSp>
      <p:pic>
        <p:nvPicPr>
          <p:cNvPr id="613" name="Google Shape;613;p56"/>
          <p:cNvPicPr preferRelativeResize="0"/>
          <p:nvPr/>
        </p:nvPicPr>
        <p:blipFill rotWithShape="1">
          <a:blip r:embed="rId4">
            <a:alphaModFix/>
          </a:blip>
          <a:srcRect b="11757" l="10799" r="13090" t="14064"/>
          <a:stretch/>
        </p:blipFill>
        <p:spPr>
          <a:xfrm>
            <a:off x="6141946" y="1461262"/>
            <a:ext cx="196328" cy="252600"/>
          </a:xfrm>
          <a:prstGeom prst="rect">
            <a:avLst/>
          </a:prstGeom>
          <a:noFill/>
          <a:ln>
            <a:noFill/>
          </a:ln>
        </p:spPr>
      </p:pic>
      <p:pic>
        <p:nvPicPr>
          <p:cNvPr id="614" name="Google Shape;614;p56"/>
          <p:cNvPicPr preferRelativeResize="0"/>
          <p:nvPr/>
        </p:nvPicPr>
        <p:blipFill>
          <a:blip r:embed="rId5">
            <a:alphaModFix/>
          </a:blip>
          <a:stretch>
            <a:fillRect/>
          </a:stretch>
        </p:blipFill>
        <p:spPr>
          <a:xfrm>
            <a:off x="5510997" y="2054709"/>
            <a:ext cx="254700" cy="275482"/>
          </a:xfrm>
          <a:prstGeom prst="rect">
            <a:avLst/>
          </a:prstGeom>
          <a:noFill/>
          <a:ln>
            <a:noFill/>
          </a:ln>
        </p:spPr>
      </p:pic>
      <p:pic>
        <p:nvPicPr>
          <p:cNvPr id="615" name="Google Shape;615;p56"/>
          <p:cNvPicPr preferRelativeResize="0"/>
          <p:nvPr/>
        </p:nvPicPr>
        <p:blipFill>
          <a:blip r:embed="rId6">
            <a:alphaModFix/>
          </a:blip>
          <a:stretch>
            <a:fillRect/>
          </a:stretch>
        </p:blipFill>
        <p:spPr>
          <a:xfrm>
            <a:off x="4956141" y="2917323"/>
            <a:ext cx="318997" cy="402650"/>
          </a:xfrm>
          <a:prstGeom prst="rect">
            <a:avLst/>
          </a:prstGeom>
          <a:noFill/>
          <a:ln>
            <a:noFill/>
          </a:ln>
        </p:spPr>
      </p:pic>
      <p:sp>
        <p:nvSpPr>
          <p:cNvPr id="616" name="Google Shape;616;p56"/>
          <p:cNvSpPr txBox="1"/>
          <p:nvPr/>
        </p:nvSpPr>
        <p:spPr>
          <a:xfrm>
            <a:off x="4998150" y="3525275"/>
            <a:ext cx="3212400" cy="949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FF9900"/>
                </a:solidFill>
              </a:rPr>
              <a:t>optimality</a:t>
            </a:r>
            <a:r>
              <a:rPr lang="en" sz="2400">
                <a:solidFill>
                  <a:schemeClr val="dk2"/>
                </a:solidFill>
              </a:rPr>
              <a:t> equation for v</a:t>
            </a:r>
            <a:r>
              <a:rPr baseline="-25000" lang="en" sz="2400">
                <a:solidFill>
                  <a:schemeClr val="dk2"/>
                </a:solidFill>
              </a:rPr>
              <a:t>*</a:t>
            </a:r>
            <a:r>
              <a:rPr lang="en" sz="2400">
                <a:solidFill>
                  <a:schemeClr val="dk2"/>
                </a:solidFill>
              </a:rPr>
              <a:t>(s) </a:t>
            </a:r>
            <a:endParaRPr/>
          </a:p>
        </p:txBody>
      </p:sp>
      <p:cxnSp>
        <p:nvCxnSpPr>
          <p:cNvPr id="617" name="Google Shape;617;p56"/>
          <p:cNvCxnSpPr/>
          <p:nvPr/>
        </p:nvCxnSpPr>
        <p:spPr>
          <a:xfrm>
            <a:off x="3553038" y="2077500"/>
            <a:ext cx="1333200" cy="0"/>
          </a:xfrm>
          <a:prstGeom prst="straightConnector1">
            <a:avLst/>
          </a:prstGeom>
          <a:noFill/>
          <a:ln cap="flat" cmpd="sng" w="38100">
            <a:solidFill>
              <a:srgbClr val="FF9900"/>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cxnSp>
        <p:nvCxnSpPr>
          <p:cNvPr id="622" name="Google Shape;622;p57"/>
          <p:cNvCxnSpPr/>
          <p:nvPr/>
        </p:nvCxnSpPr>
        <p:spPr>
          <a:xfrm>
            <a:off x="6152575" y="2077500"/>
            <a:ext cx="899400" cy="0"/>
          </a:xfrm>
          <a:prstGeom prst="straightConnector1">
            <a:avLst/>
          </a:prstGeom>
          <a:noFill/>
          <a:ln cap="flat" cmpd="sng" w="19050">
            <a:solidFill>
              <a:srgbClr val="FF9900"/>
            </a:solidFill>
            <a:prstDash val="solid"/>
            <a:round/>
            <a:headEnd len="med" w="med" type="none"/>
            <a:tailEnd len="med" w="med" type="none"/>
          </a:ln>
        </p:spPr>
      </p:cxnSp>
      <p:sp>
        <p:nvSpPr>
          <p:cNvPr id="623" name="Google Shape;623;p5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Bellman </a:t>
            </a:r>
            <a:r>
              <a:rPr lang="en">
                <a:solidFill>
                  <a:srgbClr val="FF9900"/>
                </a:solidFill>
              </a:rPr>
              <a:t>optimality</a:t>
            </a:r>
            <a:r>
              <a:rPr lang="en"/>
              <a:t> equation for </a:t>
            </a:r>
            <a:r>
              <a:rPr b="1" lang="en"/>
              <a:t>v(s)</a:t>
            </a:r>
            <a:endParaRPr/>
          </a:p>
        </p:txBody>
      </p:sp>
      <p:sp>
        <p:nvSpPr>
          <p:cNvPr id="624" name="Google Shape;624;p57"/>
          <p:cNvSpPr/>
          <p:nvPr/>
        </p:nvSpPr>
        <p:spPr>
          <a:xfrm>
            <a:off x="1786646" y="1438675"/>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7"/>
          <p:cNvSpPr/>
          <p:nvPr/>
        </p:nvSpPr>
        <p:spPr>
          <a:xfrm>
            <a:off x="1189862"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7"/>
          <p:cNvSpPr/>
          <p:nvPr/>
        </p:nvSpPr>
        <p:spPr>
          <a:xfrm>
            <a:off x="2566073"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7"/>
          <p:cNvSpPr/>
          <p:nvPr/>
        </p:nvSpPr>
        <p:spPr>
          <a:xfrm>
            <a:off x="754488"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7"/>
          <p:cNvSpPr/>
          <p:nvPr/>
        </p:nvSpPr>
        <p:spPr>
          <a:xfrm>
            <a:off x="1442593"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9" name="Google Shape;629;p57"/>
          <p:cNvPicPr preferRelativeResize="0"/>
          <p:nvPr/>
        </p:nvPicPr>
        <p:blipFill>
          <a:blip r:embed="rId3">
            <a:alphaModFix/>
          </a:blip>
          <a:stretch>
            <a:fillRect/>
          </a:stretch>
        </p:blipFill>
        <p:spPr>
          <a:xfrm>
            <a:off x="800962" y="2485550"/>
            <a:ext cx="252600" cy="293717"/>
          </a:xfrm>
          <a:prstGeom prst="rect">
            <a:avLst/>
          </a:prstGeom>
          <a:noFill/>
          <a:ln>
            <a:noFill/>
          </a:ln>
        </p:spPr>
      </p:pic>
      <p:sp>
        <p:nvSpPr>
          <p:cNvPr id="630" name="Google Shape;630;p57"/>
          <p:cNvSpPr/>
          <p:nvPr/>
        </p:nvSpPr>
        <p:spPr>
          <a:xfrm>
            <a:off x="2130699"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7"/>
          <p:cNvSpPr/>
          <p:nvPr/>
        </p:nvSpPr>
        <p:spPr>
          <a:xfrm>
            <a:off x="2818804"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57"/>
          <p:cNvCxnSpPr>
            <a:stCxn id="624" idx="3"/>
            <a:endCxn id="625" idx="7"/>
          </p:cNvCxnSpPr>
          <p:nvPr/>
        </p:nvCxnSpPr>
        <p:spPr>
          <a:xfrm flipH="1">
            <a:off x="1405494"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633" name="Google Shape;633;p57"/>
          <p:cNvCxnSpPr>
            <a:stCxn id="624" idx="5"/>
            <a:endCxn id="626" idx="1"/>
          </p:cNvCxnSpPr>
          <p:nvPr/>
        </p:nvCxnSpPr>
        <p:spPr>
          <a:xfrm>
            <a:off x="2158198"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634" name="Google Shape;634;p57"/>
          <p:cNvCxnSpPr>
            <a:stCxn id="625" idx="3"/>
            <a:endCxn id="627" idx="0"/>
          </p:cNvCxnSpPr>
          <p:nvPr/>
        </p:nvCxnSpPr>
        <p:spPr>
          <a:xfrm flipH="1">
            <a:off x="972154"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35" name="Google Shape;635;p57"/>
          <p:cNvCxnSpPr>
            <a:stCxn id="625" idx="5"/>
            <a:endCxn id="628" idx="0"/>
          </p:cNvCxnSpPr>
          <p:nvPr/>
        </p:nvCxnSpPr>
        <p:spPr>
          <a:xfrm>
            <a:off x="1405469"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36" name="Google Shape;636;p57"/>
          <p:cNvCxnSpPr>
            <a:stCxn id="626" idx="3"/>
            <a:endCxn id="630" idx="0"/>
          </p:cNvCxnSpPr>
          <p:nvPr/>
        </p:nvCxnSpPr>
        <p:spPr>
          <a:xfrm flipH="1">
            <a:off x="2348365"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37" name="Google Shape;637;p57"/>
          <p:cNvCxnSpPr>
            <a:stCxn id="626" idx="5"/>
            <a:endCxn id="631" idx="0"/>
          </p:cNvCxnSpPr>
          <p:nvPr/>
        </p:nvCxnSpPr>
        <p:spPr>
          <a:xfrm>
            <a:off x="2781680" y="2391723"/>
            <a:ext cx="254700" cy="543000"/>
          </a:xfrm>
          <a:prstGeom prst="straightConnector1">
            <a:avLst/>
          </a:prstGeom>
          <a:noFill/>
          <a:ln cap="flat" cmpd="sng" w="19050">
            <a:solidFill>
              <a:schemeClr val="dk2"/>
            </a:solidFill>
            <a:prstDash val="solid"/>
            <a:round/>
            <a:headEnd len="med" w="med" type="none"/>
            <a:tailEnd len="med" w="med" type="none"/>
          </a:ln>
        </p:spPr>
      </p:cxnSp>
      <p:pic>
        <p:nvPicPr>
          <p:cNvPr id="638" name="Google Shape;638;p57"/>
          <p:cNvPicPr preferRelativeResize="0"/>
          <p:nvPr/>
        </p:nvPicPr>
        <p:blipFill rotWithShape="1">
          <a:blip r:embed="rId4">
            <a:alphaModFix/>
          </a:blip>
          <a:srcRect b="11757" l="10799" r="13090" t="14064"/>
          <a:stretch/>
        </p:blipFill>
        <p:spPr>
          <a:xfrm>
            <a:off x="1541896" y="1461262"/>
            <a:ext cx="196328" cy="252600"/>
          </a:xfrm>
          <a:prstGeom prst="rect">
            <a:avLst/>
          </a:prstGeom>
          <a:noFill/>
          <a:ln>
            <a:noFill/>
          </a:ln>
        </p:spPr>
      </p:pic>
      <p:pic>
        <p:nvPicPr>
          <p:cNvPr id="639" name="Google Shape;639;p57"/>
          <p:cNvPicPr preferRelativeResize="0"/>
          <p:nvPr/>
        </p:nvPicPr>
        <p:blipFill>
          <a:blip r:embed="rId5">
            <a:alphaModFix/>
          </a:blip>
          <a:stretch>
            <a:fillRect/>
          </a:stretch>
        </p:blipFill>
        <p:spPr>
          <a:xfrm>
            <a:off x="910947" y="2054709"/>
            <a:ext cx="254700" cy="275482"/>
          </a:xfrm>
          <a:prstGeom prst="rect">
            <a:avLst/>
          </a:prstGeom>
          <a:noFill/>
          <a:ln>
            <a:noFill/>
          </a:ln>
        </p:spPr>
      </p:pic>
      <p:pic>
        <p:nvPicPr>
          <p:cNvPr id="640" name="Google Shape;640;p57"/>
          <p:cNvPicPr preferRelativeResize="0"/>
          <p:nvPr/>
        </p:nvPicPr>
        <p:blipFill>
          <a:blip r:embed="rId6">
            <a:alphaModFix/>
          </a:blip>
          <a:stretch>
            <a:fillRect/>
          </a:stretch>
        </p:blipFill>
        <p:spPr>
          <a:xfrm>
            <a:off x="356091" y="2917323"/>
            <a:ext cx="318997" cy="402650"/>
          </a:xfrm>
          <a:prstGeom prst="rect">
            <a:avLst/>
          </a:prstGeom>
          <a:noFill/>
          <a:ln>
            <a:noFill/>
          </a:ln>
        </p:spPr>
      </p:pic>
      <p:pic>
        <p:nvPicPr>
          <p:cNvPr id="641" name="Google Shape;641;p57"/>
          <p:cNvPicPr preferRelativeResize="0"/>
          <p:nvPr/>
        </p:nvPicPr>
        <p:blipFill>
          <a:blip r:embed="rId7">
            <a:alphaModFix/>
          </a:blip>
          <a:stretch>
            <a:fillRect/>
          </a:stretch>
        </p:blipFill>
        <p:spPr>
          <a:xfrm>
            <a:off x="2270375" y="1356871"/>
            <a:ext cx="851754" cy="461367"/>
          </a:xfrm>
          <a:prstGeom prst="rect">
            <a:avLst/>
          </a:prstGeom>
          <a:noFill/>
          <a:ln>
            <a:noFill/>
          </a:ln>
        </p:spPr>
      </p:pic>
      <p:pic>
        <p:nvPicPr>
          <p:cNvPr id="642" name="Google Shape;642;p57"/>
          <p:cNvPicPr preferRelativeResize="0"/>
          <p:nvPr/>
        </p:nvPicPr>
        <p:blipFill>
          <a:blip r:embed="rId8">
            <a:alphaModFix/>
          </a:blip>
          <a:stretch>
            <a:fillRect/>
          </a:stretch>
        </p:blipFill>
        <p:spPr>
          <a:xfrm>
            <a:off x="3395908" y="2917325"/>
            <a:ext cx="894505" cy="469900"/>
          </a:xfrm>
          <a:prstGeom prst="rect">
            <a:avLst/>
          </a:prstGeom>
          <a:noFill/>
          <a:ln>
            <a:noFill/>
          </a:ln>
        </p:spPr>
      </p:pic>
      <p:sp>
        <p:nvSpPr>
          <p:cNvPr id="643" name="Google Shape;643;p57"/>
          <p:cNvSpPr txBox="1"/>
          <p:nvPr/>
        </p:nvSpPr>
        <p:spPr>
          <a:xfrm>
            <a:off x="398100" y="3525275"/>
            <a:ext cx="3212400" cy="9492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4A86E8"/>
                </a:solidFill>
              </a:rPr>
              <a:t>expectation</a:t>
            </a:r>
            <a:r>
              <a:rPr lang="en" sz="2400">
                <a:solidFill>
                  <a:schemeClr val="dk2"/>
                </a:solidFill>
              </a:rPr>
              <a:t> equation for v(s) </a:t>
            </a:r>
            <a:endParaRPr/>
          </a:p>
        </p:txBody>
      </p:sp>
      <p:sp>
        <p:nvSpPr>
          <p:cNvPr id="644" name="Google Shape;644;p57"/>
          <p:cNvSpPr/>
          <p:nvPr/>
        </p:nvSpPr>
        <p:spPr>
          <a:xfrm>
            <a:off x="6386696" y="1438675"/>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7"/>
          <p:cNvSpPr/>
          <p:nvPr/>
        </p:nvSpPr>
        <p:spPr>
          <a:xfrm>
            <a:off x="5789912"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7"/>
          <p:cNvSpPr/>
          <p:nvPr/>
        </p:nvSpPr>
        <p:spPr>
          <a:xfrm>
            <a:off x="7166123"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7"/>
          <p:cNvSpPr/>
          <p:nvPr/>
        </p:nvSpPr>
        <p:spPr>
          <a:xfrm>
            <a:off x="5354538"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7"/>
          <p:cNvSpPr/>
          <p:nvPr/>
        </p:nvSpPr>
        <p:spPr>
          <a:xfrm>
            <a:off x="6042643"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9" name="Google Shape;649;p57"/>
          <p:cNvPicPr preferRelativeResize="0"/>
          <p:nvPr/>
        </p:nvPicPr>
        <p:blipFill>
          <a:blip r:embed="rId3">
            <a:alphaModFix/>
          </a:blip>
          <a:stretch>
            <a:fillRect/>
          </a:stretch>
        </p:blipFill>
        <p:spPr>
          <a:xfrm>
            <a:off x="5401012" y="2485550"/>
            <a:ext cx="252600" cy="293717"/>
          </a:xfrm>
          <a:prstGeom prst="rect">
            <a:avLst/>
          </a:prstGeom>
          <a:noFill/>
          <a:ln>
            <a:noFill/>
          </a:ln>
        </p:spPr>
      </p:pic>
      <p:sp>
        <p:nvSpPr>
          <p:cNvPr id="650" name="Google Shape;650;p57"/>
          <p:cNvSpPr/>
          <p:nvPr/>
        </p:nvSpPr>
        <p:spPr>
          <a:xfrm>
            <a:off x="6730749"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7"/>
          <p:cNvSpPr/>
          <p:nvPr/>
        </p:nvSpPr>
        <p:spPr>
          <a:xfrm>
            <a:off x="7418854"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2" name="Google Shape;652;p57"/>
          <p:cNvCxnSpPr>
            <a:stCxn id="644" idx="3"/>
            <a:endCxn id="645" idx="7"/>
          </p:cNvCxnSpPr>
          <p:nvPr/>
        </p:nvCxnSpPr>
        <p:spPr>
          <a:xfrm flipH="1">
            <a:off x="6005544"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653" name="Google Shape;653;p57"/>
          <p:cNvCxnSpPr>
            <a:stCxn id="644" idx="5"/>
            <a:endCxn id="646" idx="1"/>
          </p:cNvCxnSpPr>
          <p:nvPr/>
        </p:nvCxnSpPr>
        <p:spPr>
          <a:xfrm>
            <a:off x="6758248"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654" name="Google Shape;654;p57"/>
          <p:cNvCxnSpPr>
            <a:stCxn id="645" idx="3"/>
            <a:endCxn id="647" idx="0"/>
          </p:cNvCxnSpPr>
          <p:nvPr/>
        </p:nvCxnSpPr>
        <p:spPr>
          <a:xfrm flipH="1">
            <a:off x="5572204"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55" name="Google Shape;655;p57"/>
          <p:cNvCxnSpPr>
            <a:stCxn id="645" idx="5"/>
            <a:endCxn id="648" idx="0"/>
          </p:cNvCxnSpPr>
          <p:nvPr/>
        </p:nvCxnSpPr>
        <p:spPr>
          <a:xfrm>
            <a:off x="6005519"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56" name="Google Shape;656;p57"/>
          <p:cNvCxnSpPr>
            <a:stCxn id="646" idx="3"/>
            <a:endCxn id="650" idx="0"/>
          </p:cNvCxnSpPr>
          <p:nvPr/>
        </p:nvCxnSpPr>
        <p:spPr>
          <a:xfrm flipH="1">
            <a:off x="6948415"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57" name="Google Shape;657;p57"/>
          <p:cNvCxnSpPr>
            <a:stCxn id="646" idx="5"/>
            <a:endCxn id="651" idx="0"/>
          </p:cNvCxnSpPr>
          <p:nvPr/>
        </p:nvCxnSpPr>
        <p:spPr>
          <a:xfrm>
            <a:off x="7381730" y="2391723"/>
            <a:ext cx="254700" cy="543000"/>
          </a:xfrm>
          <a:prstGeom prst="straightConnector1">
            <a:avLst/>
          </a:prstGeom>
          <a:noFill/>
          <a:ln cap="flat" cmpd="sng" w="19050">
            <a:solidFill>
              <a:schemeClr val="dk2"/>
            </a:solidFill>
            <a:prstDash val="solid"/>
            <a:round/>
            <a:headEnd len="med" w="med" type="none"/>
            <a:tailEnd len="med" w="med" type="none"/>
          </a:ln>
        </p:spPr>
      </p:cxnSp>
      <p:pic>
        <p:nvPicPr>
          <p:cNvPr id="658" name="Google Shape;658;p57"/>
          <p:cNvPicPr preferRelativeResize="0"/>
          <p:nvPr/>
        </p:nvPicPr>
        <p:blipFill rotWithShape="1">
          <a:blip r:embed="rId4">
            <a:alphaModFix/>
          </a:blip>
          <a:srcRect b="11757" l="10799" r="13090" t="14064"/>
          <a:stretch/>
        </p:blipFill>
        <p:spPr>
          <a:xfrm>
            <a:off x="6141946" y="1461262"/>
            <a:ext cx="196328" cy="252600"/>
          </a:xfrm>
          <a:prstGeom prst="rect">
            <a:avLst/>
          </a:prstGeom>
          <a:noFill/>
          <a:ln>
            <a:noFill/>
          </a:ln>
        </p:spPr>
      </p:pic>
      <p:pic>
        <p:nvPicPr>
          <p:cNvPr id="659" name="Google Shape;659;p57"/>
          <p:cNvPicPr preferRelativeResize="0"/>
          <p:nvPr/>
        </p:nvPicPr>
        <p:blipFill>
          <a:blip r:embed="rId5">
            <a:alphaModFix/>
          </a:blip>
          <a:stretch>
            <a:fillRect/>
          </a:stretch>
        </p:blipFill>
        <p:spPr>
          <a:xfrm>
            <a:off x="5510997" y="2054709"/>
            <a:ext cx="254700" cy="275482"/>
          </a:xfrm>
          <a:prstGeom prst="rect">
            <a:avLst/>
          </a:prstGeom>
          <a:noFill/>
          <a:ln>
            <a:noFill/>
          </a:ln>
        </p:spPr>
      </p:pic>
      <p:pic>
        <p:nvPicPr>
          <p:cNvPr id="660" name="Google Shape;660;p57"/>
          <p:cNvPicPr preferRelativeResize="0"/>
          <p:nvPr/>
        </p:nvPicPr>
        <p:blipFill>
          <a:blip r:embed="rId6">
            <a:alphaModFix/>
          </a:blip>
          <a:stretch>
            <a:fillRect/>
          </a:stretch>
        </p:blipFill>
        <p:spPr>
          <a:xfrm>
            <a:off x="4956141" y="2917323"/>
            <a:ext cx="318997" cy="402650"/>
          </a:xfrm>
          <a:prstGeom prst="rect">
            <a:avLst/>
          </a:prstGeom>
          <a:noFill/>
          <a:ln>
            <a:noFill/>
          </a:ln>
        </p:spPr>
      </p:pic>
      <p:sp>
        <p:nvSpPr>
          <p:cNvPr id="661" name="Google Shape;661;p57"/>
          <p:cNvSpPr txBox="1"/>
          <p:nvPr/>
        </p:nvSpPr>
        <p:spPr>
          <a:xfrm>
            <a:off x="4998150" y="3525275"/>
            <a:ext cx="3212400" cy="949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FF9900"/>
                </a:solidFill>
              </a:rPr>
              <a:t>optimality</a:t>
            </a:r>
            <a:r>
              <a:rPr lang="en" sz="2400">
                <a:solidFill>
                  <a:schemeClr val="dk2"/>
                </a:solidFill>
              </a:rPr>
              <a:t> equation for v</a:t>
            </a:r>
            <a:r>
              <a:rPr baseline="-25000" lang="en" sz="2400">
                <a:solidFill>
                  <a:schemeClr val="dk2"/>
                </a:solidFill>
              </a:rPr>
              <a:t>*</a:t>
            </a:r>
            <a:r>
              <a:rPr lang="en" sz="2400">
                <a:solidFill>
                  <a:schemeClr val="dk2"/>
                </a:solidFill>
              </a:rPr>
              <a:t>(s) </a:t>
            </a:r>
            <a:endParaRPr/>
          </a:p>
        </p:txBody>
      </p:sp>
      <p:cxnSp>
        <p:nvCxnSpPr>
          <p:cNvPr id="662" name="Google Shape;662;p57"/>
          <p:cNvCxnSpPr/>
          <p:nvPr/>
        </p:nvCxnSpPr>
        <p:spPr>
          <a:xfrm>
            <a:off x="3553038" y="2077500"/>
            <a:ext cx="1333200" cy="0"/>
          </a:xfrm>
          <a:prstGeom prst="straightConnector1">
            <a:avLst/>
          </a:prstGeom>
          <a:noFill/>
          <a:ln cap="flat" cmpd="sng" w="38100">
            <a:solidFill>
              <a:srgbClr val="FF9900"/>
            </a:solidFill>
            <a:prstDash val="solid"/>
            <a:round/>
            <a:headEnd len="med" w="med" type="none"/>
            <a:tailEnd len="med" w="med" type="triangle"/>
          </a:ln>
        </p:spPr>
      </p:cxnSp>
      <p:sp>
        <p:nvSpPr>
          <p:cNvPr id="663" name="Google Shape;663;p57"/>
          <p:cNvSpPr txBox="1"/>
          <p:nvPr/>
        </p:nvSpPr>
        <p:spPr>
          <a:xfrm>
            <a:off x="6217988" y="1902150"/>
            <a:ext cx="10773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9900"/>
                </a:solidFill>
              </a:rPr>
              <a:t>max</a:t>
            </a:r>
            <a:endParaRPr sz="2400">
              <a:solidFill>
                <a:srgbClr val="FF9900"/>
              </a:solidFill>
            </a:endParaRPr>
          </a:p>
        </p:txBody>
      </p:sp>
      <p:pic>
        <p:nvPicPr>
          <p:cNvPr id="664" name="Google Shape;664;p57"/>
          <p:cNvPicPr preferRelativeResize="0"/>
          <p:nvPr/>
        </p:nvPicPr>
        <p:blipFill>
          <a:blip r:embed="rId9">
            <a:alphaModFix/>
          </a:blip>
          <a:stretch>
            <a:fillRect/>
          </a:stretch>
        </p:blipFill>
        <p:spPr>
          <a:xfrm>
            <a:off x="6985264" y="1411856"/>
            <a:ext cx="789280" cy="435300"/>
          </a:xfrm>
          <a:prstGeom prst="rect">
            <a:avLst/>
          </a:prstGeom>
          <a:noFill/>
          <a:ln>
            <a:noFill/>
          </a:ln>
        </p:spPr>
      </p:pic>
      <p:pic>
        <p:nvPicPr>
          <p:cNvPr id="665" name="Google Shape;665;p57"/>
          <p:cNvPicPr preferRelativeResize="0"/>
          <p:nvPr/>
        </p:nvPicPr>
        <p:blipFill>
          <a:blip r:embed="rId10">
            <a:alphaModFix/>
          </a:blip>
          <a:stretch>
            <a:fillRect/>
          </a:stretch>
        </p:blipFill>
        <p:spPr>
          <a:xfrm>
            <a:off x="8069869" y="2902456"/>
            <a:ext cx="851750" cy="49963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cxnSp>
        <p:nvCxnSpPr>
          <p:cNvPr id="670" name="Google Shape;670;p58"/>
          <p:cNvCxnSpPr/>
          <p:nvPr/>
        </p:nvCxnSpPr>
        <p:spPr>
          <a:xfrm>
            <a:off x="6152575" y="2077500"/>
            <a:ext cx="899400" cy="0"/>
          </a:xfrm>
          <a:prstGeom prst="straightConnector1">
            <a:avLst/>
          </a:prstGeom>
          <a:noFill/>
          <a:ln cap="flat" cmpd="sng" w="19050">
            <a:solidFill>
              <a:srgbClr val="FF9900"/>
            </a:solidFill>
            <a:prstDash val="solid"/>
            <a:round/>
            <a:headEnd len="med" w="med" type="none"/>
            <a:tailEnd len="med" w="med" type="none"/>
          </a:ln>
        </p:spPr>
      </p:cxnSp>
      <p:sp>
        <p:nvSpPr>
          <p:cNvPr id="671" name="Google Shape;671;p5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Bellman </a:t>
            </a:r>
            <a:r>
              <a:rPr lang="en">
                <a:solidFill>
                  <a:srgbClr val="FF9900"/>
                </a:solidFill>
              </a:rPr>
              <a:t>optimality</a:t>
            </a:r>
            <a:r>
              <a:rPr lang="en"/>
              <a:t> equation for </a:t>
            </a:r>
            <a:r>
              <a:rPr b="1" lang="en"/>
              <a:t>v(s)</a:t>
            </a:r>
            <a:endParaRPr/>
          </a:p>
        </p:txBody>
      </p:sp>
      <p:sp>
        <p:nvSpPr>
          <p:cNvPr id="672" name="Google Shape;672;p58"/>
          <p:cNvSpPr/>
          <p:nvPr/>
        </p:nvSpPr>
        <p:spPr>
          <a:xfrm>
            <a:off x="1786646" y="1438675"/>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8"/>
          <p:cNvSpPr/>
          <p:nvPr/>
        </p:nvSpPr>
        <p:spPr>
          <a:xfrm>
            <a:off x="1189862"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8"/>
          <p:cNvSpPr/>
          <p:nvPr/>
        </p:nvSpPr>
        <p:spPr>
          <a:xfrm>
            <a:off x="2566073"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8"/>
          <p:cNvSpPr/>
          <p:nvPr/>
        </p:nvSpPr>
        <p:spPr>
          <a:xfrm>
            <a:off x="754488"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8"/>
          <p:cNvSpPr/>
          <p:nvPr/>
        </p:nvSpPr>
        <p:spPr>
          <a:xfrm>
            <a:off x="1442593"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7" name="Google Shape;677;p58"/>
          <p:cNvPicPr preferRelativeResize="0"/>
          <p:nvPr/>
        </p:nvPicPr>
        <p:blipFill>
          <a:blip r:embed="rId3">
            <a:alphaModFix/>
          </a:blip>
          <a:stretch>
            <a:fillRect/>
          </a:stretch>
        </p:blipFill>
        <p:spPr>
          <a:xfrm>
            <a:off x="800962" y="2485550"/>
            <a:ext cx="252600" cy="293717"/>
          </a:xfrm>
          <a:prstGeom prst="rect">
            <a:avLst/>
          </a:prstGeom>
          <a:noFill/>
          <a:ln>
            <a:noFill/>
          </a:ln>
        </p:spPr>
      </p:pic>
      <p:sp>
        <p:nvSpPr>
          <p:cNvPr id="678" name="Google Shape;678;p58"/>
          <p:cNvSpPr/>
          <p:nvPr/>
        </p:nvSpPr>
        <p:spPr>
          <a:xfrm>
            <a:off x="2130699"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8"/>
          <p:cNvSpPr/>
          <p:nvPr/>
        </p:nvSpPr>
        <p:spPr>
          <a:xfrm>
            <a:off x="2818804"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0" name="Google Shape;680;p58"/>
          <p:cNvCxnSpPr>
            <a:stCxn id="672" idx="3"/>
            <a:endCxn id="673" idx="7"/>
          </p:cNvCxnSpPr>
          <p:nvPr/>
        </p:nvCxnSpPr>
        <p:spPr>
          <a:xfrm flipH="1">
            <a:off x="1405494"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681" name="Google Shape;681;p58"/>
          <p:cNvCxnSpPr>
            <a:stCxn id="672" idx="5"/>
            <a:endCxn id="674" idx="1"/>
          </p:cNvCxnSpPr>
          <p:nvPr/>
        </p:nvCxnSpPr>
        <p:spPr>
          <a:xfrm>
            <a:off x="2158198"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682" name="Google Shape;682;p58"/>
          <p:cNvCxnSpPr>
            <a:stCxn id="673" idx="3"/>
            <a:endCxn id="675" idx="0"/>
          </p:cNvCxnSpPr>
          <p:nvPr/>
        </p:nvCxnSpPr>
        <p:spPr>
          <a:xfrm flipH="1">
            <a:off x="972154"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83" name="Google Shape;683;p58"/>
          <p:cNvCxnSpPr>
            <a:stCxn id="673" idx="5"/>
            <a:endCxn id="676" idx="0"/>
          </p:cNvCxnSpPr>
          <p:nvPr/>
        </p:nvCxnSpPr>
        <p:spPr>
          <a:xfrm>
            <a:off x="1405469"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84" name="Google Shape;684;p58"/>
          <p:cNvCxnSpPr>
            <a:stCxn id="674" idx="3"/>
            <a:endCxn id="678" idx="0"/>
          </p:cNvCxnSpPr>
          <p:nvPr/>
        </p:nvCxnSpPr>
        <p:spPr>
          <a:xfrm flipH="1">
            <a:off x="2348365"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685" name="Google Shape;685;p58"/>
          <p:cNvCxnSpPr>
            <a:stCxn id="674" idx="5"/>
            <a:endCxn id="679" idx="0"/>
          </p:cNvCxnSpPr>
          <p:nvPr/>
        </p:nvCxnSpPr>
        <p:spPr>
          <a:xfrm>
            <a:off x="2781680" y="2391723"/>
            <a:ext cx="254700" cy="543000"/>
          </a:xfrm>
          <a:prstGeom prst="straightConnector1">
            <a:avLst/>
          </a:prstGeom>
          <a:noFill/>
          <a:ln cap="flat" cmpd="sng" w="19050">
            <a:solidFill>
              <a:schemeClr val="dk2"/>
            </a:solidFill>
            <a:prstDash val="solid"/>
            <a:round/>
            <a:headEnd len="med" w="med" type="none"/>
            <a:tailEnd len="med" w="med" type="none"/>
          </a:ln>
        </p:spPr>
      </p:cxnSp>
      <p:pic>
        <p:nvPicPr>
          <p:cNvPr id="686" name="Google Shape;686;p58"/>
          <p:cNvPicPr preferRelativeResize="0"/>
          <p:nvPr/>
        </p:nvPicPr>
        <p:blipFill rotWithShape="1">
          <a:blip r:embed="rId4">
            <a:alphaModFix/>
          </a:blip>
          <a:srcRect b="11757" l="10799" r="13090" t="14064"/>
          <a:stretch/>
        </p:blipFill>
        <p:spPr>
          <a:xfrm>
            <a:off x="1541896" y="1461262"/>
            <a:ext cx="196328" cy="252600"/>
          </a:xfrm>
          <a:prstGeom prst="rect">
            <a:avLst/>
          </a:prstGeom>
          <a:noFill/>
          <a:ln>
            <a:noFill/>
          </a:ln>
        </p:spPr>
      </p:pic>
      <p:pic>
        <p:nvPicPr>
          <p:cNvPr id="687" name="Google Shape;687;p58"/>
          <p:cNvPicPr preferRelativeResize="0"/>
          <p:nvPr/>
        </p:nvPicPr>
        <p:blipFill>
          <a:blip r:embed="rId5">
            <a:alphaModFix/>
          </a:blip>
          <a:stretch>
            <a:fillRect/>
          </a:stretch>
        </p:blipFill>
        <p:spPr>
          <a:xfrm>
            <a:off x="910947" y="2054709"/>
            <a:ext cx="254700" cy="275482"/>
          </a:xfrm>
          <a:prstGeom prst="rect">
            <a:avLst/>
          </a:prstGeom>
          <a:noFill/>
          <a:ln>
            <a:noFill/>
          </a:ln>
        </p:spPr>
      </p:pic>
      <p:pic>
        <p:nvPicPr>
          <p:cNvPr id="688" name="Google Shape;688;p58"/>
          <p:cNvPicPr preferRelativeResize="0"/>
          <p:nvPr/>
        </p:nvPicPr>
        <p:blipFill>
          <a:blip r:embed="rId6">
            <a:alphaModFix/>
          </a:blip>
          <a:stretch>
            <a:fillRect/>
          </a:stretch>
        </p:blipFill>
        <p:spPr>
          <a:xfrm>
            <a:off x="356091" y="2917323"/>
            <a:ext cx="318997" cy="402650"/>
          </a:xfrm>
          <a:prstGeom prst="rect">
            <a:avLst/>
          </a:prstGeom>
          <a:noFill/>
          <a:ln>
            <a:noFill/>
          </a:ln>
        </p:spPr>
      </p:pic>
      <p:pic>
        <p:nvPicPr>
          <p:cNvPr id="689" name="Google Shape;689;p58"/>
          <p:cNvPicPr preferRelativeResize="0"/>
          <p:nvPr/>
        </p:nvPicPr>
        <p:blipFill>
          <a:blip r:embed="rId7">
            <a:alphaModFix/>
          </a:blip>
          <a:stretch>
            <a:fillRect/>
          </a:stretch>
        </p:blipFill>
        <p:spPr>
          <a:xfrm>
            <a:off x="2270375" y="1356871"/>
            <a:ext cx="851754" cy="461367"/>
          </a:xfrm>
          <a:prstGeom prst="rect">
            <a:avLst/>
          </a:prstGeom>
          <a:noFill/>
          <a:ln>
            <a:noFill/>
          </a:ln>
        </p:spPr>
      </p:pic>
      <p:pic>
        <p:nvPicPr>
          <p:cNvPr id="690" name="Google Shape;690;p58"/>
          <p:cNvPicPr preferRelativeResize="0"/>
          <p:nvPr/>
        </p:nvPicPr>
        <p:blipFill>
          <a:blip r:embed="rId8">
            <a:alphaModFix/>
          </a:blip>
          <a:stretch>
            <a:fillRect/>
          </a:stretch>
        </p:blipFill>
        <p:spPr>
          <a:xfrm>
            <a:off x="3395908" y="2917325"/>
            <a:ext cx="894505" cy="469900"/>
          </a:xfrm>
          <a:prstGeom prst="rect">
            <a:avLst/>
          </a:prstGeom>
          <a:noFill/>
          <a:ln>
            <a:noFill/>
          </a:ln>
        </p:spPr>
      </p:pic>
      <p:sp>
        <p:nvSpPr>
          <p:cNvPr id="691" name="Google Shape;691;p58"/>
          <p:cNvSpPr txBox="1"/>
          <p:nvPr/>
        </p:nvSpPr>
        <p:spPr>
          <a:xfrm>
            <a:off x="398100" y="3525275"/>
            <a:ext cx="3212400" cy="9492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4A86E8"/>
                </a:solidFill>
              </a:rPr>
              <a:t>expectation</a:t>
            </a:r>
            <a:r>
              <a:rPr lang="en" sz="2400">
                <a:solidFill>
                  <a:schemeClr val="dk2"/>
                </a:solidFill>
              </a:rPr>
              <a:t> equation for v(s) </a:t>
            </a:r>
            <a:endParaRPr/>
          </a:p>
        </p:txBody>
      </p:sp>
      <p:sp>
        <p:nvSpPr>
          <p:cNvPr id="692" name="Google Shape;692;p58"/>
          <p:cNvSpPr/>
          <p:nvPr/>
        </p:nvSpPr>
        <p:spPr>
          <a:xfrm>
            <a:off x="6386696" y="1438675"/>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8"/>
          <p:cNvSpPr/>
          <p:nvPr/>
        </p:nvSpPr>
        <p:spPr>
          <a:xfrm>
            <a:off x="5789912"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8"/>
          <p:cNvSpPr/>
          <p:nvPr/>
        </p:nvSpPr>
        <p:spPr>
          <a:xfrm>
            <a:off x="7166123" y="2176116"/>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8"/>
          <p:cNvSpPr/>
          <p:nvPr/>
        </p:nvSpPr>
        <p:spPr>
          <a:xfrm>
            <a:off x="5354538"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8"/>
          <p:cNvSpPr/>
          <p:nvPr/>
        </p:nvSpPr>
        <p:spPr>
          <a:xfrm>
            <a:off x="6042643"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7" name="Google Shape;697;p58"/>
          <p:cNvPicPr preferRelativeResize="0"/>
          <p:nvPr/>
        </p:nvPicPr>
        <p:blipFill>
          <a:blip r:embed="rId3">
            <a:alphaModFix/>
          </a:blip>
          <a:stretch>
            <a:fillRect/>
          </a:stretch>
        </p:blipFill>
        <p:spPr>
          <a:xfrm>
            <a:off x="5401012" y="2485550"/>
            <a:ext cx="252600" cy="293717"/>
          </a:xfrm>
          <a:prstGeom prst="rect">
            <a:avLst/>
          </a:prstGeom>
          <a:noFill/>
          <a:ln>
            <a:noFill/>
          </a:ln>
        </p:spPr>
      </p:pic>
      <p:sp>
        <p:nvSpPr>
          <p:cNvPr id="698" name="Google Shape;698;p58"/>
          <p:cNvSpPr/>
          <p:nvPr/>
        </p:nvSpPr>
        <p:spPr>
          <a:xfrm>
            <a:off x="6730749"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7418854" y="2934618"/>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8"/>
          <p:cNvCxnSpPr>
            <a:stCxn id="692" idx="3"/>
            <a:endCxn id="693" idx="7"/>
          </p:cNvCxnSpPr>
          <p:nvPr/>
        </p:nvCxnSpPr>
        <p:spPr>
          <a:xfrm flipH="1">
            <a:off x="6005544"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701" name="Google Shape;701;p58"/>
          <p:cNvCxnSpPr>
            <a:stCxn id="692" idx="5"/>
            <a:endCxn id="694" idx="1"/>
          </p:cNvCxnSpPr>
          <p:nvPr/>
        </p:nvCxnSpPr>
        <p:spPr>
          <a:xfrm>
            <a:off x="6758248" y="1810226"/>
            <a:ext cx="444900" cy="402900"/>
          </a:xfrm>
          <a:prstGeom prst="straightConnector1">
            <a:avLst/>
          </a:prstGeom>
          <a:noFill/>
          <a:ln cap="flat" cmpd="sng" w="19050">
            <a:solidFill>
              <a:schemeClr val="dk2"/>
            </a:solidFill>
            <a:prstDash val="solid"/>
            <a:round/>
            <a:headEnd len="med" w="med" type="none"/>
            <a:tailEnd len="med" w="med" type="none"/>
          </a:ln>
        </p:spPr>
      </p:cxnSp>
      <p:cxnSp>
        <p:nvCxnSpPr>
          <p:cNvPr id="702" name="Google Shape;702;p58"/>
          <p:cNvCxnSpPr>
            <a:stCxn id="693" idx="3"/>
            <a:endCxn id="695" idx="0"/>
          </p:cNvCxnSpPr>
          <p:nvPr/>
        </p:nvCxnSpPr>
        <p:spPr>
          <a:xfrm flipH="1">
            <a:off x="5572204"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703" name="Google Shape;703;p58"/>
          <p:cNvCxnSpPr>
            <a:stCxn id="693" idx="5"/>
            <a:endCxn id="696" idx="0"/>
          </p:cNvCxnSpPr>
          <p:nvPr/>
        </p:nvCxnSpPr>
        <p:spPr>
          <a:xfrm>
            <a:off x="6005519"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704" name="Google Shape;704;p58"/>
          <p:cNvCxnSpPr>
            <a:stCxn id="694" idx="3"/>
            <a:endCxn id="698" idx="0"/>
          </p:cNvCxnSpPr>
          <p:nvPr/>
        </p:nvCxnSpPr>
        <p:spPr>
          <a:xfrm flipH="1">
            <a:off x="6948415" y="2391723"/>
            <a:ext cx="254700" cy="543000"/>
          </a:xfrm>
          <a:prstGeom prst="straightConnector1">
            <a:avLst/>
          </a:prstGeom>
          <a:noFill/>
          <a:ln cap="flat" cmpd="sng" w="19050">
            <a:solidFill>
              <a:schemeClr val="dk2"/>
            </a:solidFill>
            <a:prstDash val="solid"/>
            <a:round/>
            <a:headEnd len="med" w="med" type="none"/>
            <a:tailEnd len="med" w="med" type="none"/>
          </a:ln>
        </p:spPr>
      </p:cxnSp>
      <p:cxnSp>
        <p:nvCxnSpPr>
          <p:cNvPr id="705" name="Google Shape;705;p58"/>
          <p:cNvCxnSpPr>
            <a:stCxn id="694" idx="5"/>
            <a:endCxn id="699" idx="0"/>
          </p:cNvCxnSpPr>
          <p:nvPr/>
        </p:nvCxnSpPr>
        <p:spPr>
          <a:xfrm>
            <a:off x="7381730" y="2391723"/>
            <a:ext cx="254700" cy="543000"/>
          </a:xfrm>
          <a:prstGeom prst="straightConnector1">
            <a:avLst/>
          </a:prstGeom>
          <a:noFill/>
          <a:ln cap="flat" cmpd="sng" w="19050">
            <a:solidFill>
              <a:schemeClr val="dk2"/>
            </a:solidFill>
            <a:prstDash val="solid"/>
            <a:round/>
            <a:headEnd len="med" w="med" type="none"/>
            <a:tailEnd len="med" w="med" type="none"/>
          </a:ln>
        </p:spPr>
      </p:cxnSp>
      <p:pic>
        <p:nvPicPr>
          <p:cNvPr id="706" name="Google Shape;706;p58"/>
          <p:cNvPicPr preferRelativeResize="0"/>
          <p:nvPr/>
        </p:nvPicPr>
        <p:blipFill rotWithShape="1">
          <a:blip r:embed="rId4">
            <a:alphaModFix/>
          </a:blip>
          <a:srcRect b="11757" l="10799" r="13090" t="14064"/>
          <a:stretch/>
        </p:blipFill>
        <p:spPr>
          <a:xfrm>
            <a:off x="6141946" y="1461262"/>
            <a:ext cx="196328" cy="252600"/>
          </a:xfrm>
          <a:prstGeom prst="rect">
            <a:avLst/>
          </a:prstGeom>
          <a:noFill/>
          <a:ln>
            <a:noFill/>
          </a:ln>
        </p:spPr>
      </p:pic>
      <p:pic>
        <p:nvPicPr>
          <p:cNvPr id="707" name="Google Shape;707;p58"/>
          <p:cNvPicPr preferRelativeResize="0"/>
          <p:nvPr/>
        </p:nvPicPr>
        <p:blipFill>
          <a:blip r:embed="rId5">
            <a:alphaModFix/>
          </a:blip>
          <a:stretch>
            <a:fillRect/>
          </a:stretch>
        </p:blipFill>
        <p:spPr>
          <a:xfrm>
            <a:off x="5510997" y="2054709"/>
            <a:ext cx="254700" cy="275482"/>
          </a:xfrm>
          <a:prstGeom prst="rect">
            <a:avLst/>
          </a:prstGeom>
          <a:noFill/>
          <a:ln>
            <a:noFill/>
          </a:ln>
        </p:spPr>
      </p:pic>
      <p:pic>
        <p:nvPicPr>
          <p:cNvPr id="708" name="Google Shape;708;p58"/>
          <p:cNvPicPr preferRelativeResize="0"/>
          <p:nvPr/>
        </p:nvPicPr>
        <p:blipFill>
          <a:blip r:embed="rId6">
            <a:alphaModFix/>
          </a:blip>
          <a:stretch>
            <a:fillRect/>
          </a:stretch>
        </p:blipFill>
        <p:spPr>
          <a:xfrm>
            <a:off x="4956141" y="2917323"/>
            <a:ext cx="318997" cy="402650"/>
          </a:xfrm>
          <a:prstGeom prst="rect">
            <a:avLst/>
          </a:prstGeom>
          <a:noFill/>
          <a:ln>
            <a:noFill/>
          </a:ln>
        </p:spPr>
      </p:pic>
      <p:sp>
        <p:nvSpPr>
          <p:cNvPr id="709" name="Google Shape;709;p58"/>
          <p:cNvSpPr txBox="1"/>
          <p:nvPr/>
        </p:nvSpPr>
        <p:spPr>
          <a:xfrm>
            <a:off x="4998150" y="3525275"/>
            <a:ext cx="3212400" cy="949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FF9900"/>
                </a:solidFill>
              </a:rPr>
              <a:t>optimality</a:t>
            </a:r>
            <a:r>
              <a:rPr lang="en" sz="2400">
                <a:solidFill>
                  <a:schemeClr val="dk2"/>
                </a:solidFill>
              </a:rPr>
              <a:t> equation for v</a:t>
            </a:r>
            <a:r>
              <a:rPr baseline="-25000" lang="en" sz="2400">
                <a:solidFill>
                  <a:schemeClr val="dk2"/>
                </a:solidFill>
              </a:rPr>
              <a:t>*</a:t>
            </a:r>
            <a:r>
              <a:rPr lang="en" sz="2400">
                <a:solidFill>
                  <a:schemeClr val="dk2"/>
                </a:solidFill>
              </a:rPr>
              <a:t>(s) </a:t>
            </a:r>
            <a:endParaRPr/>
          </a:p>
        </p:txBody>
      </p:sp>
      <p:cxnSp>
        <p:nvCxnSpPr>
          <p:cNvPr id="710" name="Google Shape;710;p58"/>
          <p:cNvCxnSpPr/>
          <p:nvPr/>
        </p:nvCxnSpPr>
        <p:spPr>
          <a:xfrm>
            <a:off x="3553038" y="2077500"/>
            <a:ext cx="1333200" cy="0"/>
          </a:xfrm>
          <a:prstGeom prst="straightConnector1">
            <a:avLst/>
          </a:prstGeom>
          <a:noFill/>
          <a:ln cap="flat" cmpd="sng" w="38100">
            <a:solidFill>
              <a:srgbClr val="FF9900"/>
            </a:solidFill>
            <a:prstDash val="solid"/>
            <a:round/>
            <a:headEnd len="med" w="med" type="none"/>
            <a:tailEnd len="med" w="med" type="triangle"/>
          </a:ln>
        </p:spPr>
      </p:cxnSp>
      <p:sp>
        <p:nvSpPr>
          <p:cNvPr id="711" name="Google Shape;711;p58"/>
          <p:cNvSpPr txBox="1"/>
          <p:nvPr/>
        </p:nvSpPr>
        <p:spPr>
          <a:xfrm>
            <a:off x="6217988" y="1902150"/>
            <a:ext cx="10773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9900"/>
                </a:solidFill>
              </a:rPr>
              <a:t>max</a:t>
            </a:r>
            <a:endParaRPr sz="2400">
              <a:solidFill>
                <a:srgbClr val="FF9900"/>
              </a:solidFill>
            </a:endParaRPr>
          </a:p>
        </p:txBody>
      </p:sp>
      <p:pic>
        <p:nvPicPr>
          <p:cNvPr id="712" name="Google Shape;712;p58"/>
          <p:cNvPicPr preferRelativeResize="0"/>
          <p:nvPr/>
        </p:nvPicPr>
        <p:blipFill>
          <a:blip r:embed="rId9">
            <a:alphaModFix/>
          </a:blip>
          <a:stretch>
            <a:fillRect/>
          </a:stretch>
        </p:blipFill>
        <p:spPr>
          <a:xfrm>
            <a:off x="6985264" y="1411856"/>
            <a:ext cx="789280" cy="435300"/>
          </a:xfrm>
          <a:prstGeom prst="rect">
            <a:avLst/>
          </a:prstGeom>
          <a:noFill/>
          <a:ln>
            <a:noFill/>
          </a:ln>
        </p:spPr>
      </p:pic>
      <p:pic>
        <p:nvPicPr>
          <p:cNvPr id="713" name="Google Shape;713;p58"/>
          <p:cNvPicPr preferRelativeResize="0"/>
          <p:nvPr/>
        </p:nvPicPr>
        <p:blipFill>
          <a:blip r:embed="rId10">
            <a:alphaModFix/>
          </a:blip>
          <a:stretch>
            <a:fillRect/>
          </a:stretch>
        </p:blipFill>
        <p:spPr>
          <a:xfrm>
            <a:off x="8069869" y="2902456"/>
            <a:ext cx="851750" cy="499630"/>
          </a:xfrm>
          <a:prstGeom prst="rect">
            <a:avLst/>
          </a:prstGeom>
          <a:noFill/>
          <a:ln>
            <a:noFill/>
          </a:ln>
        </p:spPr>
      </p:pic>
      <p:pic>
        <p:nvPicPr>
          <p:cNvPr id="714" name="Google Shape;714;p58"/>
          <p:cNvPicPr preferRelativeResize="0"/>
          <p:nvPr/>
        </p:nvPicPr>
        <p:blipFill>
          <a:blip r:embed="rId11">
            <a:alphaModFix/>
          </a:blip>
          <a:stretch>
            <a:fillRect/>
          </a:stretch>
        </p:blipFill>
        <p:spPr>
          <a:xfrm>
            <a:off x="1211750" y="4684000"/>
            <a:ext cx="6720501" cy="1641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Bellman </a:t>
            </a:r>
            <a:r>
              <a:rPr lang="en">
                <a:solidFill>
                  <a:srgbClr val="FF9900"/>
                </a:solidFill>
              </a:rPr>
              <a:t>optimality</a:t>
            </a:r>
            <a:r>
              <a:rPr lang="en"/>
              <a:t> equation for </a:t>
            </a:r>
            <a:r>
              <a:rPr b="1" lang="en"/>
              <a:t>q(s,a)</a:t>
            </a:r>
            <a:endParaRPr/>
          </a:p>
        </p:txBody>
      </p:sp>
      <p:sp>
        <p:nvSpPr>
          <p:cNvPr id="720" name="Google Shape;720;p59"/>
          <p:cNvSpPr/>
          <p:nvPr/>
        </p:nvSpPr>
        <p:spPr>
          <a:xfrm>
            <a:off x="2159174" y="159979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9"/>
          <p:cNvSpPr/>
          <p:nvPr/>
        </p:nvSpPr>
        <p:spPr>
          <a:xfrm>
            <a:off x="1496813"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9"/>
          <p:cNvSpPr/>
          <p:nvPr/>
        </p:nvSpPr>
        <p:spPr>
          <a:xfrm>
            <a:off x="2638793"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3" name="Google Shape;723;p59"/>
          <p:cNvPicPr preferRelativeResize="0"/>
          <p:nvPr/>
        </p:nvPicPr>
        <p:blipFill>
          <a:blip r:embed="rId3">
            <a:alphaModFix/>
          </a:blip>
          <a:stretch>
            <a:fillRect/>
          </a:stretch>
        </p:blipFill>
        <p:spPr>
          <a:xfrm>
            <a:off x="1588187" y="1951200"/>
            <a:ext cx="252600" cy="293717"/>
          </a:xfrm>
          <a:prstGeom prst="rect">
            <a:avLst/>
          </a:prstGeom>
          <a:noFill/>
          <a:ln>
            <a:noFill/>
          </a:ln>
        </p:spPr>
      </p:pic>
      <p:cxnSp>
        <p:nvCxnSpPr>
          <p:cNvPr id="724" name="Google Shape;724;p59"/>
          <p:cNvCxnSpPr>
            <a:stCxn id="720" idx="3"/>
            <a:endCxn id="721" idx="0"/>
          </p:cNvCxnSpPr>
          <p:nvPr/>
        </p:nvCxnSpPr>
        <p:spPr>
          <a:xfrm flipH="1">
            <a:off x="1714367" y="1815398"/>
            <a:ext cx="481800" cy="565200"/>
          </a:xfrm>
          <a:prstGeom prst="straightConnector1">
            <a:avLst/>
          </a:prstGeom>
          <a:noFill/>
          <a:ln cap="flat" cmpd="sng" w="19050">
            <a:solidFill>
              <a:schemeClr val="dk2"/>
            </a:solidFill>
            <a:prstDash val="solid"/>
            <a:round/>
            <a:headEnd len="med" w="med" type="none"/>
            <a:tailEnd len="med" w="med" type="none"/>
          </a:ln>
        </p:spPr>
      </p:cxnSp>
      <p:cxnSp>
        <p:nvCxnSpPr>
          <p:cNvPr id="725" name="Google Shape;725;p59"/>
          <p:cNvCxnSpPr>
            <a:stCxn id="720" idx="5"/>
            <a:endCxn id="722" idx="0"/>
          </p:cNvCxnSpPr>
          <p:nvPr/>
        </p:nvCxnSpPr>
        <p:spPr>
          <a:xfrm>
            <a:off x="2374782" y="1815398"/>
            <a:ext cx="481800" cy="565200"/>
          </a:xfrm>
          <a:prstGeom prst="straightConnector1">
            <a:avLst/>
          </a:prstGeom>
          <a:noFill/>
          <a:ln cap="flat" cmpd="sng" w="19050">
            <a:solidFill>
              <a:schemeClr val="dk2"/>
            </a:solidFill>
            <a:prstDash val="solid"/>
            <a:round/>
            <a:headEnd len="med" w="med" type="none"/>
            <a:tailEnd len="med" w="med" type="none"/>
          </a:ln>
        </p:spPr>
      </p:cxnSp>
      <p:pic>
        <p:nvPicPr>
          <p:cNvPr id="726" name="Google Shape;726;p59"/>
          <p:cNvPicPr preferRelativeResize="0"/>
          <p:nvPr/>
        </p:nvPicPr>
        <p:blipFill>
          <a:blip r:embed="rId4">
            <a:alphaModFix/>
          </a:blip>
          <a:stretch>
            <a:fillRect/>
          </a:stretch>
        </p:blipFill>
        <p:spPr>
          <a:xfrm>
            <a:off x="1039516" y="2276773"/>
            <a:ext cx="318997" cy="402650"/>
          </a:xfrm>
          <a:prstGeom prst="rect">
            <a:avLst/>
          </a:prstGeom>
          <a:noFill/>
          <a:ln>
            <a:noFill/>
          </a:ln>
        </p:spPr>
      </p:pic>
      <p:pic>
        <p:nvPicPr>
          <p:cNvPr id="727" name="Google Shape;727;p59"/>
          <p:cNvPicPr preferRelativeResize="0"/>
          <p:nvPr/>
        </p:nvPicPr>
        <p:blipFill>
          <a:blip r:embed="rId5">
            <a:alphaModFix/>
          </a:blip>
          <a:stretch>
            <a:fillRect/>
          </a:stretch>
        </p:blipFill>
        <p:spPr>
          <a:xfrm>
            <a:off x="1496829" y="1385415"/>
            <a:ext cx="612432" cy="358500"/>
          </a:xfrm>
          <a:prstGeom prst="rect">
            <a:avLst/>
          </a:prstGeom>
          <a:noFill/>
          <a:ln>
            <a:noFill/>
          </a:ln>
        </p:spPr>
      </p:pic>
      <p:sp>
        <p:nvSpPr>
          <p:cNvPr id="728" name="Google Shape;728;p59"/>
          <p:cNvSpPr/>
          <p:nvPr/>
        </p:nvSpPr>
        <p:spPr>
          <a:xfrm>
            <a:off x="1150687"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9" name="Google Shape;729;p59"/>
          <p:cNvPicPr preferRelativeResize="0"/>
          <p:nvPr/>
        </p:nvPicPr>
        <p:blipFill>
          <a:blip r:embed="rId6">
            <a:alphaModFix/>
          </a:blip>
          <a:stretch>
            <a:fillRect/>
          </a:stretch>
        </p:blipFill>
        <p:spPr>
          <a:xfrm>
            <a:off x="3208811" y="2752100"/>
            <a:ext cx="1216750" cy="481630"/>
          </a:xfrm>
          <a:prstGeom prst="rect">
            <a:avLst/>
          </a:prstGeom>
          <a:noFill/>
          <a:ln>
            <a:noFill/>
          </a:ln>
        </p:spPr>
      </p:pic>
      <p:sp>
        <p:nvSpPr>
          <p:cNvPr id="730" name="Google Shape;730;p59"/>
          <p:cNvSpPr/>
          <p:nvPr/>
        </p:nvSpPr>
        <p:spPr>
          <a:xfrm>
            <a:off x="1795874"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441087"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3086287"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9"/>
          <p:cNvCxnSpPr>
            <a:stCxn id="721" idx="3"/>
            <a:endCxn id="728" idx="0"/>
          </p:cNvCxnSpPr>
          <p:nvPr/>
        </p:nvCxnSpPr>
        <p:spPr>
          <a:xfrm flipH="1">
            <a:off x="1277061" y="2752094"/>
            <a:ext cx="283500" cy="408000"/>
          </a:xfrm>
          <a:prstGeom prst="straightConnector1">
            <a:avLst/>
          </a:prstGeom>
          <a:noFill/>
          <a:ln cap="flat" cmpd="sng" w="19050">
            <a:solidFill>
              <a:schemeClr val="dk2"/>
            </a:solidFill>
            <a:prstDash val="solid"/>
            <a:round/>
            <a:headEnd len="med" w="med" type="none"/>
            <a:tailEnd len="med" w="med" type="none"/>
          </a:ln>
        </p:spPr>
      </p:cxnSp>
      <p:cxnSp>
        <p:nvCxnSpPr>
          <p:cNvPr id="734" name="Google Shape;734;p59"/>
          <p:cNvCxnSpPr>
            <a:stCxn id="721" idx="5"/>
            <a:endCxn id="730" idx="0"/>
          </p:cNvCxnSpPr>
          <p:nvPr/>
        </p:nvCxnSpPr>
        <p:spPr>
          <a:xfrm>
            <a:off x="1868364" y="2752094"/>
            <a:ext cx="53700" cy="408000"/>
          </a:xfrm>
          <a:prstGeom prst="straightConnector1">
            <a:avLst/>
          </a:prstGeom>
          <a:noFill/>
          <a:ln cap="flat" cmpd="sng" w="19050">
            <a:solidFill>
              <a:schemeClr val="dk2"/>
            </a:solidFill>
            <a:prstDash val="solid"/>
            <a:round/>
            <a:headEnd len="med" w="med" type="none"/>
            <a:tailEnd len="med" w="med" type="none"/>
          </a:ln>
        </p:spPr>
      </p:cxnSp>
      <p:cxnSp>
        <p:nvCxnSpPr>
          <p:cNvPr id="735" name="Google Shape;735;p59"/>
          <p:cNvCxnSpPr>
            <a:stCxn id="722" idx="3"/>
            <a:endCxn id="731" idx="0"/>
          </p:cNvCxnSpPr>
          <p:nvPr/>
        </p:nvCxnSpPr>
        <p:spPr>
          <a:xfrm flipH="1">
            <a:off x="2567241" y="2752094"/>
            <a:ext cx="135300" cy="408000"/>
          </a:xfrm>
          <a:prstGeom prst="straightConnector1">
            <a:avLst/>
          </a:prstGeom>
          <a:noFill/>
          <a:ln cap="flat" cmpd="sng" w="19050">
            <a:solidFill>
              <a:schemeClr val="dk2"/>
            </a:solidFill>
            <a:prstDash val="solid"/>
            <a:round/>
            <a:headEnd len="med" w="med" type="none"/>
            <a:tailEnd len="med" w="med" type="none"/>
          </a:ln>
        </p:spPr>
      </p:cxnSp>
      <p:cxnSp>
        <p:nvCxnSpPr>
          <p:cNvPr id="736" name="Google Shape;736;p59"/>
          <p:cNvCxnSpPr>
            <a:stCxn id="722" idx="5"/>
            <a:endCxn id="732" idx="0"/>
          </p:cNvCxnSpPr>
          <p:nvPr/>
        </p:nvCxnSpPr>
        <p:spPr>
          <a:xfrm>
            <a:off x="3010345" y="2752094"/>
            <a:ext cx="202200" cy="408000"/>
          </a:xfrm>
          <a:prstGeom prst="straightConnector1">
            <a:avLst/>
          </a:prstGeom>
          <a:noFill/>
          <a:ln cap="flat" cmpd="sng" w="19050">
            <a:solidFill>
              <a:schemeClr val="dk2"/>
            </a:solidFill>
            <a:prstDash val="solid"/>
            <a:round/>
            <a:headEnd len="med" w="med" type="none"/>
            <a:tailEnd len="med" w="med" type="none"/>
          </a:ln>
        </p:spPr>
      </p:cxnSp>
      <p:pic>
        <p:nvPicPr>
          <p:cNvPr id="737" name="Google Shape;737;p59"/>
          <p:cNvPicPr preferRelativeResize="0"/>
          <p:nvPr/>
        </p:nvPicPr>
        <p:blipFill>
          <a:blip r:embed="rId7">
            <a:alphaModFix/>
          </a:blip>
          <a:stretch>
            <a:fillRect/>
          </a:stretch>
        </p:blipFill>
        <p:spPr>
          <a:xfrm>
            <a:off x="2537499" y="1356874"/>
            <a:ext cx="1083975" cy="418905"/>
          </a:xfrm>
          <a:prstGeom prst="rect">
            <a:avLst/>
          </a:prstGeom>
          <a:noFill/>
          <a:ln>
            <a:noFill/>
          </a:ln>
        </p:spPr>
      </p:pic>
      <p:pic>
        <p:nvPicPr>
          <p:cNvPr id="738" name="Google Shape;738;p59"/>
          <p:cNvPicPr preferRelativeResize="0"/>
          <p:nvPr/>
        </p:nvPicPr>
        <p:blipFill>
          <a:blip r:embed="rId8">
            <a:alphaModFix/>
          </a:blip>
          <a:stretch>
            <a:fillRect/>
          </a:stretch>
        </p:blipFill>
        <p:spPr>
          <a:xfrm>
            <a:off x="311704" y="3015775"/>
            <a:ext cx="750519" cy="435300"/>
          </a:xfrm>
          <a:prstGeom prst="rect">
            <a:avLst/>
          </a:prstGeom>
          <a:noFill/>
          <a:ln>
            <a:noFill/>
          </a:ln>
        </p:spPr>
      </p:pic>
      <p:cxnSp>
        <p:nvCxnSpPr>
          <p:cNvPr id="739" name="Google Shape;739;p59"/>
          <p:cNvCxnSpPr/>
          <p:nvPr/>
        </p:nvCxnSpPr>
        <p:spPr>
          <a:xfrm>
            <a:off x="3836488" y="2325750"/>
            <a:ext cx="1333200" cy="0"/>
          </a:xfrm>
          <a:prstGeom prst="straightConnector1">
            <a:avLst/>
          </a:prstGeom>
          <a:noFill/>
          <a:ln cap="flat" cmpd="sng" w="38100">
            <a:solidFill>
              <a:srgbClr val="FF9900"/>
            </a:solidFill>
            <a:prstDash val="solid"/>
            <a:round/>
            <a:headEnd len="med" w="med" type="none"/>
            <a:tailEnd len="med" w="med" type="triangle"/>
          </a:ln>
        </p:spPr>
      </p:cxnSp>
      <p:sp>
        <p:nvSpPr>
          <p:cNvPr id="740" name="Google Shape;740;p59"/>
          <p:cNvSpPr/>
          <p:nvPr/>
        </p:nvSpPr>
        <p:spPr>
          <a:xfrm>
            <a:off x="6594399" y="159979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9"/>
          <p:cNvSpPr/>
          <p:nvPr/>
        </p:nvSpPr>
        <p:spPr>
          <a:xfrm>
            <a:off x="5932038"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9"/>
          <p:cNvSpPr/>
          <p:nvPr/>
        </p:nvSpPr>
        <p:spPr>
          <a:xfrm>
            <a:off x="7074018"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3" name="Google Shape;743;p59"/>
          <p:cNvPicPr preferRelativeResize="0"/>
          <p:nvPr/>
        </p:nvPicPr>
        <p:blipFill>
          <a:blip r:embed="rId3">
            <a:alphaModFix/>
          </a:blip>
          <a:stretch>
            <a:fillRect/>
          </a:stretch>
        </p:blipFill>
        <p:spPr>
          <a:xfrm>
            <a:off x="6023412" y="1951200"/>
            <a:ext cx="252600" cy="293717"/>
          </a:xfrm>
          <a:prstGeom prst="rect">
            <a:avLst/>
          </a:prstGeom>
          <a:noFill/>
          <a:ln>
            <a:noFill/>
          </a:ln>
        </p:spPr>
      </p:pic>
      <p:cxnSp>
        <p:nvCxnSpPr>
          <p:cNvPr id="744" name="Google Shape;744;p59"/>
          <p:cNvCxnSpPr>
            <a:stCxn id="740" idx="3"/>
            <a:endCxn id="741" idx="0"/>
          </p:cNvCxnSpPr>
          <p:nvPr/>
        </p:nvCxnSpPr>
        <p:spPr>
          <a:xfrm flipH="1">
            <a:off x="6149592" y="1815398"/>
            <a:ext cx="481800" cy="565200"/>
          </a:xfrm>
          <a:prstGeom prst="straightConnector1">
            <a:avLst/>
          </a:prstGeom>
          <a:noFill/>
          <a:ln cap="flat" cmpd="sng" w="19050">
            <a:solidFill>
              <a:schemeClr val="dk2"/>
            </a:solidFill>
            <a:prstDash val="solid"/>
            <a:round/>
            <a:headEnd len="med" w="med" type="none"/>
            <a:tailEnd len="med" w="med" type="none"/>
          </a:ln>
        </p:spPr>
      </p:cxnSp>
      <p:cxnSp>
        <p:nvCxnSpPr>
          <p:cNvPr id="745" name="Google Shape;745;p59"/>
          <p:cNvCxnSpPr>
            <a:stCxn id="740" idx="5"/>
            <a:endCxn id="742" idx="0"/>
          </p:cNvCxnSpPr>
          <p:nvPr/>
        </p:nvCxnSpPr>
        <p:spPr>
          <a:xfrm>
            <a:off x="6810007" y="1815398"/>
            <a:ext cx="481800" cy="565200"/>
          </a:xfrm>
          <a:prstGeom prst="straightConnector1">
            <a:avLst/>
          </a:prstGeom>
          <a:noFill/>
          <a:ln cap="flat" cmpd="sng" w="19050">
            <a:solidFill>
              <a:schemeClr val="dk2"/>
            </a:solidFill>
            <a:prstDash val="solid"/>
            <a:round/>
            <a:headEnd len="med" w="med" type="none"/>
            <a:tailEnd len="med" w="med" type="none"/>
          </a:ln>
        </p:spPr>
      </p:cxnSp>
      <p:pic>
        <p:nvPicPr>
          <p:cNvPr id="746" name="Google Shape;746;p59"/>
          <p:cNvPicPr preferRelativeResize="0"/>
          <p:nvPr/>
        </p:nvPicPr>
        <p:blipFill>
          <a:blip r:embed="rId4">
            <a:alphaModFix/>
          </a:blip>
          <a:stretch>
            <a:fillRect/>
          </a:stretch>
        </p:blipFill>
        <p:spPr>
          <a:xfrm>
            <a:off x="5474741" y="2276773"/>
            <a:ext cx="318997" cy="402650"/>
          </a:xfrm>
          <a:prstGeom prst="rect">
            <a:avLst/>
          </a:prstGeom>
          <a:noFill/>
          <a:ln>
            <a:noFill/>
          </a:ln>
        </p:spPr>
      </p:pic>
      <p:pic>
        <p:nvPicPr>
          <p:cNvPr id="747" name="Google Shape;747;p59"/>
          <p:cNvPicPr preferRelativeResize="0"/>
          <p:nvPr/>
        </p:nvPicPr>
        <p:blipFill>
          <a:blip r:embed="rId5">
            <a:alphaModFix/>
          </a:blip>
          <a:stretch>
            <a:fillRect/>
          </a:stretch>
        </p:blipFill>
        <p:spPr>
          <a:xfrm>
            <a:off x="5932054" y="1385415"/>
            <a:ext cx="612432" cy="358500"/>
          </a:xfrm>
          <a:prstGeom prst="rect">
            <a:avLst/>
          </a:prstGeom>
          <a:noFill/>
          <a:ln>
            <a:noFill/>
          </a:ln>
        </p:spPr>
      </p:pic>
      <p:sp>
        <p:nvSpPr>
          <p:cNvPr id="748" name="Google Shape;748;p59"/>
          <p:cNvSpPr/>
          <p:nvPr/>
        </p:nvSpPr>
        <p:spPr>
          <a:xfrm>
            <a:off x="5585912"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9"/>
          <p:cNvSpPr/>
          <p:nvPr/>
        </p:nvSpPr>
        <p:spPr>
          <a:xfrm>
            <a:off x="6231099"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9"/>
          <p:cNvSpPr/>
          <p:nvPr/>
        </p:nvSpPr>
        <p:spPr>
          <a:xfrm>
            <a:off x="6876312"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9"/>
          <p:cNvSpPr/>
          <p:nvPr/>
        </p:nvSpPr>
        <p:spPr>
          <a:xfrm>
            <a:off x="7521512"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2" name="Google Shape;752;p59"/>
          <p:cNvCxnSpPr>
            <a:stCxn id="741" idx="3"/>
            <a:endCxn id="748" idx="0"/>
          </p:cNvCxnSpPr>
          <p:nvPr/>
        </p:nvCxnSpPr>
        <p:spPr>
          <a:xfrm flipH="1">
            <a:off x="5712286" y="2752094"/>
            <a:ext cx="283500" cy="408000"/>
          </a:xfrm>
          <a:prstGeom prst="straightConnector1">
            <a:avLst/>
          </a:prstGeom>
          <a:noFill/>
          <a:ln cap="flat" cmpd="sng" w="19050">
            <a:solidFill>
              <a:schemeClr val="dk2"/>
            </a:solidFill>
            <a:prstDash val="solid"/>
            <a:round/>
            <a:headEnd len="med" w="med" type="none"/>
            <a:tailEnd len="med" w="med" type="none"/>
          </a:ln>
        </p:spPr>
      </p:cxnSp>
      <p:cxnSp>
        <p:nvCxnSpPr>
          <p:cNvPr id="753" name="Google Shape;753;p59"/>
          <p:cNvCxnSpPr>
            <a:stCxn id="741" idx="5"/>
            <a:endCxn id="749" idx="0"/>
          </p:cNvCxnSpPr>
          <p:nvPr/>
        </p:nvCxnSpPr>
        <p:spPr>
          <a:xfrm>
            <a:off x="6303589" y="2752094"/>
            <a:ext cx="53700" cy="408000"/>
          </a:xfrm>
          <a:prstGeom prst="straightConnector1">
            <a:avLst/>
          </a:prstGeom>
          <a:noFill/>
          <a:ln cap="flat" cmpd="sng" w="19050">
            <a:solidFill>
              <a:schemeClr val="dk2"/>
            </a:solidFill>
            <a:prstDash val="solid"/>
            <a:round/>
            <a:headEnd len="med" w="med" type="none"/>
            <a:tailEnd len="med" w="med" type="none"/>
          </a:ln>
        </p:spPr>
      </p:cxnSp>
      <p:cxnSp>
        <p:nvCxnSpPr>
          <p:cNvPr id="754" name="Google Shape;754;p59"/>
          <p:cNvCxnSpPr>
            <a:stCxn id="742" idx="3"/>
            <a:endCxn id="750" idx="0"/>
          </p:cNvCxnSpPr>
          <p:nvPr/>
        </p:nvCxnSpPr>
        <p:spPr>
          <a:xfrm flipH="1">
            <a:off x="7002466" y="2752094"/>
            <a:ext cx="135300" cy="408000"/>
          </a:xfrm>
          <a:prstGeom prst="straightConnector1">
            <a:avLst/>
          </a:prstGeom>
          <a:noFill/>
          <a:ln cap="flat" cmpd="sng" w="19050">
            <a:solidFill>
              <a:schemeClr val="dk2"/>
            </a:solidFill>
            <a:prstDash val="solid"/>
            <a:round/>
            <a:headEnd len="med" w="med" type="none"/>
            <a:tailEnd len="med" w="med" type="none"/>
          </a:ln>
        </p:spPr>
      </p:cxnSp>
      <p:cxnSp>
        <p:nvCxnSpPr>
          <p:cNvPr id="755" name="Google Shape;755;p59"/>
          <p:cNvCxnSpPr>
            <a:stCxn id="742" idx="5"/>
            <a:endCxn id="751" idx="0"/>
          </p:cNvCxnSpPr>
          <p:nvPr/>
        </p:nvCxnSpPr>
        <p:spPr>
          <a:xfrm>
            <a:off x="7445570" y="2752094"/>
            <a:ext cx="202200" cy="408000"/>
          </a:xfrm>
          <a:prstGeom prst="straightConnector1">
            <a:avLst/>
          </a:prstGeom>
          <a:noFill/>
          <a:ln cap="flat" cmpd="sng" w="19050">
            <a:solidFill>
              <a:schemeClr val="dk2"/>
            </a:solidFill>
            <a:prstDash val="solid"/>
            <a:round/>
            <a:headEnd len="med" w="med" type="none"/>
            <a:tailEnd len="med" w="med" type="none"/>
          </a:ln>
        </p:spPr>
      </p:cxnSp>
      <p:pic>
        <p:nvPicPr>
          <p:cNvPr id="756" name="Google Shape;756;p59"/>
          <p:cNvPicPr preferRelativeResize="0"/>
          <p:nvPr/>
        </p:nvPicPr>
        <p:blipFill>
          <a:blip r:embed="rId8">
            <a:alphaModFix/>
          </a:blip>
          <a:stretch>
            <a:fillRect/>
          </a:stretch>
        </p:blipFill>
        <p:spPr>
          <a:xfrm>
            <a:off x="4746929" y="3015775"/>
            <a:ext cx="750519" cy="435300"/>
          </a:xfrm>
          <a:prstGeom prst="rect">
            <a:avLst/>
          </a:prstGeom>
          <a:noFill/>
          <a:ln>
            <a:noFill/>
          </a:ln>
        </p:spPr>
      </p:pic>
      <p:sp>
        <p:nvSpPr>
          <p:cNvPr id="757" name="Google Shape;757;p59"/>
          <p:cNvSpPr txBox="1"/>
          <p:nvPr/>
        </p:nvSpPr>
        <p:spPr>
          <a:xfrm>
            <a:off x="398100" y="3525275"/>
            <a:ext cx="3212400" cy="9492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4A86E8"/>
                </a:solidFill>
              </a:rPr>
              <a:t>expectation</a:t>
            </a:r>
            <a:r>
              <a:rPr lang="en" sz="2400">
                <a:solidFill>
                  <a:schemeClr val="dk2"/>
                </a:solidFill>
              </a:rPr>
              <a:t> equation for q(s,a) </a:t>
            </a:r>
            <a:endParaRPr/>
          </a:p>
        </p:txBody>
      </p:sp>
      <p:sp>
        <p:nvSpPr>
          <p:cNvPr id="758" name="Google Shape;758;p59"/>
          <p:cNvSpPr txBox="1"/>
          <p:nvPr/>
        </p:nvSpPr>
        <p:spPr>
          <a:xfrm>
            <a:off x="4998150" y="3525275"/>
            <a:ext cx="3212400" cy="949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FF9900"/>
                </a:solidFill>
              </a:rPr>
              <a:t>optimality</a:t>
            </a:r>
            <a:r>
              <a:rPr lang="en" sz="2400">
                <a:solidFill>
                  <a:schemeClr val="dk2"/>
                </a:solidFill>
              </a:rPr>
              <a:t> equation for q</a:t>
            </a:r>
            <a:r>
              <a:rPr baseline="-25000" lang="en" sz="2400">
                <a:solidFill>
                  <a:schemeClr val="dk2"/>
                </a:solidFill>
              </a:rPr>
              <a:t>*</a:t>
            </a:r>
            <a:r>
              <a:rPr lang="en" sz="2400">
                <a:solidFill>
                  <a:schemeClr val="dk2"/>
                </a:solidFill>
              </a:rPr>
              <a:t>(s, a)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Bellman </a:t>
            </a:r>
            <a:r>
              <a:rPr lang="en">
                <a:solidFill>
                  <a:srgbClr val="FF9900"/>
                </a:solidFill>
              </a:rPr>
              <a:t>optimality</a:t>
            </a:r>
            <a:r>
              <a:rPr lang="en"/>
              <a:t> equation for </a:t>
            </a:r>
            <a:r>
              <a:rPr b="1" lang="en"/>
              <a:t>q(s,a)</a:t>
            </a:r>
            <a:endParaRPr/>
          </a:p>
        </p:txBody>
      </p:sp>
      <p:sp>
        <p:nvSpPr>
          <p:cNvPr id="764" name="Google Shape;764;p60"/>
          <p:cNvSpPr/>
          <p:nvPr/>
        </p:nvSpPr>
        <p:spPr>
          <a:xfrm>
            <a:off x="2159174" y="159979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496813"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2638793"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7" name="Google Shape;767;p60"/>
          <p:cNvPicPr preferRelativeResize="0"/>
          <p:nvPr/>
        </p:nvPicPr>
        <p:blipFill>
          <a:blip r:embed="rId3">
            <a:alphaModFix/>
          </a:blip>
          <a:stretch>
            <a:fillRect/>
          </a:stretch>
        </p:blipFill>
        <p:spPr>
          <a:xfrm>
            <a:off x="1588187" y="1951200"/>
            <a:ext cx="252600" cy="293717"/>
          </a:xfrm>
          <a:prstGeom prst="rect">
            <a:avLst/>
          </a:prstGeom>
          <a:noFill/>
          <a:ln>
            <a:noFill/>
          </a:ln>
        </p:spPr>
      </p:pic>
      <p:cxnSp>
        <p:nvCxnSpPr>
          <p:cNvPr id="768" name="Google Shape;768;p60"/>
          <p:cNvCxnSpPr>
            <a:stCxn id="764" idx="3"/>
            <a:endCxn id="765" idx="0"/>
          </p:cNvCxnSpPr>
          <p:nvPr/>
        </p:nvCxnSpPr>
        <p:spPr>
          <a:xfrm flipH="1">
            <a:off x="1714367" y="1815398"/>
            <a:ext cx="481800" cy="565200"/>
          </a:xfrm>
          <a:prstGeom prst="straightConnector1">
            <a:avLst/>
          </a:prstGeom>
          <a:noFill/>
          <a:ln cap="flat" cmpd="sng" w="19050">
            <a:solidFill>
              <a:schemeClr val="dk2"/>
            </a:solidFill>
            <a:prstDash val="solid"/>
            <a:round/>
            <a:headEnd len="med" w="med" type="none"/>
            <a:tailEnd len="med" w="med" type="none"/>
          </a:ln>
        </p:spPr>
      </p:cxnSp>
      <p:cxnSp>
        <p:nvCxnSpPr>
          <p:cNvPr id="769" name="Google Shape;769;p60"/>
          <p:cNvCxnSpPr>
            <a:stCxn id="764" idx="5"/>
            <a:endCxn id="766" idx="0"/>
          </p:cNvCxnSpPr>
          <p:nvPr/>
        </p:nvCxnSpPr>
        <p:spPr>
          <a:xfrm>
            <a:off x="2374782" y="1815398"/>
            <a:ext cx="481800" cy="565200"/>
          </a:xfrm>
          <a:prstGeom prst="straightConnector1">
            <a:avLst/>
          </a:prstGeom>
          <a:noFill/>
          <a:ln cap="flat" cmpd="sng" w="19050">
            <a:solidFill>
              <a:schemeClr val="dk2"/>
            </a:solidFill>
            <a:prstDash val="solid"/>
            <a:round/>
            <a:headEnd len="med" w="med" type="none"/>
            <a:tailEnd len="med" w="med" type="none"/>
          </a:ln>
        </p:spPr>
      </p:cxnSp>
      <p:pic>
        <p:nvPicPr>
          <p:cNvPr id="770" name="Google Shape;770;p60"/>
          <p:cNvPicPr preferRelativeResize="0"/>
          <p:nvPr/>
        </p:nvPicPr>
        <p:blipFill>
          <a:blip r:embed="rId4">
            <a:alphaModFix/>
          </a:blip>
          <a:stretch>
            <a:fillRect/>
          </a:stretch>
        </p:blipFill>
        <p:spPr>
          <a:xfrm>
            <a:off x="7692149" y="2793620"/>
            <a:ext cx="1216750" cy="453386"/>
          </a:xfrm>
          <a:prstGeom prst="rect">
            <a:avLst/>
          </a:prstGeom>
          <a:noFill/>
          <a:ln>
            <a:noFill/>
          </a:ln>
        </p:spPr>
      </p:pic>
      <p:pic>
        <p:nvPicPr>
          <p:cNvPr id="771" name="Google Shape;771;p60"/>
          <p:cNvPicPr preferRelativeResize="0"/>
          <p:nvPr/>
        </p:nvPicPr>
        <p:blipFill>
          <a:blip r:embed="rId5">
            <a:alphaModFix/>
          </a:blip>
          <a:stretch>
            <a:fillRect/>
          </a:stretch>
        </p:blipFill>
        <p:spPr>
          <a:xfrm>
            <a:off x="1039516" y="2276773"/>
            <a:ext cx="318997" cy="402650"/>
          </a:xfrm>
          <a:prstGeom prst="rect">
            <a:avLst/>
          </a:prstGeom>
          <a:noFill/>
          <a:ln>
            <a:noFill/>
          </a:ln>
        </p:spPr>
      </p:pic>
      <p:pic>
        <p:nvPicPr>
          <p:cNvPr id="772" name="Google Shape;772;p60"/>
          <p:cNvPicPr preferRelativeResize="0"/>
          <p:nvPr/>
        </p:nvPicPr>
        <p:blipFill>
          <a:blip r:embed="rId6">
            <a:alphaModFix/>
          </a:blip>
          <a:stretch>
            <a:fillRect/>
          </a:stretch>
        </p:blipFill>
        <p:spPr>
          <a:xfrm>
            <a:off x="1496829" y="1385415"/>
            <a:ext cx="612432" cy="358500"/>
          </a:xfrm>
          <a:prstGeom prst="rect">
            <a:avLst/>
          </a:prstGeom>
          <a:noFill/>
          <a:ln>
            <a:noFill/>
          </a:ln>
        </p:spPr>
      </p:pic>
      <p:sp>
        <p:nvSpPr>
          <p:cNvPr id="773" name="Google Shape;773;p60"/>
          <p:cNvSpPr/>
          <p:nvPr/>
        </p:nvSpPr>
        <p:spPr>
          <a:xfrm>
            <a:off x="1150687"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4" name="Google Shape;774;p60"/>
          <p:cNvPicPr preferRelativeResize="0"/>
          <p:nvPr/>
        </p:nvPicPr>
        <p:blipFill>
          <a:blip r:embed="rId7">
            <a:alphaModFix/>
          </a:blip>
          <a:stretch>
            <a:fillRect/>
          </a:stretch>
        </p:blipFill>
        <p:spPr>
          <a:xfrm>
            <a:off x="3208811" y="2752100"/>
            <a:ext cx="1216750" cy="481630"/>
          </a:xfrm>
          <a:prstGeom prst="rect">
            <a:avLst/>
          </a:prstGeom>
          <a:noFill/>
          <a:ln>
            <a:noFill/>
          </a:ln>
        </p:spPr>
      </p:pic>
      <p:sp>
        <p:nvSpPr>
          <p:cNvPr id="775" name="Google Shape;775;p60"/>
          <p:cNvSpPr/>
          <p:nvPr/>
        </p:nvSpPr>
        <p:spPr>
          <a:xfrm>
            <a:off x="1795874"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6" name="Google Shape;776;p60"/>
          <p:cNvPicPr preferRelativeResize="0"/>
          <p:nvPr/>
        </p:nvPicPr>
        <p:blipFill>
          <a:blip r:embed="rId8">
            <a:alphaModFix/>
          </a:blip>
          <a:stretch>
            <a:fillRect/>
          </a:stretch>
        </p:blipFill>
        <p:spPr>
          <a:xfrm>
            <a:off x="6786893" y="1299788"/>
            <a:ext cx="1113445" cy="435300"/>
          </a:xfrm>
          <a:prstGeom prst="rect">
            <a:avLst/>
          </a:prstGeom>
          <a:noFill/>
          <a:ln>
            <a:noFill/>
          </a:ln>
        </p:spPr>
      </p:pic>
      <p:sp>
        <p:nvSpPr>
          <p:cNvPr id="777" name="Google Shape;777;p60"/>
          <p:cNvSpPr/>
          <p:nvPr/>
        </p:nvSpPr>
        <p:spPr>
          <a:xfrm>
            <a:off x="2441087"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0"/>
          <p:cNvSpPr/>
          <p:nvPr/>
        </p:nvSpPr>
        <p:spPr>
          <a:xfrm>
            <a:off x="3086287"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9" name="Google Shape;779;p60"/>
          <p:cNvCxnSpPr>
            <a:stCxn id="765" idx="3"/>
            <a:endCxn id="773" idx="0"/>
          </p:cNvCxnSpPr>
          <p:nvPr/>
        </p:nvCxnSpPr>
        <p:spPr>
          <a:xfrm flipH="1">
            <a:off x="1277061" y="2752094"/>
            <a:ext cx="283500" cy="408000"/>
          </a:xfrm>
          <a:prstGeom prst="straightConnector1">
            <a:avLst/>
          </a:prstGeom>
          <a:noFill/>
          <a:ln cap="flat" cmpd="sng" w="19050">
            <a:solidFill>
              <a:schemeClr val="dk2"/>
            </a:solidFill>
            <a:prstDash val="solid"/>
            <a:round/>
            <a:headEnd len="med" w="med" type="none"/>
            <a:tailEnd len="med" w="med" type="none"/>
          </a:ln>
        </p:spPr>
      </p:cxnSp>
      <p:cxnSp>
        <p:nvCxnSpPr>
          <p:cNvPr id="780" name="Google Shape;780;p60"/>
          <p:cNvCxnSpPr>
            <a:stCxn id="765" idx="5"/>
            <a:endCxn id="775" idx="0"/>
          </p:cNvCxnSpPr>
          <p:nvPr/>
        </p:nvCxnSpPr>
        <p:spPr>
          <a:xfrm>
            <a:off x="1868364" y="2752094"/>
            <a:ext cx="53700" cy="408000"/>
          </a:xfrm>
          <a:prstGeom prst="straightConnector1">
            <a:avLst/>
          </a:prstGeom>
          <a:noFill/>
          <a:ln cap="flat" cmpd="sng" w="19050">
            <a:solidFill>
              <a:schemeClr val="dk2"/>
            </a:solidFill>
            <a:prstDash val="solid"/>
            <a:round/>
            <a:headEnd len="med" w="med" type="none"/>
            <a:tailEnd len="med" w="med" type="none"/>
          </a:ln>
        </p:spPr>
      </p:cxnSp>
      <p:cxnSp>
        <p:nvCxnSpPr>
          <p:cNvPr id="781" name="Google Shape;781;p60"/>
          <p:cNvCxnSpPr>
            <a:stCxn id="766" idx="3"/>
            <a:endCxn id="777" idx="0"/>
          </p:cNvCxnSpPr>
          <p:nvPr/>
        </p:nvCxnSpPr>
        <p:spPr>
          <a:xfrm flipH="1">
            <a:off x="2567241" y="2752094"/>
            <a:ext cx="135300" cy="408000"/>
          </a:xfrm>
          <a:prstGeom prst="straightConnector1">
            <a:avLst/>
          </a:prstGeom>
          <a:noFill/>
          <a:ln cap="flat" cmpd="sng" w="19050">
            <a:solidFill>
              <a:schemeClr val="dk2"/>
            </a:solidFill>
            <a:prstDash val="solid"/>
            <a:round/>
            <a:headEnd len="med" w="med" type="none"/>
            <a:tailEnd len="med" w="med" type="none"/>
          </a:ln>
        </p:spPr>
      </p:cxnSp>
      <p:cxnSp>
        <p:nvCxnSpPr>
          <p:cNvPr id="782" name="Google Shape;782;p60"/>
          <p:cNvCxnSpPr>
            <a:stCxn id="766" idx="5"/>
            <a:endCxn id="778" idx="0"/>
          </p:cNvCxnSpPr>
          <p:nvPr/>
        </p:nvCxnSpPr>
        <p:spPr>
          <a:xfrm>
            <a:off x="3010345" y="2752094"/>
            <a:ext cx="202200" cy="408000"/>
          </a:xfrm>
          <a:prstGeom prst="straightConnector1">
            <a:avLst/>
          </a:prstGeom>
          <a:noFill/>
          <a:ln cap="flat" cmpd="sng" w="19050">
            <a:solidFill>
              <a:schemeClr val="dk2"/>
            </a:solidFill>
            <a:prstDash val="solid"/>
            <a:round/>
            <a:headEnd len="med" w="med" type="none"/>
            <a:tailEnd len="med" w="med" type="none"/>
          </a:ln>
        </p:spPr>
      </p:cxnSp>
      <p:pic>
        <p:nvPicPr>
          <p:cNvPr id="783" name="Google Shape;783;p60"/>
          <p:cNvPicPr preferRelativeResize="0"/>
          <p:nvPr/>
        </p:nvPicPr>
        <p:blipFill>
          <a:blip r:embed="rId9">
            <a:alphaModFix/>
          </a:blip>
          <a:stretch>
            <a:fillRect/>
          </a:stretch>
        </p:blipFill>
        <p:spPr>
          <a:xfrm>
            <a:off x="2537499" y="1356874"/>
            <a:ext cx="1083975" cy="418905"/>
          </a:xfrm>
          <a:prstGeom prst="rect">
            <a:avLst/>
          </a:prstGeom>
          <a:noFill/>
          <a:ln>
            <a:noFill/>
          </a:ln>
        </p:spPr>
      </p:pic>
      <p:pic>
        <p:nvPicPr>
          <p:cNvPr id="784" name="Google Shape;784;p60"/>
          <p:cNvPicPr preferRelativeResize="0"/>
          <p:nvPr/>
        </p:nvPicPr>
        <p:blipFill>
          <a:blip r:embed="rId10">
            <a:alphaModFix/>
          </a:blip>
          <a:stretch>
            <a:fillRect/>
          </a:stretch>
        </p:blipFill>
        <p:spPr>
          <a:xfrm>
            <a:off x="311704" y="3015775"/>
            <a:ext cx="750519" cy="435300"/>
          </a:xfrm>
          <a:prstGeom prst="rect">
            <a:avLst/>
          </a:prstGeom>
          <a:noFill/>
          <a:ln>
            <a:noFill/>
          </a:ln>
        </p:spPr>
      </p:pic>
      <p:cxnSp>
        <p:nvCxnSpPr>
          <p:cNvPr id="785" name="Google Shape;785;p60"/>
          <p:cNvCxnSpPr/>
          <p:nvPr/>
        </p:nvCxnSpPr>
        <p:spPr>
          <a:xfrm>
            <a:off x="3836488" y="2325750"/>
            <a:ext cx="1333200" cy="0"/>
          </a:xfrm>
          <a:prstGeom prst="straightConnector1">
            <a:avLst/>
          </a:prstGeom>
          <a:noFill/>
          <a:ln cap="flat" cmpd="sng" w="38100">
            <a:solidFill>
              <a:srgbClr val="FF9900"/>
            </a:solidFill>
            <a:prstDash val="solid"/>
            <a:round/>
            <a:headEnd len="med" w="med" type="none"/>
            <a:tailEnd len="med" w="med" type="triangle"/>
          </a:ln>
        </p:spPr>
      </p:cxnSp>
      <p:sp>
        <p:nvSpPr>
          <p:cNvPr id="786" name="Google Shape;786;p60"/>
          <p:cNvSpPr/>
          <p:nvPr/>
        </p:nvSpPr>
        <p:spPr>
          <a:xfrm>
            <a:off x="6594399" y="159979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0"/>
          <p:cNvSpPr/>
          <p:nvPr/>
        </p:nvSpPr>
        <p:spPr>
          <a:xfrm>
            <a:off x="5932038"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0"/>
          <p:cNvSpPr/>
          <p:nvPr/>
        </p:nvSpPr>
        <p:spPr>
          <a:xfrm>
            <a:off x="7074018"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9" name="Google Shape;789;p60"/>
          <p:cNvCxnSpPr/>
          <p:nvPr/>
        </p:nvCxnSpPr>
        <p:spPr>
          <a:xfrm>
            <a:off x="5877475" y="2922175"/>
            <a:ext cx="449700" cy="0"/>
          </a:xfrm>
          <a:prstGeom prst="straightConnector1">
            <a:avLst/>
          </a:prstGeom>
          <a:noFill/>
          <a:ln cap="flat" cmpd="sng" w="19050">
            <a:solidFill>
              <a:srgbClr val="FF9900"/>
            </a:solidFill>
            <a:prstDash val="solid"/>
            <a:round/>
            <a:headEnd len="med" w="med" type="none"/>
            <a:tailEnd len="med" w="med" type="none"/>
          </a:ln>
        </p:spPr>
      </p:cxnSp>
      <p:pic>
        <p:nvPicPr>
          <p:cNvPr id="790" name="Google Shape;790;p60"/>
          <p:cNvPicPr preferRelativeResize="0"/>
          <p:nvPr/>
        </p:nvPicPr>
        <p:blipFill>
          <a:blip r:embed="rId3">
            <a:alphaModFix/>
          </a:blip>
          <a:stretch>
            <a:fillRect/>
          </a:stretch>
        </p:blipFill>
        <p:spPr>
          <a:xfrm>
            <a:off x="6023412" y="1951200"/>
            <a:ext cx="252600" cy="293717"/>
          </a:xfrm>
          <a:prstGeom prst="rect">
            <a:avLst/>
          </a:prstGeom>
          <a:noFill/>
          <a:ln>
            <a:noFill/>
          </a:ln>
        </p:spPr>
      </p:pic>
      <p:cxnSp>
        <p:nvCxnSpPr>
          <p:cNvPr id="791" name="Google Shape;791;p60"/>
          <p:cNvCxnSpPr>
            <a:stCxn id="786" idx="3"/>
            <a:endCxn id="787" idx="0"/>
          </p:cNvCxnSpPr>
          <p:nvPr/>
        </p:nvCxnSpPr>
        <p:spPr>
          <a:xfrm flipH="1">
            <a:off x="6149592" y="1815398"/>
            <a:ext cx="481800" cy="565200"/>
          </a:xfrm>
          <a:prstGeom prst="straightConnector1">
            <a:avLst/>
          </a:prstGeom>
          <a:noFill/>
          <a:ln cap="flat" cmpd="sng" w="19050">
            <a:solidFill>
              <a:schemeClr val="dk2"/>
            </a:solidFill>
            <a:prstDash val="solid"/>
            <a:round/>
            <a:headEnd len="med" w="med" type="none"/>
            <a:tailEnd len="med" w="med" type="none"/>
          </a:ln>
        </p:spPr>
      </p:cxnSp>
      <p:cxnSp>
        <p:nvCxnSpPr>
          <p:cNvPr id="792" name="Google Shape;792;p60"/>
          <p:cNvCxnSpPr>
            <a:stCxn id="786" idx="5"/>
            <a:endCxn id="788" idx="0"/>
          </p:cNvCxnSpPr>
          <p:nvPr/>
        </p:nvCxnSpPr>
        <p:spPr>
          <a:xfrm>
            <a:off x="6810007" y="1815398"/>
            <a:ext cx="481800" cy="565200"/>
          </a:xfrm>
          <a:prstGeom prst="straightConnector1">
            <a:avLst/>
          </a:prstGeom>
          <a:noFill/>
          <a:ln cap="flat" cmpd="sng" w="19050">
            <a:solidFill>
              <a:schemeClr val="dk2"/>
            </a:solidFill>
            <a:prstDash val="solid"/>
            <a:round/>
            <a:headEnd len="med" w="med" type="none"/>
            <a:tailEnd len="med" w="med" type="none"/>
          </a:ln>
        </p:spPr>
      </p:cxnSp>
      <p:sp>
        <p:nvSpPr>
          <p:cNvPr id="793" name="Google Shape;793;p60"/>
          <p:cNvSpPr txBox="1"/>
          <p:nvPr/>
        </p:nvSpPr>
        <p:spPr>
          <a:xfrm>
            <a:off x="5769700" y="2815838"/>
            <a:ext cx="10773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900"/>
                </a:solidFill>
              </a:rPr>
              <a:t>max</a:t>
            </a:r>
            <a:endParaRPr sz="1800">
              <a:solidFill>
                <a:srgbClr val="FF9900"/>
              </a:solidFill>
            </a:endParaRPr>
          </a:p>
        </p:txBody>
      </p:sp>
      <p:pic>
        <p:nvPicPr>
          <p:cNvPr id="794" name="Google Shape;794;p60"/>
          <p:cNvPicPr preferRelativeResize="0"/>
          <p:nvPr/>
        </p:nvPicPr>
        <p:blipFill>
          <a:blip r:embed="rId5">
            <a:alphaModFix/>
          </a:blip>
          <a:stretch>
            <a:fillRect/>
          </a:stretch>
        </p:blipFill>
        <p:spPr>
          <a:xfrm>
            <a:off x="5474741" y="2276773"/>
            <a:ext cx="318997" cy="402650"/>
          </a:xfrm>
          <a:prstGeom prst="rect">
            <a:avLst/>
          </a:prstGeom>
          <a:noFill/>
          <a:ln>
            <a:noFill/>
          </a:ln>
        </p:spPr>
      </p:pic>
      <p:pic>
        <p:nvPicPr>
          <p:cNvPr id="795" name="Google Shape;795;p60"/>
          <p:cNvPicPr preferRelativeResize="0"/>
          <p:nvPr/>
        </p:nvPicPr>
        <p:blipFill>
          <a:blip r:embed="rId6">
            <a:alphaModFix/>
          </a:blip>
          <a:stretch>
            <a:fillRect/>
          </a:stretch>
        </p:blipFill>
        <p:spPr>
          <a:xfrm>
            <a:off x="5932054" y="1385415"/>
            <a:ext cx="612432" cy="358500"/>
          </a:xfrm>
          <a:prstGeom prst="rect">
            <a:avLst/>
          </a:prstGeom>
          <a:noFill/>
          <a:ln>
            <a:noFill/>
          </a:ln>
        </p:spPr>
      </p:pic>
      <p:sp>
        <p:nvSpPr>
          <p:cNvPr id="796" name="Google Shape;796;p60"/>
          <p:cNvSpPr/>
          <p:nvPr/>
        </p:nvSpPr>
        <p:spPr>
          <a:xfrm>
            <a:off x="5585912"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0"/>
          <p:cNvSpPr/>
          <p:nvPr/>
        </p:nvSpPr>
        <p:spPr>
          <a:xfrm>
            <a:off x="6231099"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0"/>
          <p:cNvSpPr/>
          <p:nvPr/>
        </p:nvSpPr>
        <p:spPr>
          <a:xfrm>
            <a:off x="6876312"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0"/>
          <p:cNvSpPr/>
          <p:nvPr/>
        </p:nvSpPr>
        <p:spPr>
          <a:xfrm>
            <a:off x="7521512"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0" name="Google Shape;800;p60"/>
          <p:cNvCxnSpPr/>
          <p:nvPr/>
        </p:nvCxnSpPr>
        <p:spPr>
          <a:xfrm>
            <a:off x="7079225" y="2922175"/>
            <a:ext cx="449700" cy="0"/>
          </a:xfrm>
          <a:prstGeom prst="straightConnector1">
            <a:avLst/>
          </a:prstGeom>
          <a:noFill/>
          <a:ln cap="flat" cmpd="sng" w="19050">
            <a:solidFill>
              <a:srgbClr val="FF9900"/>
            </a:solidFill>
            <a:prstDash val="solid"/>
            <a:round/>
            <a:headEnd len="med" w="med" type="none"/>
            <a:tailEnd len="med" w="med" type="none"/>
          </a:ln>
        </p:spPr>
      </p:cxnSp>
      <p:sp>
        <p:nvSpPr>
          <p:cNvPr id="801" name="Google Shape;801;p60"/>
          <p:cNvSpPr txBox="1"/>
          <p:nvPr/>
        </p:nvSpPr>
        <p:spPr>
          <a:xfrm>
            <a:off x="6998850" y="2815838"/>
            <a:ext cx="10773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900"/>
                </a:solidFill>
              </a:rPr>
              <a:t>max</a:t>
            </a:r>
            <a:endParaRPr sz="1800">
              <a:solidFill>
                <a:srgbClr val="FF9900"/>
              </a:solidFill>
            </a:endParaRPr>
          </a:p>
        </p:txBody>
      </p:sp>
      <p:cxnSp>
        <p:nvCxnSpPr>
          <p:cNvPr id="802" name="Google Shape;802;p60"/>
          <p:cNvCxnSpPr>
            <a:stCxn id="787" idx="3"/>
            <a:endCxn id="796" idx="0"/>
          </p:cNvCxnSpPr>
          <p:nvPr/>
        </p:nvCxnSpPr>
        <p:spPr>
          <a:xfrm flipH="1">
            <a:off x="5712286" y="2752094"/>
            <a:ext cx="283500" cy="408000"/>
          </a:xfrm>
          <a:prstGeom prst="straightConnector1">
            <a:avLst/>
          </a:prstGeom>
          <a:noFill/>
          <a:ln cap="flat" cmpd="sng" w="19050">
            <a:solidFill>
              <a:schemeClr val="dk2"/>
            </a:solidFill>
            <a:prstDash val="solid"/>
            <a:round/>
            <a:headEnd len="med" w="med" type="none"/>
            <a:tailEnd len="med" w="med" type="none"/>
          </a:ln>
        </p:spPr>
      </p:cxnSp>
      <p:cxnSp>
        <p:nvCxnSpPr>
          <p:cNvPr id="803" name="Google Shape;803;p60"/>
          <p:cNvCxnSpPr>
            <a:stCxn id="787" idx="5"/>
            <a:endCxn id="797" idx="0"/>
          </p:cNvCxnSpPr>
          <p:nvPr/>
        </p:nvCxnSpPr>
        <p:spPr>
          <a:xfrm>
            <a:off x="6303589" y="2752094"/>
            <a:ext cx="53700" cy="408000"/>
          </a:xfrm>
          <a:prstGeom prst="straightConnector1">
            <a:avLst/>
          </a:prstGeom>
          <a:noFill/>
          <a:ln cap="flat" cmpd="sng" w="19050">
            <a:solidFill>
              <a:schemeClr val="dk2"/>
            </a:solidFill>
            <a:prstDash val="solid"/>
            <a:round/>
            <a:headEnd len="med" w="med" type="none"/>
            <a:tailEnd len="med" w="med" type="none"/>
          </a:ln>
        </p:spPr>
      </p:cxnSp>
      <p:cxnSp>
        <p:nvCxnSpPr>
          <p:cNvPr id="804" name="Google Shape;804;p60"/>
          <p:cNvCxnSpPr>
            <a:stCxn id="788" idx="3"/>
            <a:endCxn id="798" idx="0"/>
          </p:cNvCxnSpPr>
          <p:nvPr/>
        </p:nvCxnSpPr>
        <p:spPr>
          <a:xfrm flipH="1">
            <a:off x="7002466" y="2752094"/>
            <a:ext cx="135300" cy="408000"/>
          </a:xfrm>
          <a:prstGeom prst="straightConnector1">
            <a:avLst/>
          </a:prstGeom>
          <a:noFill/>
          <a:ln cap="flat" cmpd="sng" w="19050">
            <a:solidFill>
              <a:schemeClr val="dk2"/>
            </a:solidFill>
            <a:prstDash val="solid"/>
            <a:round/>
            <a:headEnd len="med" w="med" type="none"/>
            <a:tailEnd len="med" w="med" type="none"/>
          </a:ln>
        </p:spPr>
      </p:cxnSp>
      <p:cxnSp>
        <p:nvCxnSpPr>
          <p:cNvPr id="805" name="Google Shape;805;p60"/>
          <p:cNvCxnSpPr>
            <a:stCxn id="788" idx="5"/>
            <a:endCxn id="799" idx="0"/>
          </p:cNvCxnSpPr>
          <p:nvPr/>
        </p:nvCxnSpPr>
        <p:spPr>
          <a:xfrm>
            <a:off x="7445570" y="2752094"/>
            <a:ext cx="202200" cy="408000"/>
          </a:xfrm>
          <a:prstGeom prst="straightConnector1">
            <a:avLst/>
          </a:prstGeom>
          <a:noFill/>
          <a:ln cap="flat" cmpd="sng" w="19050">
            <a:solidFill>
              <a:schemeClr val="dk2"/>
            </a:solidFill>
            <a:prstDash val="solid"/>
            <a:round/>
            <a:headEnd len="med" w="med" type="none"/>
            <a:tailEnd len="med" w="med" type="none"/>
          </a:ln>
        </p:spPr>
      </p:cxnSp>
      <p:pic>
        <p:nvPicPr>
          <p:cNvPr id="806" name="Google Shape;806;p60"/>
          <p:cNvPicPr preferRelativeResize="0"/>
          <p:nvPr/>
        </p:nvPicPr>
        <p:blipFill>
          <a:blip r:embed="rId10">
            <a:alphaModFix/>
          </a:blip>
          <a:stretch>
            <a:fillRect/>
          </a:stretch>
        </p:blipFill>
        <p:spPr>
          <a:xfrm>
            <a:off x="4746929" y="3015775"/>
            <a:ext cx="750519" cy="435300"/>
          </a:xfrm>
          <a:prstGeom prst="rect">
            <a:avLst/>
          </a:prstGeom>
          <a:noFill/>
          <a:ln>
            <a:noFill/>
          </a:ln>
        </p:spPr>
      </p:pic>
      <p:sp>
        <p:nvSpPr>
          <p:cNvPr id="807" name="Google Shape;807;p60"/>
          <p:cNvSpPr txBox="1"/>
          <p:nvPr/>
        </p:nvSpPr>
        <p:spPr>
          <a:xfrm>
            <a:off x="398100" y="3525275"/>
            <a:ext cx="3212400" cy="9492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4A86E8"/>
                </a:solidFill>
              </a:rPr>
              <a:t>expectation</a:t>
            </a:r>
            <a:r>
              <a:rPr lang="en" sz="2400">
                <a:solidFill>
                  <a:schemeClr val="dk2"/>
                </a:solidFill>
              </a:rPr>
              <a:t> equation for q(s,a) </a:t>
            </a:r>
            <a:endParaRPr/>
          </a:p>
        </p:txBody>
      </p:sp>
      <p:sp>
        <p:nvSpPr>
          <p:cNvPr id="808" name="Google Shape;808;p60"/>
          <p:cNvSpPr txBox="1"/>
          <p:nvPr/>
        </p:nvSpPr>
        <p:spPr>
          <a:xfrm>
            <a:off x="4998150" y="3525275"/>
            <a:ext cx="3212400" cy="949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FF9900"/>
                </a:solidFill>
              </a:rPr>
              <a:t>optimality</a:t>
            </a:r>
            <a:r>
              <a:rPr lang="en" sz="2400">
                <a:solidFill>
                  <a:schemeClr val="dk2"/>
                </a:solidFill>
              </a:rPr>
              <a:t> equation for q</a:t>
            </a:r>
            <a:r>
              <a:rPr baseline="-25000" lang="en" sz="2400">
                <a:solidFill>
                  <a:schemeClr val="dk2"/>
                </a:solidFill>
              </a:rPr>
              <a:t>*</a:t>
            </a:r>
            <a:r>
              <a:rPr lang="en" sz="2400">
                <a:solidFill>
                  <a:schemeClr val="dk2"/>
                </a:solidFill>
              </a:rPr>
              <a:t>(s, a)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Bellman </a:t>
            </a:r>
            <a:r>
              <a:rPr lang="en">
                <a:solidFill>
                  <a:srgbClr val="FF9900"/>
                </a:solidFill>
              </a:rPr>
              <a:t>optimality</a:t>
            </a:r>
            <a:r>
              <a:rPr lang="en"/>
              <a:t> equation for </a:t>
            </a:r>
            <a:r>
              <a:rPr b="1" lang="en"/>
              <a:t>q(s,a)</a:t>
            </a:r>
            <a:endParaRPr/>
          </a:p>
        </p:txBody>
      </p:sp>
      <p:sp>
        <p:nvSpPr>
          <p:cNvPr id="814" name="Google Shape;814;p61"/>
          <p:cNvSpPr/>
          <p:nvPr/>
        </p:nvSpPr>
        <p:spPr>
          <a:xfrm>
            <a:off x="2159174" y="159979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1"/>
          <p:cNvSpPr/>
          <p:nvPr/>
        </p:nvSpPr>
        <p:spPr>
          <a:xfrm>
            <a:off x="1496813"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1"/>
          <p:cNvSpPr/>
          <p:nvPr/>
        </p:nvSpPr>
        <p:spPr>
          <a:xfrm>
            <a:off x="2638793"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7" name="Google Shape;817;p61"/>
          <p:cNvPicPr preferRelativeResize="0"/>
          <p:nvPr/>
        </p:nvPicPr>
        <p:blipFill>
          <a:blip r:embed="rId3">
            <a:alphaModFix/>
          </a:blip>
          <a:stretch>
            <a:fillRect/>
          </a:stretch>
        </p:blipFill>
        <p:spPr>
          <a:xfrm>
            <a:off x="1588187" y="1951200"/>
            <a:ext cx="252600" cy="293717"/>
          </a:xfrm>
          <a:prstGeom prst="rect">
            <a:avLst/>
          </a:prstGeom>
          <a:noFill/>
          <a:ln>
            <a:noFill/>
          </a:ln>
        </p:spPr>
      </p:pic>
      <p:cxnSp>
        <p:nvCxnSpPr>
          <p:cNvPr id="818" name="Google Shape;818;p61"/>
          <p:cNvCxnSpPr>
            <a:stCxn id="814" idx="3"/>
            <a:endCxn id="815" idx="0"/>
          </p:cNvCxnSpPr>
          <p:nvPr/>
        </p:nvCxnSpPr>
        <p:spPr>
          <a:xfrm flipH="1">
            <a:off x="1714367" y="1815398"/>
            <a:ext cx="481800" cy="565200"/>
          </a:xfrm>
          <a:prstGeom prst="straightConnector1">
            <a:avLst/>
          </a:prstGeom>
          <a:noFill/>
          <a:ln cap="flat" cmpd="sng" w="19050">
            <a:solidFill>
              <a:schemeClr val="dk2"/>
            </a:solidFill>
            <a:prstDash val="solid"/>
            <a:round/>
            <a:headEnd len="med" w="med" type="none"/>
            <a:tailEnd len="med" w="med" type="none"/>
          </a:ln>
        </p:spPr>
      </p:cxnSp>
      <p:cxnSp>
        <p:nvCxnSpPr>
          <p:cNvPr id="819" name="Google Shape;819;p61"/>
          <p:cNvCxnSpPr>
            <a:stCxn id="814" idx="5"/>
            <a:endCxn id="816" idx="0"/>
          </p:cNvCxnSpPr>
          <p:nvPr/>
        </p:nvCxnSpPr>
        <p:spPr>
          <a:xfrm>
            <a:off x="2374782" y="1815398"/>
            <a:ext cx="481800" cy="565200"/>
          </a:xfrm>
          <a:prstGeom prst="straightConnector1">
            <a:avLst/>
          </a:prstGeom>
          <a:noFill/>
          <a:ln cap="flat" cmpd="sng" w="19050">
            <a:solidFill>
              <a:schemeClr val="dk2"/>
            </a:solidFill>
            <a:prstDash val="solid"/>
            <a:round/>
            <a:headEnd len="med" w="med" type="none"/>
            <a:tailEnd len="med" w="med" type="none"/>
          </a:ln>
        </p:spPr>
      </p:cxnSp>
      <p:pic>
        <p:nvPicPr>
          <p:cNvPr id="820" name="Google Shape;820;p61"/>
          <p:cNvPicPr preferRelativeResize="0"/>
          <p:nvPr/>
        </p:nvPicPr>
        <p:blipFill>
          <a:blip r:embed="rId4">
            <a:alphaModFix/>
          </a:blip>
          <a:stretch>
            <a:fillRect/>
          </a:stretch>
        </p:blipFill>
        <p:spPr>
          <a:xfrm>
            <a:off x="7692149" y="2793620"/>
            <a:ext cx="1216750" cy="453386"/>
          </a:xfrm>
          <a:prstGeom prst="rect">
            <a:avLst/>
          </a:prstGeom>
          <a:noFill/>
          <a:ln>
            <a:noFill/>
          </a:ln>
        </p:spPr>
      </p:pic>
      <p:pic>
        <p:nvPicPr>
          <p:cNvPr id="821" name="Google Shape;821;p61"/>
          <p:cNvPicPr preferRelativeResize="0"/>
          <p:nvPr/>
        </p:nvPicPr>
        <p:blipFill>
          <a:blip r:embed="rId5">
            <a:alphaModFix/>
          </a:blip>
          <a:stretch>
            <a:fillRect/>
          </a:stretch>
        </p:blipFill>
        <p:spPr>
          <a:xfrm>
            <a:off x="1039516" y="2276773"/>
            <a:ext cx="318997" cy="402650"/>
          </a:xfrm>
          <a:prstGeom prst="rect">
            <a:avLst/>
          </a:prstGeom>
          <a:noFill/>
          <a:ln>
            <a:noFill/>
          </a:ln>
        </p:spPr>
      </p:pic>
      <p:pic>
        <p:nvPicPr>
          <p:cNvPr id="822" name="Google Shape;822;p61"/>
          <p:cNvPicPr preferRelativeResize="0"/>
          <p:nvPr/>
        </p:nvPicPr>
        <p:blipFill>
          <a:blip r:embed="rId6">
            <a:alphaModFix/>
          </a:blip>
          <a:stretch>
            <a:fillRect/>
          </a:stretch>
        </p:blipFill>
        <p:spPr>
          <a:xfrm>
            <a:off x="1496829" y="1385415"/>
            <a:ext cx="612432" cy="358500"/>
          </a:xfrm>
          <a:prstGeom prst="rect">
            <a:avLst/>
          </a:prstGeom>
          <a:noFill/>
          <a:ln>
            <a:noFill/>
          </a:ln>
        </p:spPr>
      </p:pic>
      <p:sp>
        <p:nvSpPr>
          <p:cNvPr id="823" name="Google Shape;823;p61"/>
          <p:cNvSpPr/>
          <p:nvPr/>
        </p:nvSpPr>
        <p:spPr>
          <a:xfrm>
            <a:off x="1150687"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4" name="Google Shape;824;p61"/>
          <p:cNvPicPr preferRelativeResize="0"/>
          <p:nvPr/>
        </p:nvPicPr>
        <p:blipFill>
          <a:blip r:embed="rId7">
            <a:alphaModFix/>
          </a:blip>
          <a:stretch>
            <a:fillRect/>
          </a:stretch>
        </p:blipFill>
        <p:spPr>
          <a:xfrm>
            <a:off x="3208811" y="2752100"/>
            <a:ext cx="1216750" cy="481630"/>
          </a:xfrm>
          <a:prstGeom prst="rect">
            <a:avLst/>
          </a:prstGeom>
          <a:noFill/>
          <a:ln>
            <a:noFill/>
          </a:ln>
        </p:spPr>
      </p:pic>
      <p:sp>
        <p:nvSpPr>
          <p:cNvPr id="825" name="Google Shape;825;p61"/>
          <p:cNvSpPr/>
          <p:nvPr/>
        </p:nvSpPr>
        <p:spPr>
          <a:xfrm>
            <a:off x="1795874"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6" name="Google Shape;826;p61"/>
          <p:cNvPicPr preferRelativeResize="0"/>
          <p:nvPr/>
        </p:nvPicPr>
        <p:blipFill>
          <a:blip r:embed="rId8">
            <a:alphaModFix/>
          </a:blip>
          <a:stretch>
            <a:fillRect/>
          </a:stretch>
        </p:blipFill>
        <p:spPr>
          <a:xfrm>
            <a:off x="6786893" y="1299788"/>
            <a:ext cx="1113445" cy="435300"/>
          </a:xfrm>
          <a:prstGeom prst="rect">
            <a:avLst/>
          </a:prstGeom>
          <a:noFill/>
          <a:ln>
            <a:noFill/>
          </a:ln>
        </p:spPr>
      </p:pic>
      <p:sp>
        <p:nvSpPr>
          <p:cNvPr id="827" name="Google Shape;827;p61"/>
          <p:cNvSpPr/>
          <p:nvPr/>
        </p:nvSpPr>
        <p:spPr>
          <a:xfrm>
            <a:off x="2441087"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1"/>
          <p:cNvSpPr/>
          <p:nvPr/>
        </p:nvSpPr>
        <p:spPr>
          <a:xfrm>
            <a:off x="3086287"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9" name="Google Shape;829;p61"/>
          <p:cNvCxnSpPr>
            <a:stCxn id="815" idx="3"/>
            <a:endCxn id="823" idx="0"/>
          </p:cNvCxnSpPr>
          <p:nvPr/>
        </p:nvCxnSpPr>
        <p:spPr>
          <a:xfrm flipH="1">
            <a:off x="1277061" y="2752094"/>
            <a:ext cx="283500" cy="408000"/>
          </a:xfrm>
          <a:prstGeom prst="straightConnector1">
            <a:avLst/>
          </a:prstGeom>
          <a:noFill/>
          <a:ln cap="flat" cmpd="sng" w="19050">
            <a:solidFill>
              <a:schemeClr val="dk2"/>
            </a:solidFill>
            <a:prstDash val="solid"/>
            <a:round/>
            <a:headEnd len="med" w="med" type="none"/>
            <a:tailEnd len="med" w="med" type="none"/>
          </a:ln>
        </p:spPr>
      </p:cxnSp>
      <p:cxnSp>
        <p:nvCxnSpPr>
          <p:cNvPr id="830" name="Google Shape;830;p61"/>
          <p:cNvCxnSpPr>
            <a:stCxn id="815" idx="5"/>
            <a:endCxn id="825" idx="0"/>
          </p:cNvCxnSpPr>
          <p:nvPr/>
        </p:nvCxnSpPr>
        <p:spPr>
          <a:xfrm>
            <a:off x="1868364" y="2752094"/>
            <a:ext cx="53700" cy="408000"/>
          </a:xfrm>
          <a:prstGeom prst="straightConnector1">
            <a:avLst/>
          </a:prstGeom>
          <a:noFill/>
          <a:ln cap="flat" cmpd="sng" w="19050">
            <a:solidFill>
              <a:schemeClr val="dk2"/>
            </a:solidFill>
            <a:prstDash val="solid"/>
            <a:round/>
            <a:headEnd len="med" w="med" type="none"/>
            <a:tailEnd len="med" w="med" type="none"/>
          </a:ln>
        </p:spPr>
      </p:cxnSp>
      <p:cxnSp>
        <p:nvCxnSpPr>
          <p:cNvPr id="831" name="Google Shape;831;p61"/>
          <p:cNvCxnSpPr>
            <a:stCxn id="816" idx="3"/>
            <a:endCxn id="827" idx="0"/>
          </p:cNvCxnSpPr>
          <p:nvPr/>
        </p:nvCxnSpPr>
        <p:spPr>
          <a:xfrm flipH="1">
            <a:off x="2567241" y="2752094"/>
            <a:ext cx="135300" cy="408000"/>
          </a:xfrm>
          <a:prstGeom prst="straightConnector1">
            <a:avLst/>
          </a:prstGeom>
          <a:noFill/>
          <a:ln cap="flat" cmpd="sng" w="19050">
            <a:solidFill>
              <a:schemeClr val="dk2"/>
            </a:solidFill>
            <a:prstDash val="solid"/>
            <a:round/>
            <a:headEnd len="med" w="med" type="none"/>
            <a:tailEnd len="med" w="med" type="none"/>
          </a:ln>
        </p:spPr>
      </p:cxnSp>
      <p:cxnSp>
        <p:nvCxnSpPr>
          <p:cNvPr id="832" name="Google Shape;832;p61"/>
          <p:cNvCxnSpPr>
            <a:stCxn id="816" idx="5"/>
            <a:endCxn id="828" idx="0"/>
          </p:cNvCxnSpPr>
          <p:nvPr/>
        </p:nvCxnSpPr>
        <p:spPr>
          <a:xfrm>
            <a:off x="3010345" y="2752094"/>
            <a:ext cx="202200" cy="408000"/>
          </a:xfrm>
          <a:prstGeom prst="straightConnector1">
            <a:avLst/>
          </a:prstGeom>
          <a:noFill/>
          <a:ln cap="flat" cmpd="sng" w="19050">
            <a:solidFill>
              <a:schemeClr val="dk2"/>
            </a:solidFill>
            <a:prstDash val="solid"/>
            <a:round/>
            <a:headEnd len="med" w="med" type="none"/>
            <a:tailEnd len="med" w="med" type="none"/>
          </a:ln>
        </p:spPr>
      </p:cxnSp>
      <p:pic>
        <p:nvPicPr>
          <p:cNvPr id="833" name="Google Shape;833;p61"/>
          <p:cNvPicPr preferRelativeResize="0"/>
          <p:nvPr/>
        </p:nvPicPr>
        <p:blipFill>
          <a:blip r:embed="rId9">
            <a:alphaModFix/>
          </a:blip>
          <a:stretch>
            <a:fillRect/>
          </a:stretch>
        </p:blipFill>
        <p:spPr>
          <a:xfrm>
            <a:off x="2537499" y="1356874"/>
            <a:ext cx="1083975" cy="418905"/>
          </a:xfrm>
          <a:prstGeom prst="rect">
            <a:avLst/>
          </a:prstGeom>
          <a:noFill/>
          <a:ln>
            <a:noFill/>
          </a:ln>
        </p:spPr>
      </p:pic>
      <p:pic>
        <p:nvPicPr>
          <p:cNvPr id="834" name="Google Shape;834;p61"/>
          <p:cNvPicPr preferRelativeResize="0"/>
          <p:nvPr/>
        </p:nvPicPr>
        <p:blipFill>
          <a:blip r:embed="rId10">
            <a:alphaModFix/>
          </a:blip>
          <a:stretch>
            <a:fillRect/>
          </a:stretch>
        </p:blipFill>
        <p:spPr>
          <a:xfrm>
            <a:off x="311704" y="3015775"/>
            <a:ext cx="750519" cy="435300"/>
          </a:xfrm>
          <a:prstGeom prst="rect">
            <a:avLst/>
          </a:prstGeom>
          <a:noFill/>
          <a:ln>
            <a:noFill/>
          </a:ln>
        </p:spPr>
      </p:pic>
      <p:cxnSp>
        <p:nvCxnSpPr>
          <p:cNvPr id="835" name="Google Shape;835;p61"/>
          <p:cNvCxnSpPr/>
          <p:nvPr/>
        </p:nvCxnSpPr>
        <p:spPr>
          <a:xfrm>
            <a:off x="3836488" y="2325750"/>
            <a:ext cx="1333200" cy="0"/>
          </a:xfrm>
          <a:prstGeom prst="straightConnector1">
            <a:avLst/>
          </a:prstGeom>
          <a:noFill/>
          <a:ln cap="flat" cmpd="sng" w="38100">
            <a:solidFill>
              <a:srgbClr val="FF9900"/>
            </a:solidFill>
            <a:prstDash val="solid"/>
            <a:round/>
            <a:headEnd len="med" w="med" type="none"/>
            <a:tailEnd len="med" w="med" type="triangle"/>
          </a:ln>
        </p:spPr>
      </p:cxnSp>
      <p:sp>
        <p:nvSpPr>
          <p:cNvPr id="836" name="Google Shape;836;p61"/>
          <p:cNvSpPr/>
          <p:nvPr/>
        </p:nvSpPr>
        <p:spPr>
          <a:xfrm>
            <a:off x="6594399" y="159979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1"/>
          <p:cNvSpPr/>
          <p:nvPr/>
        </p:nvSpPr>
        <p:spPr>
          <a:xfrm>
            <a:off x="5932038"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1"/>
          <p:cNvSpPr/>
          <p:nvPr/>
        </p:nvSpPr>
        <p:spPr>
          <a:xfrm>
            <a:off x="7074018" y="2380543"/>
            <a:ext cx="435300" cy="43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9" name="Google Shape;839;p61"/>
          <p:cNvCxnSpPr/>
          <p:nvPr/>
        </p:nvCxnSpPr>
        <p:spPr>
          <a:xfrm>
            <a:off x="5877475" y="2922175"/>
            <a:ext cx="449700" cy="0"/>
          </a:xfrm>
          <a:prstGeom prst="straightConnector1">
            <a:avLst/>
          </a:prstGeom>
          <a:noFill/>
          <a:ln cap="flat" cmpd="sng" w="19050">
            <a:solidFill>
              <a:srgbClr val="FF9900"/>
            </a:solidFill>
            <a:prstDash val="solid"/>
            <a:round/>
            <a:headEnd len="med" w="med" type="none"/>
            <a:tailEnd len="med" w="med" type="none"/>
          </a:ln>
        </p:spPr>
      </p:cxnSp>
      <p:pic>
        <p:nvPicPr>
          <p:cNvPr id="840" name="Google Shape;840;p61"/>
          <p:cNvPicPr preferRelativeResize="0"/>
          <p:nvPr/>
        </p:nvPicPr>
        <p:blipFill>
          <a:blip r:embed="rId3">
            <a:alphaModFix/>
          </a:blip>
          <a:stretch>
            <a:fillRect/>
          </a:stretch>
        </p:blipFill>
        <p:spPr>
          <a:xfrm>
            <a:off x="6023412" y="1951200"/>
            <a:ext cx="252600" cy="293717"/>
          </a:xfrm>
          <a:prstGeom prst="rect">
            <a:avLst/>
          </a:prstGeom>
          <a:noFill/>
          <a:ln>
            <a:noFill/>
          </a:ln>
        </p:spPr>
      </p:pic>
      <p:cxnSp>
        <p:nvCxnSpPr>
          <p:cNvPr id="841" name="Google Shape;841;p61"/>
          <p:cNvCxnSpPr>
            <a:stCxn id="836" idx="3"/>
            <a:endCxn id="837" idx="0"/>
          </p:cNvCxnSpPr>
          <p:nvPr/>
        </p:nvCxnSpPr>
        <p:spPr>
          <a:xfrm flipH="1">
            <a:off x="6149592" y="1815398"/>
            <a:ext cx="481800" cy="565200"/>
          </a:xfrm>
          <a:prstGeom prst="straightConnector1">
            <a:avLst/>
          </a:prstGeom>
          <a:noFill/>
          <a:ln cap="flat" cmpd="sng" w="19050">
            <a:solidFill>
              <a:schemeClr val="dk2"/>
            </a:solidFill>
            <a:prstDash val="solid"/>
            <a:round/>
            <a:headEnd len="med" w="med" type="none"/>
            <a:tailEnd len="med" w="med" type="none"/>
          </a:ln>
        </p:spPr>
      </p:cxnSp>
      <p:cxnSp>
        <p:nvCxnSpPr>
          <p:cNvPr id="842" name="Google Shape;842;p61"/>
          <p:cNvCxnSpPr>
            <a:stCxn id="836" idx="5"/>
            <a:endCxn id="838" idx="0"/>
          </p:cNvCxnSpPr>
          <p:nvPr/>
        </p:nvCxnSpPr>
        <p:spPr>
          <a:xfrm>
            <a:off x="6810007" y="1815398"/>
            <a:ext cx="481800" cy="565200"/>
          </a:xfrm>
          <a:prstGeom prst="straightConnector1">
            <a:avLst/>
          </a:prstGeom>
          <a:noFill/>
          <a:ln cap="flat" cmpd="sng" w="19050">
            <a:solidFill>
              <a:schemeClr val="dk2"/>
            </a:solidFill>
            <a:prstDash val="solid"/>
            <a:round/>
            <a:headEnd len="med" w="med" type="none"/>
            <a:tailEnd len="med" w="med" type="none"/>
          </a:ln>
        </p:spPr>
      </p:cxnSp>
      <p:sp>
        <p:nvSpPr>
          <p:cNvPr id="843" name="Google Shape;843;p61"/>
          <p:cNvSpPr txBox="1"/>
          <p:nvPr/>
        </p:nvSpPr>
        <p:spPr>
          <a:xfrm>
            <a:off x="5769700" y="2815838"/>
            <a:ext cx="10773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900"/>
                </a:solidFill>
              </a:rPr>
              <a:t>max</a:t>
            </a:r>
            <a:endParaRPr sz="1800">
              <a:solidFill>
                <a:srgbClr val="FF9900"/>
              </a:solidFill>
            </a:endParaRPr>
          </a:p>
        </p:txBody>
      </p:sp>
      <p:pic>
        <p:nvPicPr>
          <p:cNvPr id="844" name="Google Shape;844;p61"/>
          <p:cNvPicPr preferRelativeResize="0"/>
          <p:nvPr/>
        </p:nvPicPr>
        <p:blipFill>
          <a:blip r:embed="rId5">
            <a:alphaModFix/>
          </a:blip>
          <a:stretch>
            <a:fillRect/>
          </a:stretch>
        </p:blipFill>
        <p:spPr>
          <a:xfrm>
            <a:off x="5474741" y="2276773"/>
            <a:ext cx="318997" cy="402650"/>
          </a:xfrm>
          <a:prstGeom prst="rect">
            <a:avLst/>
          </a:prstGeom>
          <a:noFill/>
          <a:ln>
            <a:noFill/>
          </a:ln>
        </p:spPr>
      </p:pic>
      <p:pic>
        <p:nvPicPr>
          <p:cNvPr id="845" name="Google Shape;845;p61"/>
          <p:cNvPicPr preferRelativeResize="0"/>
          <p:nvPr/>
        </p:nvPicPr>
        <p:blipFill>
          <a:blip r:embed="rId6">
            <a:alphaModFix/>
          </a:blip>
          <a:stretch>
            <a:fillRect/>
          </a:stretch>
        </p:blipFill>
        <p:spPr>
          <a:xfrm>
            <a:off x="5932054" y="1385415"/>
            <a:ext cx="612432" cy="358500"/>
          </a:xfrm>
          <a:prstGeom prst="rect">
            <a:avLst/>
          </a:prstGeom>
          <a:noFill/>
          <a:ln>
            <a:noFill/>
          </a:ln>
        </p:spPr>
      </p:pic>
      <p:sp>
        <p:nvSpPr>
          <p:cNvPr id="846" name="Google Shape;846;p61"/>
          <p:cNvSpPr/>
          <p:nvPr/>
        </p:nvSpPr>
        <p:spPr>
          <a:xfrm>
            <a:off x="5585912"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1"/>
          <p:cNvSpPr/>
          <p:nvPr/>
        </p:nvSpPr>
        <p:spPr>
          <a:xfrm>
            <a:off x="6231099"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1"/>
          <p:cNvSpPr/>
          <p:nvPr/>
        </p:nvSpPr>
        <p:spPr>
          <a:xfrm>
            <a:off x="6876312"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1"/>
          <p:cNvSpPr/>
          <p:nvPr/>
        </p:nvSpPr>
        <p:spPr>
          <a:xfrm>
            <a:off x="7521512" y="3160241"/>
            <a:ext cx="252600" cy="252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0" name="Google Shape;850;p61"/>
          <p:cNvCxnSpPr/>
          <p:nvPr/>
        </p:nvCxnSpPr>
        <p:spPr>
          <a:xfrm>
            <a:off x="7079225" y="2922175"/>
            <a:ext cx="449700" cy="0"/>
          </a:xfrm>
          <a:prstGeom prst="straightConnector1">
            <a:avLst/>
          </a:prstGeom>
          <a:noFill/>
          <a:ln cap="flat" cmpd="sng" w="19050">
            <a:solidFill>
              <a:srgbClr val="FF9900"/>
            </a:solidFill>
            <a:prstDash val="solid"/>
            <a:round/>
            <a:headEnd len="med" w="med" type="none"/>
            <a:tailEnd len="med" w="med" type="none"/>
          </a:ln>
        </p:spPr>
      </p:cxnSp>
      <p:sp>
        <p:nvSpPr>
          <p:cNvPr id="851" name="Google Shape;851;p61"/>
          <p:cNvSpPr txBox="1"/>
          <p:nvPr/>
        </p:nvSpPr>
        <p:spPr>
          <a:xfrm>
            <a:off x="6998850" y="2815838"/>
            <a:ext cx="10773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900"/>
                </a:solidFill>
              </a:rPr>
              <a:t>max</a:t>
            </a:r>
            <a:endParaRPr sz="1800">
              <a:solidFill>
                <a:srgbClr val="FF9900"/>
              </a:solidFill>
            </a:endParaRPr>
          </a:p>
        </p:txBody>
      </p:sp>
      <p:cxnSp>
        <p:nvCxnSpPr>
          <p:cNvPr id="852" name="Google Shape;852;p61"/>
          <p:cNvCxnSpPr>
            <a:stCxn id="837" idx="3"/>
            <a:endCxn id="846" idx="0"/>
          </p:cNvCxnSpPr>
          <p:nvPr/>
        </p:nvCxnSpPr>
        <p:spPr>
          <a:xfrm flipH="1">
            <a:off x="5712286" y="2752094"/>
            <a:ext cx="283500" cy="408000"/>
          </a:xfrm>
          <a:prstGeom prst="straightConnector1">
            <a:avLst/>
          </a:prstGeom>
          <a:noFill/>
          <a:ln cap="flat" cmpd="sng" w="19050">
            <a:solidFill>
              <a:schemeClr val="dk2"/>
            </a:solidFill>
            <a:prstDash val="solid"/>
            <a:round/>
            <a:headEnd len="med" w="med" type="none"/>
            <a:tailEnd len="med" w="med" type="none"/>
          </a:ln>
        </p:spPr>
      </p:cxnSp>
      <p:cxnSp>
        <p:nvCxnSpPr>
          <p:cNvPr id="853" name="Google Shape;853;p61"/>
          <p:cNvCxnSpPr>
            <a:stCxn id="837" idx="5"/>
            <a:endCxn id="847" idx="0"/>
          </p:cNvCxnSpPr>
          <p:nvPr/>
        </p:nvCxnSpPr>
        <p:spPr>
          <a:xfrm>
            <a:off x="6303589" y="2752094"/>
            <a:ext cx="53700" cy="408000"/>
          </a:xfrm>
          <a:prstGeom prst="straightConnector1">
            <a:avLst/>
          </a:prstGeom>
          <a:noFill/>
          <a:ln cap="flat" cmpd="sng" w="19050">
            <a:solidFill>
              <a:schemeClr val="dk2"/>
            </a:solidFill>
            <a:prstDash val="solid"/>
            <a:round/>
            <a:headEnd len="med" w="med" type="none"/>
            <a:tailEnd len="med" w="med" type="none"/>
          </a:ln>
        </p:spPr>
      </p:cxnSp>
      <p:cxnSp>
        <p:nvCxnSpPr>
          <p:cNvPr id="854" name="Google Shape;854;p61"/>
          <p:cNvCxnSpPr>
            <a:stCxn id="838" idx="3"/>
            <a:endCxn id="848" idx="0"/>
          </p:cNvCxnSpPr>
          <p:nvPr/>
        </p:nvCxnSpPr>
        <p:spPr>
          <a:xfrm flipH="1">
            <a:off x="7002466" y="2752094"/>
            <a:ext cx="135300" cy="408000"/>
          </a:xfrm>
          <a:prstGeom prst="straightConnector1">
            <a:avLst/>
          </a:prstGeom>
          <a:noFill/>
          <a:ln cap="flat" cmpd="sng" w="19050">
            <a:solidFill>
              <a:schemeClr val="dk2"/>
            </a:solidFill>
            <a:prstDash val="solid"/>
            <a:round/>
            <a:headEnd len="med" w="med" type="none"/>
            <a:tailEnd len="med" w="med" type="none"/>
          </a:ln>
        </p:spPr>
      </p:cxnSp>
      <p:cxnSp>
        <p:nvCxnSpPr>
          <p:cNvPr id="855" name="Google Shape;855;p61"/>
          <p:cNvCxnSpPr>
            <a:stCxn id="838" idx="5"/>
            <a:endCxn id="849" idx="0"/>
          </p:cNvCxnSpPr>
          <p:nvPr/>
        </p:nvCxnSpPr>
        <p:spPr>
          <a:xfrm>
            <a:off x="7445570" y="2752094"/>
            <a:ext cx="202200" cy="408000"/>
          </a:xfrm>
          <a:prstGeom prst="straightConnector1">
            <a:avLst/>
          </a:prstGeom>
          <a:noFill/>
          <a:ln cap="flat" cmpd="sng" w="19050">
            <a:solidFill>
              <a:schemeClr val="dk2"/>
            </a:solidFill>
            <a:prstDash val="solid"/>
            <a:round/>
            <a:headEnd len="med" w="med" type="none"/>
            <a:tailEnd len="med" w="med" type="none"/>
          </a:ln>
        </p:spPr>
      </p:cxnSp>
      <p:pic>
        <p:nvPicPr>
          <p:cNvPr id="856" name="Google Shape;856;p61"/>
          <p:cNvPicPr preferRelativeResize="0"/>
          <p:nvPr/>
        </p:nvPicPr>
        <p:blipFill>
          <a:blip r:embed="rId10">
            <a:alphaModFix/>
          </a:blip>
          <a:stretch>
            <a:fillRect/>
          </a:stretch>
        </p:blipFill>
        <p:spPr>
          <a:xfrm>
            <a:off x="4746929" y="3015775"/>
            <a:ext cx="750519" cy="435300"/>
          </a:xfrm>
          <a:prstGeom prst="rect">
            <a:avLst/>
          </a:prstGeom>
          <a:noFill/>
          <a:ln>
            <a:noFill/>
          </a:ln>
        </p:spPr>
      </p:pic>
      <p:sp>
        <p:nvSpPr>
          <p:cNvPr id="857" name="Google Shape;857;p61"/>
          <p:cNvSpPr txBox="1"/>
          <p:nvPr/>
        </p:nvSpPr>
        <p:spPr>
          <a:xfrm>
            <a:off x="398100" y="3525275"/>
            <a:ext cx="3212400" cy="9492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4A86E8"/>
                </a:solidFill>
              </a:rPr>
              <a:t>expectation</a:t>
            </a:r>
            <a:r>
              <a:rPr lang="en" sz="2400">
                <a:solidFill>
                  <a:schemeClr val="dk2"/>
                </a:solidFill>
              </a:rPr>
              <a:t> equation for q(s,a) </a:t>
            </a:r>
            <a:endParaRPr/>
          </a:p>
        </p:txBody>
      </p:sp>
      <p:sp>
        <p:nvSpPr>
          <p:cNvPr id="858" name="Google Shape;858;p61"/>
          <p:cNvSpPr txBox="1"/>
          <p:nvPr/>
        </p:nvSpPr>
        <p:spPr>
          <a:xfrm>
            <a:off x="4998150" y="3525275"/>
            <a:ext cx="3212400" cy="9492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FF9900"/>
                </a:solidFill>
              </a:rPr>
              <a:t>optimality</a:t>
            </a:r>
            <a:r>
              <a:rPr lang="en" sz="2400">
                <a:solidFill>
                  <a:schemeClr val="dk2"/>
                </a:solidFill>
              </a:rPr>
              <a:t> equation for q</a:t>
            </a:r>
            <a:r>
              <a:rPr baseline="-25000" lang="en" sz="2400">
                <a:solidFill>
                  <a:schemeClr val="dk2"/>
                </a:solidFill>
              </a:rPr>
              <a:t>*</a:t>
            </a:r>
            <a:r>
              <a:rPr lang="en" sz="2400">
                <a:solidFill>
                  <a:schemeClr val="dk2"/>
                </a:solidFill>
              </a:rPr>
              <a:t>(s, a) </a:t>
            </a:r>
            <a:endParaRPr/>
          </a:p>
        </p:txBody>
      </p:sp>
      <p:pic>
        <p:nvPicPr>
          <p:cNvPr id="859" name="Google Shape;859;p61"/>
          <p:cNvPicPr preferRelativeResize="0"/>
          <p:nvPr/>
        </p:nvPicPr>
        <p:blipFill>
          <a:blip r:embed="rId11">
            <a:alphaModFix/>
          </a:blip>
          <a:stretch>
            <a:fillRect/>
          </a:stretch>
        </p:blipFill>
        <p:spPr>
          <a:xfrm>
            <a:off x="1270625" y="4766027"/>
            <a:ext cx="6602726" cy="16936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Explaining goals to agent through reward</a:t>
            </a:r>
            <a:endParaRPr/>
          </a:p>
        </p:txBody>
      </p:sp>
      <p:sp>
        <p:nvSpPr>
          <p:cNvPr id="83" name="Google Shape;83;p17"/>
          <p:cNvSpPr txBox="1"/>
          <p:nvPr/>
        </p:nvSpPr>
        <p:spPr>
          <a:xfrm>
            <a:off x="311700" y="2330438"/>
            <a:ext cx="8199000" cy="954000"/>
          </a:xfrm>
          <a:prstGeom prst="rect">
            <a:avLst/>
          </a:prstGeom>
          <a:noFill/>
          <a:ln cap="flat" cmpd="sng" w="19050">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1000"/>
              </a:spcAft>
              <a:buNone/>
            </a:pPr>
            <a:r>
              <a:rPr lang="en" sz="2400">
                <a:solidFill>
                  <a:srgbClr val="1155CC"/>
                </a:solidFill>
                <a:latin typeface="Times New Roman"/>
                <a:ea typeface="Times New Roman"/>
                <a:cs typeface="Times New Roman"/>
                <a:sym typeface="Times New Roman"/>
              </a:rPr>
              <a:t>Goals and purposes</a:t>
            </a:r>
            <a:r>
              <a:rPr lang="en" sz="2400">
                <a:solidFill>
                  <a:schemeClr val="dk1"/>
                </a:solidFill>
                <a:latin typeface="Times New Roman"/>
                <a:ea typeface="Times New Roman"/>
                <a:cs typeface="Times New Roman"/>
                <a:sym typeface="Times New Roman"/>
              </a:rPr>
              <a:t> can be thought of as the maximization of the </a:t>
            </a:r>
            <a:r>
              <a:rPr lang="en" sz="2400">
                <a:solidFill>
                  <a:srgbClr val="1155CC"/>
                </a:solidFill>
                <a:latin typeface="Times New Roman"/>
                <a:ea typeface="Times New Roman"/>
                <a:cs typeface="Times New Roman"/>
                <a:sym typeface="Times New Roman"/>
              </a:rPr>
              <a:t>expected value</a:t>
            </a:r>
            <a:r>
              <a:rPr lang="en" sz="2400">
                <a:solidFill>
                  <a:schemeClr val="dk1"/>
                </a:solidFill>
                <a:latin typeface="Times New Roman"/>
                <a:ea typeface="Times New Roman"/>
                <a:cs typeface="Times New Roman"/>
                <a:sym typeface="Times New Roman"/>
              </a:rPr>
              <a:t> of the </a:t>
            </a:r>
            <a:r>
              <a:rPr lang="en" sz="2400">
                <a:solidFill>
                  <a:srgbClr val="1155CC"/>
                </a:solidFill>
                <a:latin typeface="Times New Roman"/>
                <a:ea typeface="Times New Roman"/>
                <a:cs typeface="Times New Roman"/>
                <a:sym typeface="Times New Roman"/>
              </a:rPr>
              <a:t>cumulative</a:t>
            </a:r>
            <a:r>
              <a:rPr lang="en" sz="2400">
                <a:solidFill>
                  <a:schemeClr val="dk1"/>
                </a:solidFill>
                <a:latin typeface="Times New Roman"/>
                <a:ea typeface="Times New Roman"/>
                <a:cs typeface="Times New Roman"/>
                <a:sym typeface="Times New Roman"/>
              </a:rPr>
              <a:t> sum of a received scalar signal</a:t>
            </a:r>
            <a:endParaRPr/>
          </a:p>
        </p:txBody>
      </p:sp>
      <p:sp>
        <p:nvSpPr>
          <p:cNvPr id="84" name="Google Shape;84;p17"/>
          <p:cNvSpPr txBox="1"/>
          <p:nvPr/>
        </p:nvSpPr>
        <p:spPr>
          <a:xfrm>
            <a:off x="239100" y="1649025"/>
            <a:ext cx="44229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Reward hypothesis </a:t>
            </a:r>
            <a:r>
              <a:rPr lang="en" sz="2400"/>
              <a:t>(R.Sutton)</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62"/>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Bellman equations: operator view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pic>
        <p:nvPicPr>
          <p:cNvPr id="869" name="Google Shape;869;p63"/>
          <p:cNvPicPr preferRelativeResize="0"/>
          <p:nvPr/>
        </p:nvPicPr>
        <p:blipFill>
          <a:blip r:embed="rId3">
            <a:alphaModFix/>
          </a:blip>
          <a:stretch>
            <a:fillRect/>
          </a:stretch>
        </p:blipFill>
        <p:spPr>
          <a:xfrm>
            <a:off x="775625" y="2079575"/>
            <a:ext cx="7823601" cy="3834799"/>
          </a:xfrm>
          <a:prstGeom prst="rect">
            <a:avLst/>
          </a:prstGeom>
          <a:noFill/>
          <a:ln>
            <a:noFill/>
          </a:ln>
        </p:spPr>
      </p:pic>
      <p:sp>
        <p:nvSpPr>
          <p:cNvPr id="870" name="Google Shape;870;p6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Bellman equations: operator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pic>
        <p:nvPicPr>
          <p:cNvPr id="875" name="Google Shape;875;p64"/>
          <p:cNvPicPr preferRelativeResize="0"/>
          <p:nvPr/>
        </p:nvPicPr>
        <p:blipFill>
          <a:blip r:embed="rId3">
            <a:alphaModFix/>
          </a:blip>
          <a:stretch>
            <a:fillRect/>
          </a:stretch>
        </p:blipFill>
        <p:spPr>
          <a:xfrm>
            <a:off x="775625" y="2079575"/>
            <a:ext cx="7823601" cy="3834799"/>
          </a:xfrm>
          <a:prstGeom prst="rect">
            <a:avLst/>
          </a:prstGeom>
          <a:noFill/>
          <a:ln>
            <a:noFill/>
          </a:ln>
        </p:spPr>
      </p:pic>
      <p:sp>
        <p:nvSpPr>
          <p:cNvPr id="876" name="Google Shape;876;p6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Bellman equations</a:t>
            </a:r>
            <a:r>
              <a:rPr lang="en"/>
              <a:t>:</a:t>
            </a:r>
            <a:r>
              <a:rPr lang="en"/>
              <a:t> </a:t>
            </a:r>
            <a:r>
              <a:rPr lang="en"/>
              <a:t>operator view</a:t>
            </a:r>
            <a:endParaRPr/>
          </a:p>
        </p:txBody>
      </p:sp>
      <p:sp>
        <p:nvSpPr>
          <p:cNvPr id="877" name="Google Shape;877;p64"/>
          <p:cNvSpPr txBox="1"/>
          <p:nvPr>
            <p:ph idx="1" type="body"/>
          </p:nvPr>
        </p:nvSpPr>
        <p:spPr>
          <a:xfrm>
            <a:off x="311700" y="2603425"/>
            <a:ext cx="78888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Bellman </a:t>
            </a:r>
            <a:r>
              <a:rPr lang="en">
                <a:solidFill>
                  <a:srgbClr val="4A86E8"/>
                </a:solidFill>
              </a:rPr>
              <a:t>expectation</a:t>
            </a:r>
            <a:r>
              <a:rPr lang="en"/>
              <a:t> equation for </a:t>
            </a:r>
            <a:r>
              <a:rPr b="1" lang="en"/>
              <a:t>q(s,a)</a:t>
            </a:r>
            <a:endParaRPr b="1"/>
          </a:p>
        </p:txBody>
      </p:sp>
      <p:sp>
        <p:nvSpPr>
          <p:cNvPr id="878" name="Google Shape;878;p64"/>
          <p:cNvSpPr txBox="1"/>
          <p:nvPr>
            <p:ph idx="1" type="body"/>
          </p:nvPr>
        </p:nvSpPr>
        <p:spPr>
          <a:xfrm>
            <a:off x="311700" y="1536625"/>
            <a:ext cx="78888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Bellman </a:t>
            </a:r>
            <a:r>
              <a:rPr lang="en">
                <a:solidFill>
                  <a:srgbClr val="4A86E8"/>
                </a:solidFill>
              </a:rPr>
              <a:t>expectation</a:t>
            </a:r>
            <a:r>
              <a:rPr lang="en"/>
              <a:t> equation for </a:t>
            </a:r>
            <a:r>
              <a:rPr b="1" lang="en"/>
              <a:t>v(s) </a:t>
            </a:r>
            <a:endParaRPr b="1"/>
          </a:p>
        </p:txBody>
      </p:sp>
      <p:sp>
        <p:nvSpPr>
          <p:cNvPr id="879" name="Google Shape;879;p64"/>
          <p:cNvSpPr txBox="1"/>
          <p:nvPr/>
        </p:nvSpPr>
        <p:spPr>
          <a:xfrm>
            <a:off x="304800" y="3733800"/>
            <a:ext cx="8520600" cy="59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2600">
                <a:solidFill>
                  <a:schemeClr val="dk2"/>
                </a:solidFill>
              </a:rPr>
              <a:t>Bellman </a:t>
            </a:r>
            <a:r>
              <a:rPr lang="en" sz="2600">
                <a:solidFill>
                  <a:srgbClr val="FF9900"/>
                </a:solidFill>
              </a:rPr>
              <a:t>optimality</a:t>
            </a:r>
            <a:r>
              <a:rPr lang="en" sz="2600">
                <a:solidFill>
                  <a:schemeClr val="dk2"/>
                </a:solidFill>
              </a:rPr>
              <a:t> equation for </a:t>
            </a:r>
            <a:r>
              <a:rPr b="1" lang="en" sz="2600">
                <a:solidFill>
                  <a:schemeClr val="dk2"/>
                </a:solidFill>
              </a:rPr>
              <a:t>v</a:t>
            </a:r>
            <a:r>
              <a:rPr b="1" baseline="-25000" lang="en" sz="2600">
                <a:solidFill>
                  <a:schemeClr val="accent1"/>
                </a:solidFill>
              </a:rPr>
              <a:t>*</a:t>
            </a:r>
            <a:r>
              <a:rPr b="1" lang="en" sz="2600">
                <a:solidFill>
                  <a:schemeClr val="dk2"/>
                </a:solidFill>
              </a:rPr>
              <a:t>(s)</a:t>
            </a:r>
            <a:endParaRPr b="1"/>
          </a:p>
        </p:txBody>
      </p:sp>
      <p:sp>
        <p:nvSpPr>
          <p:cNvPr id="880" name="Google Shape;880;p64"/>
          <p:cNvSpPr txBox="1"/>
          <p:nvPr/>
        </p:nvSpPr>
        <p:spPr>
          <a:xfrm>
            <a:off x="304800" y="4724400"/>
            <a:ext cx="8520600" cy="59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2600">
                <a:solidFill>
                  <a:schemeClr val="dk2"/>
                </a:solidFill>
              </a:rPr>
              <a:t>Bellman </a:t>
            </a:r>
            <a:r>
              <a:rPr lang="en" sz="2600">
                <a:solidFill>
                  <a:srgbClr val="FF9900"/>
                </a:solidFill>
              </a:rPr>
              <a:t>optimality</a:t>
            </a:r>
            <a:r>
              <a:rPr lang="en" sz="2600">
                <a:solidFill>
                  <a:schemeClr val="dk2"/>
                </a:solidFill>
              </a:rPr>
              <a:t> equation for </a:t>
            </a:r>
            <a:r>
              <a:rPr b="1" lang="en" sz="2600">
                <a:solidFill>
                  <a:schemeClr val="dk2"/>
                </a:solidFill>
              </a:rPr>
              <a:t>q</a:t>
            </a:r>
            <a:r>
              <a:rPr b="1" baseline="-25000" lang="en" sz="2600">
                <a:solidFill>
                  <a:schemeClr val="accent1"/>
                </a:solidFill>
              </a:rPr>
              <a:t>*</a:t>
            </a:r>
            <a:r>
              <a:rPr b="1" lang="en" sz="2600">
                <a:solidFill>
                  <a:schemeClr val="dk2"/>
                </a:solidFill>
              </a:rPr>
              <a:t>(s,a)</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6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Bellman equations are </a:t>
            </a:r>
            <a:r>
              <a:rPr b="1" lang="en"/>
              <a:t>contractions</a:t>
            </a:r>
            <a:endParaRPr b="1"/>
          </a:p>
          <a:p>
            <a:pPr indent="0" lvl="0" marL="0" rtl="0" algn="l">
              <a:spcBef>
                <a:spcPts val="0"/>
              </a:spcBef>
              <a:spcAft>
                <a:spcPts val="0"/>
              </a:spcAft>
              <a:buNone/>
            </a:pPr>
            <a:r>
              <a:t/>
            </a:r>
            <a:endParaRPr/>
          </a:p>
        </p:txBody>
      </p:sp>
      <p:pic>
        <p:nvPicPr>
          <p:cNvPr id="886" name="Google Shape;886;p65"/>
          <p:cNvPicPr preferRelativeResize="0"/>
          <p:nvPr/>
        </p:nvPicPr>
        <p:blipFill>
          <a:blip r:embed="rId3">
            <a:alphaModFix/>
          </a:blip>
          <a:stretch>
            <a:fillRect/>
          </a:stretch>
        </p:blipFill>
        <p:spPr>
          <a:xfrm>
            <a:off x="2204112" y="1262471"/>
            <a:ext cx="4583374" cy="555975"/>
          </a:xfrm>
          <a:prstGeom prst="rect">
            <a:avLst/>
          </a:prstGeom>
          <a:noFill/>
          <a:ln>
            <a:noFill/>
          </a:ln>
        </p:spPr>
      </p:pic>
      <p:pic>
        <p:nvPicPr>
          <p:cNvPr id="887" name="Google Shape;887;p65"/>
          <p:cNvPicPr preferRelativeResize="0"/>
          <p:nvPr/>
        </p:nvPicPr>
        <p:blipFill>
          <a:blip r:embed="rId4">
            <a:alphaModFix/>
          </a:blip>
          <a:stretch>
            <a:fillRect/>
          </a:stretch>
        </p:blipFill>
        <p:spPr>
          <a:xfrm>
            <a:off x="2275822" y="1928412"/>
            <a:ext cx="4322229" cy="555975"/>
          </a:xfrm>
          <a:prstGeom prst="rect">
            <a:avLst/>
          </a:prstGeom>
          <a:noFill/>
          <a:ln>
            <a:noFill/>
          </a:ln>
        </p:spPr>
      </p:pic>
      <p:pic>
        <p:nvPicPr>
          <p:cNvPr id="888" name="Google Shape;888;p65"/>
          <p:cNvPicPr preferRelativeResize="0"/>
          <p:nvPr/>
        </p:nvPicPr>
        <p:blipFill>
          <a:blip r:embed="rId5">
            <a:alphaModFix/>
          </a:blip>
          <a:stretch>
            <a:fillRect/>
          </a:stretch>
        </p:blipFill>
        <p:spPr>
          <a:xfrm>
            <a:off x="1556787" y="2582325"/>
            <a:ext cx="4506468" cy="451113"/>
          </a:xfrm>
          <a:prstGeom prst="rect">
            <a:avLst/>
          </a:prstGeom>
          <a:noFill/>
          <a:ln>
            <a:noFill/>
          </a:ln>
        </p:spPr>
      </p:pic>
      <p:pic>
        <p:nvPicPr>
          <p:cNvPr id="889" name="Google Shape;889;p65"/>
          <p:cNvPicPr preferRelativeResize="0"/>
          <p:nvPr/>
        </p:nvPicPr>
        <p:blipFill>
          <a:blip r:embed="rId6">
            <a:alphaModFix/>
          </a:blip>
          <a:stretch>
            <a:fillRect/>
          </a:stretch>
        </p:blipFill>
        <p:spPr>
          <a:xfrm>
            <a:off x="304800" y="3181450"/>
            <a:ext cx="8730351" cy="2210575"/>
          </a:xfrm>
          <a:prstGeom prst="rect">
            <a:avLst/>
          </a:prstGeom>
          <a:noFill/>
          <a:ln>
            <a:noFill/>
          </a:ln>
        </p:spPr>
      </p:pic>
      <p:sp>
        <p:nvSpPr>
          <p:cNvPr id="890" name="Google Shape;890;p65"/>
          <p:cNvSpPr txBox="1"/>
          <p:nvPr>
            <p:ph idx="1" type="body"/>
          </p:nvPr>
        </p:nvSpPr>
        <p:spPr>
          <a:xfrm>
            <a:off x="235500" y="1231832"/>
            <a:ext cx="8520600" cy="55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Contraction:</a:t>
            </a:r>
            <a:endParaRPr/>
          </a:p>
        </p:txBody>
      </p:sp>
      <p:sp>
        <p:nvSpPr>
          <p:cNvPr id="891" name="Google Shape;891;p65"/>
          <p:cNvSpPr txBox="1"/>
          <p:nvPr/>
        </p:nvSpPr>
        <p:spPr>
          <a:xfrm>
            <a:off x="228600" y="1871525"/>
            <a:ext cx="2236800" cy="4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600">
                <a:solidFill>
                  <a:schemeClr val="dk2"/>
                </a:solidFill>
              </a:rPr>
              <a:t>Operator</a:t>
            </a:r>
            <a:r>
              <a:rPr lang="en" sz="2600">
                <a:solidFill>
                  <a:schemeClr val="dk2"/>
                </a:solidFill>
              </a:rPr>
              <a:t>:</a:t>
            </a:r>
            <a:endParaRPr/>
          </a:p>
        </p:txBody>
      </p:sp>
      <p:sp>
        <p:nvSpPr>
          <p:cNvPr id="892" name="Google Shape;892;p65"/>
          <p:cNvSpPr txBox="1"/>
          <p:nvPr/>
        </p:nvSpPr>
        <p:spPr>
          <a:xfrm>
            <a:off x="246025" y="2484375"/>
            <a:ext cx="8847900" cy="4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2"/>
                </a:solidFill>
              </a:rPr>
              <a:t>Denote                                                   , t</a:t>
            </a:r>
            <a:r>
              <a:rPr lang="en" sz="2600">
                <a:solidFill>
                  <a:schemeClr val="dk2"/>
                </a:solidFill>
              </a:rPr>
              <a:t>hen, for any s: </a:t>
            </a:r>
            <a:endParaRPr>
              <a:solidFill>
                <a:schemeClr val="dk1"/>
              </a:solidFill>
            </a:endParaRPr>
          </a:p>
          <a:p>
            <a:pPr indent="0" lvl="0" marL="0" rtl="0" algn="l">
              <a:lnSpc>
                <a:spcPct val="115000"/>
              </a:lnSpc>
              <a:spcBef>
                <a:spcPts val="1600"/>
              </a:spcBef>
              <a:spcAft>
                <a:spcPts val="1600"/>
              </a:spcAft>
              <a:buNone/>
            </a:pPr>
            <a:r>
              <a:t/>
            </a:r>
            <a:endParaRPr sz="2600">
              <a:solidFill>
                <a:schemeClr val="dk2"/>
              </a:solidFill>
            </a:endParaRPr>
          </a:p>
        </p:txBody>
      </p:sp>
      <p:pic>
        <p:nvPicPr>
          <p:cNvPr id="893" name="Google Shape;893;p65"/>
          <p:cNvPicPr preferRelativeResize="0"/>
          <p:nvPr/>
        </p:nvPicPr>
        <p:blipFill>
          <a:blip r:embed="rId7">
            <a:alphaModFix/>
          </a:blip>
          <a:stretch>
            <a:fillRect/>
          </a:stretch>
        </p:blipFill>
        <p:spPr>
          <a:xfrm>
            <a:off x="2527650" y="5995475"/>
            <a:ext cx="3597625" cy="424000"/>
          </a:xfrm>
          <a:prstGeom prst="rect">
            <a:avLst/>
          </a:prstGeom>
          <a:noFill/>
          <a:ln>
            <a:noFill/>
          </a:ln>
        </p:spPr>
      </p:pic>
      <p:sp>
        <p:nvSpPr>
          <p:cNvPr id="894" name="Google Shape;894;p65"/>
          <p:cNvSpPr txBox="1"/>
          <p:nvPr/>
        </p:nvSpPr>
        <p:spPr>
          <a:xfrm>
            <a:off x="243813" y="5468225"/>
            <a:ext cx="7221600" cy="4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600">
                <a:solidFill>
                  <a:schemeClr val="dk2"/>
                </a:solidFill>
              </a:rPr>
              <a:t>Hence, taking max over 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66"/>
          <p:cNvSpPr txBox="1"/>
          <p:nvPr>
            <p:ph type="title"/>
          </p:nvPr>
        </p:nvSpPr>
        <p:spPr>
          <a:xfrm>
            <a:off x="0" y="2666250"/>
            <a:ext cx="9144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G</a:t>
            </a:r>
            <a:r>
              <a:rPr lang="en"/>
              <a:t>eneralized </a:t>
            </a:r>
            <a:r>
              <a:rPr b="1" lang="en"/>
              <a:t>P</a:t>
            </a:r>
            <a:r>
              <a:rPr lang="en"/>
              <a:t>olicy </a:t>
            </a:r>
            <a:r>
              <a:rPr b="1" lang="en"/>
              <a:t>I</a:t>
            </a:r>
            <a:r>
              <a:rPr lang="en"/>
              <a:t>teration:</a:t>
            </a:r>
            <a:endParaRPr/>
          </a:p>
        </p:txBody>
      </p:sp>
      <p:sp>
        <p:nvSpPr>
          <p:cNvPr id="900" name="Google Shape;900;p66"/>
          <p:cNvSpPr txBox="1"/>
          <p:nvPr/>
        </p:nvSpPr>
        <p:spPr>
          <a:xfrm>
            <a:off x="2971800" y="3316000"/>
            <a:ext cx="3526500" cy="939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solidFill>
                  <a:srgbClr val="4A86E8"/>
                </a:solidFill>
              </a:rPr>
              <a:t>Policy</a:t>
            </a:r>
            <a:r>
              <a:rPr lang="en" sz="2400">
                <a:solidFill>
                  <a:schemeClr val="dk1"/>
                </a:solidFill>
              </a:rPr>
              <a:t> </a:t>
            </a:r>
            <a:r>
              <a:rPr lang="en" sz="2400">
                <a:solidFill>
                  <a:srgbClr val="4A86E8"/>
                </a:solidFill>
              </a:rPr>
              <a:t>E</a:t>
            </a:r>
            <a:r>
              <a:rPr lang="en" sz="2400">
                <a:solidFill>
                  <a:srgbClr val="4A86E8"/>
                </a:solidFill>
              </a:rPr>
              <a:t>valuation</a:t>
            </a:r>
            <a:endParaRPr sz="2400">
              <a:solidFill>
                <a:schemeClr val="accent1"/>
              </a:solidFill>
            </a:endParaRPr>
          </a:p>
          <a:p>
            <a:pPr indent="-381000" lvl="0" marL="457200" rtl="0" algn="l">
              <a:spcBef>
                <a:spcPts val="1000"/>
              </a:spcBef>
              <a:spcAft>
                <a:spcPts val="0"/>
              </a:spcAft>
              <a:buSzPts val="2400"/>
              <a:buAutoNum type="arabicPeriod"/>
            </a:pPr>
            <a:r>
              <a:rPr lang="en" sz="2400">
                <a:solidFill>
                  <a:schemeClr val="accent1"/>
                </a:solidFill>
              </a:rPr>
              <a:t>Policy Improvement</a:t>
            </a:r>
            <a:endParaRPr sz="2400">
              <a:solidFill>
                <a:srgbClr val="4A86E8"/>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7"/>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A86E8"/>
                </a:solidFill>
              </a:rPr>
              <a:t>Policy evaluation</a:t>
            </a:r>
            <a:endParaRPr b="1">
              <a:solidFill>
                <a:srgbClr val="4A86E8"/>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6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evaluation: motivation</a:t>
            </a:r>
            <a:endParaRPr/>
          </a:p>
        </p:txBody>
      </p:sp>
      <p:sp>
        <p:nvSpPr>
          <p:cNvPr id="911" name="Google Shape;911;p68"/>
          <p:cNvSpPr txBox="1"/>
          <p:nvPr>
            <p:ph idx="1" type="body"/>
          </p:nvPr>
        </p:nvSpPr>
        <p:spPr>
          <a:xfrm>
            <a:off x="311700" y="1536625"/>
            <a:ext cx="8520600" cy="12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evaluation is also a called </a:t>
            </a:r>
            <a:r>
              <a:rPr b="1" lang="en"/>
              <a:t>prediction problem:</a:t>
            </a:r>
            <a:endParaRPr b="1"/>
          </a:p>
          <a:p>
            <a:pPr indent="-393700" lvl="0" marL="457200" rtl="0" algn="l">
              <a:spcBef>
                <a:spcPts val="1600"/>
              </a:spcBef>
              <a:spcAft>
                <a:spcPts val="0"/>
              </a:spcAft>
              <a:buSzPts val="2600"/>
              <a:buChar char="●"/>
            </a:pPr>
            <a:r>
              <a:rPr lang="en"/>
              <a:t>predict value function for a particular policy. </a:t>
            </a:r>
            <a:endParaRPr/>
          </a:p>
          <a:p>
            <a:pPr indent="0" lvl="0" marL="0" rtl="0" algn="l">
              <a:spcBef>
                <a:spcPts val="1600"/>
              </a:spcBef>
              <a:spcAft>
                <a:spcPts val="1600"/>
              </a:spcAft>
              <a:buNone/>
            </a:pPr>
            <a:r>
              <a:t/>
            </a:r>
            <a:endParaRPr/>
          </a:p>
        </p:txBody>
      </p:sp>
      <p:sp>
        <p:nvSpPr>
          <p:cNvPr id="912" name="Google Shape;912;p68"/>
          <p:cNvSpPr txBox="1"/>
          <p:nvPr/>
        </p:nvSpPr>
        <p:spPr>
          <a:xfrm>
            <a:off x="5185650" y="96250"/>
            <a:ext cx="3886200" cy="80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50">
                <a:solidFill>
                  <a:schemeClr val="dk1"/>
                </a:solidFill>
                <a:highlight>
                  <a:srgbClr val="FFFFFF"/>
                </a:highlight>
              </a:rPr>
              <a:t>If you can't measure it, you can't improve it. </a:t>
            </a:r>
            <a:r>
              <a:rPr i="1" lang="en" sz="1350">
                <a:solidFill>
                  <a:schemeClr val="dk1"/>
                </a:solidFill>
                <a:highlight>
                  <a:srgbClr val="FFFFFF"/>
                </a:highlight>
              </a:rPr>
              <a:t>Peter Drucker</a:t>
            </a:r>
            <a:endParaRPr/>
          </a:p>
        </p:txBody>
      </p:sp>
      <p:pic>
        <p:nvPicPr>
          <p:cNvPr id="913" name="Google Shape;913;p68"/>
          <p:cNvPicPr preferRelativeResize="0"/>
          <p:nvPr/>
        </p:nvPicPr>
        <p:blipFill>
          <a:blip r:embed="rId3">
            <a:alphaModFix/>
          </a:blip>
          <a:stretch>
            <a:fillRect/>
          </a:stretch>
        </p:blipFill>
        <p:spPr>
          <a:xfrm>
            <a:off x="1107287" y="3480950"/>
            <a:ext cx="6929424" cy="1430250"/>
          </a:xfrm>
          <a:prstGeom prst="rect">
            <a:avLst/>
          </a:prstGeom>
          <a:noFill/>
          <a:ln>
            <a:noFill/>
          </a:ln>
        </p:spPr>
      </p:pic>
      <p:sp>
        <p:nvSpPr>
          <p:cNvPr id="914" name="Google Shape;914;p68"/>
          <p:cNvSpPr txBox="1"/>
          <p:nvPr>
            <p:ph idx="1" type="body"/>
          </p:nvPr>
        </p:nvSpPr>
        <p:spPr>
          <a:xfrm>
            <a:off x="396875" y="5029200"/>
            <a:ext cx="8520600" cy="16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basically a system of linear equations where </a:t>
            </a:r>
            <a:endParaRPr/>
          </a:p>
          <a:p>
            <a:pPr indent="-393700" lvl="0" marL="457200" rtl="0" algn="l">
              <a:spcBef>
                <a:spcPts val="1600"/>
              </a:spcBef>
              <a:spcAft>
                <a:spcPts val="0"/>
              </a:spcAft>
              <a:buSzPts val="2600"/>
              <a:buChar char="●"/>
            </a:pPr>
            <a:r>
              <a:rPr lang="en"/>
              <a:t># of unknowns = # of equations = # of states </a:t>
            </a:r>
            <a:endParaRPr/>
          </a:p>
        </p:txBody>
      </p:sp>
      <p:sp>
        <p:nvSpPr>
          <p:cNvPr id="915" name="Google Shape;915;p68"/>
          <p:cNvSpPr txBox="1"/>
          <p:nvPr/>
        </p:nvSpPr>
        <p:spPr>
          <a:xfrm>
            <a:off x="396875" y="2918000"/>
            <a:ext cx="8243100" cy="6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600">
                <a:solidFill>
                  <a:schemeClr val="dk2"/>
                </a:solidFill>
              </a:rPr>
              <a:t>Bellman </a:t>
            </a:r>
            <a:r>
              <a:rPr lang="en" sz="2600">
                <a:solidFill>
                  <a:srgbClr val="4A86E8"/>
                </a:solidFill>
              </a:rPr>
              <a:t>expectation</a:t>
            </a:r>
            <a:r>
              <a:rPr lang="en" sz="2600">
                <a:solidFill>
                  <a:schemeClr val="dk2"/>
                </a:solidFill>
              </a:rPr>
              <a:t> equation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6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evaluation: algorithm</a:t>
            </a:r>
            <a:endParaRPr/>
          </a:p>
        </p:txBody>
      </p:sp>
      <p:pic>
        <p:nvPicPr>
          <p:cNvPr id="921" name="Google Shape;921;p69"/>
          <p:cNvPicPr preferRelativeResize="0"/>
          <p:nvPr/>
        </p:nvPicPr>
        <p:blipFill>
          <a:blip r:embed="rId3">
            <a:alphaModFix/>
          </a:blip>
          <a:stretch>
            <a:fillRect/>
          </a:stretch>
        </p:blipFill>
        <p:spPr>
          <a:xfrm>
            <a:off x="385312" y="1786700"/>
            <a:ext cx="8373376" cy="4014075"/>
          </a:xfrm>
          <a:prstGeom prst="rect">
            <a:avLst/>
          </a:prstGeom>
          <a:noFill/>
          <a:ln>
            <a:noFill/>
          </a:ln>
        </p:spPr>
      </p:pic>
      <p:sp>
        <p:nvSpPr>
          <p:cNvPr id="922" name="Google Shape;922;p69"/>
          <p:cNvSpPr txBox="1"/>
          <p:nvPr/>
        </p:nvSpPr>
        <p:spPr>
          <a:xfrm>
            <a:off x="1297450" y="4146025"/>
            <a:ext cx="6741000" cy="4290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9"/>
          <p:cNvSpPr txBox="1"/>
          <p:nvPr/>
        </p:nvSpPr>
        <p:spPr>
          <a:xfrm>
            <a:off x="4826050" y="2865150"/>
            <a:ext cx="3212400" cy="9492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4A86E8"/>
                </a:solidFill>
              </a:rPr>
              <a:t>expectation</a:t>
            </a:r>
            <a:r>
              <a:rPr lang="en" sz="2400">
                <a:solidFill>
                  <a:schemeClr val="dk2"/>
                </a:solidFill>
              </a:rPr>
              <a:t> equation for v(s) </a:t>
            </a:r>
            <a:endParaRPr/>
          </a:p>
        </p:txBody>
      </p:sp>
      <p:cxnSp>
        <p:nvCxnSpPr>
          <p:cNvPr id="924" name="Google Shape;924;p69"/>
          <p:cNvCxnSpPr>
            <a:stCxn id="922" idx="3"/>
            <a:endCxn id="923" idx="3"/>
          </p:cNvCxnSpPr>
          <p:nvPr/>
        </p:nvCxnSpPr>
        <p:spPr>
          <a:xfrm flipH="1" rot="10800000">
            <a:off x="8038450" y="3339625"/>
            <a:ext cx="600" cy="1020900"/>
          </a:xfrm>
          <a:prstGeom prst="bentConnector3">
            <a:avLst>
              <a:gd fmla="val 396875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70"/>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rPr>
              <a:t>Policy improvement</a:t>
            </a:r>
            <a:endParaRPr b="1">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7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improvement: an idea</a:t>
            </a:r>
            <a:endParaRPr/>
          </a:p>
        </p:txBody>
      </p:sp>
      <p:sp>
        <p:nvSpPr>
          <p:cNvPr id="935" name="Google Shape;935;p71"/>
          <p:cNvSpPr txBox="1"/>
          <p:nvPr>
            <p:ph idx="1" type="body"/>
          </p:nvPr>
        </p:nvSpPr>
        <p:spPr>
          <a:xfrm>
            <a:off x="311700" y="1536631"/>
            <a:ext cx="8520600" cy="12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know what is v(s) for a particular policy</a:t>
            </a:r>
            <a:endParaRPr/>
          </a:p>
          <a:p>
            <a:pPr indent="0" lvl="0" marL="0" rtl="0" algn="l">
              <a:spcBef>
                <a:spcPts val="1600"/>
              </a:spcBef>
              <a:spcAft>
                <a:spcPts val="1600"/>
              </a:spcAft>
              <a:buNone/>
            </a:pPr>
            <a:r>
              <a:rPr lang="en"/>
              <a:t>We could improve it by acting greedily w.r.t. q(s, a)! </a:t>
            </a:r>
            <a:endParaRPr/>
          </a:p>
        </p:txBody>
      </p:sp>
      <p:sp>
        <p:nvSpPr>
          <p:cNvPr id="936" name="Google Shape;936;p71"/>
          <p:cNvSpPr txBox="1"/>
          <p:nvPr>
            <p:ph idx="1" type="body"/>
          </p:nvPr>
        </p:nvSpPr>
        <p:spPr>
          <a:xfrm>
            <a:off x="311700" y="414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procedure is guaranteed to produce a better policy! </a:t>
            </a:r>
            <a:endParaRPr/>
          </a:p>
        </p:txBody>
      </p:sp>
      <p:pic>
        <p:nvPicPr>
          <p:cNvPr id="937" name="Google Shape;937;p71"/>
          <p:cNvPicPr preferRelativeResize="0"/>
          <p:nvPr/>
        </p:nvPicPr>
        <p:blipFill>
          <a:blip r:embed="rId3">
            <a:alphaModFix/>
          </a:blip>
          <a:stretch>
            <a:fillRect/>
          </a:stretch>
        </p:blipFill>
        <p:spPr>
          <a:xfrm>
            <a:off x="1229099" y="2741700"/>
            <a:ext cx="6685799" cy="152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Explaining goals to agent through reward</a:t>
            </a:r>
            <a:endParaRPr/>
          </a:p>
        </p:txBody>
      </p:sp>
      <p:sp>
        <p:nvSpPr>
          <p:cNvPr id="90" name="Google Shape;90;p18"/>
          <p:cNvSpPr txBox="1"/>
          <p:nvPr>
            <p:ph idx="1" type="body"/>
          </p:nvPr>
        </p:nvSpPr>
        <p:spPr>
          <a:xfrm>
            <a:off x="311700" y="5598625"/>
            <a:ext cx="8520600" cy="64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8761D"/>
                </a:solidFill>
              </a:rPr>
              <a:t>E.g.</a:t>
            </a:r>
            <a:r>
              <a:rPr lang="en"/>
              <a:t>: </a:t>
            </a:r>
            <a:r>
              <a:rPr lang="en" sz="2400"/>
              <a:t>reward in </a:t>
            </a:r>
            <a:r>
              <a:rPr b="1" lang="en"/>
              <a:t>chess</a:t>
            </a:r>
            <a:r>
              <a:rPr lang="en"/>
              <a:t> – </a:t>
            </a:r>
            <a:r>
              <a:rPr lang="en" sz="2400"/>
              <a:t>value of taken opponent's piece </a:t>
            </a:r>
            <a:endParaRPr/>
          </a:p>
        </p:txBody>
      </p:sp>
      <p:sp>
        <p:nvSpPr>
          <p:cNvPr id="91" name="Google Shape;91;p18"/>
          <p:cNvSpPr txBox="1"/>
          <p:nvPr/>
        </p:nvSpPr>
        <p:spPr>
          <a:xfrm>
            <a:off x="311700" y="2330438"/>
            <a:ext cx="8199000" cy="954000"/>
          </a:xfrm>
          <a:prstGeom prst="rect">
            <a:avLst/>
          </a:prstGeom>
          <a:noFill/>
          <a:ln cap="flat" cmpd="sng" w="19050">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1000"/>
              </a:spcAft>
              <a:buNone/>
            </a:pPr>
            <a:r>
              <a:rPr lang="en" sz="2400">
                <a:solidFill>
                  <a:srgbClr val="1155CC"/>
                </a:solidFill>
                <a:latin typeface="Times New Roman"/>
                <a:ea typeface="Times New Roman"/>
                <a:cs typeface="Times New Roman"/>
                <a:sym typeface="Times New Roman"/>
              </a:rPr>
              <a:t>Goals and purposes</a:t>
            </a:r>
            <a:r>
              <a:rPr lang="en" sz="2400">
                <a:solidFill>
                  <a:schemeClr val="dk1"/>
                </a:solidFill>
                <a:latin typeface="Times New Roman"/>
                <a:ea typeface="Times New Roman"/>
                <a:cs typeface="Times New Roman"/>
                <a:sym typeface="Times New Roman"/>
              </a:rPr>
              <a:t> can be thought of as the maximization of the </a:t>
            </a:r>
            <a:r>
              <a:rPr lang="en" sz="2400">
                <a:solidFill>
                  <a:srgbClr val="1155CC"/>
                </a:solidFill>
                <a:latin typeface="Times New Roman"/>
                <a:ea typeface="Times New Roman"/>
                <a:cs typeface="Times New Roman"/>
                <a:sym typeface="Times New Roman"/>
              </a:rPr>
              <a:t>expected value</a:t>
            </a:r>
            <a:r>
              <a:rPr lang="en" sz="2400">
                <a:solidFill>
                  <a:schemeClr val="dk1"/>
                </a:solidFill>
                <a:latin typeface="Times New Roman"/>
                <a:ea typeface="Times New Roman"/>
                <a:cs typeface="Times New Roman"/>
                <a:sym typeface="Times New Roman"/>
              </a:rPr>
              <a:t> of the </a:t>
            </a:r>
            <a:r>
              <a:rPr lang="en" sz="2400">
                <a:solidFill>
                  <a:srgbClr val="1155CC"/>
                </a:solidFill>
                <a:latin typeface="Times New Roman"/>
                <a:ea typeface="Times New Roman"/>
                <a:cs typeface="Times New Roman"/>
                <a:sym typeface="Times New Roman"/>
              </a:rPr>
              <a:t>cumulative</a:t>
            </a:r>
            <a:r>
              <a:rPr lang="en" sz="2400">
                <a:solidFill>
                  <a:schemeClr val="dk1"/>
                </a:solidFill>
                <a:latin typeface="Times New Roman"/>
                <a:ea typeface="Times New Roman"/>
                <a:cs typeface="Times New Roman"/>
                <a:sym typeface="Times New Roman"/>
              </a:rPr>
              <a:t> sum of a received scalar signal</a:t>
            </a:r>
            <a:endParaRPr/>
          </a:p>
        </p:txBody>
      </p:sp>
      <p:sp>
        <p:nvSpPr>
          <p:cNvPr id="92" name="Google Shape;92;p18"/>
          <p:cNvSpPr txBox="1"/>
          <p:nvPr/>
        </p:nvSpPr>
        <p:spPr>
          <a:xfrm>
            <a:off x="239100" y="1649025"/>
            <a:ext cx="44229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Reward hypothesis </a:t>
            </a:r>
            <a:r>
              <a:rPr lang="en" sz="2400"/>
              <a:t>(R.Sutton)</a:t>
            </a:r>
            <a:endParaRPr sz="2400"/>
          </a:p>
        </p:txBody>
      </p:sp>
      <p:grpSp>
        <p:nvGrpSpPr>
          <p:cNvPr id="93" name="Google Shape;93;p18"/>
          <p:cNvGrpSpPr/>
          <p:nvPr/>
        </p:nvGrpSpPr>
        <p:grpSpPr>
          <a:xfrm>
            <a:off x="239100" y="3706550"/>
            <a:ext cx="7489502" cy="1284950"/>
            <a:chOff x="239100" y="3706550"/>
            <a:chExt cx="7489502" cy="1284950"/>
          </a:xfrm>
        </p:grpSpPr>
        <p:pic>
          <p:nvPicPr>
            <p:cNvPr id="94" name="Google Shape;94;p18"/>
            <p:cNvPicPr preferRelativeResize="0"/>
            <p:nvPr/>
          </p:nvPicPr>
          <p:blipFill>
            <a:blip r:embed="rId3">
              <a:alphaModFix/>
            </a:blip>
            <a:stretch>
              <a:fillRect/>
            </a:stretch>
          </p:blipFill>
          <p:spPr>
            <a:xfrm>
              <a:off x="2034026" y="4344950"/>
              <a:ext cx="5694576" cy="646550"/>
            </a:xfrm>
            <a:prstGeom prst="rect">
              <a:avLst/>
            </a:prstGeom>
            <a:noFill/>
            <a:ln>
              <a:noFill/>
            </a:ln>
          </p:spPr>
        </p:pic>
        <p:sp>
          <p:nvSpPr>
            <p:cNvPr id="95" name="Google Shape;95;p18"/>
            <p:cNvSpPr txBox="1"/>
            <p:nvPr/>
          </p:nvSpPr>
          <p:spPr>
            <a:xfrm>
              <a:off x="239100" y="3706550"/>
              <a:ext cx="5847600" cy="54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100"/>
                <a:buFont typeface="Arial"/>
                <a:buNone/>
              </a:pPr>
              <a:r>
                <a:rPr b="1" lang="en" sz="2600">
                  <a:solidFill>
                    <a:srgbClr val="4A86E8"/>
                  </a:solidFill>
                </a:rPr>
                <a:t>Сumulative</a:t>
              </a:r>
              <a:r>
                <a:rPr lang="en" sz="2600">
                  <a:solidFill>
                    <a:schemeClr val="dk2"/>
                  </a:solidFill>
                </a:rPr>
                <a:t> </a:t>
              </a:r>
              <a:r>
                <a:rPr b="1" lang="en" sz="2600">
                  <a:solidFill>
                    <a:srgbClr val="4A86E8"/>
                  </a:solidFill>
                </a:rPr>
                <a:t>reward</a:t>
              </a:r>
              <a:r>
                <a:rPr lang="en" sz="2600">
                  <a:solidFill>
                    <a:schemeClr val="dk2"/>
                  </a:solidFill>
                </a:rPr>
                <a:t> is called a </a:t>
              </a:r>
              <a:r>
                <a:rPr lang="en" sz="2600">
                  <a:solidFill>
                    <a:srgbClr val="990000"/>
                  </a:solidFill>
                </a:rPr>
                <a:t>return:</a:t>
              </a:r>
              <a:r>
                <a:rPr lang="en" sz="2600">
                  <a:solidFill>
                    <a:schemeClr val="dk2"/>
                  </a:solidFill>
                </a:rPr>
                <a:t> </a:t>
              </a:r>
              <a:endParaRPr sz="2400">
                <a:solidFill>
                  <a:srgbClr val="CC0000"/>
                </a:solidFill>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7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improvement: an idea</a:t>
            </a:r>
            <a:endParaRPr/>
          </a:p>
        </p:txBody>
      </p:sp>
      <p:sp>
        <p:nvSpPr>
          <p:cNvPr id="943" name="Google Shape;943;p72"/>
          <p:cNvSpPr txBox="1"/>
          <p:nvPr>
            <p:ph idx="1" type="body"/>
          </p:nvPr>
        </p:nvSpPr>
        <p:spPr>
          <a:xfrm>
            <a:off x="311700" y="414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procedure is guaranteed to produce a better policy! </a:t>
            </a:r>
            <a:endParaRPr/>
          </a:p>
        </p:txBody>
      </p:sp>
      <p:pic>
        <p:nvPicPr>
          <p:cNvPr id="944" name="Google Shape;944;p72"/>
          <p:cNvPicPr preferRelativeResize="0"/>
          <p:nvPr/>
        </p:nvPicPr>
        <p:blipFill>
          <a:blip r:embed="rId3">
            <a:alphaModFix/>
          </a:blip>
          <a:stretch>
            <a:fillRect/>
          </a:stretch>
        </p:blipFill>
        <p:spPr>
          <a:xfrm>
            <a:off x="4050475" y="5935725"/>
            <a:ext cx="1043050" cy="478475"/>
          </a:xfrm>
          <a:prstGeom prst="rect">
            <a:avLst/>
          </a:prstGeom>
          <a:noFill/>
          <a:ln>
            <a:noFill/>
          </a:ln>
        </p:spPr>
      </p:pic>
      <p:pic>
        <p:nvPicPr>
          <p:cNvPr id="945" name="Google Shape;945;p72"/>
          <p:cNvPicPr preferRelativeResize="0"/>
          <p:nvPr/>
        </p:nvPicPr>
        <p:blipFill>
          <a:blip r:embed="rId4">
            <a:alphaModFix/>
          </a:blip>
          <a:stretch>
            <a:fillRect/>
          </a:stretch>
        </p:blipFill>
        <p:spPr>
          <a:xfrm>
            <a:off x="2469075" y="4683456"/>
            <a:ext cx="3238500" cy="704850"/>
          </a:xfrm>
          <a:prstGeom prst="rect">
            <a:avLst/>
          </a:prstGeom>
          <a:noFill/>
          <a:ln>
            <a:noFill/>
          </a:ln>
        </p:spPr>
      </p:pic>
      <p:pic>
        <p:nvPicPr>
          <p:cNvPr id="946" name="Google Shape;946;p72"/>
          <p:cNvPicPr preferRelativeResize="0"/>
          <p:nvPr/>
        </p:nvPicPr>
        <p:blipFill>
          <a:blip r:embed="rId5">
            <a:alphaModFix/>
          </a:blip>
          <a:stretch>
            <a:fillRect/>
          </a:stretch>
        </p:blipFill>
        <p:spPr>
          <a:xfrm>
            <a:off x="1229099" y="2741700"/>
            <a:ext cx="6685799" cy="1521525"/>
          </a:xfrm>
          <a:prstGeom prst="rect">
            <a:avLst/>
          </a:prstGeom>
          <a:noFill/>
          <a:ln>
            <a:noFill/>
          </a:ln>
        </p:spPr>
      </p:pic>
      <p:pic>
        <p:nvPicPr>
          <p:cNvPr id="947" name="Google Shape;947;p72"/>
          <p:cNvPicPr preferRelativeResize="0"/>
          <p:nvPr/>
        </p:nvPicPr>
        <p:blipFill>
          <a:blip r:embed="rId6">
            <a:alphaModFix/>
          </a:blip>
          <a:stretch>
            <a:fillRect/>
          </a:stretch>
        </p:blipFill>
        <p:spPr>
          <a:xfrm>
            <a:off x="3385600" y="5304200"/>
            <a:ext cx="2210991" cy="572575"/>
          </a:xfrm>
          <a:prstGeom prst="rect">
            <a:avLst/>
          </a:prstGeom>
          <a:noFill/>
          <a:ln>
            <a:noFill/>
          </a:ln>
        </p:spPr>
      </p:pic>
      <p:sp>
        <p:nvSpPr>
          <p:cNvPr id="948" name="Google Shape;948;p72"/>
          <p:cNvSpPr txBox="1"/>
          <p:nvPr>
            <p:ph idx="1" type="body"/>
          </p:nvPr>
        </p:nvSpPr>
        <p:spPr>
          <a:xfrm>
            <a:off x="6367625" y="4749525"/>
            <a:ext cx="200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all states</a:t>
            </a:r>
            <a:endParaRPr/>
          </a:p>
        </p:txBody>
      </p:sp>
      <p:sp>
        <p:nvSpPr>
          <p:cNvPr id="949" name="Google Shape;949;p72"/>
          <p:cNvSpPr txBox="1"/>
          <p:nvPr>
            <p:ph idx="1" type="body"/>
          </p:nvPr>
        </p:nvSpPr>
        <p:spPr>
          <a:xfrm>
            <a:off x="1573975" y="4749525"/>
            <a:ext cx="52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a:t>
            </a:r>
            <a:endParaRPr/>
          </a:p>
        </p:txBody>
      </p:sp>
      <p:sp>
        <p:nvSpPr>
          <p:cNvPr id="950" name="Google Shape;950;p72"/>
          <p:cNvSpPr txBox="1"/>
          <p:nvPr>
            <p:ph idx="1" type="body"/>
          </p:nvPr>
        </p:nvSpPr>
        <p:spPr>
          <a:xfrm>
            <a:off x="1526500" y="5304138"/>
            <a:ext cx="88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a:t>
            </a:r>
            <a:endParaRPr/>
          </a:p>
        </p:txBody>
      </p:sp>
      <p:sp>
        <p:nvSpPr>
          <p:cNvPr id="951" name="Google Shape;951;p72"/>
          <p:cNvSpPr txBox="1"/>
          <p:nvPr>
            <p:ph idx="1" type="body"/>
          </p:nvPr>
        </p:nvSpPr>
        <p:spPr>
          <a:xfrm>
            <a:off x="1526500" y="5888613"/>
            <a:ext cx="221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meaning that</a:t>
            </a:r>
            <a:endParaRPr/>
          </a:p>
        </p:txBody>
      </p:sp>
      <p:sp>
        <p:nvSpPr>
          <p:cNvPr id="952" name="Google Shape;952;p72"/>
          <p:cNvSpPr txBox="1"/>
          <p:nvPr>
            <p:ph idx="1" type="body"/>
          </p:nvPr>
        </p:nvSpPr>
        <p:spPr>
          <a:xfrm>
            <a:off x="311700" y="1536631"/>
            <a:ext cx="8520600" cy="12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know what is v(s) for a particular policy</a:t>
            </a:r>
            <a:endParaRPr/>
          </a:p>
          <a:p>
            <a:pPr indent="0" lvl="0" marL="0" rtl="0" algn="l">
              <a:spcBef>
                <a:spcPts val="1600"/>
              </a:spcBef>
              <a:spcAft>
                <a:spcPts val="1600"/>
              </a:spcAft>
              <a:buNone/>
            </a:pPr>
            <a:r>
              <a:rPr lang="en"/>
              <a:t>We could improve it by acting greedily w.r.t. q(s, a)!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pic>
        <p:nvPicPr>
          <p:cNvPr id="957" name="Google Shape;957;p73"/>
          <p:cNvPicPr preferRelativeResize="0"/>
          <p:nvPr/>
        </p:nvPicPr>
        <p:blipFill>
          <a:blip r:embed="rId3">
            <a:alphaModFix/>
          </a:blip>
          <a:stretch>
            <a:fillRect/>
          </a:stretch>
        </p:blipFill>
        <p:spPr>
          <a:xfrm>
            <a:off x="1229099" y="1928750"/>
            <a:ext cx="6685799" cy="1521525"/>
          </a:xfrm>
          <a:prstGeom prst="rect">
            <a:avLst/>
          </a:prstGeom>
          <a:noFill/>
          <a:ln>
            <a:noFill/>
          </a:ln>
        </p:spPr>
      </p:pic>
      <p:pic>
        <p:nvPicPr>
          <p:cNvPr id="958" name="Google Shape;958;p73"/>
          <p:cNvPicPr preferRelativeResize="0"/>
          <p:nvPr/>
        </p:nvPicPr>
        <p:blipFill>
          <a:blip r:embed="rId4">
            <a:alphaModFix/>
          </a:blip>
          <a:stretch>
            <a:fillRect/>
          </a:stretch>
        </p:blipFill>
        <p:spPr>
          <a:xfrm>
            <a:off x="1293475" y="5279125"/>
            <a:ext cx="6557050" cy="998275"/>
          </a:xfrm>
          <a:prstGeom prst="rect">
            <a:avLst/>
          </a:prstGeom>
          <a:noFill/>
          <a:ln>
            <a:noFill/>
          </a:ln>
        </p:spPr>
      </p:pic>
      <p:sp>
        <p:nvSpPr>
          <p:cNvPr id="959" name="Google Shape;959;p7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improvement: convergence</a:t>
            </a:r>
            <a:endParaRPr/>
          </a:p>
        </p:txBody>
      </p:sp>
      <p:sp>
        <p:nvSpPr>
          <p:cNvPr id="960" name="Google Shape;960;p73"/>
          <p:cNvSpPr txBox="1"/>
          <p:nvPr>
            <p:ph idx="1" type="body"/>
          </p:nvPr>
        </p:nvSpPr>
        <p:spPr>
          <a:xfrm>
            <a:off x="311700" y="153662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new policy after improvement </a:t>
            </a:r>
            <a:endParaRPr/>
          </a:p>
        </p:txBody>
      </p:sp>
      <p:sp>
        <p:nvSpPr>
          <p:cNvPr id="961" name="Google Shape;961;p73"/>
          <p:cNvSpPr txBox="1"/>
          <p:nvPr/>
        </p:nvSpPr>
        <p:spPr>
          <a:xfrm>
            <a:off x="0" y="285025"/>
            <a:ext cx="6809100" cy="47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
        <p:nvSpPr>
          <p:cNvPr id="962" name="Google Shape;962;p73"/>
          <p:cNvSpPr txBox="1"/>
          <p:nvPr>
            <p:ph idx="1" type="body"/>
          </p:nvPr>
        </p:nvSpPr>
        <p:spPr>
          <a:xfrm>
            <a:off x="311700" y="347845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is the same as the old one</a:t>
            </a:r>
            <a:endParaRPr/>
          </a:p>
        </p:txBody>
      </p:sp>
      <p:pic>
        <p:nvPicPr>
          <p:cNvPr id="963" name="Google Shape;963;p73"/>
          <p:cNvPicPr preferRelativeResize="0"/>
          <p:nvPr/>
        </p:nvPicPr>
        <p:blipFill>
          <a:blip r:embed="rId5">
            <a:alphaModFix/>
          </a:blip>
          <a:stretch>
            <a:fillRect/>
          </a:stretch>
        </p:blipFill>
        <p:spPr>
          <a:xfrm>
            <a:off x="2378597" y="4022150"/>
            <a:ext cx="4156165" cy="572700"/>
          </a:xfrm>
          <a:prstGeom prst="rect">
            <a:avLst/>
          </a:prstGeom>
          <a:noFill/>
          <a:ln>
            <a:noFill/>
          </a:ln>
        </p:spPr>
      </p:pic>
      <p:sp>
        <p:nvSpPr>
          <p:cNvPr id="964" name="Google Shape;964;p73"/>
          <p:cNvSpPr txBox="1"/>
          <p:nvPr>
            <p:ph idx="1" type="body"/>
          </p:nvPr>
        </p:nvSpPr>
        <p:spPr>
          <a:xfrm>
            <a:off x="311700" y="454647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it is optimal, since it satisfies: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pic>
        <p:nvPicPr>
          <p:cNvPr id="969" name="Google Shape;969;p74"/>
          <p:cNvPicPr preferRelativeResize="0"/>
          <p:nvPr/>
        </p:nvPicPr>
        <p:blipFill>
          <a:blip r:embed="rId3">
            <a:alphaModFix/>
          </a:blip>
          <a:stretch>
            <a:fillRect/>
          </a:stretch>
        </p:blipFill>
        <p:spPr>
          <a:xfrm>
            <a:off x="1229099" y="1928750"/>
            <a:ext cx="6685799" cy="1521525"/>
          </a:xfrm>
          <a:prstGeom prst="rect">
            <a:avLst/>
          </a:prstGeom>
          <a:noFill/>
          <a:ln>
            <a:noFill/>
          </a:ln>
        </p:spPr>
      </p:pic>
      <p:pic>
        <p:nvPicPr>
          <p:cNvPr id="970" name="Google Shape;970;p74"/>
          <p:cNvPicPr preferRelativeResize="0"/>
          <p:nvPr/>
        </p:nvPicPr>
        <p:blipFill>
          <a:blip r:embed="rId4">
            <a:alphaModFix/>
          </a:blip>
          <a:stretch>
            <a:fillRect/>
          </a:stretch>
        </p:blipFill>
        <p:spPr>
          <a:xfrm>
            <a:off x="1293475" y="5279125"/>
            <a:ext cx="6557050" cy="998275"/>
          </a:xfrm>
          <a:prstGeom prst="rect">
            <a:avLst/>
          </a:prstGeom>
          <a:noFill/>
          <a:ln>
            <a:noFill/>
          </a:ln>
        </p:spPr>
      </p:pic>
      <p:sp>
        <p:nvSpPr>
          <p:cNvPr id="971" name="Google Shape;971;p7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improvement: convergence</a:t>
            </a:r>
            <a:endParaRPr/>
          </a:p>
        </p:txBody>
      </p:sp>
      <p:sp>
        <p:nvSpPr>
          <p:cNvPr id="972" name="Google Shape;972;p74"/>
          <p:cNvSpPr txBox="1"/>
          <p:nvPr>
            <p:ph idx="1" type="body"/>
          </p:nvPr>
        </p:nvSpPr>
        <p:spPr>
          <a:xfrm>
            <a:off x="311700" y="153662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new policy after improvement </a:t>
            </a:r>
            <a:endParaRPr/>
          </a:p>
        </p:txBody>
      </p:sp>
      <p:sp>
        <p:nvSpPr>
          <p:cNvPr id="973" name="Google Shape;973;p74"/>
          <p:cNvSpPr txBox="1"/>
          <p:nvPr/>
        </p:nvSpPr>
        <p:spPr>
          <a:xfrm>
            <a:off x="0" y="285025"/>
            <a:ext cx="6809100" cy="47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
        <p:nvSpPr>
          <p:cNvPr id="974" name="Google Shape;974;p74"/>
          <p:cNvSpPr txBox="1"/>
          <p:nvPr/>
        </p:nvSpPr>
        <p:spPr>
          <a:xfrm>
            <a:off x="1229100" y="5279125"/>
            <a:ext cx="6685800" cy="998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a:p>
        </p:txBody>
      </p:sp>
      <p:sp>
        <p:nvSpPr>
          <p:cNvPr id="975" name="Google Shape;975;p74"/>
          <p:cNvSpPr txBox="1"/>
          <p:nvPr>
            <p:ph idx="1" type="body"/>
          </p:nvPr>
        </p:nvSpPr>
        <p:spPr>
          <a:xfrm>
            <a:off x="311700" y="347845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is the same as </a:t>
            </a:r>
            <a:r>
              <a:rPr lang="en"/>
              <a:t>the </a:t>
            </a:r>
            <a:r>
              <a:rPr lang="en"/>
              <a:t>old one</a:t>
            </a:r>
            <a:endParaRPr/>
          </a:p>
        </p:txBody>
      </p:sp>
      <p:pic>
        <p:nvPicPr>
          <p:cNvPr id="976" name="Google Shape;976;p74"/>
          <p:cNvPicPr preferRelativeResize="0"/>
          <p:nvPr/>
        </p:nvPicPr>
        <p:blipFill>
          <a:blip r:embed="rId5">
            <a:alphaModFix/>
          </a:blip>
          <a:stretch>
            <a:fillRect/>
          </a:stretch>
        </p:blipFill>
        <p:spPr>
          <a:xfrm>
            <a:off x="2378597" y="4022150"/>
            <a:ext cx="4156165" cy="572700"/>
          </a:xfrm>
          <a:prstGeom prst="rect">
            <a:avLst/>
          </a:prstGeom>
          <a:noFill/>
          <a:ln>
            <a:noFill/>
          </a:ln>
        </p:spPr>
      </p:pic>
      <p:sp>
        <p:nvSpPr>
          <p:cNvPr id="977" name="Google Shape;977;p74"/>
          <p:cNvSpPr txBox="1"/>
          <p:nvPr>
            <p:ph idx="1" type="body"/>
          </p:nvPr>
        </p:nvSpPr>
        <p:spPr>
          <a:xfrm>
            <a:off x="311700" y="454647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it is optimal, </a:t>
            </a:r>
            <a:r>
              <a:rPr lang="en"/>
              <a:t>since it satisfies:</a:t>
            </a:r>
            <a:endParaRPr/>
          </a:p>
        </p:txBody>
      </p:sp>
      <p:sp>
        <p:nvSpPr>
          <p:cNvPr id="978" name="Google Shape;978;p74"/>
          <p:cNvSpPr txBox="1"/>
          <p:nvPr/>
        </p:nvSpPr>
        <p:spPr>
          <a:xfrm>
            <a:off x="7101875" y="3682200"/>
            <a:ext cx="1886700" cy="13650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FF9900"/>
                </a:solidFill>
              </a:rPr>
              <a:t>optimality</a:t>
            </a:r>
            <a:r>
              <a:rPr lang="en" sz="2400">
                <a:solidFill>
                  <a:schemeClr val="dk2"/>
                </a:solidFill>
              </a:rPr>
              <a:t> equation </a:t>
            </a:r>
            <a:endParaRPr/>
          </a:p>
        </p:txBody>
      </p:sp>
      <p:cxnSp>
        <p:nvCxnSpPr>
          <p:cNvPr id="979" name="Google Shape;979;p74"/>
          <p:cNvCxnSpPr>
            <a:stCxn id="978" idx="2"/>
            <a:endCxn id="974" idx="3"/>
          </p:cNvCxnSpPr>
          <p:nvPr/>
        </p:nvCxnSpPr>
        <p:spPr>
          <a:xfrm rot="5400000">
            <a:off x="7614575" y="5347650"/>
            <a:ext cx="731100" cy="1302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7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optimal policy from v</a:t>
            </a:r>
            <a:r>
              <a:rPr baseline="-25000" lang="en"/>
              <a:t>*</a:t>
            </a:r>
            <a:r>
              <a:rPr lang="en"/>
              <a:t>(s), q</a:t>
            </a:r>
            <a:r>
              <a:rPr baseline="-25000" lang="en"/>
              <a:t>*</a:t>
            </a:r>
            <a:r>
              <a:rPr lang="en"/>
              <a:t>(s,a)</a:t>
            </a:r>
            <a:endParaRPr/>
          </a:p>
        </p:txBody>
      </p:sp>
      <p:sp>
        <p:nvSpPr>
          <p:cNvPr id="985" name="Google Shape;985;p75"/>
          <p:cNvSpPr txBox="1"/>
          <p:nvPr>
            <p:ph idx="1" type="body"/>
          </p:nvPr>
        </p:nvSpPr>
        <p:spPr>
          <a:xfrm>
            <a:off x="311700" y="3407006"/>
            <a:ext cx="8520600" cy="11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v* is known – how to recover </a:t>
            </a:r>
            <a:r>
              <a:rPr lang="en"/>
              <a:t>the</a:t>
            </a:r>
            <a:r>
              <a:rPr lang="en"/>
              <a:t> optimal policy?</a:t>
            </a:r>
            <a:endParaRPr/>
          </a:p>
          <a:p>
            <a:pPr indent="0" lvl="0" marL="0" rtl="0" algn="l">
              <a:spcBef>
                <a:spcPts val="1600"/>
              </a:spcBef>
              <a:spcAft>
                <a:spcPts val="1600"/>
              </a:spcAft>
              <a:buNone/>
            </a:pPr>
            <a:r>
              <a:t/>
            </a:r>
            <a:endParaRPr/>
          </a:p>
        </p:txBody>
      </p:sp>
      <p:sp>
        <p:nvSpPr>
          <p:cNvPr id="986" name="Google Shape;986;p75"/>
          <p:cNvSpPr txBox="1"/>
          <p:nvPr>
            <p:ph idx="1" type="body"/>
          </p:nvPr>
        </p:nvSpPr>
        <p:spPr>
          <a:xfrm>
            <a:off x="311700" y="1567403"/>
            <a:ext cx="8520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If q* is known –  how to recover </a:t>
            </a:r>
            <a:r>
              <a:rPr lang="en"/>
              <a:t>the</a:t>
            </a:r>
            <a:r>
              <a:rPr lang="en"/>
              <a:t> optimal policy?</a:t>
            </a:r>
            <a:endParaRPr/>
          </a:p>
        </p:txBody>
      </p:sp>
      <p:pic>
        <p:nvPicPr>
          <p:cNvPr id="987" name="Google Shape;987;p75"/>
          <p:cNvPicPr preferRelativeResize="0"/>
          <p:nvPr/>
        </p:nvPicPr>
        <p:blipFill>
          <a:blip r:embed="rId3">
            <a:alphaModFix/>
          </a:blip>
          <a:stretch>
            <a:fillRect/>
          </a:stretch>
        </p:blipFill>
        <p:spPr>
          <a:xfrm>
            <a:off x="2571750" y="2285603"/>
            <a:ext cx="4000500" cy="8572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7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optimal policy from v</a:t>
            </a:r>
            <a:r>
              <a:rPr baseline="-25000" lang="en"/>
              <a:t>*</a:t>
            </a:r>
            <a:r>
              <a:rPr lang="en"/>
              <a:t>(s), q</a:t>
            </a:r>
            <a:r>
              <a:rPr baseline="-25000" lang="en"/>
              <a:t>*</a:t>
            </a:r>
            <a:r>
              <a:rPr lang="en"/>
              <a:t>(s,a)</a:t>
            </a:r>
            <a:endParaRPr/>
          </a:p>
        </p:txBody>
      </p:sp>
      <p:sp>
        <p:nvSpPr>
          <p:cNvPr id="993" name="Google Shape;993;p76"/>
          <p:cNvSpPr txBox="1"/>
          <p:nvPr>
            <p:ph idx="1" type="body"/>
          </p:nvPr>
        </p:nvSpPr>
        <p:spPr>
          <a:xfrm>
            <a:off x="311700" y="3407006"/>
            <a:ext cx="8520600" cy="11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v* is known – how to recover the optimal policy?</a:t>
            </a:r>
            <a:endParaRPr/>
          </a:p>
          <a:p>
            <a:pPr indent="0" lvl="0" marL="0" rtl="0" algn="l">
              <a:spcBef>
                <a:spcPts val="1600"/>
              </a:spcBef>
              <a:spcAft>
                <a:spcPts val="1600"/>
              </a:spcAft>
              <a:buNone/>
            </a:pPr>
            <a:r>
              <a:t/>
            </a:r>
            <a:endParaRPr/>
          </a:p>
        </p:txBody>
      </p:sp>
      <p:sp>
        <p:nvSpPr>
          <p:cNvPr id="994" name="Google Shape;994;p76"/>
          <p:cNvSpPr txBox="1"/>
          <p:nvPr>
            <p:ph idx="1" type="body"/>
          </p:nvPr>
        </p:nvSpPr>
        <p:spPr>
          <a:xfrm>
            <a:off x="311700" y="1567403"/>
            <a:ext cx="8520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If q* is known –  how to recover the optimal policy?</a:t>
            </a:r>
            <a:endParaRPr/>
          </a:p>
        </p:txBody>
      </p:sp>
      <p:pic>
        <p:nvPicPr>
          <p:cNvPr id="995" name="Google Shape;995;p76"/>
          <p:cNvPicPr preferRelativeResize="0"/>
          <p:nvPr/>
        </p:nvPicPr>
        <p:blipFill>
          <a:blip r:embed="rId3">
            <a:alphaModFix/>
          </a:blip>
          <a:stretch>
            <a:fillRect/>
          </a:stretch>
        </p:blipFill>
        <p:spPr>
          <a:xfrm>
            <a:off x="1510025" y="4081250"/>
            <a:ext cx="6123950" cy="1362725"/>
          </a:xfrm>
          <a:prstGeom prst="rect">
            <a:avLst/>
          </a:prstGeom>
          <a:noFill/>
          <a:ln>
            <a:noFill/>
          </a:ln>
        </p:spPr>
      </p:pic>
      <p:pic>
        <p:nvPicPr>
          <p:cNvPr id="996" name="Google Shape;996;p76"/>
          <p:cNvPicPr preferRelativeResize="0"/>
          <p:nvPr/>
        </p:nvPicPr>
        <p:blipFill>
          <a:blip r:embed="rId4">
            <a:alphaModFix/>
          </a:blip>
          <a:stretch>
            <a:fillRect/>
          </a:stretch>
        </p:blipFill>
        <p:spPr>
          <a:xfrm>
            <a:off x="2571750" y="2285603"/>
            <a:ext cx="4000500" cy="857250"/>
          </a:xfrm>
          <a:prstGeom prst="rect">
            <a:avLst/>
          </a:prstGeom>
          <a:noFill/>
          <a:ln>
            <a:noFill/>
          </a:ln>
        </p:spPr>
      </p:pic>
      <p:sp>
        <p:nvSpPr>
          <p:cNvPr id="997" name="Google Shape;997;p76"/>
          <p:cNvSpPr txBox="1"/>
          <p:nvPr/>
        </p:nvSpPr>
        <p:spPr>
          <a:xfrm>
            <a:off x="4408450" y="5205613"/>
            <a:ext cx="1594500" cy="6600"/>
          </a:xfrm>
          <a:prstGeom prst="rect">
            <a:avLst/>
          </a:prstGeom>
          <a:noFill/>
          <a:ln cap="flat" cmpd="sng" w="2857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6"/>
          <p:cNvSpPr txBox="1"/>
          <p:nvPr/>
        </p:nvSpPr>
        <p:spPr>
          <a:xfrm>
            <a:off x="384150" y="5443963"/>
            <a:ext cx="8375700" cy="8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CC0000"/>
                </a:solidFill>
              </a:rPr>
              <a:t>Unknown model dynamics → unable to recover optimal policy from v*</a:t>
            </a:r>
            <a:endParaRPr sz="2400">
              <a:solidFill>
                <a:srgbClr val="CC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77"/>
          <p:cNvSpPr txBox="1"/>
          <p:nvPr>
            <p:ph type="title"/>
          </p:nvPr>
        </p:nvSpPr>
        <p:spPr>
          <a:xfrm>
            <a:off x="1757700" y="2955575"/>
            <a:ext cx="5628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t>
            </a:r>
            <a:r>
              <a:rPr lang="en"/>
              <a:t>e</a:t>
            </a:r>
            <a:r>
              <a:rPr lang="en"/>
              <a:t>cise evaluation is excessive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pic>
        <p:nvPicPr>
          <p:cNvPr id="1008" name="Google Shape;1008;p78"/>
          <p:cNvPicPr preferRelativeResize="0"/>
          <p:nvPr/>
        </p:nvPicPr>
        <p:blipFill>
          <a:blip r:embed="rId3">
            <a:alphaModFix/>
          </a:blip>
          <a:stretch>
            <a:fillRect/>
          </a:stretch>
        </p:blipFill>
        <p:spPr>
          <a:xfrm>
            <a:off x="992175" y="539249"/>
            <a:ext cx="7406225" cy="2100001"/>
          </a:xfrm>
          <a:prstGeom prst="rect">
            <a:avLst/>
          </a:prstGeom>
          <a:noFill/>
          <a:ln>
            <a:noFill/>
          </a:ln>
        </p:spPr>
      </p:pic>
      <p:cxnSp>
        <p:nvCxnSpPr>
          <p:cNvPr id="1009" name="Google Shape;1009;p78"/>
          <p:cNvCxnSpPr/>
          <p:nvPr/>
        </p:nvCxnSpPr>
        <p:spPr>
          <a:xfrm>
            <a:off x="6274150" y="10455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10" name="Google Shape;1010;p78"/>
          <p:cNvCxnSpPr/>
          <p:nvPr/>
        </p:nvCxnSpPr>
        <p:spPr>
          <a:xfrm>
            <a:off x="6272950" y="10455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11" name="Google Shape;1011;p78"/>
          <p:cNvCxnSpPr/>
          <p:nvPr/>
        </p:nvCxnSpPr>
        <p:spPr>
          <a:xfrm rot="10800000">
            <a:off x="6272956" y="8505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12" name="Google Shape;1012;p78"/>
          <p:cNvCxnSpPr/>
          <p:nvPr/>
        </p:nvCxnSpPr>
        <p:spPr>
          <a:xfrm flipH="1">
            <a:off x="6074056" y="10455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13" name="Google Shape;1013;p78"/>
          <p:cNvCxnSpPr/>
          <p:nvPr/>
        </p:nvCxnSpPr>
        <p:spPr>
          <a:xfrm>
            <a:off x="6269950" y="16515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14" name="Google Shape;1014;p78"/>
          <p:cNvCxnSpPr/>
          <p:nvPr/>
        </p:nvCxnSpPr>
        <p:spPr>
          <a:xfrm>
            <a:off x="6268750" y="16515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15" name="Google Shape;1015;p78"/>
          <p:cNvCxnSpPr/>
          <p:nvPr/>
        </p:nvCxnSpPr>
        <p:spPr>
          <a:xfrm rot="10800000">
            <a:off x="6268756" y="145656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16" name="Google Shape;1016;p78"/>
          <p:cNvCxnSpPr/>
          <p:nvPr/>
        </p:nvCxnSpPr>
        <p:spPr>
          <a:xfrm flipH="1">
            <a:off x="6069856" y="165156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17" name="Google Shape;1017;p78"/>
          <p:cNvCxnSpPr/>
          <p:nvPr/>
        </p:nvCxnSpPr>
        <p:spPr>
          <a:xfrm>
            <a:off x="5442200" y="16545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18" name="Google Shape;1018;p78"/>
          <p:cNvCxnSpPr/>
          <p:nvPr/>
        </p:nvCxnSpPr>
        <p:spPr>
          <a:xfrm>
            <a:off x="5441000" y="16545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19" name="Google Shape;1019;p78"/>
          <p:cNvCxnSpPr/>
          <p:nvPr/>
        </p:nvCxnSpPr>
        <p:spPr>
          <a:xfrm rot="10800000">
            <a:off x="5441006" y="145956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20" name="Google Shape;1020;p78"/>
          <p:cNvCxnSpPr/>
          <p:nvPr/>
        </p:nvCxnSpPr>
        <p:spPr>
          <a:xfrm flipH="1">
            <a:off x="5242106" y="165456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21" name="Google Shape;1021;p78"/>
          <p:cNvCxnSpPr/>
          <p:nvPr/>
        </p:nvCxnSpPr>
        <p:spPr>
          <a:xfrm>
            <a:off x="7091700" y="16545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22" name="Google Shape;1022;p78"/>
          <p:cNvCxnSpPr/>
          <p:nvPr/>
        </p:nvCxnSpPr>
        <p:spPr>
          <a:xfrm>
            <a:off x="7090500" y="16545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23" name="Google Shape;1023;p78"/>
          <p:cNvCxnSpPr/>
          <p:nvPr/>
        </p:nvCxnSpPr>
        <p:spPr>
          <a:xfrm rot="10800000">
            <a:off x="7090506" y="145956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24" name="Google Shape;1024;p78"/>
          <p:cNvCxnSpPr/>
          <p:nvPr/>
        </p:nvCxnSpPr>
        <p:spPr>
          <a:xfrm flipH="1">
            <a:off x="6891606" y="165456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25" name="Google Shape;1025;p78"/>
          <p:cNvCxnSpPr/>
          <p:nvPr/>
        </p:nvCxnSpPr>
        <p:spPr>
          <a:xfrm>
            <a:off x="7087500" y="10485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26" name="Google Shape;1026;p78"/>
          <p:cNvCxnSpPr/>
          <p:nvPr/>
        </p:nvCxnSpPr>
        <p:spPr>
          <a:xfrm>
            <a:off x="7086300" y="10485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27" name="Google Shape;1027;p78"/>
          <p:cNvCxnSpPr/>
          <p:nvPr/>
        </p:nvCxnSpPr>
        <p:spPr>
          <a:xfrm rot="10800000">
            <a:off x="7086306" y="8535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28" name="Google Shape;1028;p78"/>
          <p:cNvCxnSpPr/>
          <p:nvPr/>
        </p:nvCxnSpPr>
        <p:spPr>
          <a:xfrm flipH="1">
            <a:off x="6887406" y="10485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29" name="Google Shape;1029;p78"/>
          <p:cNvCxnSpPr/>
          <p:nvPr/>
        </p:nvCxnSpPr>
        <p:spPr>
          <a:xfrm>
            <a:off x="7892450" y="10485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30" name="Google Shape;1030;p78"/>
          <p:cNvCxnSpPr/>
          <p:nvPr/>
        </p:nvCxnSpPr>
        <p:spPr>
          <a:xfrm>
            <a:off x="7891250" y="10485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31" name="Google Shape;1031;p78"/>
          <p:cNvCxnSpPr/>
          <p:nvPr/>
        </p:nvCxnSpPr>
        <p:spPr>
          <a:xfrm rot="10800000">
            <a:off x="7891256" y="8535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32" name="Google Shape;1032;p78"/>
          <p:cNvCxnSpPr/>
          <p:nvPr/>
        </p:nvCxnSpPr>
        <p:spPr>
          <a:xfrm flipH="1">
            <a:off x="7692356" y="10485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33" name="Google Shape;1033;p78"/>
          <p:cNvCxnSpPr/>
          <p:nvPr/>
        </p:nvCxnSpPr>
        <p:spPr>
          <a:xfrm>
            <a:off x="7888250" y="16575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34" name="Google Shape;1034;p78"/>
          <p:cNvCxnSpPr/>
          <p:nvPr/>
        </p:nvCxnSpPr>
        <p:spPr>
          <a:xfrm>
            <a:off x="7887050" y="16575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35" name="Google Shape;1035;p78"/>
          <p:cNvCxnSpPr/>
          <p:nvPr/>
        </p:nvCxnSpPr>
        <p:spPr>
          <a:xfrm rot="10800000">
            <a:off x="7887056" y="146256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36" name="Google Shape;1036;p78"/>
          <p:cNvCxnSpPr/>
          <p:nvPr/>
        </p:nvCxnSpPr>
        <p:spPr>
          <a:xfrm flipH="1">
            <a:off x="7688156" y="165756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37" name="Google Shape;1037;p78"/>
          <p:cNvCxnSpPr/>
          <p:nvPr/>
        </p:nvCxnSpPr>
        <p:spPr>
          <a:xfrm>
            <a:off x="7083300" y="22594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38" name="Google Shape;1038;p78"/>
          <p:cNvCxnSpPr/>
          <p:nvPr/>
        </p:nvCxnSpPr>
        <p:spPr>
          <a:xfrm>
            <a:off x="7082100" y="22594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39" name="Google Shape;1039;p78"/>
          <p:cNvCxnSpPr/>
          <p:nvPr/>
        </p:nvCxnSpPr>
        <p:spPr>
          <a:xfrm rot="10800000">
            <a:off x="7082106" y="20644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40" name="Google Shape;1040;p78"/>
          <p:cNvCxnSpPr/>
          <p:nvPr/>
        </p:nvCxnSpPr>
        <p:spPr>
          <a:xfrm flipH="1">
            <a:off x="6883206" y="22594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41" name="Google Shape;1041;p78"/>
          <p:cNvCxnSpPr/>
          <p:nvPr/>
        </p:nvCxnSpPr>
        <p:spPr>
          <a:xfrm>
            <a:off x="6271150" y="22636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42" name="Google Shape;1042;p78"/>
          <p:cNvCxnSpPr/>
          <p:nvPr/>
        </p:nvCxnSpPr>
        <p:spPr>
          <a:xfrm>
            <a:off x="6269950" y="22636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43" name="Google Shape;1043;p78"/>
          <p:cNvCxnSpPr/>
          <p:nvPr/>
        </p:nvCxnSpPr>
        <p:spPr>
          <a:xfrm rot="10800000">
            <a:off x="6269956" y="20686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44" name="Google Shape;1044;p78"/>
          <p:cNvCxnSpPr/>
          <p:nvPr/>
        </p:nvCxnSpPr>
        <p:spPr>
          <a:xfrm flipH="1">
            <a:off x="6071056" y="22636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45" name="Google Shape;1045;p78"/>
          <p:cNvCxnSpPr/>
          <p:nvPr/>
        </p:nvCxnSpPr>
        <p:spPr>
          <a:xfrm>
            <a:off x="5457800" y="22624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46" name="Google Shape;1046;p78"/>
          <p:cNvCxnSpPr/>
          <p:nvPr/>
        </p:nvCxnSpPr>
        <p:spPr>
          <a:xfrm>
            <a:off x="5456600" y="22624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47" name="Google Shape;1047;p78"/>
          <p:cNvCxnSpPr/>
          <p:nvPr/>
        </p:nvCxnSpPr>
        <p:spPr>
          <a:xfrm rot="10800000">
            <a:off x="5456606" y="20674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48" name="Google Shape;1048;p78"/>
          <p:cNvCxnSpPr/>
          <p:nvPr/>
        </p:nvCxnSpPr>
        <p:spPr>
          <a:xfrm flipH="1">
            <a:off x="5257706" y="2262418"/>
            <a:ext cx="200100" cy="1200"/>
          </a:xfrm>
          <a:prstGeom prst="straightConnector1">
            <a:avLst/>
          </a:prstGeom>
          <a:noFill/>
          <a:ln cap="flat" cmpd="sng" w="19050">
            <a:solidFill>
              <a:srgbClr val="FF0000"/>
            </a:solidFill>
            <a:prstDash val="solid"/>
            <a:round/>
            <a:headEnd len="med" w="med" type="none"/>
            <a:tailEnd len="med" w="med" type="triangle"/>
          </a:ln>
        </p:spPr>
      </p:cxnSp>
      <p:sp>
        <p:nvSpPr>
          <p:cNvPr id="1049" name="Google Shape;1049;p78"/>
          <p:cNvSpPr txBox="1"/>
          <p:nvPr/>
        </p:nvSpPr>
        <p:spPr>
          <a:xfrm>
            <a:off x="1599775" y="14850"/>
            <a:ext cx="26478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t>Value function</a:t>
            </a:r>
            <a:endParaRPr sz="2600"/>
          </a:p>
        </p:txBody>
      </p:sp>
      <p:sp>
        <p:nvSpPr>
          <p:cNvPr id="1050" name="Google Shape;1050;p78"/>
          <p:cNvSpPr txBox="1"/>
          <p:nvPr/>
        </p:nvSpPr>
        <p:spPr>
          <a:xfrm>
            <a:off x="5485975" y="14850"/>
            <a:ext cx="22572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t>Greedy policy</a:t>
            </a:r>
            <a:endParaRPr sz="26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pic>
        <p:nvPicPr>
          <p:cNvPr id="1055" name="Google Shape;1055;p79"/>
          <p:cNvPicPr preferRelativeResize="0"/>
          <p:nvPr/>
        </p:nvPicPr>
        <p:blipFill>
          <a:blip r:embed="rId3">
            <a:alphaModFix/>
          </a:blip>
          <a:stretch>
            <a:fillRect/>
          </a:stretch>
        </p:blipFill>
        <p:spPr>
          <a:xfrm>
            <a:off x="992175" y="539249"/>
            <a:ext cx="7406225" cy="2100001"/>
          </a:xfrm>
          <a:prstGeom prst="rect">
            <a:avLst/>
          </a:prstGeom>
          <a:noFill/>
          <a:ln>
            <a:noFill/>
          </a:ln>
        </p:spPr>
      </p:pic>
      <p:cxnSp>
        <p:nvCxnSpPr>
          <p:cNvPr id="1056" name="Google Shape;1056;p79"/>
          <p:cNvCxnSpPr/>
          <p:nvPr/>
        </p:nvCxnSpPr>
        <p:spPr>
          <a:xfrm>
            <a:off x="6274150" y="10455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57" name="Google Shape;1057;p79"/>
          <p:cNvCxnSpPr/>
          <p:nvPr/>
        </p:nvCxnSpPr>
        <p:spPr>
          <a:xfrm>
            <a:off x="6272950" y="10455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58" name="Google Shape;1058;p79"/>
          <p:cNvCxnSpPr/>
          <p:nvPr/>
        </p:nvCxnSpPr>
        <p:spPr>
          <a:xfrm rot="10800000">
            <a:off x="6272956" y="8505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59" name="Google Shape;1059;p79"/>
          <p:cNvCxnSpPr/>
          <p:nvPr/>
        </p:nvCxnSpPr>
        <p:spPr>
          <a:xfrm flipH="1">
            <a:off x="6074056" y="10455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60" name="Google Shape;1060;p79"/>
          <p:cNvCxnSpPr/>
          <p:nvPr/>
        </p:nvCxnSpPr>
        <p:spPr>
          <a:xfrm>
            <a:off x="6269950" y="16515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61" name="Google Shape;1061;p79"/>
          <p:cNvCxnSpPr/>
          <p:nvPr/>
        </p:nvCxnSpPr>
        <p:spPr>
          <a:xfrm>
            <a:off x="6268750" y="16515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62" name="Google Shape;1062;p79"/>
          <p:cNvCxnSpPr/>
          <p:nvPr/>
        </p:nvCxnSpPr>
        <p:spPr>
          <a:xfrm rot="10800000">
            <a:off x="6268756" y="145656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63" name="Google Shape;1063;p79"/>
          <p:cNvCxnSpPr/>
          <p:nvPr/>
        </p:nvCxnSpPr>
        <p:spPr>
          <a:xfrm flipH="1">
            <a:off x="6069856" y="165156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64" name="Google Shape;1064;p79"/>
          <p:cNvCxnSpPr/>
          <p:nvPr/>
        </p:nvCxnSpPr>
        <p:spPr>
          <a:xfrm>
            <a:off x="5442200" y="16545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65" name="Google Shape;1065;p79"/>
          <p:cNvCxnSpPr/>
          <p:nvPr/>
        </p:nvCxnSpPr>
        <p:spPr>
          <a:xfrm>
            <a:off x="5441000" y="16545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66" name="Google Shape;1066;p79"/>
          <p:cNvCxnSpPr/>
          <p:nvPr/>
        </p:nvCxnSpPr>
        <p:spPr>
          <a:xfrm rot="10800000">
            <a:off x="5441006" y="145956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67" name="Google Shape;1067;p79"/>
          <p:cNvCxnSpPr/>
          <p:nvPr/>
        </p:nvCxnSpPr>
        <p:spPr>
          <a:xfrm flipH="1">
            <a:off x="5242106" y="165456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68" name="Google Shape;1068;p79"/>
          <p:cNvCxnSpPr/>
          <p:nvPr/>
        </p:nvCxnSpPr>
        <p:spPr>
          <a:xfrm>
            <a:off x="7091700" y="16545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69" name="Google Shape;1069;p79"/>
          <p:cNvCxnSpPr/>
          <p:nvPr/>
        </p:nvCxnSpPr>
        <p:spPr>
          <a:xfrm>
            <a:off x="7090500" y="16545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70" name="Google Shape;1070;p79"/>
          <p:cNvCxnSpPr/>
          <p:nvPr/>
        </p:nvCxnSpPr>
        <p:spPr>
          <a:xfrm rot="10800000">
            <a:off x="7090506" y="145956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71" name="Google Shape;1071;p79"/>
          <p:cNvCxnSpPr/>
          <p:nvPr/>
        </p:nvCxnSpPr>
        <p:spPr>
          <a:xfrm flipH="1">
            <a:off x="6891606" y="165456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72" name="Google Shape;1072;p79"/>
          <p:cNvCxnSpPr/>
          <p:nvPr/>
        </p:nvCxnSpPr>
        <p:spPr>
          <a:xfrm>
            <a:off x="7087500" y="10485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73" name="Google Shape;1073;p79"/>
          <p:cNvCxnSpPr/>
          <p:nvPr/>
        </p:nvCxnSpPr>
        <p:spPr>
          <a:xfrm>
            <a:off x="7086300" y="10485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74" name="Google Shape;1074;p79"/>
          <p:cNvCxnSpPr/>
          <p:nvPr/>
        </p:nvCxnSpPr>
        <p:spPr>
          <a:xfrm rot="10800000">
            <a:off x="7086306" y="8535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75" name="Google Shape;1075;p79"/>
          <p:cNvCxnSpPr/>
          <p:nvPr/>
        </p:nvCxnSpPr>
        <p:spPr>
          <a:xfrm flipH="1">
            <a:off x="6887406" y="10485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76" name="Google Shape;1076;p79"/>
          <p:cNvCxnSpPr/>
          <p:nvPr/>
        </p:nvCxnSpPr>
        <p:spPr>
          <a:xfrm>
            <a:off x="7892450" y="10485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77" name="Google Shape;1077;p79"/>
          <p:cNvCxnSpPr/>
          <p:nvPr/>
        </p:nvCxnSpPr>
        <p:spPr>
          <a:xfrm>
            <a:off x="7891250" y="10485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78" name="Google Shape;1078;p79"/>
          <p:cNvCxnSpPr/>
          <p:nvPr/>
        </p:nvCxnSpPr>
        <p:spPr>
          <a:xfrm rot="10800000">
            <a:off x="7891256" y="8535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79" name="Google Shape;1079;p79"/>
          <p:cNvCxnSpPr/>
          <p:nvPr/>
        </p:nvCxnSpPr>
        <p:spPr>
          <a:xfrm flipH="1">
            <a:off x="7692356" y="10485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80" name="Google Shape;1080;p79"/>
          <p:cNvCxnSpPr/>
          <p:nvPr/>
        </p:nvCxnSpPr>
        <p:spPr>
          <a:xfrm>
            <a:off x="7888250" y="16575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81" name="Google Shape;1081;p79"/>
          <p:cNvCxnSpPr/>
          <p:nvPr/>
        </p:nvCxnSpPr>
        <p:spPr>
          <a:xfrm>
            <a:off x="7887050" y="16575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82" name="Google Shape;1082;p79"/>
          <p:cNvCxnSpPr/>
          <p:nvPr/>
        </p:nvCxnSpPr>
        <p:spPr>
          <a:xfrm rot="10800000">
            <a:off x="7887056" y="146256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83" name="Google Shape;1083;p79"/>
          <p:cNvCxnSpPr/>
          <p:nvPr/>
        </p:nvCxnSpPr>
        <p:spPr>
          <a:xfrm flipH="1">
            <a:off x="7688156" y="165756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84" name="Google Shape;1084;p79"/>
          <p:cNvCxnSpPr/>
          <p:nvPr/>
        </p:nvCxnSpPr>
        <p:spPr>
          <a:xfrm>
            <a:off x="7083300" y="22594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85" name="Google Shape;1085;p79"/>
          <p:cNvCxnSpPr/>
          <p:nvPr/>
        </p:nvCxnSpPr>
        <p:spPr>
          <a:xfrm>
            <a:off x="7082100" y="22594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86" name="Google Shape;1086;p79"/>
          <p:cNvCxnSpPr/>
          <p:nvPr/>
        </p:nvCxnSpPr>
        <p:spPr>
          <a:xfrm rot="10800000">
            <a:off x="7082106" y="20644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87" name="Google Shape;1087;p79"/>
          <p:cNvCxnSpPr/>
          <p:nvPr/>
        </p:nvCxnSpPr>
        <p:spPr>
          <a:xfrm flipH="1">
            <a:off x="6883206" y="22594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88" name="Google Shape;1088;p79"/>
          <p:cNvCxnSpPr/>
          <p:nvPr/>
        </p:nvCxnSpPr>
        <p:spPr>
          <a:xfrm>
            <a:off x="6271150" y="22636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89" name="Google Shape;1089;p79"/>
          <p:cNvCxnSpPr/>
          <p:nvPr/>
        </p:nvCxnSpPr>
        <p:spPr>
          <a:xfrm>
            <a:off x="6269950" y="22636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90" name="Google Shape;1090;p79"/>
          <p:cNvCxnSpPr/>
          <p:nvPr/>
        </p:nvCxnSpPr>
        <p:spPr>
          <a:xfrm rot="10800000">
            <a:off x="6269956" y="20686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91" name="Google Shape;1091;p79"/>
          <p:cNvCxnSpPr/>
          <p:nvPr/>
        </p:nvCxnSpPr>
        <p:spPr>
          <a:xfrm flipH="1">
            <a:off x="6071056" y="2263618"/>
            <a:ext cx="200100" cy="1200"/>
          </a:xfrm>
          <a:prstGeom prst="straightConnector1">
            <a:avLst/>
          </a:prstGeom>
          <a:noFill/>
          <a:ln cap="flat" cmpd="sng" w="19050">
            <a:solidFill>
              <a:srgbClr val="FF0000"/>
            </a:solidFill>
            <a:prstDash val="solid"/>
            <a:round/>
            <a:headEnd len="med" w="med" type="none"/>
            <a:tailEnd len="med" w="med" type="triangle"/>
          </a:ln>
        </p:spPr>
      </p:cxnSp>
      <p:cxnSp>
        <p:nvCxnSpPr>
          <p:cNvPr id="1092" name="Google Shape;1092;p79"/>
          <p:cNvCxnSpPr/>
          <p:nvPr/>
        </p:nvCxnSpPr>
        <p:spPr>
          <a:xfrm>
            <a:off x="5457800" y="22624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93" name="Google Shape;1093;p79"/>
          <p:cNvCxnSpPr/>
          <p:nvPr/>
        </p:nvCxnSpPr>
        <p:spPr>
          <a:xfrm>
            <a:off x="5456600" y="22624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94" name="Google Shape;1094;p79"/>
          <p:cNvCxnSpPr/>
          <p:nvPr/>
        </p:nvCxnSpPr>
        <p:spPr>
          <a:xfrm rot="10800000">
            <a:off x="5456606" y="2067413"/>
            <a:ext cx="0" cy="195000"/>
          </a:xfrm>
          <a:prstGeom prst="straightConnector1">
            <a:avLst/>
          </a:prstGeom>
          <a:noFill/>
          <a:ln cap="flat" cmpd="sng" w="19050">
            <a:solidFill>
              <a:srgbClr val="FF0000"/>
            </a:solidFill>
            <a:prstDash val="solid"/>
            <a:round/>
            <a:headEnd len="med" w="med" type="none"/>
            <a:tailEnd len="med" w="med" type="triangle"/>
          </a:ln>
        </p:spPr>
      </p:cxnSp>
      <p:cxnSp>
        <p:nvCxnSpPr>
          <p:cNvPr id="1095" name="Google Shape;1095;p79"/>
          <p:cNvCxnSpPr/>
          <p:nvPr/>
        </p:nvCxnSpPr>
        <p:spPr>
          <a:xfrm flipH="1">
            <a:off x="5257706" y="2262418"/>
            <a:ext cx="200100" cy="1200"/>
          </a:xfrm>
          <a:prstGeom prst="straightConnector1">
            <a:avLst/>
          </a:prstGeom>
          <a:noFill/>
          <a:ln cap="flat" cmpd="sng" w="19050">
            <a:solidFill>
              <a:srgbClr val="FF0000"/>
            </a:solidFill>
            <a:prstDash val="solid"/>
            <a:round/>
            <a:headEnd len="med" w="med" type="none"/>
            <a:tailEnd len="med" w="med" type="triangle"/>
          </a:ln>
        </p:spPr>
      </p:cxnSp>
      <p:pic>
        <p:nvPicPr>
          <p:cNvPr id="1096" name="Google Shape;1096;p79"/>
          <p:cNvPicPr preferRelativeResize="0"/>
          <p:nvPr/>
        </p:nvPicPr>
        <p:blipFill>
          <a:blip r:embed="rId4">
            <a:alphaModFix/>
          </a:blip>
          <a:stretch>
            <a:fillRect/>
          </a:stretch>
        </p:blipFill>
        <p:spPr>
          <a:xfrm>
            <a:off x="887200" y="4591050"/>
            <a:ext cx="7620000" cy="2190750"/>
          </a:xfrm>
          <a:prstGeom prst="rect">
            <a:avLst/>
          </a:prstGeom>
          <a:noFill/>
          <a:ln>
            <a:noFill/>
          </a:ln>
        </p:spPr>
      </p:pic>
      <p:cxnSp>
        <p:nvCxnSpPr>
          <p:cNvPr id="1097" name="Google Shape;1097;p79"/>
          <p:cNvCxnSpPr/>
          <p:nvPr/>
        </p:nvCxnSpPr>
        <p:spPr>
          <a:xfrm>
            <a:off x="6275950" y="5141450"/>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098" name="Google Shape;1098;p79"/>
          <p:cNvCxnSpPr/>
          <p:nvPr/>
        </p:nvCxnSpPr>
        <p:spPr>
          <a:xfrm>
            <a:off x="7105500" y="5144450"/>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099" name="Google Shape;1099;p79"/>
          <p:cNvCxnSpPr/>
          <p:nvPr/>
        </p:nvCxnSpPr>
        <p:spPr>
          <a:xfrm>
            <a:off x="7923050" y="5144450"/>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100" name="Google Shape;1100;p79"/>
          <p:cNvCxnSpPr/>
          <p:nvPr/>
        </p:nvCxnSpPr>
        <p:spPr>
          <a:xfrm>
            <a:off x="6277150" y="57553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01" name="Google Shape;1101;p79"/>
          <p:cNvCxnSpPr/>
          <p:nvPr/>
        </p:nvCxnSpPr>
        <p:spPr>
          <a:xfrm>
            <a:off x="5441000" y="6353200"/>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02" name="Google Shape;1102;p79"/>
          <p:cNvCxnSpPr/>
          <p:nvPr/>
        </p:nvCxnSpPr>
        <p:spPr>
          <a:xfrm>
            <a:off x="5444000" y="57583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03" name="Google Shape;1103;p79"/>
          <p:cNvCxnSpPr/>
          <p:nvPr/>
        </p:nvCxnSpPr>
        <p:spPr>
          <a:xfrm>
            <a:off x="6272950" y="6368000"/>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04" name="Google Shape;1104;p79"/>
          <p:cNvCxnSpPr/>
          <p:nvPr/>
        </p:nvCxnSpPr>
        <p:spPr>
          <a:xfrm>
            <a:off x="7104300" y="575832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05" name="Google Shape;1105;p79"/>
          <p:cNvCxnSpPr/>
          <p:nvPr/>
        </p:nvCxnSpPr>
        <p:spPr>
          <a:xfrm>
            <a:off x="7924250" y="576132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106" name="Google Shape;1106;p79"/>
          <p:cNvCxnSpPr/>
          <p:nvPr/>
        </p:nvCxnSpPr>
        <p:spPr>
          <a:xfrm>
            <a:off x="7096500" y="6378200"/>
            <a:ext cx="207300" cy="1200"/>
          </a:xfrm>
          <a:prstGeom prst="straightConnector1">
            <a:avLst/>
          </a:prstGeom>
          <a:noFill/>
          <a:ln cap="flat" cmpd="sng" w="19050">
            <a:solidFill>
              <a:srgbClr val="FF0000"/>
            </a:solidFill>
            <a:prstDash val="solid"/>
            <a:round/>
            <a:headEnd len="med" w="med" type="none"/>
            <a:tailEnd len="med" w="med" type="triangle"/>
          </a:ln>
        </p:spPr>
      </p:cxnSp>
      <p:pic>
        <p:nvPicPr>
          <p:cNvPr id="1107" name="Google Shape;1107;p79"/>
          <p:cNvPicPr preferRelativeResize="0"/>
          <p:nvPr/>
        </p:nvPicPr>
        <p:blipFill>
          <a:blip r:embed="rId5">
            <a:alphaModFix/>
          </a:blip>
          <a:stretch>
            <a:fillRect/>
          </a:stretch>
        </p:blipFill>
        <p:spPr>
          <a:xfrm>
            <a:off x="1004450" y="2536788"/>
            <a:ext cx="7406237" cy="2130462"/>
          </a:xfrm>
          <a:prstGeom prst="rect">
            <a:avLst/>
          </a:prstGeom>
          <a:noFill/>
          <a:ln>
            <a:noFill/>
          </a:ln>
        </p:spPr>
      </p:pic>
      <p:cxnSp>
        <p:nvCxnSpPr>
          <p:cNvPr id="1108" name="Google Shape;1108;p79"/>
          <p:cNvCxnSpPr/>
          <p:nvPr/>
        </p:nvCxnSpPr>
        <p:spPr>
          <a:xfrm>
            <a:off x="6277150" y="3051663"/>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09" name="Google Shape;1109;p79"/>
          <p:cNvCxnSpPr/>
          <p:nvPr/>
        </p:nvCxnSpPr>
        <p:spPr>
          <a:xfrm>
            <a:off x="7102500" y="30546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110" name="Google Shape;1110;p79"/>
          <p:cNvCxnSpPr/>
          <p:nvPr/>
        </p:nvCxnSpPr>
        <p:spPr>
          <a:xfrm>
            <a:off x="7097100" y="3660288"/>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11" name="Google Shape;1111;p79"/>
          <p:cNvCxnSpPr/>
          <p:nvPr/>
        </p:nvCxnSpPr>
        <p:spPr>
          <a:xfrm>
            <a:off x="6274150" y="36632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12" name="Google Shape;1112;p79"/>
          <p:cNvCxnSpPr/>
          <p:nvPr/>
        </p:nvCxnSpPr>
        <p:spPr>
          <a:xfrm>
            <a:off x="6272950" y="4262763"/>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13" name="Google Shape;1113;p79"/>
          <p:cNvCxnSpPr/>
          <p:nvPr/>
        </p:nvCxnSpPr>
        <p:spPr>
          <a:xfrm>
            <a:off x="7092900" y="42612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14" name="Google Shape;1114;p79"/>
          <p:cNvCxnSpPr/>
          <p:nvPr/>
        </p:nvCxnSpPr>
        <p:spPr>
          <a:xfrm>
            <a:off x="7955450" y="3663275"/>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115" name="Google Shape;1115;p79"/>
          <p:cNvCxnSpPr/>
          <p:nvPr/>
        </p:nvCxnSpPr>
        <p:spPr>
          <a:xfrm>
            <a:off x="7918250" y="3054650"/>
            <a:ext cx="0" cy="190200"/>
          </a:xfrm>
          <a:prstGeom prst="straightConnector1">
            <a:avLst/>
          </a:prstGeom>
          <a:noFill/>
          <a:ln cap="flat" cmpd="sng" w="19050">
            <a:solidFill>
              <a:srgbClr val="FF0000"/>
            </a:solidFill>
            <a:prstDash val="solid"/>
            <a:round/>
            <a:headEnd len="med" w="med" type="none"/>
            <a:tailEnd len="med" w="med" type="triangle"/>
          </a:ln>
        </p:spPr>
      </p:cxnSp>
      <p:cxnSp>
        <p:nvCxnSpPr>
          <p:cNvPr id="1116" name="Google Shape;1116;p79"/>
          <p:cNvCxnSpPr/>
          <p:nvPr/>
        </p:nvCxnSpPr>
        <p:spPr>
          <a:xfrm>
            <a:off x="5450000" y="3663275"/>
            <a:ext cx="207300" cy="1200"/>
          </a:xfrm>
          <a:prstGeom prst="straightConnector1">
            <a:avLst/>
          </a:prstGeom>
          <a:noFill/>
          <a:ln cap="flat" cmpd="sng" w="19050">
            <a:solidFill>
              <a:srgbClr val="FF0000"/>
            </a:solidFill>
            <a:prstDash val="solid"/>
            <a:round/>
            <a:headEnd len="med" w="med" type="none"/>
            <a:tailEnd len="med" w="med" type="triangle"/>
          </a:ln>
        </p:spPr>
      </p:cxnSp>
      <p:cxnSp>
        <p:nvCxnSpPr>
          <p:cNvPr id="1117" name="Google Shape;1117;p79"/>
          <p:cNvCxnSpPr/>
          <p:nvPr/>
        </p:nvCxnSpPr>
        <p:spPr>
          <a:xfrm>
            <a:off x="5451800" y="4262763"/>
            <a:ext cx="207300" cy="1200"/>
          </a:xfrm>
          <a:prstGeom prst="straightConnector1">
            <a:avLst/>
          </a:prstGeom>
          <a:noFill/>
          <a:ln cap="flat" cmpd="sng" w="19050">
            <a:solidFill>
              <a:srgbClr val="FF0000"/>
            </a:solidFill>
            <a:prstDash val="solid"/>
            <a:round/>
            <a:headEnd len="med" w="med" type="none"/>
            <a:tailEnd len="med" w="med" type="triangle"/>
          </a:ln>
        </p:spPr>
      </p:cxnSp>
      <p:sp>
        <p:nvSpPr>
          <p:cNvPr id="1118" name="Google Shape;1118;p79"/>
          <p:cNvSpPr txBox="1"/>
          <p:nvPr/>
        </p:nvSpPr>
        <p:spPr>
          <a:xfrm>
            <a:off x="1599775" y="14850"/>
            <a:ext cx="25341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t>Value function</a:t>
            </a:r>
            <a:endParaRPr sz="2600"/>
          </a:p>
        </p:txBody>
      </p:sp>
      <p:sp>
        <p:nvSpPr>
          <p:cNvPr id="1119" name="Google Shape;1119;p79"/>
          <p:cNvSpPr txBox="1"/>
          <p:nvPr/>
        </p:nvSpPr>
        <p:spPr>
          <a:xfrm>
            <a:off x="5485975" y="14850"/>
            <a:ext cx="22572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t>Greedy policy</a:t>
            </a:r>
            <a:endParaRPr sz="26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80"/>
          <p:cNvSpPr txBox="1"/>
          <p:nvPr>
            <p:ph idx="1" type="body"/>
          </p:nvPr>
        </p:nvSpPr>
        <p:spPr>
          <a:xfrm>
            <a:off x="311700" y="1858555"/>
            <a:ext cx="8520600" cy="18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Now we know what is </a:t>
            </a:r>
            <a:endParaRPr sz="2400"/>
          </a:p>
          <a:p>
            <a:pPr indent="-381000" lvl="0" marL="457200" rtl="0" algn="l">
              <a:spcBef>
                <a:spcPts val="1600"/>
              </a:spcBef>
              <a:spcAft>
                <a:spcPts val="0"/>
              </a:spcAft>
              <a:buSzPts val="2400"/>
              <a:buChar char="●"/>
            </a:pPr>
            <a:r>
              <a:rPr lang="en" sz="2400"/>
              <a:t>Policy evaluation  (based on Bellman </a:t>
            </a:r>
            <a:r>
              <a:rPr lang="en" sz="2400">
                <a:solidFill>
                  <a:srgbClr val="4A86E8"/>
                </a:solidFill>
              </a:rPr>
              <a:t>expectation</a:t>
            </a:r>
            <a:r>
              <a:rPr lang="en" sz="2400"/>
              <a:t> eq)</a:t>
            </a:r>
            <a:endParaRPr sz="2400"/>
          </a:p>
          <a:p>
            <a:pPr indent="-381000" lvl="0" marL="457200" rtl="0" algn="l">
              <a:spcBef>
                <a:spcPts val="1000"/>
              </a:spcBef>
              <a:spcAft>
                <a:spcPts val="0"/>
              </a:spcAft>
              <a:buSzPts val="2400"/>
              <a:buChar char="●"/>
            </a:pPr>
            <a:r>
              <a:rPr lang="en" sz="2400"/>
              <a:t>Policy improvement  (based on Bellman </a:t>
            </a:r>
            <a:r>
              <a:rPr lang="en" sz="2400">
                <a:solidFill>
                  <a:srgbClr val="FF9900"/>
                </a:solidFill>
              </a:rPr>
              <a:t>optimality</a:t>
            </a:r>
            <a:r>
              <a:rPr lang="en" sz="2400"/>
              <a:t> eq)</a:t>
            </a:r>
            <a:endParaRPr sz="2400"/>
          </a:p>
        </p:txBody>
      </p:sp>
      <p:sp>
        <p:nvSpPr>
          <p:cNvPr id="1125" name="Google Shape;1125;p8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126" name="Google Shape;1126;p80"/>
          <p:cNvSpPr txBox="1"/>
          <p:nvPr/>
        </p:nvSpPr>
        <p:spPr>
          <a:xfrm>
            <a:off x="214150" y="4343625"/>
            <a:ext cx="8520600" cy="129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600">
              <a:solidFill>
                <a:schemeClr val="dk2"/>
              </a:solidFill>
            </a:endParaRPr>
          </a:p>
          <a:p>
            <a:pPr indent="0" lvl="0" marL="0" rtl="0" algn="ctr">
              <a:lnSpc>
                <a:spcPct val="115000"/>
              </a:lnSpc>
              <a:spcBef>
                <a:spcPts val="1600"/>
              </a:spcBef>
              <a:spcAft>
                <a:spcPts val="0"/>
              </a:spcAft>
              <a:buClr>
                <a:schemeClr val="dk1"/>
              </a:buClr>
              <a:buSzPts val="1100"/>
              <a:buFont typeface="Arial"/>
              <a:buNone/>
            </a:pPr>
            <a:r>
              <a:rPr lang="en" sz="2600">
                <a:solidFill>
                  <a:schemeClr val="dk2"/>
                </a:solidFill>
              </a:rPr>
              <a:t>The finishing touches:</a:t>
            </a:r>
            <a:endParaRPr sz="2600">
              <a:solidFill>
                <a:schemeClr val="dk2"/>
              </a:solidFill>
            </a:endParaRPr>
          </a:p>
          <a:p>
            <a:pPr indent="0" lvl="0" marL="0" rtl="0" algn="ctr">
              <a:lnSpc>
                <a:spcPct val="115000"/>
              </a:lnSpc>
              <a:spcBef>
                <a:spcPts val="1600"/>
              </a:spcBef>
              <a:spcAft>
                <a:spcPts val="0"/>
              </a:spcAft>
              <a:buClr>
                <a:schemeClr val="dk1"/>
              </a:buClr>
              <a:buSzPts val="1100"/>
              <a:buFont typeface="Arial"/>
              <a:buNone/>
            </a:pPr>
            <a:r>
              <a:rPr lang="en" sz="2600">
                <a:solidFill>
                  <a:schemeClr val="dk2"/>
                </a:solidFill>
              </a:rPr>
              <a:t>how to combine them to obtain optimal policy?</a:t>
            </a:r>
            <a:endParaRPr sz="2600">
              <a:solidFill>
                <a:schemeClr val="dk2"/>
              </a:solidFill>
            </a:endParaRPr>
          </a:p>
          <a:p>
            <a:pPr indent="0" lvl="0" marL="0" rtl="0" algn="ctr">
              <a:spcBef>
                <a:spcPts val="1600"/>
              </a:spcBef>
              <a:spcAft>
                <a:spcPts val="0"/>
              </a:spcAft>
              <a:buNone/>
            </a:pPr>
            <a:r>
              <a:t/>
            </a:r>
            <a:endParaRPr sz="2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81"/>
          <p:cNvSpPr txBox="1"/>
          <p:nvPr>
            <p:ph type="title"/>
          </p:nvPr>
        </p:nvSpPr>
        <p:spPr>
          <a:xfrm>
            <a:off x="1757700" y="3047250"/>
            <a:ext cx="5628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G</a:t>
            </a:r>
            <a:r>
              <a:rPr lang="en"/>
              <a:t>eneralized </a:t>
            </a:r>
            <a:r>
              <a:rPr b="1" lang="en"/>
              <a:t>P</a:t>
            </a:r>
            <a:r>
              <a:rPr lang="en"/>
              <a:t>olicy </a:t>
            </a:r>
            <a:r>
              <a:rPr b="1" lang="en"/>
              <a:t>I</a:t>
            </a:r>
            <a:r>
              <a:rPr lang="en"/>
              <a:t>teration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Explaining goals to agent through reward</a:t>
            </a:r>
            <a:endParaRPr/>
          </a:p>
        </p:txBody>
      </p:sp>
      <p:sp>
        <p:nvSpPr>
          <p:cNvPr id="101" name="Google Shape;101;p19"/>
          <p:cNvSpPr txBox="1"/>
          <p:nvPr>
            <p:ph idx="1" type="body"/>
          </p:nvPr>
        </p:nvSpPr>
        <p:spPr>
          <a:xfrm>
            <a:off x="311700" y="5598625"/>
            <a:ext cx="8520600" cy="64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8761D"/>
                </a:solidFill>
              </a:rPr>
              <a:t>E.g.</a:t>
            </a:r>
            <a:r>
              <a:rPr lang="en"/>
              <a:t>: </a:t>
            </a:r>
            <a:r>
              <a:rPr lang="en" sz="2400"/>
              <a:t>reward in </a:t>
            </a:r>
            <a:r>
              <a:rPr b="1" lang="en"/>
              <a:t>chess</a:t>
            </a:r>
            <a:r>
              <a:rPr lang="en"/>
              <a:t> – </a:t>
            </a:r>
            <a:r>
              <a:rPr lang="en" sz="2400"/>
              <a:t>value of taken opponent's piece </a:t>
            </a:r>
            <a:endParaRPr/>
          </a:p>
        </p:txBody>
      </p:sp>
      <p:sp>
        <p:nvSpPr>
          <p:cNvPr id="102" name="Google Shape;102;p19"/>
          <p:cNvSpPr txBox="1"/>
          <p:nvPr/>
        </p:nvSpPr>
        <p:spPr>
          <a:xfrm>
            <a:off x="311700" y="2330438"/>
            <a:ext cx="8199000" cy="954000"/>
          </a:xfrm>
          <a:prstGeom prst="rect">
            <a:avLst/>
          </a:prstGeom>
          <a:noFill/>
          <a:ln cap="flat" cmpd="sng" w="19050">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1000"/>
              </a:spcAft>
              <a:buNone/>
            </a:pPr>
            <a:r>
              <a:rPr lang="en" sz="2400">
                <a:solidFill>
                  <a:srgbClr val="1155CC"/>
                </a:solidFill>
                <a:latin typeface="Times New Roman"/>
                <a:ea typeface="Times New Roman"/>
                <a:cs typeface="Times New Roman"/>
                <a:sym typeface="Times New Roman"/>
              </a:rPr>
              <a:t>Goals and purposes</a:t>
            </a:r>
            <a:r>
              <a:rPr lang="en" sz="2400">
                <a:solidFill>
                  <a:schemeClr val="dk1"/>
                </a:solidFill>
                <a:latin typeface="Times New Roman"/>
                <a:ea typeface="Times New Roman"/>
                <a:cs typeface="Times New Roman"/>
                <a:sym typeface="Times New Roman"/>
              </a:rPr>
              <a:t> can be thought of as the maximization of the </a:t>
            </a:r>
            <a:r>
              <a:rPr lang="en" sz="2400">
                <a:solidFill>
                  <a:srgbClr val="1155CC"/>
                </a:solidFill>
                <a:latin typeface="Times New Roman"/>
                <a:ea typeface="Times New Roman"/>
                <a:cs typeface="Times New Roman"/>
                <a:sym typeface="Times New Roman"/>
              </a:rPr>
              <a:t>expected value</a:t>
            </a:r>
            <a:r>
              <a:rPr lang="en" sz="2400">
                <a:solidFill>
                  <a:schemeClr val="dk1"/>
                </a:solidFill>
                <a:latin typeface="Times New Roman"/>
                <a:ea typeface="Times New Roman"/>
                <a:cs typeface="Times New Roman"/>
                <a:sym typeface="Times New Roman"/>
              </a:rPr>
              <a:t> of the </a:t>
            </a:r>
            <a:r>
              <a:rPr lang="en" sz="2400">
                <a:solidFill>
                  <a:srgbClr val="1155CC"/>
                </a:solidFill>
                <a:latin typeface="Times New Roman"/>
                <a:ea typeface="Times New Roman"/>
                <a:cs typeface="Times New Roman"/>
                <a:sym typeface="Times New Roman"/>
              </a:rPr>
              <a:t>cumulative</a:t>
            </a:r>
            <a:r>
              <a:rPr lang="en" sz="2400">
                <a:solidFill>
                  <a:schemeClr val="dk1"/>
                </a:solidFill>
                <a:latin typeface="Times New Roman"/>
                <a:ea typeface="Times New Roman"/>
                <a:cs typeface="Times New Roman"/>
                <a:sym typeface="Times New Roman"/>
              </a:rPr>
              <a:t> sum of a received scalar signal</a:t>
            </a:r>
            <a:endParaRPr/>
          </a:p>
        </p:txBody>
      </p:sp>
      <p:sp>
        <p:nvSpPr>
          <p:cNvPr id="103" name="Google Shape;103;p19"/>
          <p:cNvSpPr txBox="1"/>
          <p:nvPr/>
        </p:nvSpPr>
        <p:spPr>
          <a:xfrm>
            <a:off x="239100" y="1649025"/>
            <a:ext cx="44229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Reward hypothesis </a:t>
            </a:r>
            <a:r>
              <a:rPr lang="en" sz="2400"/>
              <a:t>(R.Sutton)</a:t>
            </a:r>
            <a:endParaRPr sz="2400"/>
          </a:p>
        </p:txBody>
      </p:sp>
      <p:grpSp>
        <p:nvGrpSpPr>
          <p:cNvPr id="104" name="Google Shape;104;p19"/>
          <p:cNvGrpSpPr/>
          <p:nvPr/>
        </p:nvGrpSpPr>
        <p:grpSpPr>
          <a:xfrm>
            <a:off x="239100" y="3706550"/>
            <a:ext cx="7489502" cy="1284950"/>
            <a:chOff x="239100" y="3706550"/>
            <a:chExt cx="7489502" cy="1284950"/>
          </a:xfrm>
        </p:grpSpPr>
        <p:pic>
          <p:nvPicPr>
            <p:cNvPr id="105" name="Google Shape;105;p19"/>
            <p:cNvPicPr preferRelativeResize="0"/>
            <p:nvPr/>
          </p:nvPicPr>
          <p:blipFill>
            <a:blip r:embed="rId3">
              <a:alphaModFix/>
            </a:blip>
            <a:stretch>
              <a:fillRect/>
            </a:stretch>
          </p:blipFill>
          <p:spPr>
            <a:xfrm>
              <a:off x="2034026" y="4344950"/>
              <a:ext cx="5694576" cy="646550"/>
            </a:xfrm>
            <a:prstGeom prst="rect">
              <a:avLst/>
            </a:prstGeom>
            <a:noFill/>
            <a:ln>
              <a:noFill/>
            </a:ln>
          </p:spPr>
        </p:pic>
        <p:sp>
          <p:nvSpPr>
            <p:cNvPr id="106" name="Google Shape;106;p19"/>
            <p:cNvSpPr txBox="1"/>
            <p:nvPr/>
          </p:nvSpPr>
          <p:spPr>
            <a:xfrm>
              <a:off x="239100" y="3706550"/>
              <a:ext cx="5973300" cy="54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100"/>
                <a:buFont typeface="Arial"/>
                <a:buNone/>
              </a:pPr>
              <a:r>
                <a:rPr b="1" lang="en" sz="2600">
                  <a:solidFill>
                    <a:srgbClr val="4A86E8"/>
                  </a:solidFill>
                </a:rPr>
                <a:t>Сumulative</a:t>
              </a:r>
              <a:r>
                <a:rPr lang="en" sz="2600">
                  <a:solidFill>
                    <a:schemeClr val="dk2"/>
                  </a:solidFill>
                </a:rPr>
                <a:t> </a:t>
              </a:r>
              <a:r>
                <a:rPr b="1" lang="en" sz="2600">
                  <a:solidFill>
                    <a:srgbClr val="4A86E8"/>
                  </a:solidFill>
                </a:rPr>
                <a:t>reward</a:t>
              </a:r>
              <a:r>
                <a:rPr lang="en" sz="2600">
                  <a:solidFill>
                    <a:schemeClr val="dk2"/>
                  </a:solidFill>
                </a:rPr>
                <a:t> is called a </a:t>
              </a:r>
              <a:r>
                <a:rPr lang="en" sz="2600">
                  <a:solidFill>
                    <a:srgbClr val="990000"/>
                  </a:solidFill>
                </a:rPr>
                <a:t>return:</a:t>
              </a:r>
              <a:r>
                <a:rPr lang="en" sz="2600">
                  <a:solidFill>
                    <a:schemeClr val="dk2"/>
                  </a:solidFill>
                </a:rPr>
                <a:t> </a:t>
              </a:r>
              <a:endParaRPr sz="2400">
                <a:solidFill>
                  <a:srgbClr val="CC0000"/>
                </a:solidFill>
              </a:endParaRPr>
            </a:p>
          </p:txBody>
        </p:sp>
      </p:grpSp>
      <p:sp>
        <p:nvSpPr>
          <p:cNvPr id="107" name="Google Shape;107;p19"/>
          <p:cNvSpPr/>
          <p:nvPr/>
        </p:nvSpPr>
        <p:spPr>
          <a:xfrm>
            <a:off x="1986000" y="4326550"/>
            <a:ext cx="547800" cy="6465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 name="Google Shape;108;p19"/>
          <p:cNvCxnSpPr>
            <a:endCxn id="107" idx="1"/>
          </p:cNvCxnSpPr>
          <p:nvPr/>
        </p:nvCxnSpPr>
        <p:spPr>
          <a:xfrm>
            <a:off x="1203300" y="4258000"/>
            <a:ext cx="782700" cy="391800"/>
          </a:xfrm>
          <a:prstGeom prst="bentConnector3">
            <a:avLst>
              <a:gd fmla="val -2491" name="adj1"/>
            </a:avLst>
          </a:prstGeom>
          <a:noFill/>
          <a:ln cap="flat" cmpd="sng" w="28575">
            <a:solidFill>
              <a:srgbClr val="4A86E8"/>
            </a:solidFill>
            <a:prstDash val="solid"/>
            <a:round/>
            <a:headEnd len="med" w="med" type="none"/>
            <a:tailEnd len="med" w="med" type="triangle"/>
          </a:ln>
        </p:spPr>
      </p:cxnSp>
      <p:sp>
        <p:nvSpPr>
          <p:cNvPr id="109" name="Google Shape;109;p19"/>
          <p:cNvSpPr/>
          <p:nvPr/>
        </p:nvSpPr>
        <p:spPr>
          <a:xfrm>
            <a:off x="3111100" y="4326550"/>
            <a:ext cx="547800" cy="6465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nvSpPr>
        <p:spPr>
          <a:xfrm>
            <a:off x="3981775" y="4991500"/>
            <a:ext cx="27198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FF00"/>
                </a:solidFill>
              </a:rPr>
              <a:t>immediate reward</a:t>
            </a:r>
            <a:endParaRPr sz="2400">
              <a:solidFill>
                <a:srgbClr val="00FF00"/>
              </a:solidFill>
            </a:endParaRPr>
          </a:p>
          <a:p>
            <a:pPr indent="0" lvl="0" marL="0" rtl="0" algn="l">
              <a:spcBef>
                <a:spcPts val="0"/>
              </a:spcBef>
              <a:spcAft>
                <a:spcPts val="0"/>
              </a:spcAft>
              <a:buNone/>
            </a:pPr>
            <a:r>
              <a:t/>
            </a:r>
            <a:endParaRPr sz="2400">
              <a:solidFill>
                <a:srgbClr val="00FF00"/>
              </a:solidFill>
            </a:endParaRPr>
          </a:p>
        </p:txBody>
      </p:sp>
      <p:cxnSp>
        <p:nvCxnSpPr>
          <p:cNvPr id="111" name="Google Shape;111;p19"/>
          <p:cNvCxnSpPr>
            <a:stCxn id="110" idx="1"/>
            <a:endCxn id="109" idx="2"/>
          </p:cNvCxnSpPr>
          <p:nvPr/>
        </p:nvCxnSpPr>
        <p:spPr>
          <a:xfrm rot="10800000">
            <a:off x="3385075" y="4973200"/>
            <a:ext cx="596700" cy="288300"/>
          </a:xfrm>
          <a:prstGeom prst="bentConnector2">
            <a:avLst/>
          </a:prstGeom>
          <a:noFill/>
          <a:ln cap="flat" cmpd="sng" w="28575">
            <a:solidFill>
              <a:srgbClr val="00FF00"/>
            </a:solidFill>
            <a:prstDash val="solid"/>
            <a:round/>
            <a:headEnd len="med" w="med" type="none"/>
            <a:tailEnd len="med" w="med" type="triangle"/>
          </a:ln>
        </p:spPr>
      </p:cxnSp>
      <p:sp>
        <p:nvSpPr>
          <p:cNvPr id="112" name="Google Shape;112;p19"/>
          <p:cNvSpPr txBox="1"/>
          <p:nvPr/>
        </p:nvSpPr>
        <p:spPr>
          <a:xfrm>
            <a:off x="7396100" y="4580900"/>
            <a:ext cx="283800" cy="3423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nvSpPr>
        <p:spPr>
          <a:xfrm>
            <a:off x="6029425" y="3949850"/>
            <a:ext cx="27198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end of an episode </a:t>
            </a:r>
            <a:endParaRPr sz="2400">
              <a:solidFill>
                <a:srgbClr val="FF0000"/>
              </a:solidFill>
            </a:endParaRPr>
          </a:p>
        </p:txBody>
      </p:sp>
      <p:cxnSp>
        <p:nvCxnSpPr>
          <p:cNvPr id="114" name="Google Shape;114;p19"/>
          <p:cNvCxnSpPr>
            <a:stCxn id="113" idx="3"/>
            <a:endCxn id="112" idx="3"/>
          </p:cNvCxnSpPr>
          <p:nvPr/>
        </p:nvCxnSpPr>
        <p:spPr>
          <a:xfrm flipH="1">
            <a:off x="7680025" y="4219850"/>
            <a:ext cx="1069200" cy="532200"/>
          </a:xfrm>
          <a:prstGeom prst="bentConnector3">
            <a:avLst>
              <a:gd fmla="val -22271" name="adj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of policy and value iterations</a:t>
            </a:r>
            <a:endParaRPr/>
          </a:p>
        </p:txBody>
      </p:sp>
      <p:grpSp>
        <p:nvGrpSpPr>
          <p:cNvPr id="1137" name="Google Shape;1137;p82"/>
          <p:cNvGrpSpPr/>
          <p:nvPr/>
        </p:nvGrpSpPr>
        <p:grpSpPr>
          <a:xfrm>
            <a:off x="5948900" y="1369413"/>
            <a:ext cx="2953800" cy="2190688"/>
            <a:chOff x="5948900" y="1369413"/>
            <a:chExt cx="2953800" cy="2190688"/>
          </a:xfrm>
        </p:grpSpPr>
        <p:sp>
          <p:nvSpPr>
            <p:cNvPr id="1138" name="Google Shape;1138;p82"/>
            <p:cNvSpPr/>
            <p:nvPr/>
          </p:nvSpPr>
          <p:spPr>
            <a:xfrm>
              <a:off x="6078900" y="2478250"/>
              <a:ext cx="43500" cy="3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2"/>
            <p:cNvSpPr/>
            <p:nvPr/>
          </p:nvSpPr>
          <p:spPr>
            <a:xfrm>
              <a:off x="8210600" y="2478250"/>
              <a:ext cx="34500" cy="3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0" name="Google Shape;1140;p82"/>
            <p:cNvCxnSpPr>
              <a:stCxn id="1138" idx="0"/>
              <a:endCxn id="1139" idx="0"/>
            </p:cNvCxnSpPr>
            <p:nvPr/>
          </p:nvCxnSpPr>
          <p:spPr>
            <a:xfrm flipH="1" rot="-5400000">
              <a:off x="7164000" y="1414900"/>
              <a:ext cx="600" cy="2127300"/>
            </a:xfrm>
            <a:prstGeom prst="curvedConnector3">
              <a:avLst>
                <a:gd fmla="val -85925000" name="adj1"/>
              </a:avLst>
            </a:prstGeom>
            <a:noFill/>
            <a:ln cap="flat" cmpd="sng" w="28575">
              <a:solidFill>
                <a:schemeClr val="dk2"/>
              </a:solidFill>
              <a:prstDash val="solid"/>
              <a:round/>
              <a:headEnd len="med" w="med" type="none"/>
              <a:tailEnd len="med" w="med" type="triangle"/>
            </a:ln>
          </p:spPr>
        </p:cxnSp>
        <p:cxnSp>
          <p:nvCxnSpPr>
            <p:cNvPr id="1141" name="Google Shape;1141;p82"/>
            <p:cNvCxnSpPr>
              <a:stCxn id="1138" idx="4"/>
              <a:endCxn id="1139" idx="4"/>
            </p:cNvCxnSpPr>
            <p:nvPr/>
          </p:nvCxnSpPr>
          <p:spPr>
            <a:xfrm flipH="1" rot="-5400000">
              <a:off x="7164000" y="1449400"/>
              <a:ext cx="600" cy="2127300"/>
            </a:xfrm>
            <a:prstGeom prst="curvedConnector3">
              <a:avLst>
                <a:gd fmla="val 82858333" name="adj1"/>
              </a:avLst>
            </a:prstGeom>
            <a:noFill/>
            <a:ln cap="flat" cmpd="sng" w="28575">
              <a:solidFill>
                <a:schemeClr val="dk2"/>
              </a:solidFill>
              <a:prstDash val="solid"/>
              <a:round/>
              <a:headEnd len="med" w="med" type="triangle"/>
              <a:tailEnd len="med" w="med" type="none"/>
            </a:ln>
          </p:spPr>
        </p:cxnSp>
        <p:sp>
          <p:nvSpPr>
            <p:cNvPr id="1142" name="Google Shape;1142;p82"/>
            <p:cNvSpPr txBox="1"/>
            <p:nvPr/>
          </p:nvSpPr>
          <p:spPr>
            <a:xfrm>
              <a:off x="6013850" y="1369413"/>
              <a:ext cx="28239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Policy evaluation</a:t>
              </a:r>
              <a:endParaRPr sz="2400"/>
            </a:p>
          </p:txBody>
        </p:sp>
        <p:sp>
          <p:nvSpPr>
            <p:cNvPr id="1143" name="Google Shape;1143;p82"/>
            <p:cNvSpPr txBox="1"/>
            <p:nvPr/>
          </p:nvSpPr>
          <p:spPr>
            <a:xfrm>
              <a:off x="5948900" y="3043800"/>
              <a:ext cx="29538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Policy improvement</a:t>
              </a:r>
              <a:endParaRPr sz="2400"/>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of policy and value iterations</a:t>
            </a:r>
            <a:endParaRPr/>
          </a:p>
        </p:txBody>
      </p:sp>
      <p:sp>
        <p:nvSpPr>
          <p:cNvPr id="1149" name="Google Shape;1149;p83"/>
          <p:cNvSpPr txBox="1"/>
          <p:nvPr>
            <p:ph idx="1" type="body"/>
          </p:nvPr>
        </p:nvSpPr>
        <p:spPr>
          <a:xfrm>
            <a:off x="311700" y="1369425"/>
            <a:ext cx="5319000" cy="21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9900"/>
                </a:solidFill>
              </a:rPr>
              <a:t>Generalized policy iteration</a:t>
            </a:r>
            <a:endParaRPr/>
          </a:p>
          <a:p>
            <a:pPr indent="-381000" lvl="0" marL="457200" rtl="0" algn="l">
              <a:spcBef>
                <a:spcPts val="0"/>
              </a:spcBef>
              <a:spcAft>
                <a:spcPts val="0"/>
              </a:spcAft>
              <a:buSzPts val="2400"/>
              <a:buAutoNum type="arabicPeriod"/>
            </a:pPr>
            <a:r>
              <a:rPr lang="en" sz="2400"/>
              <a:t>Evaluate given policy  </a:t>
            </a:r>
            <a:endParaRPr sz="2400"/>
          </a:p>
          <a:p>
            <a:pPr indent="-381000" lvl="0" marL="457200" rtl="0" algn="l">
              <a:spcBef>
                <a:spcPts val="0"/>
              </a:spcBef>
              <a:spcAft>
                <a:spcPts val="0"/>
              </a:spcAft>
              <a:buSzPts val="2400"/>
              <a:buAutoNum type="arabicPeriod"/>
            </a:pPr>
            <a:r>
              <a:rPr lang="en" sz="2400"/>
              <a:t>Improve policy by acting greedily w.r.t. to </a:t>
            </a:r>
            <a:r>
              <a:rPr lang="en" sz="2400"/>
              <a:t>its</a:t>
            </a:r>
            <a:r>
              <a:rPr lang="en" sz="2400"/>
              <a:t> value function</a:t>
            </a:r>
            <a:endParaRPr>
              <a:solidFill>
                <a:srgbClr val="FF9900"/>
              </a:solidFill>
            </a:endParaRPr>
          </a:p>
          <a:p>
            <a:pPr indent="0" lvl="0" marL="0" rtl="0" algn="l">
              <a:spcBef>
                <a:spcPts val="1600"/>
              </a:spcBef>
              <a:spcAft>
                <a:spcPts val="1600"/>
              </a:spcAft>
              <a:buNone/>
            </a:pPr>
            <a:r>
              <a:t/>
            </a:r>
            <a:endParaRPr/>
          </a:p>
        </p:txBody>
      </p:sp>
      <p:grpSp>
        <p:nvGrpSpPr>
          <p:cNvPr id="1150" name="Google Shape;1150;p83"/>
          <p:cNvGrpSpPr/>
          <p:nvPr/>
        </p:nvGrpSpPr>
        <p:grpSpPr>
          <a:xfrm>
            <a:off x="5948900" y="1369413"/>
            <a:ext cx="2953800" cy="2190688"/>
            <a:chOff x="5948900" y="1369413"/>
            <a:chExt cx="2953800" cy="2190688"/>
          </a:xfrm>
        </p:grpSpPr>
        <p:sp>
          <p:nvSpPr>
            <p:cNvPr id="1151" name="Google Shape;1151;p83"/>
            <p:cNvSpPr/>
            <p:nvPr/>
          </p:nvSpPr>
          <p:spPr>
            <a:xfrm>
              <a:off x="6078900" y="2478250"/>
              <a:ext cx="43500" cy="3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3"/>
            <p:cNvSpPr/>
            <p:nvPr/>
          </p:nvSpPr>
          <p:spPr>
            <a:xfrm>
              <a:off x="8210600" y="2478250"/>
              <a:ext cx="34500" cy="3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3" name="Google Shape;1153;p83"/>
            <p:cNvCxnSpPr>
              <a:stCxn id="1151" idx="0"/>
              <a:endCxn id="1152" idx="0"/>
            </p:cNvCxnSpPr>
            <p:nvPr/>
          </p:nvCxnSpPr>
          <p:spPr>
            <a:xfrm flipH="1" rot="-5400000">
              <a:off x="7164000" y="1414900"/>
              <a:ext cx="600" cy="2127300"/>
            </a:xfrm>
            <a:prstGeom prst="curvedConnector3">
              <a:avLst>
                <a:gd fmla="val -85925000" name="adj1"/>
              </a:avLst>
            </a:prstGeom>
            <a:noFill/>
            <a:ln cap="flat" cmpd="sng" w="28575">
              <a:solidFill>
                <a:schemeClr val="dk2"/>
              </a:solidFill>
              <a:prstDash val="solid"/>
              <a:round/>
              <a:headEnd len="med" w="med" type="none"/>
              <a:tailEnd len="med" w="med" type="triangle"/>
            </a:ln>
          </p:spPr>
        </p:cxnSp>
        <p:cxnSp>
          <p:nvCxnSpPr>
            <p:cNvPr id="1154" name="Google Shape;1154;p83"/>
            <p:cNvCxnSpPr>
              <a:stCxn id="1151" idx="4"/>
              <a:endCxn id="1152" idx="4"/>
            </p:cNvCxnSpPr>
            <p:nvPr/>
          </p:nvCxnSpPr>
          <p:spPr>
            <a:xfrm flipH="1" rot="-5400000">
              <a:off x="7164000" y="1449400"/>
              <a:ext cx="600" cy="2127300"/>
            </a:xfrm>
            <a:prstGeom prst="curvedConnector3">
              <a:avLst>
                <a:gd fmla="val 82858333" name="adj1"/>
              </a:avLst>
            </a:prstGeom>
            <a:noFill/>
            <a:ln cap="flat" cmpd="sng" w="28575">
              <a:solidFill>
                <a:schemeClr val="dk2"/>
              </a:solidFill>
              <a:prstDash val="solid"/>
              <a:round/>
              <a:headEnd len="med" w="med" type="triangle"/>
              <a:tailEnd len="med" w="med" type="none"/>
            </a:ln>
          </p:spPr>
        </p:cxnSp>
        <p:sp>
          <p:nvSpPr>
            <p:cNvPr id="1155" name="Google Shape;1155;p83"/>
            <p:cNvSpPr txBox="1"/>
            <p:nvPr/>
          </p:nvSpPr>
          <p:spPr>
            <a:xfrm>
              <a:off x="6013850" y="1369413"/>
              <a:ext cx="28239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Policy evaluation</a:t>
              </a:r>
              <a:endParaRPr sz="2400"/>
            </a:p>
          </p:txBody>
        </p:sp>
        <p:sp>
          <p:nvSpPr>
            <p:cNvPr id="1156" name="Google Shape;1156;p83"/>
            <p:cNvSpPr txBox="1"/>
            <p:nvPr/>
          </p:nvSpPr>
          <p:spPr>
            <a:xfrm>
              <a:off x="5948900" y="3043800"/>
              <a:ext cx="29538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Policy improvement</a:t>
              </a:r>
              <a:endParaRPr sz="2400"/>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8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of policy and value iterations</a:t>
            </a:r>
            <a:endParaRPr/>
          </a:p>
        </p:txBody>
      </p:sp>
      <p:sp>
        <p:nvSpPr>
          <p:cNvPr id="1162" name="Google Shape;1162;p84"/>
          <p:cNvSpPr txBox="1"/>
          <p:nvPr>
            <p:ph idx="1" type="body"/>
          </p:nvPr>
        </p:nvSpPr>
        <p:spPr>
          <a:xfrm>
            <a:off x="311700" y="1369425"/>
            <a:ext cx="5637300" cy="23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9900"/>
                </a:solidFill>
              </a:rPr>
              <a:t>Generalized policy iteration</a:t>
            </a:r>
            <a:endParaRPr/>
          </a:p>
          <a:p>
            <a:pPr indent="-381000" lvl="0" marL="457200" rtl="0" algn="l">
              <a:spcBef>
                <a:spcPts val="0"/>
              </a:spcBef>
              <a:spcAft>
                <a:spcPts val="0"/>
              </a:spcAft>
              <a:buSzPts val="2400"/>
              <a:buAutoNum type="arabicPeriod"/>
            </a:pPr>
            <a:r>
              <a:rPr lang="en" sz="2400"/>
              <a:t>Evaluate given policy  </a:t>
            </a:r>
            <a:endParaRPr sz="2400"/>
          </a:p>
          <a:p>
            <a:pPr indent="-381000" lvl="0" marL="457200" rtl="0" algn="l">
              <a:spcBef>
                <a:spcPts val="0"/>
              </a:spcBef>
              <a:spcAft>
                <a:spcPts val="0"/>
              </a:spcAft>
              <a:buSzPts val="2400"/>
              <a:buAutoNum type="arabicPeriod"/>
            </a:pPr>
            <a:r>
              <a:rPr lang="en" sz="2400"/>
              <a:t>Improve policy by acting greedily w.r.t. to </a:t>
            </a:r>
            <a:r>
              <a:rPr lang="en" sz="2400"/>
              <a:t>its</a:t>
            </a:r>
            <a:r>
              <a:rPr lang="en" sz="2400"/>
              <a:t> value function</a:t>
            </a:r>
            <a:endParaRPr/>
          </a:p>
        </p:txBody>
      </p:sp>
      <p:grpSp>
        <p:nvGrpSpPr>
          <p:cNvPr id="1163" name="Google Shape;1163;p84"/>
          <p:cNvGrpSpPr/>
          <p:nvPr/>
        </p:nvGrpSpPr>
        <p:grpSpPr>
          <a:xfrm>
            <a:off x="5948900" y="1369413"/>
            <a:ext cx="2953800" cy="2190688"/>
            <a:chOff x="5948900" y="1369413"/>
            <a:chExt cx="2953800" cy="2190688"/>
          </a:xfrm>
        </p:grpSpPr>
        <p:sp>
          <p:nvSpPr>
            <p:cNvPr id="1164" name="Google Shape;1164;p84"/>
            <p:cNvSpPr/>
            <p:nvPr/>
          </p:nvSpPr>
          <p:spPr>
            <a:xfrm>
              <a:off x="6078900" y="2478250"/>
              <a:ext cx="43500" cy="3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4"/>
            <p:cNvSpPr/>
            <p:nvPr/>
          </p:nvSpPr>
          <p:spPr>
            <a:xfrm>
              <a:off x="8210600" y="2478250"/>
              <a:ext cx="34500" cy="3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6" name="Google Shape;1166;p84"/>
            <p:cNvCxnSpPr>
              <a:stCxn id="1164" idx="0"/>
              <a:endCxn id="1165" idx="0"/>
            </p:cNvCxnSpPr>
            <p:nvPr/>
          </p:nvCxnSpPr>
          <p:spPr>
            <a:xfrm flipH="1" rot="-5400000">
              <a:off x="7164000" y="1414900"/>
              <a:ext cx="600" cy="2127300"/>
            </a:xfrm>
            <a:prstGeom prst="curvedConnector3">
              <a:avLst>
                <a:gd fmla="val -85925000" name="adj1"/>
              </a:avLst>
            </a:prstGeom>
            <a:noFill/>
            <a:ln cap="flat" cmpd="sng" w="28575">
              <a:solidFill>
                <a:schemeClr val="dk2"/>
              </a:solidFill>
              <a:prstDash val="solid"/>
              <a:round/>
              <a:headEnd len="med" w="med" type="none"/>
              <a:tailEnd len="med" w="med" type="triangle"/>
            </a:ln>
          </p:spPr>
        </p:cxnSp>
        <p:cxnSp>
          <p:nvCxnSpPr>
            <p:cNvPr id="1167" name="Google Shape;1167;p84"/>
            <p:cNvCxnSpPr>
              <a:stCxn id="1164" idx="4"/>
              <a:endCxn id="1165" idx="4"/>
            </p:cNvCxnSpPr>
            <p:nvPr/>
          </p:nvCxnSpPr>
          <p:spPr>
            <a:xfrm flipH="1" rot="-5400000">
              <a:off x="7164000" y="1449400"/>
              <a:ext cx="600" cy="2127300"/>
            </a:xfrm>
            <a:prstGeom prst="curvedConnector3">
              <a:avLst>
                <a:gd fmla="val 82858333" name="adj1"/>
              </a:avLst>
            </a:prstGeom>
            <a:noFill/>
            <a:ln cap="flat" cmpd="sng" w="28575">
              <a:solidFill>
                <a:schemeClr val="dk2"/>
              </a:solidFill>
              <a:prstDash val="solid"/>
              <a:round/>
              <a:headEnd len="med" w="med" type="triangle"/>
              <a:tailEnd len="med" w="med" type="none"/>
            </a:ln>
          </p:spPr>
        </p:cxnSp>
        <p:sp>
          <p:nvSpPr>
            <p:cNvPr id="1168" name="Google Shape;1168;p84"/>
            <p:cNvSpPr txBox="1"/>
            <p:nvPr/>
          </p:nvSpPr>
          <p:spPr>
            <a:xfrm>
              <a:off x="6013850" y="1369413"/>
              <a:ext cx="28239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Policy evaluation</a:t>
              </a:r>
              <a:endParaRPr sz="2400"/>
            </a:p>
          </p:txBody>
        </p:sp>
        <p:sp>
          <p:nvSpPr>
            <p:cNvPr id="1169" name="Google Shape;1169;p84"/>
            <p:cNvSpPr txBox="1"/>
            <p:nvPr/>
          </p:nvSpPr>
          <p:spPr>
            <a:xfrm>
              <a:off x="5948900" y="3043800"/>
              <a:ext cx="29538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Policy improvement</a:t>
              </a:r>
              <a:endParaRPr sz="2400"/>
            </a:p>
          </p:txBody>
        </p:sp>
      </p:grpSp>
      <p:sp>
        <p:nvSpPr>
          <p:cNvPr id="1170" name="Google Shape;1170;p84"/>
          <p:cNvSpPr txBox="1"/>
          <p:nvPr/>
        </p:nvSpPr>
        <p:spPr>
          <a:xfrm>
            <a:off x="311700" y="3446050"/>
            <a:ext cx="85206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2"/>
                </a:solidFill>
              </a:rPr>
              <a:t>Robustness:</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 sz="2400">
                <a:solidFill>
                  <a:schemeClr val="dk2"/>
                </a:solidFill>
              </a:rPr>
              <a:t>No dependence on initialization</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 sz="2400">
                <a:solidFill>
                  <a:schemeClr val="dk2"/>
                </a:solidFill>
              </a:rPr>
              <a:t>No need in complete policy evaluation (states / converg.)</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 sz="2400">
                <a:solidFill>
                  <a:schemeClr val="dk2"/>
                </a:solidFill>
              </a:rPr>
              <a:t>No need in </a:t>
            </a:r>
            <a:r>
              <a:rPr lang="en" sz="2400">
                <a:solidFill>
                  <a:schemeClr val="dk2"/>
                </a:solidFill>
              </a:rPr>
              <a:t>exhaustive</a:t>
            </a:r>
            <a:r>
              <a:rPr lang="en" sz="2400">
                <a:solidFill>
                  <a:schemeClr val="dk2"/>
                </a:solidFill>
              </a:rPr>
              <a:t> update (states)</a:t>
            </a:r>
            <a:endParaRPr sz="2400">
              <a:solidFill>
                <a:schemeClr val="dk2"/>
              </a:solidFill>
            </a:endParaRPr>
          </a:p>
          <a:p>
            <a:pPr indent="-381000" lvl="1" marL="914400" rtl="0" algn="l">
              <a:lnSpc>
                <a:spcPct val="115000"/>
              </a:lnSpc>
              <a:spcBef>
                <a:spcPts val="0"/>
              </a:spcBef>
              <a:spcAft>
                <a:spcPts val="0"/>
              </a:spcAft>
              <a:buClr>
                <a:schemeClr val="dk2"/>
              </a:buClr>
              <a:buSzPts val="2400"/>
              <a:buChar char="○"/>
            </a:pPr>
            <a:r>
              <a:rPr lang="en" sz="2400">
                <a:solidFill>
                  <a:schemeClr val="dk2"/>
                </a:solidFill>
              </a:rPr>
              <a:t>Example of update robustness: </a:t>
            </a:r>
            <a:endParaRPr sz="2400">
              <a:solidFill>
                <a:schemeClr val="dk2"/>
              </a:solidFill>
            </a:endParaRPr>
          </a:p>
          <a:p>
            <a:pPr indent="-381000" lvl="2" marL="1371600" rtl="0" algn="l">
              <a:lnSpc>
                <a:spcPct val="115000"/>
              </a:lnSpc>
              <a:spcBef>
                <a:spcPts val="0"/>
              </a:spcBef>
              <a:spcAft>
                <a:spcPts val="0"/>
              </a:spcAft>
              <a:buClr>
                <a:schemeClr val="dk2"/>
              </a:buClr>
              <a:buSzPts val="2400"/>
              <a:buChar char="■"/>
            </a:pPr>
            <a:r>
              <a:rPr lang="en" sz="2400">
                <a:solidFill>
                  <a:schemeClr val="dk2"/>
                </a:solidFill>
              </a:rPr>
              <a:t>Update only one state at a time </a:t>
            </a:r>
            <a:endParaRPr sz="2400">
              <a:solidFill>
                <a:schemeClr val="dk2"/>
              </a:solidFill>
            </a:endParaRPr>
          </a:p>
          <a:p>
            <a:pPr indent="-381000" lvl="2" marL="1371600" rtl="0" algn="l">
              <a:lnSpc>
                <a:spcPct val="115000"/>
              </a:lnSpc>
              <a:spcBef>
                <a:spcPts val="0"/>
              </a:spcBef>
              <a:spcAft>
                <a:spcPts val="0"/>
              </a:spcAft>
              <a:buClr>
                <a:schemeClr val="dk2"/>
              </a:buClr>
              <a:buSzPts val="2400"/>
              <a:buChar char="■"/>
            </a:pPr>
            <a:r>
              <a:rPr lang="en" sz="2400">
                <a:solidFill>
                  <a:schemeClr val="dk2"/>
                </a:solidFill>
              </a:rPr>
              <a:t>in a random direction</a:t>
            </a:r>
            <a:endParaRPr sz="2400">
              <a:solidFill>
                <a:schemeClr val="dk2"/>
              </a:solidFill>
            </a:endParaRPr>
          </a:p>
          <a:p>
            <a:pPr indent="-381000" lvl="2" marL="1371600" rtl="0" algn="l">
              <a:lnSpc>
                <a:spcPct val="115000"/>
              </a:lnSpc>
              <a:spcBef>
                <a:spcPts val="0"/>
              </a:spcBef>
              <a:spcAft>
                <a:spcPts val="0"/>
              </a:spcAft>
              <a:buClr>
                <a:schemeClr val="dk2"/>
              </a:buClr>
              <a:buSzPts val="2400"/>
              <a:buChar char="■"/>
            </a:pPr>
            <a:r>
              <a:rPr lang="en" sz="2400">
                <a:solidFill>
                  <a:schemeClr val="dk2"/>
                </a:solidFill>
              </a:rPr>
              <a:t>that is correct only in a expectation </a:t>
            </a:r>
            <a:endParaRPr sz="2400">
              <a:solidFill>
                <a:schemeClr val="dk2"/>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8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of policy and value iterations</a:t>
            </a:r>
            <a:endParaRPr/>
          </a:p>
        </p:txBody>
      </p:sp>
      <p:sp>
        <p:nvSpPr>
          <p:cNvPr id="1176" name="Google Shape;1176;p85"/>
          <p:cNvSpPr txBox="1"/>
          <p:nvPr>
            <p:ph idx="1" type="body"/>
          </p:nvPr>
        </p:nvSpPr>
        <p:spPr>
          <a:xfrm>
            <a:off x="311700" y="1369425"/>
            <a:ext cx="5319000" cy="21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9900"/>
                </a:solidFill>
              </a:rPr>
              <a:t>Generalized policy iteration</a:t>
            </a:r>
            <a:endParaRPr/>
          </a:p>
          <a:p>
            <a:pPr indent="-381000" lvl="0" marL="457200" rtl="0" algn="l">
              <a:spcBef>
                <a:spcPts val="0"/>
              </a:spcBef>
              <a:spcAft>
                <a:spcPts val="0"/>
              </a:spcAft>
              <a:buSzPts val="2400"/>
              <a:buAutoNum type="arabicPeriod"/>
            </a:pPr>
            <a:r>
              <a:rPr lang="en" sz="2400"/>
              <a:t>Evaluate given policy  </a:t>
            </a:r>
            <a:endParaRPr sz="2400"/>
          </a:p>
          <a:p>
            <a:pPr indent="-381000" lvl="0" marL="457200" rtl="0" algn="l">
              <a:spcBef>
                <a:spcPts val="0"/>
              </a:spcBef>
              <a:spcAft>
                <a:spcPts val="0"/>
              </a:spcAft>
              <a:buSzPts val="2400"/>
              <a:buAutoNum type="arabicPeriod"/>
            </a:pPr>
            <a:r>
              <a:rPr lang="en" sz="2400"/>
              <a:t>Improve policy by acting greedily w.r.t. to </a:t>
            </a:r>
            <a:r>
              <a:rPr lang="en" sz="2400"/>
              <a:t>its</a:t>
            </a:r>
            <a:r>
              <a:rPr lang="en" sz="2400"/>
              <a:t> value function</a:t>
            </a:r>
            <a:endParaRPr sz="2400"/>
          </a:p>
          <a:p>
            <a:pPr indent="0" lvl="0" marL="0" rtl="0" algn="l">
              <a:spcBef>
                <a:spcPts val="1600"/>
              </a:spcBef>
              <a:spcAft>
                <a:spcPts val="0"/>
              </a:spcAft>
              <a:buNone/>
            </a:pPr>
            <a:r>
              <a:t/>
            </a:r>
            <a:endParaRPr>
              <a:solidFill>
                <a:srgbClr val="FF9900"/>
              </a:solidFill>
            </a:endParaRPr>
          </a:p>
          <a:p>
            <a:pPr indent="0" lvl="0" marL="0" rtl="0" algn="l">
              <a:spcBef>
                <a:spcPts val="1600"/>
              </a:spcBef>
              <a:spcAft>
                <a:spcPts val="1600"/>
              </a:spcAft>
              <a:buNone/>
            </a:pPr>
            <a:r>
              <a:t/>
            </a:r>
            <a:endParaRPr/>
          </a:p>
        </p:txBody>
      </p:sp>
      <p:grpSp>
        <p:nvGrpSpPr>
          <p:cNvPr id="1177" name="Google Shape;1177;p85"/>
          <p:cNvGrpSpPr/>
          <p:nvPr/>
        </p:nvGrpSpPr>
        <p:grpSpPr>
          <a:xfrm>
            <a:off x="5948900" y="1369413"/>
            <a:ext cx="2953800" cy="2190688"/>
            <a:chOff x="5948900" y="1369413"/>
            <a:chExt cx="2953800" cy="2190688"/>
          </a:xfrm>
        </p:grpSpPr>
        <p:sp>
          <p:nvSpPr>
            <p:cNvPr id="1178" name="Google Shape;1178;p85"/>
            <p:cNvSpPr/>
            <p:nvPr/>
          </p:nvSpPr>
          <p:spPr>
            <a:xfrm>
              <a:off x="6078900" y="2478250"/>
              <a:ext cx="43500" cy="3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5"/>
            <p:cNvSpPr/>
            <p:nvPr/>
          </p:nvSpPr>
          <p:spPr>
            <a:xfrm>
              <a:off x="8210600" y="2478250"/>
              <a:ext cx="34500" cy="3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0" name="Google Shape;1180;p85"/>
            <p:cNvCxnSpPr>
              <a:stCxn id="1178" idx="0"/>
              <a:endCxn id="1179" idx="0"/>
            </p:cNvCxnSpPr>
            <p:nvPr/>
          </p:nvCxnSpPr>
          <p:spPr>
            <a:xfrm flipH="1" rot="-5400000">
              <a:off x="7164000" y="1414900"/>
              <a:ext cx="600" cy="2127300"/>
            </a:xfrm>
            <a:prstGeom prst="curvedConnector3">
              <a:avLst>
                <a:gd fmla="val -85925000" name="adj1"/>
              </a:avLst>
            </a:prstGeom>
            <a:noFill/>
            <a:ln cap="flat" cmpd="sng" w="28575">
              <a:solidFill>
                <a:schemeClr val="dk2"/>
              </a:solidFill>
              <a:prstDash val="solid"/>
              <a:round/>
              <a:headEnd len="med" w="med" type="none"/>
              <a:tailEnd len="med" w="med" type="triangle"/>
            </a:ln>
          </p:spPr>
        </p:cxnSp>
        <p:cxnSp>
          <p:nvCxnSpPr>
            <p:cNvPr id="1181" name="Google Shape;1181;p85"/>
            <p:cNvCxnSpPr>
              <a:stCxn id="1178" idx="4"/>
              <a:endCxn id="1179" idx="4"/>
            </p:cNvCxnSpPr>
            <p:nvPr/>
          </p:nvCxnSpPr>
          <p:spPr>
            <a:xfrm flipH="1" rot="-5400000">
              <a:off x="7164000" y="1449400"/>
              <a:ext cx="600" cy="2127300"/>
            </a:xfrm>
            <a:prstGeom prst="curvedConnector3">
              <a:avLst>
                <a:gd fmla="val 82858333" name="adj1"/>
              </a:avLst>
            </a:prstGeom>
            <a:noFill/>
            <a:ln cap="flat" cmpd="sng" w="28575">
              <a:solidFill>
                <a:schemeClr val="dk2"/>
              </a:solidFill>
              <a:prstDash val="solid"/>
              <a:round/>
              <a:headEnd len="med" w="med" type="triangle"/>
              <a:tailEnd len="med" w="med" type="none"/>
            </a:ln>
          </p:spPr>
        </p:cxnSp>
        <p:sp>
          <p:nvSpPr>
            <p:cNvPr id="1182" name="Google Shape;1182;p85"/>
            <p:cNvSpPr txBox="1"/>
            <p:nvPr/>
          </p:nvSpPr>
          <p:spPr>
            <a:xfrm>
              <a:off x="6013850" y="1369413"/>
              <a:ext cx="28239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Policy evaluation</a:t>
              </a:r>
              <a:endParaRPr sz="2400"/>
            </a:p>
          </p:txBody>
        </p:sp>
        <p:sp>
          <p:nvSpPr>
            <p:cNvPr id="1183" name="Google Shape;1183;p85"/>
            <p:cNvSpPr txBox="1"/>
            <p:nvPr/>
          </p:nvSpPr>
          <p:spPr>
            <a:xfrm>
              <a:off x="5948900" y="3043800"/>
              <a:ext cx="29538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Policy improvement</a:t>
              </a:r>
              <a:endParaRPr sz="2400"/>
            </a:p>
          </p:txBody>
        </p:sp>
      </p:grpSp>
      <p:sp>
        <p:nvSpPr>
          <p:cNvPr id="1184" name="Google Shape;1184;p85"/>
          <p:cNvSpPr txBox="1"/>
          <p:nvPr>
            <p:ph idx="1" type="body"/>
          </p:nvPr>
        </p:nvSpPr>
        <p:spPr>
          <a:xfrm>
            <a:off x="311700" y="3361600"/>
            <a:ext cx="8520600" cy="21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Policy iteration</a:t>
            </a:r>
            <a:endParaRPr/>
          </a:p>
          <a:p>
            <a:pPr indent="-381000" lvl="0" marL="457200" rtl="0" algn="l">
              <a:spcBef>
                <a:spcPts val="0"/>
              </a:spcBef>
              <a:spcAft>
                <a:spcPts val="0"/>
              </a:spcAft>
              <a:buSzPts val="2400"/>
              <a:buAutoNum type="arabicPeriod"/>
            </a:pPr>
            <a:r>
              <a:rPr lang="en" sz="2400"/>
              <a:t>Evaluate policy until convergence (with some tolerance)</a:t>
            </a:r>
            <a:endParaRPr sz="2400"/>
          </a:p>
          <a:p>
            <a:pPr indent="-393700" lvl="0" marL="457200" rtl="0" algn="l">
              <a:spcBef>
                <a:spcPts val="0"/>
              </a:spcBef>
              <a:spcAft>
                <a:spcPts val="0"/>
              </a:spcAft>
              <a:buSzPts val="2600"/>
              <a:buAutoNum type="arabicPeriod"/>
            </a:pPr>
            <a:r>
              <a:rPr lang="en" sz="2400"/>
              <a:t>Improve policy</a:t>
            </a:r>
            <a:r>
              <a:rPr lang="en"/>
              <a:t> </a:t>
            </a:r>
            <a:endParaRPr/>
          </a:p>
          <a:p>
            <a:pPr indent="0" lvl="0" marL="0" rtl="0" algn="l">
              <a:spcBef>
                <a:spcPts val="1600"/>
              </a:spcBef>
              <a:spcAft>
                <a:spcPts val="0"/>
              </a:spcAft>
              <a:buNone/>
            </a:pPr>
            <a:r>
              <a:t/>
            </a:r>
            <a:endParaRPr>
              <a:solidFill>
                <a:srgbClr val="FF9900"/>
              </a:solidFill>
            </a:endParaRPr>
          </a:p>
          <a:p>
            <a:pPr indent="0" lvl="0" marL="0" rtl="0" algn="l">
              <a:spcBef>
                <a:spcPts val="1600"/>
              </a:spcBef>
              <a:spcAft>
                <a:spcPts val="1600"/>
              </a:spcAft>
              <a:buNone/>
            </a:pPr>
            <a:r>
              <a:t/>
            </a:r>
            <a:endParaRPr/>
          </a:p>
        </p:txBody>
      </p:sp>
      <p:sp>
        <p:nvSpPr>
          <p:cNvPr id="1185" name="Google Shape;1185;p85"/>
          <p:cNvSpPr txBox="1"/>
          <p:nvPr>
            <p:ph idx="1" type="body"/>
          </p:nvPr>
        </p:nvSpPr>
        <p:spPr>
          <a:xfrm>
            <a:off x="311700" y="4919350"/>
            <a:ext cx="7921800" cy="16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Value iteration</a:t>
            </a:r>
            <a:endParaRPr/>
          </a:p>
          <a:p>
            <a:pPr indent="-381000" lvl="0" marL="457200" rtl="0" algn="l">
              <a:spcBef>
                <a:spcPts val="0"/>
              </a:spcBef>
              <a:spcAft>
                <a:spcPts val="0"/>
              </a:spcAft>
              <a:buSzPts val="2400"/>
              <a:buAutoNum type="arabicPeriod"/>
            </a:pPr>
            <a:r>
              <a:rPr lang="en" sz="2400"/>
              <a:t>Evaluate policy only with single iteration </a:t>
            </a:r>
            <a:endParaRPr sz="2400"/>
          </a:p>
          <a:p>
            <a:pPr indent="-381000" lvl="0" marL="457200" rtl="0" algn="l">
              <a:spcBef>
                <a:spcPts val="0"/>
              </a:spcBef>
              <a:spcAft>
                <a:spcPts val="0"/>
              </a:spcAft>
              <a:buSzPts val="2400"/>
              <a:buAutoNum type="arabicPeriod"/>
            </a:pPr>
            <a:r>
              <a:rPr lang="en" sz="2400"/>
              <a:t>Improve policy </a:t>
            </a:r>
            <a:endParaRPr sz="2400"/>
          </a:p>
          <a:p>
            <a:pPr indent="0" lvl="0" marL="0" rtl="0" algn="l">
              <a:spcBef>
                <a:spcPts val="1600"/>
              </a:spcBef>
              <a:spcAft>
                <a:spcPts val="0"/>
              </a:spcAft>
              <a:buNone/>
            </a:pPr>
            <a:r>
              <a:t/>
            </a:r>
            <a:endParaRPr>
              <a:solidFill>
                <a:srgbClr val="FF9900"/>
              </a:solidFill>
            </a:endParaRPr>
          </a:p>
          <a:p>
            <a:pPr indent="0" lvl="0" marL="0" rtl="0" algn="l">
              <a:spcBef>
                <a:spcPts val="16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6"/>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Policy iteration</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87"/>
          <p:cNvSpPr txBox="1"/>
          <p:nvPr>
            <p:ph type="title"/>
          </p:nvPr>
        </p:nvSpPr>
        <p:spPr>
          <a:xfrm>
            <a:off x="253175" y="115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iteration: scheme</a:t>
            </a:r>
            <a:endParaRPr/>
          </a:p>
        </p:txBody>
      </p:sp>
      <p:pic>
        <p:nvPicPr>
          <p:cNvPr id="1196" name="Google Shape;1196;p87"/>
          <p:cNvPicPr preferRelativeResize="0"/>
          <p:nvPr/>
        </p:nvPicPr>
        <p:blipFill>
          <a:blip r:embed="rId3">
            <a:alphaModFix/>
          </a:blip>
          <a:stretch>
            <a:fillRect/>
          </a:stretch>
        </p:blipFill>
        <p:spPr>
          <a:xfrm>
            <a:off x="517150" y="771550"/>
            <a:ext cx="8109700" cy="5956850"/>
          </a:xfrm>
          <a:prstGeom prst="rect">
            <a:avLst/>
          </a:prstGeom>
          <a:noFill/>
          <a:ln>
            <a:noFill/>
          </a:ln>
        </p:spPr>
      </p:pic>
      <p:sp>
        <p:nvSpPr>
          <p:cNvPr id="1197" name="Google Shape;1197;p87"/>
          <p:cNvSpPr txBox="1"/>
          <p:nvPr/>
        </p:nvSpPr>
        <p:spPr>
          <a:xfrm>
            <a:off x="1686250" y="3267625"/>
            <a:ext cx="4542300" cy="3393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7"/>
          <p:cNvSpPr txBox="1"/>
          <p:nvPr/>
        </p:nvSpPr>
        <p:spPr>
          <a:xfrm>
            <a:off x="4826050" y="1896975"/>
            <a:ext cx="3212400" cy="9492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rgbClr val="4A86E8"/>
                </a:solidFill>
              </a:rPr>
              <a:t>expectation</a:t>
            </a:r>
            <a:r>
              <a:rPr lang="en" sz="2400">
                <a:solidFill>
                  <a:schemeClr val="dk2"/>
                </a:solidFill>
              </a:rPr>
              <a:t> equation for v(s) </a:t>
            </a:r>
            <a:endParaRPr/>
          </a:p>
        </p:txBody>
      </p:sp>
      <p:cxnSp>
        <p:nvCxnSpPr>
          <p:cNvPr id="1199" name="Google Shape;1199;p87"/>
          <p:cNvCxnSpPr>
            <a:stCxn id="1197" idx="3"/>
            <a:endCxn id="1198" idx="3"/>
          </p:cNvCxnSpPr>
          <p:nvPr/>
        </p:nvCxnSpPr>
        <p:spPr>
          <a:xfrm flipH="1" rot="10800000">
            <a:off x="6228550" y="2371675"/>
            <a:ext cx="1809900" cy="1065600"/>
          </a:xfrm>
          <a:prstGeom prst="bentConnector3">
            <a:avLst>
              <a:gd fmla="val 113157" name="adj1"/>
            </a:avLst>
          </a:prstGeom>
          <a:noFill/>
          <a:ln cap="flat" cmpd="sng" w="9525">
            <a:solidFill>
              <a:srgbClr val="4A86E8"/>
            </a:solidFill>
            <a:prstDash val="solid"/>
            <a:round/>
            <a:headEnd len="med" w="med" type="none"/>
            <a:tailEnd len="med" w="med" type="none"/>
          </a:ln>
        </p:spPr>
      </p:cxnSp>
      <p:sp>
        <p:nvSpPr>
          <p:cNvPr id="1200" name="Google Shape;1200;p87"/>
          <p:cNvSpPr txBox="1"/>
          <p:nvPr/>
        </p:nvSpPr>
        <p:spPr>
          <a:xfrm>
            <a:off x="3153775" y="5743675"/>
            <a:ext cx="3212400" cy="3393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7"/>
          <p:cNvSpPr txBox="1"/>
          <p:nvPr/>
        </p:nvSpPr>
        <p:spPr>
          <a:xfrm>
            <a:off x="5970475" y="4835200"/>
            <a:ext cx="1305900" cy="5544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q(s,a)</a:t>
            </a:r>
            <a:endParaRPr/>
          </a:p>
        </p:txBody>
      </p:sp>
      <p:cxnSp>
        <p:nvCxnSpPr>
          <p:cNvPr id="1202" name="Google Shape;1202;p87"/>
          <p:cNvCxnSpPr>
            <a:stCxn id="1201" idx="3"/>
            <a:endCxn id="1200" idx="3"/>
          </p:cNvCxnSpPr>
          <p:nvPr/>
        </p:nvCxnSpPr>
        <p:spPr>
          <a:xfrm flipH="1">
            <a:off x="6366175" y="5112400"/>
            <a:ext cx="910200" cy="801000"/>
          </a:xfrm>
          <a:prstGeom prst="bentConnector3">
            <a:avLst>
              <a:gd fmla="val -26162" name="adj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88"/>
          <p:cNvSpPr txBox="1"/>
          <p:nvPr>
            <p:ph type="title"/>
          </p:nvPr>
        </p:nvSpPr>
        <p:spPr>
          <a:xfrm>
            <a:off x="385650" y="2955575"/>
            <a:ext cx="84090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Value</a:t>
            </a:r>
            <a:r>
              <a:rPr lang="en"/>
              <a:t> iteration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8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iteration</a:t>
            </a:r>
            <a:endParaRPr/>
          </a:p>
        </p:txBody>
      </p:sp>
      <p:pic>
        <p:nvPicPr>
          <p:cNvPr id="1213" name="Google Shape;1213;p89"/>
          <p:cNvPicPr preferRelativeResize="0"/>
          <p:nvPr/>
        </p:nvPicPr>
        <p:blipFill>
          <a:blip r:embed="rId3">
            <a:alphaModFix/>
          </a:blip>
          <a:stretch>
            <a:fillRect/>
          </a:stretch>
        </p:blipFill>
        <p:spPr>
          <a:xfrm>
            <a:off x="311700" y="1417112"/>
            <a:ext cx="8520600" cy="4931113"/>
          </a:xfrm>
          <a:prstGeom prst="rect">
            <a:avLst/>
          </a:prstGeom>
          <a:noFill/>
          <a:ln>
            <a:noFill/>
          </a:ln>
        </p:spPr>
      </p:pic>
      <p:sp>
        <p:nvSpPr>
          <p:cNvPr id="1214" name="Google Shape;1214;p89"/>
          <p:cNvSpPr txBox="1"/>
          <p:nvPr/>
        </p:nvSpPr>
        <p:spPr>
          <a:xfrm>
            <a:off x="1310475" y="3795375"/>
            <a:ext cx="6036000" cy="5073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9"/>
          <p:cNvSpPr txBox="1"/>
          <p:nvPr/>
        </p:nvSpPr>
        <p:spPr>
          <a:xfrm>
            <a:off x="4826050" y="2125575"/>
            <a:ext cx="3212400" cy="9492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dk2"/>
                </a:solidFill>
              </a:rPr>
              <a:t>Bellman </a:t>
            </a:r>
            <a:r>
              <a:rPr lang="en" sz="2400">
                <a:solidFill>
                  <a:schemeClr val="accent4"/>
                </a:solidFill>
              </a:rPr>
              <a:t>optimality</a:t>
            </a:r>
            <a:r>
              <a:rPr lang="en" sz="2400">
                <a:solidFill>
                  <a:schemeClr val="dk2"/>
                </a:solidFill>
              </a:rPr>
              <a:t> equation for v(s) </a:t>
            </a:r>
            <a:endParaRPr/>
          </a:p>
        </p:txBody>
      </p:sp>
      <p:cxnSp>
        <p:nvCxnSpPr>
          <p:cNvPr id="1216" name="Google Shape;1216;p89"/>
          <p:cNvCxnSpPr>
            <a:stCxn id="1215" idx="3"/>
            <a:endCxn id="1214" idx="3"/>
          </p:cNvCxnSpPr>
          <p:nvPr/>
        </p:nvCxnSpPr>
        <p:spPr>
          <a:xfrm flipH="1">
            <a:off x="7346350" y="2600175"/>
            <a:ext cx="692100" cy="1449000"/>
          </a:xfrm>
          <a:prstGeom prst="bentConnector3">
            <a:avLst>
              <a:gd fmla="val -34406"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9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iteration (VI) vs. Policy iteration (PI)</a:t>
            </a:r>
            <a:endParaRPr/>
          </a:p>
        </p:txBody>
      </p:sp>
      <p:sp>
        <p:nvSpPr>
          <p:cNvPr id="1222" name="Google Shape;1222;p90"/>
          <p:cNvSpPr txBox="1"/>
          <p:nvPr>
            <p:ph idx="1" type="body"/>
          </p:nvPr>
        </p:nvSpPr>
        <p:spPr>
          <a:xfrm>
            <a:off x="311700" y="1536627"/>
            <a:ext cx="8520600" cy="1078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a:t>VI is </a:t>
            </a:r>
            <a:r>
              <a:rPr lang="en">
                <a:solidFill>
                  <a:srgbClr val="4A86E8"/>
                </a:solidFill>
              </a:rPr>
              <a:t>faster</a:t>
            </a:r>
            <a:r>
              <a:rPr lang="en"/>
              <a:t> per iteration – O(|A||S|</a:t>
            </a:r>
            <a:r>
              <a:rPr baseline="30000" lang="en"/>
              <a:t>2</a:t>
            </a:r>
            <a:r>
              <a:rPr lang="en"/>
              <a:t>)</a:t>
            </a:r>
            <a:endParaRPr/>
          </a:p>
          <a:p>
            <a:pPr indent="-393700" lvl="0" marL="457200" rtl="0" algn="l">
              <a:spcBef>
                <a:spcPts val="0"/>
              </a:spcBef>
              <a:spcAft>
                <a:spcPts val="0"/>
              </a:spcAft>
              <a:buSzPts val="2600"/>
              <a:buChar char="●"/>
            </a:pPr>
            <a:r>
              <a:rPr lang="en"/>
              <a:t>VI requires </a:t>
            </a:r>
            <a:r>
              <a:rPr lang="en">
                <a:solidFill>
                  <a:srgbClr val="4A86E8"/>
                </a:solidFill>
              </a:rPr>
              <a:t>many</a:t>
            </a:r>
            <a:r>
              <a:rPr lang="en"/>
              <a:t> iterations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23" name="Google Shape;1223;p90"/>
          <p:cNvSpPr txBox="1"/>
          <p:nvPr>
            <p:ph idx="1" type="body"/>
          </p:nvPr>
        </p:nvSpPr>
        <p:spPr>
          <a:xfrm>
            <a:off x="311700" y="2889902"/>
            <a:ext cx="8520600" cy="1078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a:t>PI is </a:t>
            </a:r>
            <a:r>
              <a:rPr lang="en">
                <a:solidFill>
                  <a:srgbClr val="9900FF"/>
                </a:solidFill>
              </a:rPr>
              <a:t>slower</a:t>
            </a:r>
            <a:r>
              <a:rPr lang="en"/>
              <a:t> per iteration – O(|A||S|</a:t>
            </a:r>
            <a:r>
              <a:rPr baseline="30000" lang="en"/>
              <a:t>2 </a:t>
            </a:r>
            <a:r>
              <a:rPr lang="en"/>
              <a:t>+ |S|</a:t>
            </a:r>
            <a:r>
              <a:rPr baseline="30000" lang="en"/>
              <a:t>3</a:t>
            </a:r>
            <a:r>
              <a:rPr lang="en"/>
              <a:t>)</a:t>
            </a:r>
            <a:endParaRPr/>
          </a:p>
          <a:p>
            <a:pPr indent="-393700" lvl="0" marL="457200" rtl="0" algn="l">
              <a:spcBef>
                <a:spcPts val="0"/>
              </a:spcBef>
              <a:spcAft>
                <a:spcPts val="0"/>
              </a:spcAft>
              <a:buSzPts val="2600"/>
              <a:buChar char="●"/>
            </a:pPr>
            <a:r>
              <a:rPr lang="en"/>
              <a:t>PI requires </a:t>
            </a:r>
            <a:r>
              <a:rPr lang="en">
                <a:solidFill>
                  <a:srgbClr val="9900FF"/>
                </a:solidFill>
              </a:rPr>
              <a:t>few</a:t>
            </a:r>
            <a:r>
              <a:rPr lang="en"/>
              <a:t> iterations</a:t>
            </a:r>
            <a:endParaRPr/>
          </a:p>
        </p:txBody>
      </p:sp>
      <p:sp>
        <p:nvSpPr>
          <p:cNvPr id="1224" name="Google Shape;1224;p90"/>
          <p:cNvSpPr txBox="1"/>
          <p:nvPr>
            <p:ph idx="1" type="body"/>
          </p:nvPr>
        </p:nvSpPr>
        <p:spPr>
          <a:xfrm>
            <a:off x="311700" y="4444250"/>
            <a:ext cx="8520600" cy="107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rPr>
              <a:t>No silver bullet</a:t>
            </a:r>
            <a:r>
              <a:rPr lang="en"/>
              <a:t>  →  experiment with # of steps spent in policy evaluation phase to find the best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E.g.</a:t>
            </a:r>
            <a:r>
              <a:rPr lang="en"/>
              <a:t>: data center non-stop cooling system</a:t>
            </a:r>
            <a:endParaRPr/>
          </a:p>
        </p:txBody>
      </p:sp>
      <p:sp>
        <p:nvSpPr>
          <p:cNvPr id="120" name="Google Shape;120;p20"/>
          <p:cNvSpPr txBox="1"/>
          <p:nvPr>
            <p:ph idx="1" type="body"/>
          </p:nvPr>
        </p:nvSpPr>
        <p:spPr>
          <a:xfrm>
            <a:off x="311700" y="1536630"/>
            <a:ext cx="8520600" cy="2031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b="1" lang="en"/>
              <a:t>S</a:t>
            </a:r>
            <a:r>
              <a:rPr lang="en"/>
              <a:t>tates – temperature measurements </a:t>
            </a:r>
            <a:endParaRPr/>
          </a:p>
          <a:p>
            <a:pPr indent="-393700" lvl="0" marL="457200" rtl="0" algn="l">
              <a:spcBef>
                <a:spcPts val="0"/>
              </a:spcBef>
              <a:spcAft>
                <a:spcPts val="0"/>
              </a:spcAft>
              <a:buSzPts val="2600"/>
              <a:buChar char="●"/>
            </a:pPr>
            <a:r>
              <a:rPr b="1" lang="en"/>
              <a:t>A</a:t>
            </a:r>
            <a:r>
              <a:rPr lang="en"/>
              <a:t>ctions – different fans speed </a:t>
            </a:r>
            <a:endParaRPr/>
          </a:p>
          <a:p>
            <a:pPr indent="-393700" lvl="0" marL="457200" rtl="0" algn="l">
              <a:spcBef>
                <a:spcPts val="0"/>
              </a:spcBef>
              <a:spcAft>
                <a:spcPts val="0"/>
              </a:spcAft>
              <a:buSzPts val="2600"/>
              <a:buChar char="●"/>
            </a:pPr>
            <a:r>
              <a:rPr b="1" lang="en">
                <a:solidFill>
                  <a:srgbClr val="3C78D8"/>
                </a:solidFill>
              </a:rPr>
              <a:t>R = 0</a:t>
            </a:r>
            <a:r>
              <a:rPr lang="en"/>
              <a:t>   for exceeding temperature thresholds  </a:t>
            </a:r>
            <a:endParaRPr/>
          </a:p>
          <a:p>
            <a:pPr indent="-393700" lvl="0" marL="457200" rtl="0" algn="l">
              <a:spcBef>
                <a:spcPts val="0"/>
              </a:spcBef>
              <a:spcAft>
                <a:spcPts val="0"/>
              </a:spcAft>
              <a:buSzPts val="2600"/>
              <a:buChar char="●"/>
            </a:pPr>
            <a:r>
              <a:rPr b="1" lang="en">
                <a:solidFill>
                  <a:srgbClr val="3C78D8"/>
                </a:solidFill>
              </a:rPr>
              <a:t>R = +1</a:t>
            </a:r>
            <a:r>
              <a:rPr lang="en"/>
              <a:t> for each second system is cool </a:t>
            </a:r>
            <a:endParaRPr/>
          </a:p>
          <a:p>
            <a:pPr indent="0" lvl="0" marL="0" rtl="0" algn="l">
              <a:spcBef>
                <a:spcPts val="1600"/>
              </a:spcBef>
              <a:spcAft>
                <a:spcPts val="1600"/>
              </a:spcAft>
              <a:buNone/>
            </a:pPr>
            <a:r>
              <a:t/>
            </a:r>
            <a:endParaRPr/>
          </a:p>
        </p:txBody>
      </p:sp>
      <p:sp>
        <p:nvSpPr>
          <p:cNvPr id="121" name="Google Shape;121;p20"/>
          <p:cNvSpPr txBox="1"/>
          <p:nvPr/>
        </p:nvSpPr>
        <p:spPr>
          <a:xfrm>
            <a:off x="1607100" y="3480300"/>
            <a:ext cx="59298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What could go wrong with such a design?</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E.g.</a:t>
            </a:r>
            <a:r>
              <a:rPr lang="en"/>
              <a:t>: data center non-stop cooling system</a:t>
            </a:r>
            <a:endParaRPr/>
          </a:p>
        </p:txBody>
      </p:sp>
      <p:sp>
        <p:nvSpPr>
          <p:cNvPr id="127" name="Google Shape;127;p21"/>
          <p:cNvSpPr txBox="1"/>
          <p:nvPr>
            <p:ph idx="1" type="body"/>
          </p:nvPr>
        </p:nvSpPr>
        <p:spPr>
          <a:xfrm>
            <a:off x="311700" y="1536630"/>
            <a:ext cx="8520600" cy="2031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b="1" lang="en"/>
              <a:t>S</a:t>
            </a:r>
            <a:r>
              <a:rPr lang="en"/>
              <a:t>tates – temperature measurements </a:t>
            </a:r>
            <a:endParaRPr/>
          </a:p>
          <a:p>
            <a:pPr indent="-393700" lvl="0" marL="457200" rtl="0" algn="l">
              <a:spcBef>
                <a:spcPts val="0"/>
              </a:spcBef>
              <a:spcAft>
                <a:spcPts val="0"/>
              </a:spcAft>
              <a:buSzPts val="2600"/>
              <a:buChar char="●"/>
            </a:pPr>
            <a:r>
              <a:rPr b="1" lang="en"/>
              <a:t>A</a:t>
            </a:r>
            <a:r>
              <a:rPr lang="en"/>
              <a:t>ctions – different fans speed </a:t>
            </a:r>
            <a:endParaRPr/>
          </a:p>
          <a:p>
            <a:pPr indent="-393700" lvl="0" marL="457200" rtl="0" algn="l">
              <a:spcBef>
                <a:spcPts val="0"/>
              </a:spcBef>
              <a:spcAft>
                <a:spcPts val="0"/>
              </a:spcAft>
              <a:buSzPts val="2600"/>
              <a:buChar char="●"/>
            </a:pPr>
            <a:r>
              <a:rPr b="1" lang="en">
                <a:solidFill>
                  <a:srgbClr val="3C78D8"/>
                </a:solidFill>
              </a:rPr>
              <a:t>R = 0</a:t>
            </a:r>
            <a:r>
              <a:rPr lang="en"/>
              <a:t>   for exceeding temperature thresholds  </a:t>
            </a:r>
            <a:endParaRPr/>
          </a:p>
          <a:p>
            <a:pPr indent="-393700" lvl="0" marL="457200" rtl="0" algn="l">
              <a:spcBef>
                <a:spcPts val="0"/>
              </a:spcBef>
              <a:spcAft>
                <a:spcPts val="0"/>
              </a:spcAft>
              <a:buSzPts val="2600"/>
              <a:buChar char="●"/>
            </a:pPr>
            <a:r>
              <a:rPr b="1" lang="en">
                <a:solidFill>
                  <a:srgbClr val="3C78D8"/>
                </a:solidFill>
              </a:rPr>
              <a:t>R = +1</a:t>
            </a:r>
            <a:r>
              <a:rPr lang="en"/>
              <a:t> for each second system is cool </a:t>
            </a:r>
            <a:endParaRPr/>
          </a:p>
          <a:p>
            <a:pPr indent="0" lvl="0" marL="0" rtl="0" algn="l">
              <a:spcBef>
                <a:spcPts val="1600"/>
              </a:spcBef>
              <a:spcAft>
                <a:spcPts val="1600"/>
              </a:spcAft>
              <a:buNone/>
            </a:pPr>
            <a:r>
              <a:t/>
            </a:r>
            <a:endParaRPr/>
          </a:p>
        </p:txBody>
      </p:sp>
      <p:sp>
        <p:nvSpPr>
          <p:cNvPr id="128" name="Google Shape;128;p21"/>
          <p:cNvSpPr txBox="1"/>
          <p:nvPr/>
        </p:nvSpPr>
        <p:spPr>
          <a:xfrm>
            <a:off x="1607100" y="3480300"/>
            <a:ext cx="59298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What could go wrong with such a design?</a:t>
            </a:r>
            <a:r>
              <a:rPr lang="en"/>
              <a:t> </a:t>
            </a:r>
            <a:endParaRPr/>
          </a:p>
        </p:txBody>
      </p:sp>
      <p:grpSp>
        <p:nvGrpSpPr>
          <p:cNvPr id="129" name="Google Shape;129;p21"/>
          <p:cNvGrpSpPr/>
          <p:nvPr/>
        </p:nvGrpSpPr>
        <p:grpSpPr>
          <a:xfrm>
            <a:off x="517800" y="4408300"/>
            <a:ext cx="7944600" cy="1475100"/>
            <a:chOff x="517800" y="4408300"/>
            <a:chExt cx="7944600" cy="1475100"/>
          </a:xfrm>
        </p:grpSpPr>
        <p:sp>
          <p:nvSpPr>
            <p:cNvPr id="130" name="Google Shape;130;p21"/>
            <p:cNvSpPr txBox="1"/>
            <p:nvPr/>
          </p:nvSpPr>
          <p:spPr>
            <a:xfrm>
              <a:off x="517800" y="4408300"/>
              <a:ext cx="7944600" cy="1475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t>Infinite return for</a:t>
              </a:r>
              <a:r>
                <a:rPr lang="en" sz="2400">
                  <a:solidFill>
                    <a:srgbClr val="FF0000"/>
                  </a:solidFill>
                </a:rPr>
                <a:t> non optimal </a:t>
              </a:r>
              <a:r>
                <a:rPr lang="en" sz="2400"/>
                <a:t>behaviour!</a:t>
              </a:r>
              <a:endParaRPr sz="2400"/>
            </a:p>
          </p:txBody>
        </p:sp>
        <p:pic>
          <p:nvPicPr>
            <p:cNvPr id="131" name="Google Shape;131;p21"/>
            <p:cNvPicPr preferRelativeResize="0"/>
            <p:nvPr/>
          </p:nvPicPr>
          <p:blipFill>
            <a:blip r:embed="rId3">
              <a:alphaModFix/>
            </a:blip>
            <a:stretch>
              <a:fillRect/>
            </a:stretch>
          </p:blipFill>
          <p:spPr>
            <a:xfrm>
              <a:off x="1402875" y="4916225"/>
              <a:ext cx="6338250" cy="896525"/>
            </a:xfrm>
            <a:prstGeom prst="rect">
              <a:avLst/>
            </a:prstGeom>
            <a:noFill/>
            <a:ln>
              <a:noFill/>
            </a:ln>
          </p:spPr>
        </p:pic>
        <p:cxnSp>
          <p:nvCxnSpPr>
            <p:cNvPr id="132" name="Google Shape;132;p21"/>
            <p:cNvCxnSpPr/>
            <p:nvPr/>
          </p:nvCxnSpPr>
          <p:spPr>
            <a:xfrm flipH="1">
              <a:off x="3428900" y="4838150"/>
              <a:ext cx="459300" cy="342000"/>
            </a:xfrm>
            <a:prstGeom prst="straightConnector1">
              <a:avLst/>
            </a:prstGeom>
            <a:noFill/>
            <a:ln cap="flat" cmpd="sng" w="28575">
              <a:solidFill>
                <a:srgbClr val="FF0000"/>
              </a:solidFill>
              <a:prstDash val="solid"/>
              <a:round/>
              <a:headEnd len="med" w="med" type="none"/>
              <a:tailEnd len="med" w="med" type="triangle"/>
            </a:ln>
          </p:spPr>
        </p:cxnSp>
        <p:cxnSp>
          <p:nvCxnSpPr>
            <p:cNvPr id="133" name="Google Shape;133;p21"/>
            <p:cNvCxnSpPr/>
            <p:nvPr/>
          </p:nvCxnSpPr>
          <p:spPr>
            <a:xfrm>
              <a:off x="4161725" y="4847925"/>
              <a:ext cx="664500" cy="293100"/>
            </a:xfrm>
            <a:prstGeom prst="straightConnector1">
              <a:avLst/>
            </a:prstGeom>
            <a:noFill/>
            <a:ln cap="flat" cmpd="sng" w="28575">
              <a:solidFill>
                <a:srgbClr val="FF0000"/>
              </a:solidFill>
              <a:prstDash val="solid"/>
              <a:round/>
              <a:headEnd len="med" w="med" type="none"/>
              <a:tailEnd len="med" w="med" type="triangle"/>
            </a:ln>
          </p:spPr>
        </p:cxn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