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3" r:id="rId5"/>
    <p:sldId id="349" r:id="rId6"/>
    <p:sldId id="357" r:id="rId7"/>
    <p:sldId id="352" r:id="rId8"/>
    <p:sldId id="350" r:id="rId9"/>
    <p:sldId id="353" r:id="rId10"/>
    <p:sldId id="354" r:id="rId11"/>
    <p:sldId id="355" r:id="rId12"/>
    <p:sldId id="356" r:id="rId13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CC66"/>
    <a:srgbClr val="CCFFCC"/>
    <a:srgbClr val="FF5050"/>
    <a:srgbClr val="FF7C80"/>
    <a:srgbClr val="FFCCCC"/>
    <a:srgbClr val="0033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7" autoAdjust="0"/>
    <p:restoredTop sz="93801" autoAdjust="0"/>
  </p:normalViewPr>
  <p:slideViewPr>
    <p:cSldViewPr snapToGrid="0">
      <p:cViewPr>
        <p:scale>
          <a:sx n="110" d="100"/>
          <a:sy n="110" d="100"/>
        </p:scale>
        <p:origin x="-696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348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475" y="9594850"/>
            <a:ext cx="15430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4650" y="361950"/>
            <a:ext cx="534193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79800" y="19685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64496E8B-5DE3-4860-AD6F-23075DE52A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4581" name="Picture 6" descr="Logo neu Spatio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57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82975" y="200025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4FF3C50E-457D-45EF-8B0E-6BA21E7DF4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4650" y="9593263"/>
            <a:ext cx="2946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74650" y="228600"/>
            <a:ext cx="5235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741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363" y="850900"/>
            <a:ext cx="6330950" cy="4384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4663" y="5492750"/>
            <a:ext cx="5848350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17415" name="Picture 15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5543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4A35A9-64C4-49C5-91FF-E1B955EA4427}" type="slidenum">
              <a:rPr lang="de-DE" sz="1200" b="0" smtClean="0">
                <a:solidFill>
                  <a:schemeClr val="bg2"/>
                </a:solidFill>
                <a:latin typeface="Arial Black" pitchFamily="34" charset="0"/>
              </a:rPr>
              <a:pPr eaLnBrk="1" hangingPunct="1"/>
              <a:t>1</a:t>
            </a:fld>
            <a:endParaRPr lang="de-DE" sz="1200" b="0" smtClean="0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000" b="0" smtClean="0">
                <a:solidFill>
                  <a:schemeClr val="bg2"/>
                </a:solidFill>
                <a:latin typeface="Arial Black" pitchFamily="34" charset="0"/>
              </a:rPr>
              <a:t>XX.XX.XXXX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600" b="0" smtClean="0">
                <a:solidFill>
                  <a:schemeClr val="bg2"/>
                </a:solidFill>
                <a:latin typeface="Arial Black" pitchFamily="34" charset="0"/>
              </a:rPr>
              <a:t>Präsentationstitel eingeben</a:t>
            </a: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12750" y="6169025"/>
            <a:ext cx="9045575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 rot="16200000">
            <a:off x="8878095" y="5239168"/>
            <a:ext cx="157321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 b="0" dirty="0" smtClean="0">
                <a:solidFill>
                  <a:srgbClr val="C0C0C0"/>
                </a:solidFill>
              </a:rPr>
              <a:t>Copyright Liebherr</a:t>
            </a:r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446088"/>
            <a:ext cx="9155113" cy="14684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b"/>
          <a:lstStyle>
            <a:lvl1pPr algn="r">
              <a:defRPr sz="32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85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0700" y="1811338"/>
            <a:ext cx="9047163" cy="13033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20675" y="6350000"/>
            <a:ext cx="23114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XX.XX.XXXX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003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C17D-F49E-41F5-8A76-C709556481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0336045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1813" y="361950"/>
            <a:ext cx="2190750" cy="281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975" y="361950"/>
            <a:ext cx="6421438" cy="281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8381-2918-40D1-9359-F221D6CFF0D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6976751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813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1150938"/>
            <a:ext cx="4133850" cy="93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2239963"/>
            <a:ext cx="4133850" cy="93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71DD-8515-4A51-9FE0-A0C0FC97C7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576136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813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1150938"/>
            <a:ext cx="4133850" cy="93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2239963"/>
            <a:ext cx="4133850" cy="93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59998-35E4-4CEA-84D3-5E7314E36A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9240809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BD66C-3437-4FE1-B452-E9DB7CCAC3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2574972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32FD-5633-4B99-8272-D6A4608614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26916573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6980D-8EFF-4CF1-8E4B-BBAF69CC28B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40739972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77347-4ED7-4197-B4FE-323D13F14AC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26835696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0555C-DFB7-4975-AFD4-E5B2EB168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7519994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E4BB7-9496-4785-94F8-247BB7264F5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158302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F371-8FC4-41A4-9A04-126A983A3E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16933254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F527C-0C5E-43D9-8DEF-8E2F73EA3F9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1814587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7313" y="777875"/>
            <a:ext cx="974883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488" y="6348413"/>
            <a:ext cx="6826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fld id="{2941656F-27E5-4F29-BDEF-9B313CD734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6438" y="6356350"/>
            <a:ext cx="5108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  <p:pic>
        <p:nvPicPr>
          <p:cNvPr id="1029" name="Picture 5" descr="Logo neu Spatio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3025" y="6169025"/>
            <a:ext cx="974725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361950"/>
            <a:ext cx="865981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150938"/>
            <a:ext cx="8420100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Textmasterformate durch Klicken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 rot="-5400000">
            <a:off x="8314532" y="4493043"/>
            <a:ext cx="288766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 b="0" dirty="0" smtClean="0">
                <a:solidFill>
                  <a:srgbClr val="C0C0C0"/>
                </a:solidFill>
              </a:rPr>
              <a:t>Copyright Liebherr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40000"/>
        </a:spcAft>
        <a:buClr>
          <a:schemeClr val="accent1"/>
        </a:buClr>
        <a:buFont typeface="Wingdings" pitchFamily="2" charset="2"/>
        <a:buChar char="n"/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539750" indent="-27305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2pPr>
      <a:lvl3pPr marL="869950" indent="-328613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3pPr>
      <a:lvl4pPr marL="1173163" indent="-288925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4pPr>
      <a:lvl5pPr marL="1466850" indent="-29210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5pPr>
      <a:lvl6pPr marL="19240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6pPr>
      <a:lvl7pPr marL="23812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7pPr>
      <a:lvl8pPr marL="28384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8pPr>
      <a:lvl9pPr marL="32956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../../Pr&#228;sentationen/Firmengruppen-Pr&#228;sentation/Finale%20Version/Die%20Mobilbagger.ppt" TargetMode="External"/><Relationship Id="rId18" Type="http://schemas.openxmlformats.org/officeDocument/2006/relationships/image" Target="../media/image11.jpeg"/><Relationship Id="rId26" Type="http://schemas.openxmlformats.org/officeDocument/2006/relationships/image" Target="../media/image15.jpeg"/><Relationship Id="rId3" Type="http://schemas.openxmlformats.org/officeDocument/2006/relationships/hyperlink" Target="../../Pr&#228;sentationen/Firmengruppen-Pr&#228;sentation/Finale%20Version/Die%20Kuehl-%20und%20Gefriergeraete.ppt" TargetMode="External"/><Relationship Id="rId21" Type="http://schemas.openxmlformats.org/officeDocument/2006/relationships/hyperlink" Target="../../Pr&#228;sentationen/Firmengruppen-Pr&#228;sentation/Finale%20Version/Die%20Mischtechnik.ppt" TargetMode="External"/><Relationship Id="rId34" Type="http://schemas.openxmlformats.org/officeDocument/2006/relationships/hyperlink" Target="../../Pr&#228;sentationen/Firmengruppen-Pr&#228;sentation/Finale%20Version/Die%20Planier-%20und%20Laderaupen.ppt" TargetMode="External"/><Relationship Id="rId7" Type="http://schemas.openxmlformats.org/officeDocument/2006/relationships/hyperlink" Target="../../Pr&#228;sentationen/Firmengruppen-Pr&#228;sentation/Finale%20Version/Die%20Verkehrstechnik.ppt" TargetMode="External"/><Relationship Id="rId12" Type="http://schemas.openxmlformats.org/officeDocument/2006/relationships/image" Target="../media/image8.jpeg"/><Relationship Id="rId17" Type="http://schemas.openxmlformats.org/officeDocument/2006/relationships/hyperlink" Target="../../Pr&#228;sentationen/Firmengruppen-Pr&#228;sentation/Finale%20Version/Die%20Hydroseilbagger,%20Ramm-%20und%20Bohrgeraete.ppt" TargetMode="External"/><Relationship Id="rId25" Type="http://schemas.openxmlformats.org/officeDocument/2006/relationships/hyperlink" Target="../../Pr&#228;sentationen/Firmengruppen-Pr&#228;sentation/Finale%20Version/Die%20Fahrzeugkrane.ppt" TargetMode="External"/><Relationship Id="rId3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20" Type="http://schemas.openxmlformats.org/officeDocument/2006/relationships/image" Target="../media/image12.jpeg"/><Relationship Id="rId29" Type="http://schemas.openxmlformats.org/officeDocument/2006/relationships/hyperlink" Target="../../Pr&#228;sentationen/Firmengruppen-Pr&#228;sentation/Finale%20Version/Die%20maritimen%20Krane.p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hyperlink" Target="../../Pr&#228;sentationen/Firmengruppen-Pr&#228;sentation/Finale%20Version/Die%20Hotels.ppt" TargetMode="External"/><Relationship Id="rId24" Type="http://schemas.openxmlformats.org/officeDocument/2006/relationships/image" Target="../media/image14.jpeg"/><Relationship Id="rId32" Type="http://schemas.openxmlformats.org/officeDocument/2006/relationships/hyperlink" Target="../../Pr&#228;sentationen/Firmengruppen-Pr&#228;sentation/Finale%20Version/Die%20Komponenten.ppt" TargetMode="External"/><Relationship Id="rId5" Type="http://schemas.openxmlformats.org/officeDocument/2006/relationships/hyperlink" Target="../../Pr&#228;sentationen/Firmengruppen-Pr&#228;sentation/Finale%20Version/Die%20Luftfahrtausruestung.ppt" TargetMode="External"/><Relationship Id="rId15" Type="http://schemas.openxmlformats.org/officeDocument/2006/relationships/hyperlink" Target="../../Pr&#228;sentationen/Firmengruppen-Pr&#228;sentation/Finale%20Version/Die%20Raupenbagger.ppt" TargetMode="External"/><Relationship Id="rId23" Type="http://schemas.openxmlformats.org/officeDocument/2006/relationships/hyperlink" Target="../../Pr&#228;sentationen/Firmengruppen-Pr&#228;sentation/Finale%20Version/Die%20Muldenkipper.ppt" TargetMode="External"/><Relationship Id="rId28" Type="http://schemas.openxmlformats.org/officeDocument/2006/relationships/image" Target="../media/image16.jpeg"/><Relationship Id="rId36" Type="http://schemas.openxmlformats.org/officeDocument/2006/relationships/image" Target="../media/image21.jpeg"/><Relationship Id="rId10" Type="http://schemas.openxmlformats.org/officeDocument/2006/relationships/image" Target="../media/image7.jpeg"/><Relationship Id="rId19" Type="http://schemas.openxmlformats.org/officeDocument/2006/relationships/hyperlink" Target="../../Pr&#228;sentationen/Firmengruppen-Pr&#228;sentation/Finale%20Version/Die%20Radlader.ppt" TargetMode="External"/><Relationship Id="rId31" Type="http://schemas.openxmlformats.org/officeDocument/2006/relationships/image" Target="../media/image18.jpeg"/><Relationship Id="rId4" Type="http://schemas.openxmlformats.org/officeDocument/2006/relationships/image" Target="../media/image4.jpeg"/><Relationship Id="rId9" Type="http://schemas.openxmlformats.org/officeDocument/2006/relationships/hyperlink" Target="../../Pr&#228;sentationen/Firmengruppen-Pr&#228;sentation/Finale%20Version/Der%20Werkzeugmaschinenbereich.ppt" TargetMode="External"/><Relationship Id="rId14" Type="http://schemas.openxmlformats.org/officeDocument/2006/relationships/image" Target="../media/image9.jpeg"/><Relationship Id="rId22" Type="http://schemas.openxmlformats.org/officeDocument/2006/relationships/image" Target="../media/image13.jpeg"/><Relationship Id="rId27" Type="http://schemas.openxmlformats.org/officeDocument/2006/relationships/hyperlink" Target="../../Pr&#228;sentationen/Firmengruppen-Pr&#228;sentation/Finale%20Version/Die%20Raupenkrane.ppt" TargetMode="External"/><Relationship Id="rId30" Type="http://schemas.openxmlformats.org/officeDocument/2006/relationships/image" Target="../media/image17.jpeg"/><Relationship Id="rId35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>
                <a:solidFill>
                  <a:schemeClr val="tx1"/>
                </a:solidFill>
              </a:rPr>
              <a:t>Lidec</a:t>
            </a:r>
            <a:r>
              <a:rPr lang="de-DE" dirty="0" smtClean="0">
                <a:solidFill>
                  <a:schemeClr val="tx1"/>
                </a:solidFill>
              </a:rPr>
              <a:t> 2 – Sculi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0" y="1811338"/>
            <a:ext cx="9047163" cy="430887"/>
          </a:xfrm>
        </p:spPr>
        <p:txBody>
          <a:bodyPr/>
          <a:lstStyle/>
          <a:p>
            <a:pPr eaLnBrk="1" hangingPunct="1"/>
            <a:r>
              <a:rPr lang="de-DE" dirty="0" smtClean="0"/>
              <a:t>Milestones</a:t>
            </a: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395288" y="2703513"/>
            <a:ext cx="9097962" cy="1489075"/>
            <a:chOff x="230" y="1703"/>
            <a:chExt cx="5290" cy="938"/>
          </a:xfrm>
        </p:grpSpPr>
        <p:pic>
          <p:nvPicPr>
            <p:cNvPr id="3077" name="Picture 5" descr="S4_12">
              <a:hlinkClick r:id="rId3" action="ppaction://hlinkpres?slideindex=1&amp;slidetitle=Die Kühl- und Gefriergeräte" tooltip="Die Kuehl- und Gefriergeraete"/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" y="2187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S4_13">
              <a:hlinkClick r:id="rId5" action="ppaction://hlinkpres?slideindex=1&amp;slidetitle=Die Luftfahrtausrüstungen" tooltip="Die Luftfahrtausruestung"/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6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 descr="S4_14">
              <a:hlinkClick r:id="rId7" action="ppaction://hlinkpres?slideindex=1&amp;slidetitle=Die Verkehrstechnik" tooltip="Die Verkehrstechnik"/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 descr="S4_15">
              <a:hlinkClick r:id="rId9" action="ppaction://hlinkpres?slideindex=1&amp;slidetitle=Der Werkzeugmaschinenbereich" tooltip="Der Werkzeugmaschinenbereich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 descr="S4_18">
              <a:hlinkClick r:id="rId11" action="ppaction://hlinkpres?slideindex=1&amp;slidetitle=Die Hotels" tooltip="Die Hotels"/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 descr="S4_3">
              <a:hlinkClick r:id="rId13" action="ppaction://hlinkpres?slideindex=1&amp;slidetitle=Die Mobilbagger" tooltip="Die Mobilbagger"/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 descr="S4_4">
              <a:hlinkClick r:id="rId15" action="ppaction://hlinkpres?slideindex=1&amp;slidetitle=Die Raupenbagger" tooltip="Die Raupenbagger"/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2" descr="S4_6">
              <a:hlinkClick r:id="rId17" action="ppaction://hlinkpres?slideindex=1&amp;slidetitle=Die Hydroseilbagger" tooltip="Die Hydroseilbagger, Ramm- und Bohrgeraete"/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3" descr="S4_8">
              <a:hlinkClick r:id="rId19" action="ppaction://hlinkpres?slideindex=1&amp;slidetitle=Die Radlader" tooltip="Die Radlader"/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" y="1705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14" descr="kleinbildchen2">
              <a:hlinkClick r:id="rId21" action="ppaction://hlinkpres?slideindex=1&amp;slidetitle=Die Mischtechnik" tooltip="Die Mischtechnik"/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15" descr="kleinbildchen5">
              <a:hlinkClick r:id="rId23" action="ppaction://hlinkpres?slideindex=1&amp;slidetitle=Die Muldenkipper" tooltip="Die Muldenkipper"/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Picture 16" descr="kleinbildchen9">
              <a:hlinkClick r:id="rId25" action="ppaction://hlinkpres?slideindex=1&amp;slidetitle=Die Fahrzeugkrane" tooltip="Die Fahrzeugkrane"/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9" name="Picture 17" descr="kleinbildchen10">
              <a:hlinkClick r:id="rId27" action="ppaction://hlinkpres?slideindex=1&amp;slidetitle=Die Raupenkrane" tooltip="Die Raupenkrane"/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0" name="Picture 18" descr="kleinbildchen11">
              <a:hlinkClick r:id="rId29" action="ppaction://hlinkpres?slideindex=1&amp;slidetitle=Die maritimen Krane" tooltip="Die maritimen Krane"/>
            </p:cNvPr>
            <p:cNvPicPr>
              <a:picLocks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1" name="Picture 19" descr="kleinbildchen12">
              <a:hlinkClick r:id="rId29" action="ppaction://hlinkpres?slideindex=1&amp;slidetitle=Die maritimen Krane" tooltip="Die Containerkrane"/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" y="2187"/>
              <a:ext cx="559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2" name="Picture 20" descr="kleinbildchen17">
              <a:hlinkClick r:id="rId32" action="ppaction://hlinkpres?slideindex=1&amp;slidetitle=Die Komponenten" tooltip="Die Komponenten"/>
            </p:cNvPr>
            <p:cNvPicPr>
              <a:picLocks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3" name="Picture 21" descr="kleinbildchen7">
              <a:hlinkClick r:id="rId34" action="ppaction://hlinkpres?slideindex=1&amp;slidetitle=Planier- und Laderaupen, Rohrleger, Teleskoplader" tooltip="Die Planier- und Laderaupen, Rohrleger, Teleskoplader"/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1704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4" name="Picture 22" descr="kleinbildchen1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" y="1704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Lidec</a:t>
            </a:r>
            <a:r>
              <a:rPr lang="en-US" dirty="0" smtClean="0"/>
              <a:t> 2 </a:t>
            </a:r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Lidec</a:t>
            </a:r>
            <a:r>
              <a:rPr lang="de-DE" dirty="0" smtClean="0"/>
              <a:t> 2 – Sculi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5" y="952292"/>
            <a:ext cx="9121775" cy="513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>
            <a:cxnSpLocks noChangeShapeType="1"/>
          </p:cNvCxnSpPr>
          <p:nvPr/>
        </p:nvCxnSpPr>
        <p:spPr bwMode="auto">
          <a:xfrm>
            <a:off x="2976053" y="1138687"/>
            <a:ext cx="0" cy="489148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7"/>
          <p:cNvCxnSpPr>
            <a:cxnSpLocks noChangeShapeType="1"/>
          </p:cNvCxnSpPr>
          <p:nvPr/>
        </p:nvCxnSpPr>
        <p:spPr bwMode="auto">
          <a:xfrm>
            <a:off x="7231692" y="1138687"/>
            <a:ext cx="0" cy="489148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8"/>
          <p:cNvSpPr>
            <a:spLocks noChangeArrowheads="1"/>
          </p:cNvSpPr>
          <p:nvPr/>
        </p:nvSpPr>
        <p:spPr bwMode="auto">
          <a:xfrm>
            <a:off x="2487897" y="819735"/>
            <a:ext cx="9763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de-CH" sz="1100" dirty="0" smtClean="0">
                <a:solidFill>
                  <a:srgbClr val="FF0000"/>
                </a:solidFill>
              </a:rPr>
              <a:t>Today</a:t>
            </a:r>
            <a:endParaRPr lang="de-DE" sz="1100" dirty="0">
              <a:solidFill>
                <a:srgbClr val="FF0000"/>
              </a:solidFill>
            </a:endParaRPr>
          </a:p>
        </p:txBody>
      </p:sp>
      <p:sp>
        <p:nvSpPr>
          <p:cNvPr id="14" name="Rechteck 8"/>
          <p:cNvSpPr>
            <a:spLocks noChangeArrowheads="1"/>
          </p:cNvSpPr>
          <p:nvPr/>
        </p:nvSpPr>
        <p:spPr bwMode="auto">
          <a:xfrm>
            <a:off x="6566298" y="811332"/>
            <a:ext cx="1330788" cy="26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de-CH" sz="1100" dirty="0" smtClean="0">
                <a:solidFill>
                  <a:srgbClr val="FF0000"/>
                </a:solidFill>
              </a:rPr>
              <a:t>Sculi </a:t>
            </a:r>
            <a:r>
              <a:rPr lang="de-CH" sz="1100" dirty="0" err="1" smtClean="0">
                <a:solidFill>
                  <a:srgbClr val="FF0000"/>
                </a:solidFill>
              </a:rPr>
              <a:t>for</a:t>
            </a:r>
            <a:r>
              <a:rPr lang="de-CH" sz="1100" dirty="0" smtClean="0">
                <a:solidFill>
                  <a:srgbClr val="FF0000"/>
                </a:solidFill>
              </a:rPr>
              <a:t> </a:t>
            </a:r>
            <a:r>
              <a:rPr lang="de-CH" sz="1100" dirty="0" err="1" smtClean="0">
                <a:solidFill>
                  <a:srgbClr val="FF0000"/>
                </a:solidFill>
              </a:rPr>
              <a:t>Lidec</a:t>
            </a:r>
            <a:r>
              <a:rPr lang="de-CH" sz="1100" dirty="0" smtClean="0">
                <a:solidFill>
                  <a:srgbClr val="FF0000"/>
                </a:solidFill>
              </a:rPr>
              <a:t> 2</a:t>
            </a:r>
            <a:endParaRPr lang="de-DE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41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Sculi for </a:t>
            </a:r>
            <a:r>
              <a:rPr lang="en-US" dirty="0" err="1" smtClean="0"/>
              <a:t>Lidec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Lidec</a:t>
            </a:r>
            <a:r>
              <a:rPr lang="de-DE" dirty="0" smtClean="0"/>
              <a:t> 2 – Sculi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7084863" cy="913200"/>
          </a:xfrm>
        </p:spPr>
        <p:txBody>
          <a:bodyPr/>
          <a:lstStyle/>
          <a:p>
            <a:r>
              <a:rPr lang="en-US" sz="1400" b="0" dirty="0" smtClean="0"/>
              <a:t>The current list of features required for the </a:t>
            </a:r>
            <a:r>
              <a:rPr lang="en-US" sz="1400" b="0" dirty="0" err="1" smtClean="0"/>
              <a:t>Lidec</a:t>
            </a:r>
            <a:r>
              <a:rPr lang="en-US" sz="1400" b="0" dirty="0" smtClean="0"/>
              <a:t> 2 is in analysis</a:t>
            </a:r>
            <a:endParaRPr lang="en-US" sz="1400" b="0" dirty="0" smtClean="0"/>
          </a:p>
          <a:p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12204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Lidec</a:t>
            </a:r>
            <a:r>
              <a:rPr lang="en-US" dirty="0" smtClean="0"/>
              <a:t> 2 - Sculi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Lidec</a:t>
            </a:r>
            <a:r>
              <a:rPr lang="de-DE" dirty="0" smtClean="0"/>
              <a:t> 2 - Sculi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4282" y="957725"/>
            <a:ext cx="3157269" cy="5141343"/>
          </a:xfrm>
          <a:prstGeom prst="rect">
            <a:avLst/>
          </a:prstGeom>
          <a:solidFill>
            <a:srgbClr val="0070C0">
              <a:alpha val="30000"/>
            </a:srgbClr>
          </a:solidFill>
          <a:ln w="190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81551" y="957725"/>
            <a:ext cx="6202392" cy="5141343"/>
          </a:xfrm>
          <a:prstGeom prst="rect">
            <a:avLst/>
          </a:prstGeom>
          <a:solidFill>
            <a:srgbClr val="00B050">
              <a:alpha val="30000"/>
            </a:srgbClr>
          </a:solidFill>
          <a:ln w="190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2958860" y="1289648"/>
            <a:ext cx="845389" cy="1147313"/>
          </a:xfrm>
          <a:prstGeom prst="flowChartMagneticDisk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ODX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933645" y="1863304"/>
            <a:ext cx="1086929" cy="0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020574" y="172968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>
                <a:solidFill>
                  <a:schemeClr val="tx1"/>
                </a:solidFill>
              </a:rPr>
              <a:t>Own compressed format</a:t>
            </a:r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2" name="Snip Single Corner Rectangle 11"/>
          <p:cNvSpPr/>
          <p:nvPr/>
        </p:nvSpPr>
        <p:spPr bwMode="auto">
          <a:xfrm flipH="1">
            <a:off x="5684805" y="1371684"/>
            <a:ext cx="310551" cy="357996"/>
          </a:xfrm>
          <a:prstGeom prst="snip1Rect">
            <a:avLst>
              <a:gd name="adj" fmla="val 28715"/>
            </a:avLst>
          </a:prstGeom>
          <a:solidFill>
            <a:schemeClr val="accent5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22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3" name="Picture 2" descr="C:\Users\lmbtep0\AppData\Local\Microsoft\Windows\Temporary Internet Files\Content.IE5\DBBN6ND2\MC90043159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25" y="2328936"/>
            <a:ext cx="1199461" cy="119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31234" y="2590112"/>
            <a:ext cx="1087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1"/>
                </a:solidFill>
              </a:rPr>
              <a:t>Sculi</a:t>
            </a:r>
            <a:endParaRPr lang="en-US" sz="1600" b="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840080" y="2038706"/>
            <a:ext cx="0" cy="467267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03" y="4657938"/>
            <a:ext cx="12939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196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563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618360" y="940280"/>
            <a:ext cx="196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 smtClean="0">
                <a:solidFill>
                  <a:schemeClr val="tx1"/>
                </a:solidFill>
              </a:rPr>
              <a:t>Team </a:t>
            </a:r>
            <a:r>
              <a:rPr lang="en-US" sz="1600" b="0" dirty="0" smtClean="0">
                <a:solidFill>
                  <a:schemeClr val="tx1"/>
                </a:solidFill>
              </a:rPr>
              <a:t>Sculi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56" y="940280"/>
            <a:ext cx="166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1"/>
                </a:solidFill>
              </a:rPr>
              <a:t>Team </a:t>
            </a:r>
            <a:r>
              <a:rPr lang="en-US" sz="1600" b="0" dirty="0" err="1" smtClean="0">
                <a:solidFill>
                  <a:schemeClr val="tx1"/>
                </a:solidFill>
              </a:rPr>
              <a:t>Lidec</a:t>
            </a:r>
            <a:r>
              <a:rPr lang="en-US" sz="1600" b="0" dirty="0" smtClean="0">
                <a:solidFill>
                  <a:schemeClr val="tx1"/>
                </a:solidFill>
              </a:rPr>
              <a:t> 2</a:t>
            </a:r>
            <a:endParaRPr lang="en-US" sz="1600" b="0" dirty="0">
              <a:solidFill>
                <a:schemeClr val="tx1"/>
              </a:solidFill>
            </a:endParaRPr>
          </a:p>
        </p:txBody>
      </p:sp>
      <p:pic>
        <p:nvPicPr>
          <p:cNvPr id="19" name="Picture 2" descr="C:\Users\lmbtep0\AppData\Local\Microsoft\Windows\Temporary Internet Files\Content.IE5\DBBN6ND2\MC90043159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8" y="1311928"/>
            <a:ext cx="1199461" cy="119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 bwMode="auto">
          <a:xfrm>
            <a:off x="1708029" y="1825921"/>
            <a:ext cx="1181820" cy="0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733909" y="1464179"/>
            <a:ext cx="115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Edit ODX files</a:t>
            </a:r>
            <a:endParaRPr lang="en-US" sz="1200" b="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934974" y="3786996"/>
            <a:ext cx="0" cy="779253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578739" y="5588921"/>
            <a:ext cx="1087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solidFill>
                  <a:schemeClr val="tx1"/>
                </a:solidFill>
              </a:rPr>
              <a:t>Lidec</a:t>
            </a:r>
            <a:r>
              <a:rPr lang="en-US" sz="1600" b="0" dirty="0" smtClean="0">
                <a:solidFill>
                  <a:schemeClr val="tx1"/>
                </a:solidFill>
              </a:rPr>
              <a:t> 2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5356" y="4052282"/>
            <a:ext cx="156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chemeClr val="tx1"/>
                </a:solidFill>
              </a:rPr>
              <a:t>UDS protocol</a:t>
            </a:r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74" y="3356954"/>
            <a:ext cx="897866" cy="58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482747" y="3479219"/>
            <a:ext cx="156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chemeClr val="tx1"/>
                </a:solidFill>
              </a:rPr>
              <a:t>USB </a:t>
            </a:r>
            <a:r>
              <a:rPr lang="en-US" sz="1400" b="0" dirty="0" smtClean="0">
                <a:solidFill>
                  <a:schemeClr val="tx1"/>
                </a:solidFill>
                <a:sym typeface="Wingdings" pitchFamily="2" charset="2"/>
              </a:rPr>
              <a:t> CAN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reach the milestones -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5135293" cy="2119684"/>
          </a:xfrm>
        </p:spPr>
        <p:txBody>
          <a:bodyPr/>
          <a:lstStyle/>
          <a:p>
            <a:endParaRPr lang="en-US" sz="1400" b="0" dirty="0" smtClean="0"/>
          </a:p>
          <a:p>
            <a:r>
              <a:rPr lang="en-US" sz="1400" b="0" dirty="0" smtClean="0"/>
              <a:t>Sculi 1 – Add </a:t>
            </a:r>
            <a:r>
              <a:rPr lang="en-US" sz="1400" b="0" dirty="0" smtClean="0"/>
              <a:t>new features </a:t>
            </a:r>
            <a:r>
              <a:rPr lang="en-US" sz="1400" b="0" dirty="0" smtClean="0"/>
              <a:t>for </a:t>
            </a:r>
            <a:r>
              <a:rPr lang="en-US" sz="1400" b="0" dirty="0" err="1" smtClean="0"/>
              <a:t>Lidec</a:t>
            </a:r>
            <a:r>
              <a:rPr lang="en-US" sz="1400" b="0" dirty="0" smtClean="0"/>
              <a:t> 2</a:t>
            </a:r>
          </a:p>
          <a:p>
            <a:endParaRPr lang="en-US" sz="1400" b="0" dirty="0"/>
          </a:p>
          <a:p>
            <a:endParaRPr lang="en-US" sz="1400" b="0" dirty="0" smtClean="0"/>
          </a:p>
          <a:p>
            <a:endParaRPr lang="en-US" sz="1400" b="0" dirty="0" smtClean="0"/>
          </a:p>
          <a:p>
            <a:endParaRPr lang="en-US" sz="1400" b="0" dirty="0" smtClean="0"/>
          </a:p>
          <a:p>
            <a:r>
              <a:rPr lang="en-US" sz="1400" b="0" dirty="0" smtClean="0"/>
              <a:t>Sculi 2 – Focus on </a:t>
            </a:r>
            <a:r>
              <a:rPr lang="en-US" sz="1400" b="0" dirty="0" err="1" smtClean="0"/>
              <a:t>Lidec</a:t>
            </a:r>
            <a:r>
              <a:rPr lang="en-US" sz="1400" b="0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Lidec</a:t>
            </a:r>
            <a:r>
              <a:rPr lang="de-DE" dirty="0" smtClean="0"/>
              <a:t> 2 - Sculi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03362" y="1452112"/>
            <a:ext cx="313427" cy="31342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3362" y="2928668"/>
            <a:ext cx="313427" cy="31342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3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 Sculi </a:t>
            </a:r>
            <a:r>
              <a:rPr lang="en-US" b="0" dirty="0"/>
              <a:t>1 – Add </a:t>
            </a:r>
            <a:r>
              <a:rPr lang="en-US" b="0" dirty="0" smtClean="0"/>
              <a:t>new features </a:t>
            </a:r>
            <a:r>
              <a:rPr lang="en-US" b="0" dirty="0"/>
              <a:t>for </a:t>
            </a:r>
            <a:r>
              <a:rPr lang="en-US" b="0" dirty="0" err="1"/>
              <a:t>Lidec</a:t>
            </a:r>
            <a:r>
              <a:rPr lang="en-US" b="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9025807" cy="2799870"/>
          </a:xfrm>
        </p:spPr>
        <p:txBody>
          <a:bodyPr/>
          <a:lstStyle/>
          <a:p>
            <a:r>
              <a:rPr lang="en-US" sz="1400" b="0" dirty="0" smtClean="0"/>
              <a:t>Advantages</a:t>
            </a:r>
          </a:p>
          <a:p>
            <a:pPr lvl="1"/>
            <a:r>
              <a:rPr lang="en-US" sz="1000" b="0" dirty="0" smtClean="0"/>
              <a:t>Usage of the current features available in Sculi 1</a:t>
            </a:r>
          </a:p>
          <a:p>
            <a:pPr lvl="1"/>
            <a:r>
              <a:rPr lang="en-US" sz="1000" dirty="0" smtClean="0"/>
              <a:t>One product for all ECUs</a:t>
            </a:r>
            <a:endParaRPr lang="en-US" sz="1000" b="0" dirty="0" smtClean="0"/>
          </a:p>
          <a:p>
            <a:pPr lvl="1"/>
            <a:endParaRPr lang="en-US" sz="1000" b="0" dirty="0"/>
          </a:p>
          <a:p>
            <a:endParaRPr lang="en-US" sz="1400" b="0" dirty="0" smtClean="0"/>
          </a:p>
          <a:p>
            <a:r>
              <a:rPr lang="en-US" sz="1400" b="0" dirty="0" smtClean="0"/>
              <a:t>Disadvantages</a:t>
            </a:r>
          </a:p>
          <a:p>
            <a:pPr marL="595313" lvl="2" indent="-265113">
              <a:spcBef>
                <a:spcPct val="0"/>
              </a:spcBef>
              <a:spcAft>
                <a:spcPct val="40000"/>
              </a:spcAft>
            </a:pPr>
            <a:r>
              <a:rPr lang="en-US" sz="1000" dirty="0" smtClean="0"/>
              <a:t>Integration of new development in a bad architecture ! (development of dead code)</a:t>
            </a:r>
          </a:p>
          <a:p>
            <a:pPr marL="595313" lvl="2" indent="-265113">
              <a:spcBef>
                <a:spcPct val="0"/>
              </a:spcBef>
              <a:spcAft>
                <a:spcPct val="40000"/>
              </a:spcAft>
            </a:pPr>
            <a:r>
              <a:rPr lang="en-US" sz="1000" dirty="0" smtClean="0"/>
              <a:t>Only 2 persons in the Team are able to do the integration in Sculi 1 ! (the others do not have Delphi know-how)</a:t>
            </a:r>
          </a:p>
          <a:p>
            <a:pPr marL="595313" lvl="2" indent="-265113">
              <a:spcBef>
                <a:spcPct val="0"/>
              </a:spcBef>
              <a:spcAft>
                <a:spcPct val="40000"/>
              </a:spcAft>
            </a:pPr>
            <a:r>
              <a:rPr lang="en-US" sz="1000" dirty="0" smtClean="0"/>
              <a:t>We will have the same stability problems (known Delphi support issues on Windows 7)</a:t>
            </a:r>
          </a:p>
          <a:p>
            <a:pPr marL="595313" lvl="2" indent="-265113">
              <a:spcBef>
                <a:spcPct val="0"/>
              </a:spcBef>
              <a:spcAft>
                <a:spcPct val="40000"/>
              </a:spcAft>
            </a:pPr>
            <a:r>
              <a:rPr lang="en-US" sz="1000" dirty="0" smtClean="0"/>
              <a:t>Same user experience (cannot be improved)</a:t>
            </a:r>
          </a:p>
          <a:p>
            <a:pPr marL="595313" lvl="2" indent="-265113">
              <a:spcBef>
                <a:spcPct val="0"/>
              </a:spcBef>
              <a:spcAft>
                <a:spcPct val="400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Lidec</a:t>
            </a:r>
            <a:r>
              <a:rPr lang="de-DE" dirty="0" smtClean="0"/>
              <a:t> 2 - Sculi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7446" y="399690"/>
            <a:ext cx="313427" cy="31342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87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 Sculi </a:t>
            </a:r>
            <a:r>
              <a:rPr lang="en-US" b="0" dirty="0"/>
              <a:t>2 – Focus on </a:t>
            </a:r>
            <a:r>
              <a:rPr lang="en-US" b="0" dirty="0" err="1"/>
              <a:t>Lidec</a:t>
            </a:r>
            <a:r>
              <a:rPr lang="en-US" b="0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7809483" cy="2849114"/>
          </a:xfrm>
        </p:spPr>
        <p:txBody>
          <a:bodyPr/>
          <a:lstStyle/>
          <a:p>
            <a:r>
              <a:rPr lang="en-US" sz="1400" b="0" dirty="0"/>
              <a:t>Advantages</a:t>
            </a:r>
          </a:p>
          <a:p>
            <a:pPr lvl="1"/>
            <a:r>
              <a:rPr lang="en-US" sz="1000" dirty="0" smtClean="0"/>
              <a:t>100 % </a:t>
            </a:r>
            <a:r>
              <a:rPr lang="en-US" sz="1000" dirty="0" err="1" smtClean="0"/>
              <a:t>.Net</a:t>
            </a:r>
            <a:r>
              <a:rPr lang="en-US" sz="1000" dirty="0" smtClean="0"/>
              <a:t>/C# </a:t>
            </a:r>
            <a:r>
              <a:rPr lang="en-US" sz="1000" dirty="0" smtClean="0">
                <a:sym typeface="Wingdings" pitchFamily="2" charset="2"/>
              </a:rPr>
              <a:t> better stability by using the </a:t>
            </a:r>
            <a:r>
              <a:rPr lang="en-US" sz="1000" dirty="0" err="1" smtClean="0">
                <a:sym typeface="Wingdings" pitchFamily="2" charset="2"/>
              </a:rPr>
              <a:t>.Net</a:t>
            </a:r>
            <a:r>
              <a:rPr lang="en-US" sz="1000" dirty="0" smtClean="0">
                <a:sym typeface="Wingdings" pitchFamily="2" charset="2"/>
              </a:rPr>
              <a:t> Framework (Windows XP / Windows 7 / Windows 8)</a:t>
            </a:r>
          </a:p>
          <a:p>
            <a:pPr lvl="1"/>
            <a:r>
              <a:rPr lang="en-US" sz="1000" dirty="0" smtClean="0">
                <a:sym typeface="Wingdings" pitchFamily="2" charset="2"/>
              </a:rPr>
              <a:t>All the Team is able to work in </a:t>
            </a:r>
            <a:r>
              <a:rPr lang="en-US" sz="1000" dirty="0" err="1" smtClean="0">
                <a:sym typeface="Wingdings" pitchFamily="2" charset="2"/>
              </a:rPr>
              <a:t>.Net</a:t>
            </a:r>
            <a:r>
              <a:rPr lang="en-US" sz="1000" dirty="0" smtClean="0">
                <a:sym typeface="Wingdings" pitchFamily="2" charset="2"/>
              </a:rPr>
              <a:t>/C# </a:t>
            </a:r>
            <a:r>
              <a:rPr lang="en-US" sz="1000" dirty="0" smtClean="0">
                <a:sym typeface="Wingdings" pitchFamily="2" charset="2"/>
              </a:rPr>
              <a:t>environment</a:t>
            </a:r>
          </a:p>
          <a:p>
            <a:pPr lvl="1"/>
            <a:endParaRPr lang="en-US" sz="1000" dirty="0" smtClean="0">
              <a:sym typeface="Wingdings" pitchFamily="2" charset="2"/>
            </a:endParaRPr>
          </a:p>
          <a:p>
            <a:endParaRPr lang="en-US" sz="1400" b="0" dirty="0"/>
          </a:p>
          <a:p>
            <a:r>
              <a:rPr lang="en-US" sz="1400" b="0" dirty="0"/>
              <a:t>Disadvantages</a:t>
            </a:r>
          </a:p>
          <a:p>
            <a:pPr marL="595313" lvl="2" indent="-265113">
              <a:spcBef>
                <a:spcPct val="0"/>
              </a:spcBef>
              <a:spcAft>
                <a:spcPct val="40000"/>
              </a:spcAft>
            </a:pPr>
            <a:r>
              <a:rPr lang="en-US" sz="1000" dirty="0" smtClean="0"/>
              <a:t>2 products on the market until Sculi 2 contains all the features of Sculi 1</a:t>
            </a:r>
            <a:endParaRPr lang="en-US" sz="1000" dirty="0"/>
          </a:p>
          <a:p>
            <a:endParaRPr lang="en-US" sz="1400" b="0" dirty="0" smtClean="0"/>
          </a:p>
          <a:p>
            <a:endParaRPr lang="en-US" sz="1400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Lidec</a:t>
            </a:r>
            <a:r>
              <a:rPr lang="de-DE" dirty="0" smtClean="0"/>
              <a:t> 2 - Sculi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7446" y="399690"/>
            <a:ext cx="313427" cy="31342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0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128660" cy="1824218"/>
          </a:xfrm>
        </p:spPr>
        <p:txBody>
          <a:bodyPr/>
          <a:lstStyle/>
          <a:p>
            <a:r>
              <a:rPr lang="en-US" sz="1600" b="0" dirty="0" smtClean="0"/>
              <a:t>Some features / bugs have to be fixed in Sculi 1</a:t>
            </a:r>
          </a:p>
          <a:p>
            <a:pPr lvl="1"/>
            <a:r>
              <a:rPr lang="en-US" sz="1200" dirty="0" smtClean="0"/>
              <a:t>Monitor Emulation (Master 4)</a:t>
            </a:r>
          </a:p>
          <a:p>
            <a:pPr lvl="1"/>
            <a:r>
              <a:rPr lang="en-US" sz="1200" dirty="0" smtClean="0"/>
              <a:t>Variable Editor bugs (Master 4)</a:t>
            </a:r>
          </a:p>
          <a:p>
            <a:pPr lvl="1"/>
            <a:r>
              <a:rPr lang="en-US" sz="1200" b="0" dirty="0" smtClean="0"/>
              <a:t>SCR</a:t>
            </a:r>
          </a:p>
          <a:p>
            <a:pPr lvl="1"/>
            <a:r>
              <a:rPr lang="en-US" sz="1200" dirty="0" err="1" smtClean="0"/>
              <a:t>Lidec</a:t>
            </a:r>
            <a:r>
              <a:rPr lang="en-US" sz="1200" dirty="0" smtClean="0"/>
              <a:t> 1 connection establishment speed</a:t>
            </a:r>
          </a:p>
          <a:p>
            <a:pPr lvl="1"/>
            <a:r>
              <a:rPr lang="en-US" sz="1200" b="0" dirty="0" smtClean="0"/>
              <a:t>Integration of PAMS Licenses files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Lidec</a:t>
            </a:r>
            <a:r>
              <a:rPr lang="de-DE" dirty="0" smtClean="0"/>
              <a:t> 2 - Sculi</a:t>
            </a:r>
          </a:p>
        </p:txBody>
      </p:sp>
    </p:spTree>
    <p:extLst>
      <p:ext uri="{BB962C8B-B14F-4D97-AF65-F5344CB8AC3E}">
        <p14:creationId xmlns:p14="http://schemas.microsoft.com/office/powerpoint/2010/main" val="3881133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128660" cy="2307428"/>
          </a:xfrm>
        </p:spPr>
        <p:txBody>
          <a:bodyPr/>
          <a:lstStyle/>
          <a:p>
            <a:r>
              <a:rPr lang="en-US" sz="1600" b="0" dirty="0" smtClean="0">
                <a:sym typeface="Wingdings" pitchFamily="2" charset="2"/>
              </a:rPr>
              <a:t>  1</a:t>
            </a:r>
            <a:r>
              <a:rPr lang="en-US" sz="1600" b="0" baseline="30000" dirty="0" smtClean="0">
                <a:sym typeface="Wingdings" pitchFamily="2" charset="2"/>
              </a:rPr>
              <a:t>st</a:t>
            </a:r>
            <a:r>
              <a:rPr lang="en-US" sz="1600" b="0" dirty="0" smtClean="0">
                <a:sym typeface="Wingdings" pitchFamily="2" charset="2"/>
              </a:rPr>
              <a:t> July</a:t>
            </a:r>
          </a:p>
          <a:p>
            <a:pPr lvl="1"/>
            <a:r>
              <a:rPr lang="en-US" sz="1200" dirty="0" smtClean="0">
                <a:sym typeface="Wingdings" pitchFamily="2" charset="2"/>
              </a:rPr>
              <a:t>All the team is working on Sculi 1</a:t>
            </a:r>
          </a:p>
          <a:p>
            <a:pPr lvl="1"/>
            <a:endParaRPr lang="en-US" sz="1200" b="0" dirty="0">
              <a:sym typeface="Wingdings" pitchFamily="2" charset="2"/>
            </a:endParaRPr>
          </a:p>
          <a:p>
            <a:r>
              <a:rPr lang="en-US" sz="1600" b="0" dirty="0" smtClean="0">
                <a:sym typeface="Wingdings" pitchFamily="2" charset="2"/>
              </a:rPr>
              <a:t>1</a:t>
            </a:r>
            <a:r>
              <a:rPr lang="en-US" sz="1600" b="0" baseline="30000" dirty="0" smtClean="0">
                <a:sym typeface="Wingdings" pitchFamily="2" charset="2"/>
              </a:rPr>
              <a:t>st</a:t>
            </a:r>
            <a:r>
              <a:rPr lang="en-US" sz="1600" b="0" dirty="0" smtClean="0">
                <a:sym typeface="Wingdings" pitchFamily="2" charset="2"/>
              </a:rPr>
              <a:t> July </a:t>
            </a:r>
          </a:p>
          <a:p>
            <a:pPr lvl="1"/>
            <a:r>
              <a:rPr lang="en-US" sz="1000" dirty="0" smtClean="0">
                <a:sym typeface="Wingdings" pitchFamily="2" charset="2"/>
              </a:rPr>
              <a:t>The team is working in </a:t>
            </a:r>
            <a:r>
              <a:rPr lang="en-US" sz="1000" dirty="0" smtClean="0">
                <a:sym typeface="Wingdings" pitchFamily="2" charset="2"/>
              </a:rPr>
              <a:t>iterations on Sculi </a:t>
            </a:r>
            <a:r>
              <a:rPr lang="en-US" sz="1000" dirty="0" smtClean="0">
                <a:sym typeface="Wingdings" pitchFamily="2" charset="2"/>
              </a:rPr>
              <a:t>1 / Sculi 2</a:t>
            </a:r>
          </a:p>
          <a:p>
            <a:pPr lvl="2"/>
            <a:r>
              <a:rPr lang="en-US" sz="1000" b="0" dirty="0" smtClean="0">
                <a:sym typeface="Wingdings" pitchFamily="2" charset="2"/>
              </a:rPr>
              <a:t>Sculi 1 : 1 week</a:t>
            </a:r>
          </a:p>
          <a:p>
            <a:pPr lvl="2"/>
            <a:r>
              <a:rPr lang="en-US" sz="1000" dirty="0" smtClean="0">
                <a:sym typeface="Wingdings" pitchFamily="2" charset="2"/>
              </a:rPr>
              <a:t>Sculi 2 : 3 weeks</a:t>
            </a:r>
            <a:endParaRPr lang="en-US" sz="1000" b="0" dirty="0" smtClean="0">
              <a:sym typeface="Wingdings" pitchFamily="2" charset="2"/>
            </a:endParaRPr>
          </a:p>
          <a:p>
            <a:endParaRPr lang="en-US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Lidec</a:t>
            </a:r>
            <a:r>
              <a:rPr lang="de-DE" dirty="0" smtClean="0"/>
              <a:t> 2 - Sculi</a:t>
            </a:r>
          </a:p>
        </p:txBody>
      </p:sp>
    </p:spTree>
    <p:extLst>
      <p:ext uri="{BB962C8B-B14F-4D97-AF65-F5344CB8AC3E}">
        <p14:creationId xmlns:p14="http://schemas.microsoft.com/office/powerpoint/2010/main" val="435918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9007">
  <a:themeElements>
    <a:clrScheme name="29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FFFF99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E78A"/>
      </a:accent6>
      <a:hlink>
        <a:srgbClr val="B2B2B2"/>
      </a:hlink>
      <a:folHlink>
        <a:srgbClr val="DDDDDD"/>
      </a:folHlink>
    </a:clrScheme>
    <a:fontScheme name="29007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19050" cap="flat" cmpd="sng" algn="ctr">
          <a:solidFill>
            <a:srgbClr val="B563A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19050" cap="flat" cmpd="sng" algn="ctr">
          <a:solidFill>
            <a:srgbClr val="B563A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9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FBE96C92FAFE44BB3D549460650695" ma:contentTypeVersion="0" ma:contentTypeDescription="Create a new document." ma:contentTypeScope="" ma:versionID="752464f92d7de567d8703a66f90bed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043F97-D84F-4759-BB7F-83E80F0EAB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E5F891-806D-46F5-80EF-4547186974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322C8A-1690-468B-95AA-51BF7AA3F230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29007</Template>
  <TotalTime>0</TotalTime>
  <Words>383</Words>
  <Application>Microsoft Office PowerPoint</Application>
  <PresentationFormat>A4 Paper (210x297 mm)</PresentationFormat>
  <Paragraphs>107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29007</vt:lpstr>
      <vt:lpstr>Lidec 2 – Sculi</vt:lpstr>
      <vt:lpstr>Lidec 2 Milestones</vt:lpstr>
      <vt:lpstr>Sculi for Lidec 2</vt:lpstr>
      <vt:lpstr>Lidec 2 - Sculi</vt:lpstr>
      <vt:lpstr>How to reach the milestones - possibilities</vt:lpstr>
      <vt:lpstr> Sculi 1 – Add new features for Lidec 2</vt:lpstr>
      <vt:lpstr> Sculi 2 – Focus on Lidec 2</vt:lpstr>
      <vt:lpstr>But !</vt:lpstr>
      <vt:lpstr>Suggestion</vt:lpstr>
    </vt:vector>
  </TitlesOfParts>
  <Company>Liebherr Machines Bulle 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différents programmes</dc:title>
  <dc:creator>Jacques Progin</dc:creator>
  <cp:lastModifiedBy>Terreaux Patrick (LMB)</cp:lastModifiedBy>
  <cp:revision>414</cp:revision>
  <dcterms:created xsi:type="dcterms:W3CDTF">2007-11-08T11:17:38Z</dcterms:created>
  <dcterms:modified xsi:type="dcterms:W3CDTF">2012-04-03T11:36:24Z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0x0101001AFBE96C92FAFE44BB3D549460650695</vt:lpwstr>
  </property>
</Properties>
</file>