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3" r:id="rId5"/>
    <p:sldId id="358" r:id="rId6"/>
    <p:sldId id="349" r:id="rId7"/>
    <p:sldId id="361" r:id="rId8"/>
    <p:sldId id="359" r:id="rId9"/>
    <p:sldId id="360" r:id="rId10"/>
    <p:sldId id="362" r:id="rId11"/>
    <p:sldId id="363" r:id="rId12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33CC"/>
    <a:srgbClr val="CCECFF"/>
    <a:srgbClr val="00CC66"/>
    <a:srgbClr val="CCFFCC"/>
    <a:srgbClr val="FF505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7" autoAdjust="0"/>
    <p:restoredTop sz="93801" autoAdjust="0"/>
  </p:normalViewPr>
  <p:slideViewPr>
    <p:cSldViewPr snapToGrid="0">
      <p:cViewPr>
        <p:scale>
          <a:sx n="100" d="100"/>
          <a:sy n="100" d="100"/>
        </p:scale>
        <p:origin x="-1020" y="-3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4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64496E8B-5DE3-4860-AD6F-23075DE52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4581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FF3C50E-457D-45EF-8B0E-6BA21E7DF4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74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7415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54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4A35A9-64C4-49C5-91FF-E1B955EA4427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39168"/>
            <a:ext cx="157321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00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17D-F49E-41F5-8A76-C709556481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033604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381-2918-40D1-9359-F221D6CFF0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697675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71DD-8515-4A51-9FE0-A0C0FC97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576136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59998-35E4-4CEA-84D3-5E7314E36A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924080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D66C-3437-4FE1-B452-E9DB7CCAC3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2574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32FD-5633-4B99-8272-D6A4608614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91657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980D-8EFF-4CF1-8E4B-BBAF69CC28B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40739972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347-4ED7-4197-B4FE-323D13F14A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835696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555C-DFB7-4975-AFD4-E5B2EB168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7519994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4BB7-9496-4785-94F8-247BB7264F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158302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F371-8FC4-41A4-9A04-126A983A3E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6933254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527C-0C5E-43D9-8DEF-8E2F73EA3F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8145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2941656F-27E5-4F29-BDEF-9B313CD734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314532" y="4493043"/>
            <a:ext cx="28876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../../Pr&#228;sentationen/Firmengruppen-Pr&#228;sentation/Finale%20Version/Die%20Mobilbagger.ppt" TargetMode="External"/><Relationship Id="rId18" Type="http://schemas.openxmlformats.org/officeDocument/2006/relationships/image" Target="../media/image11.jpeg"/><Relationship Id="rId26" Type="http://schemas.openxmlformats.org/officeDocument/2006/relationships/image" Target="../media/image15.jpeg"/><Relationship Id="rId3" Type="http://schemas.openxmlformats.org/officeDocument/2006/relationships/hyperlink" Target="../../Pr&#228;sentationen/Firmengruppen-Pr&#228;sentation/Finale%20Version/Die%20Kuehl-%20und%20Gefriergeraete.ppt" TargetMode="External"/><Relationship Id="rId21" Type="http://schemas.openxmlformats.org/officeDocument/2006/relationships/hyperlink" Target="../../Pr&#228;sentationen/Firmengruppen-Pr&#228;sentation/Finale%20Version/Die%20Mischtechnik.ppt" TargetMode="External"/><Relationship Id="rId34" Type="http://schemas.openxmlformats.org/officeDocument/2006/relationships/hyperlink" Target="../../Pr&#228;sentationen/Firmengruppen-Pr&#228;sentation/Finale%20Version/Die%20Planier-%20und%20Laderaupen.ppt" TargetMode="External"/><Relationship Id="rId7" Type="http://schemas.openxmlformats.org/officeDocument/2006/relationships/hyperlink" Target="../../Pr&#228;sentationen/Firmengruppen-Pr&#228;sentation/Finale%20Version/Die%20Verkehrstechnik.ppt" TargetMode="External"/><Relationship Id="rId12" Type="http://schemas.openxmlformats.org/officeDocument/2006/relationships/image" Target="../media/image8.jpeg"/><Relationship Id="rId17" Type="http://schemas.openxmlformats.org/officeDocument/2006/relationships/hyperlink" Target="../../Pr&#228;sentationen/Firmengruppen-Pr&#228;sentation/Finale%20Version/Die%20Hydroseilbagger,%20Ramm-%20und%20Bohrgeraete.ppt" TargetMode="External"/><Relationship Id="rId25" Type="http://schemas.openxmlformats.org/officeDocument/2006/relationships/hyperlink" Target="../../Pr&#228;sentationen/Firmengruppen-Pr&#228;sentation/Finale%20Version/Die%20Fahrzeugkrane.ppt" TargetMode="External"/><Relationship Id="rId3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2.jpeg"/><Relationship Id="rId29" Type="http://schemas.openxmlformats.org/officeDocument/2006/relationships/hyperlink" Target="../../Pr&#228;sentationen/Firmengruppen-Pr&#228;sentation/Finale%20Version/Die%20maritimen%20Krane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../../Pr&#228;sentationen/Firmengruppen-Pr&#228;sentation/Finale%20Version/Die%20Hotels.ppt" TargetMode="External"/><Relationship Id="rId24" Type="http://schemas.openxmlformats.org/officeDocument/2006/relationships/image" Target="../media/image14.jpeg"/><Relationship Id="rId32" Type="http://schemas.openxmlformats.org/officeDocument/2006/relationships/hyperlink" Target="../../Pr&#228;sentationen/Firmengruppen-Pr&#228;sentation/Finale%20Version/Die%20Komponenten.ppt" TargetMode="External"/><Relationship Id="rId5" Type="http://schemas.openxmlformats.org/officeDocument/2006/relationships/hyperlink" Target="../../Pr&#228;sentationen/Firmengruppen-Pr&#228;sentation/Finale%20Version/Die%20Luftfahrtausruestung.ppt" TargetMode="External"/><Relationship Id="rId15" Type="http://schemas.openxmlformats.org/officeDocument/2006/relationships/hyperlink" Target="../../Pr&#228;sentationen/Firmengruppen-Pr&#228;sentation/Finale%20Version/Die%20Raupenbagger.ppt" TargetMode="External"/><Relationship Id="rId23" Type="http://schemas.openxmlformats.org/officeDocument/2006/relationships/hyperlink" Target="../../Pr&#228;sentationen/Firmengruppen-Pr&#228;sentation/Finale%20Version/Die%20Muldenkipper.ppt" TargetMode="External"/><Relationship Id="rId28" Type="http://schemas.openxmlformats.org/officeDocument/2006/relationships/image" Target="../media/image16.jpeg"/><Relationship Id="rId36" Type="http://schemas.openxmlformats.org/officeDocument/2006/relationships/image" Target="../media/image21.jpeg"/><Relationship Id="rId10" Type="http://schemas.openxmlformats.org/officeDocument/2006/relationships/image" Target="../media/image7.jpeg"/><Relationship Id="rId19" Type="http://schemas.openxmlformats.org/officeDocument/2006/relationships/hyperlink" Target="../../Pr&#228;sentationen/Firmengruppen-Pr&#228;sentation/Finale%20Version/Die%20Radlader.ppt" TargetMode="External"/><Relationship Id="rId31" Type="http://schemas.openxmlformats.org/officeDocument/2006/relationships/image" Target="../media/image18.jpeg"/><Relationship Id="rId4" Type="http://schemas.openxmlformats.org/officeDocument/2006/relationships/image" Target="../media/image4.jpeg"/><Relationship Id="rId9" Type="http://schemas.openxmlformats.org/officeDocument/2006/relationships/hyperlink" Target="../../Pr&#228;sentationen/Firmengruppen-Pr&#228;sentation/Finale%20Version/Der%20Werkzeugmaschinenbereich.ppt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jpeg"/><Relationship Id="rId27" Type="http://schemas.openxmlformats.org/officeDocument/2006/relationships/hyperlink" Target="../../Pr&#228;sentationen/Firmengruppen-Pr&#228;sentation/Finale%20Version/Die%20Raupenkrane.ppt" TargetMode="External"/><Relationship Id="rId30" Type="http://schemas.openxmlformats.org/officeDocument/2006/relationships/image" Target="../media/image17.jpeg"/><Relationship Id="rId35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chemeClr val="tx1"/>
                </a:solidFill>
              </a:rPr>
              <a:t>Sculi 2 / </a:t>
            </a:r>
            <a:r>
              <a:rPr lang="de-DE" dirty="0" err="1" smtClean="0">
                <a:solidFill>
                  <a:schemeClr val="tx1"/>
                </a:solidFill>
              </a:rPr>
              <a:t>Lidec</a:t>
            </a:r>
            <a:r>
              <a:rPr lang="de-DE" dirty="0" smtClean="0">
                <a:solidFill>
                  <a:schemeClr val="tx1"/>
                </a:solidFill>
              </a:rPr>
              <a:t> 2 - Sontheim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1811338"/>
            <a:ext cx="9047163" cy="430887"/>
          </a:xfrm>
        </p:spPr>
        <p:txBody>
          <a:bodyPr/>
          <a:lstStyle/>
          <a:p>
            <a:pPr eaLnBrk="1" hangingPunct="1"/>
            <a:r>
              <a:rPr lang="de-DE" dirty="0" smtClean="0"/>
              <a:t>01.06.2012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95288" y="2703513"/>
            <a:ext cx="9097962" cy="1489075"/>
            <a:chOff x="230" y="1703"/>
            <a:chExt cx="5290" cy="938"/>
          </a:xfrm>
        </p:grpSpPr>
        <p:pic>
          <p:nvPicPr>
            <p:cNvPr id="3077" name="Picture 5" descr="S4_12">
              <a:hlinkClick r:id="rId3" action="ppaction://hlinkpres?slideindex=1&amp;slidetitle=Die Kühl- und Gefriergeräte" tooltip="Die Kuehl- und Gefriergeraete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187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S4_13">
              <a:hlinkClick r:id="rId5" action="ppaction://hlinkpres?slideindex=1&amp;slidetitle=Die Luftfahrtausrüstungen" tooltip="Die Luftfahrtausruestung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S4_14">
              <a:hlinkClick r:id="rId7" action="ppaction://hlinkpres?slideindex=1&amp;slidetitle=Die Verkehrstechnik" tooltip="Die Verkehrstechnik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S4_15">
              <a:hlinkClick r:id="rId9" action="ppaction://hlinkpres?slideindex=1&amp;slidetitle=Der Werkzeugmaschinenbereich" tooltip="Der Werkzeugmaschinenbereich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 descr="S4_18">
              <a:hlinkClick r:id="rId11" action="ppaction://hlinkpres?slideindex=1&amp;slidetitle=Die Hotels" tooltip="Die Hotels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 descr="S4_3">
              <a:hlinkClick r:id="rId13" action="ppaction://hlinkpres?slideindex=1&amp;slidetitle=Die Mobilbagger" tooltip="Die Mobilbagger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 descr="S4_4">
              <a:hlinkClick r:id="rId15" action="ppaction://hlinkpres?slideindex=1&amp;slidetitle=Die Raupenbagger" tooltip="Die Raupenbagger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 descr="S4_6">
              <a:hlinkClick r:id="rId17" action="ppaction://hlinkpres?slideindex=1&amp;slidetitle=Die Hydroseilbagger" tooltip="Die Hydroseilbagger, Ramm- und Bohrgeraete"/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S4_8">
              <a:hlinkClick r:id="rId19" action="ppaction://hlinkpres?slideindex=1&amp;slidetitle=Die Radlader" tooltip="Die Radlader"/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1705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 descr="kleinbildchen2">
              <a:hlinkClick r:id="rId21" action="ppaction://hlinkpres?slideindex=1&amp;slidetitle=Die Mischtechnik" tooltip="Die Mischtechnik"/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 descr="kleinbildchen5">
              <a:hlinkClick r:id="rId23" action="ppaction://hlinkpres?slideindex=1&amp;slidetitle=Die Muldenkipper" tooltip="Die Muldenkipper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 descr="kleinbildchen9">
              <a:hlinkClick r:id="rId25" action="ppaction://hlinkpres?slideindex=1&amp;slidetitle=Die Fahrzeugkrane" tooltip="Die Fahrzeugkrane"/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 descr="kleinbildchen10">
              <a:hlinkClick r:id="rId27" action="ppaction://hlinkpres?slideindex=1&amp;slidetitle=Die Raupenkrane" tooltip="Die Raupenkrane"/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8" descr="kleinbildchen11">
              <a:hlinkClick r:id="rId29" action="ppaction://hlinkpres?slideindex=1&amp;slidetitle=Die maritimen Krane" tooltip="Die maritimen Krane"/>
            </p:cNvPr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kleinbildchen12">
              <a:hlinkClick r:id="rId29" action="ppaction://hlinkpres?slideindex=1&amp;slidetitle=Die maritimen Krane" tooltip="Die Containerkrane"/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" y="2187"/>
              <a:ext cx="559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kleinbildchen17">
              <a:hlinkClick r:id="rId32" action="ppaction://hlinkpres?slideindex=1&amp;slidetitle=Die Komponenten" tooltip="Die Komponenten"/>
            </p:cNvPr>
            <p:cNvPicPr>
              <a:picLocks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1" descr="kleinbildchen7">
              <a:hlinkClick r:id="rId34" action="ppaction://hlinkpres?slideindex=1&amp;slidetitle=Planier- und Laderaupen, Rohrleger, Teleskoplader" tooltip="Die Planier- und Laderaupen, Rohrleger, Teleskoplader"/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 descr="kleinbildchen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Sculi 2 – Sontheim 01.06.2012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3929410"/>
          </a:xfrm>
        </p:spPr>
        <p:txBody>
          <a:bodyPr/>
          <a:lstStyle/>
          <a:p>
            <a:r>
              <a:rPr lang="en-US" sz="1400" b="0" dirty="0" smtClean="0"/>
              <a:t>ASAM D-Server Architecture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Sontheim MDT Architecture</a:t>
            </a:r>
          </a:p>
          <a:p>
            <a:endParaRPr lang="en-US" sz="1400" b="0" dirty="0"/>
          </a:p>
          <a:p>
            <a:r>
              <a:rPr lang="en-US" sz="1400" b="0" dirty="0" smtClean="0"/>
              <a:t>D-PDU vs. J2534</a:t>
            </a:r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/>
              <a:t>Sculi 2 / </a:t>
            </a:r>
            <a:r>
              <a:rPr lang="en-US" sz="1400" b="0" dirty="0" err="1"/>
              <a:t>Lidec</a:t>
            </a:r>
            <a:r>
              <a:rPr lang="en-US" sz="1400" b="0" dirty="0"/>
              <a:t> 2 with Sontheim </a:t>
            </a:r>
            <a:r>
              <a:rPr lang="en-US" sz="1400" b="0" dirty="0" smtClean="0"/>
              <a:t>– Architecture</a:t>
            </a:r>
          </a:p>
          <a:p>
            <a:endParaRPr lang="en-US" sz="1400" b="0" dirty="0"/>
          </a:p>
          <a:p>
            <a:r>
              <a:rPr lang="en-US" sz="1400" b="0" dirty="0" smtClean="0"/>
              <a:t>Proof of Concept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Conclusion</a:t>
            </a:r>
            <a:endParaRPr lang="en-US" sz="1400" b="0" dirty="0"/>
          </a:p>
          <a:p>
            <a:endParaRPr lang="en-US" sz="1400" b="0" dirty="0" smtClean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7469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647700" y="1006005"/>
            <a:ext cx="8584806" cy="4521991"/>
          </a:xfrm>
          <a:prstGeom prst="rect">
            <a:avLst/>
          </a:prstGeom>
          <a:solidFill>
            <a:srgbClr val="00B050">
              <a:alpha val="3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265113" marR="0" indent="-265113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D-Server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ASAM – D-Server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884222" y="3965974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indent="-265113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D-PDU</a:t>
            </a:r>
          </a:p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ASAM MCD-1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884222" y="2739555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D-Server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884222" y="1513137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ASAM MCD-3</a:t>
            </a:r>
          </a:p>
        </p:txBody>
      </p:sp>
      <p:cxnSp>
        <p:nvCxnSpPr>
          <p:cNvPr id="70" name="Straight Arrow Connector 69"/>
          <p:cNvCxnSpPr>
            <a:stCxn id="65" idx="1"/>
            <a:endCxn id="68" idx="4"/>
          </p:cNvCxnSpPr>
          <p:nvPr/>
        </p:nvCxnSpPr>
        <p:spPr bwMode="auto">
          <a:xfrm flipH="1">
            <a:off x="3143249" y="3267001"/>
            <a:ext cx="740973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Flowchart: Magnetic Disk 67"/>
          <p:cNvSpPr/>
          <p:nvPr/>
        </p:nvSpPr>
        <p:spPr bwMode="auto">
          <a:xfrm>
            <a:off x="821930" y="2445507"/>
            <a:ext cx="2321319" cy="1642988"/>
          </a:xfrm>
          <a:prstGeom prst="flowChartMagneticDisk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 2.2.0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ASAM MCD-2</a:t>
            </a:r>
          </a:p>
        </p:txBody>
      </p:sp>
    </p:spTree>
    <p:extLst>
      <p:ext uri="{BB962C8B-B14F-4D97-AF65-F5344CB8AC3E}">
        <p14:creationId xmlns:p14="http://schemas.microsoft.com/office/powerpoint/2010/main" val="802941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647700" y="1006005"/>
            <a:ext cx="8584806" cy="4521991"/>
          </a:xfrm>
          <a:prstGeom prst="rect">
            <a:avLst/>
          </a:prstGeom>
          <a:solidFill>
            <a:srgbClr val="00B050">
              <a:alpha val="3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265113" marR="0" indent="-265113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MDT Server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Sontheim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884222" y="3965974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indent="-265113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J2534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(12’000 </a:t>
            </a:r>
            <a:r>
              <a:rPr lang="en-US" sz="1800" dirty="0">
                <a:solidFill>
                  <a:schemeClr val="tx1"/>
                </a:solidFill>
              </a:rPr>
              <a:t>€)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84222" y="2739555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MDT-Server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(85’000 €)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884222" y="1513137"/>
            <a:ext cx="4048122" cy="105489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Owner</a:t>
            </a:r>
          </a:p>
        </p:txBody>
      </p:sp>
      <p:cxnSp>
        <p:nvCxnSpPr>
          <p:cNvPr id="70" name="Straight Arrow Connector 69"/>
          <p:cNvCxnSpPr>
            <a:stCxn id="65" idx="1"/>
            <a:endCxn id="68" idx="4"/>
          </p:cNvCxnSpPr>
          <p:nvPr/>
        </p:nvCxnSpPr>
        <p:spPr bwMode="auto">
          <a:xfrm flipH="1">
            <a:off x="3143249" y="3267001"/>
            <a:ext cx="740973" cy="0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Flowchart: Magnetic Disk 67"/>
          <p:cNvSpPr/>
          <p:nvPr/>
        </p:nvSpPr>
        <p:spPr bwMode="auto">
          <a:xfrm>
            <a:off x="821930" y="2445507"/>
            <a:ext cx="2321319" cy="1642988"/>
          </a:xfrm>
          <a:prstGeom prst="flowChartMagneticDisk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2.0.1</a:t>
            </a:r>
          </a:p>
        </p:txBody>
      </p:sp>
    </p:spTree>
    <p:extLst>
      <p:ext uri="{BB962C8B-B14F-4D97-AF65-F5344CB8AC3E}">
        <p14:creationId xmlns:p14="http://schemas.microsoft.com/office/powerpoint/2010/main" val="3792663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D-PDU vs. </a:t>
            </a:r>
            <a:r>
              <a:rPr lang="en-US" dirty="0" smtClean="0"/>
              <a:t>J2534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1873463"/>
          </a:xfrm>
        </p:spPr>
        <p:txBody>
          <a:bodyPr/>
          <a:lstStyle/>
          <a:p>
            <a:r>
              <a:rPr lang="en-US" sz="1400" b="0" dirty="0" smtClean="0"/>
              <a:t>D-PDU (Part of the D-Server Automotive Standard)</a:t>
            </a:r>
          </a:p>
          <a:p>
            <a:pPr lvl="1"/>
            <a:r>
              <a:rPr lang="en-US" sz="1200" b="0" dirty="0" smtClean="0"/>
              <a:t>The D-PDU API will address the generic software interface, the protocol abstraction, its exchangeability as well as the compatibility towards existing standards such as SAE J2534-1 and RP1210a.</a:t>
            </a:r>
          </a:p>
          <a:p>
            <a:pPr lvl="1"/>
            <a:endParaRPr lang="en-US" sz="1200" b="0" dirty="0" smtClean="0"/>
          </a:p>
          <a:p>
            <a:pPr lvl="1"/>
            <a:r>
              <a:rPr lang="en-US" sz="1200" b="0" dirty="0" smtClean="0"/>
              <a:t>The </a:t>
            </a:r>
            <a:r>
              <a:rPr lang="en-US" sz="1200" b="0" dirty="0"/>
              <a:t>definition of the D-PDU API is closely related to SAE J2534-1 and RP1210a to </a:t>
            </a:r>
            <a:r>
              <a:rPr lang="en-US" sz="1200" b="0" dirty="0" smtClean="0"/>
              <a:t>allow mapping </a:t>
            </a:r>
            <a:r>
              <a:rPr lang="en-US" sz="1200" b="0" dirty="0"/>
              <a:t>of functionality in both directions. However</a:t>
            </a:r>
            <a:r>
              <a:rPr lang="en-US" sz="1200" b="0" dirty="0">
                <a:solidFill>
                  <a:srgbClr val="FF0000"/>
                </a:solidFill>
              </a:rPr>
              <a:t>, it extends their definitions to cover the full width </a:t>
            </a:r>
            <a:r>
              <a:rPr lang="en-US" sz="1200" b="0" dirty="0" smtClean="0">
                <a:solidFill>
                  <a:srgbClr val="FF0000"/>
                </a:solidFill>
              </a:rPr>
              <a:t>of enhanced </a:t>
            </a:r>
            <a:r>
              <a:rPr lang="en-US" sz="1200" b="0" dirty="0">
                <a:solidFill>
                  <a:srgbClr val="FF0000"/>
                </a:solidFill>
              </a:rPr>
              <a:t>diagnostics</a:t>
            </a:r>
            <a:r>
              <a:rPr lang="en-US" sz="1200" b="0" dirty="0" smtClean="0"/>
              <a:t>.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001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495420" y="4257289"/>
            <a:ext cx="7962900" cy="821547"/>
          </a:xfrm>
          <a:prstGeom prst="rect">
            <a:avLst/>
          </a:prstGeom>
          <a:solidFill>
            <a:srgbClr val="7030A0">
              <a:alpha val="3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265113" marR="0" indent="-265113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 Cards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95420" y="3434942"/>
            <a:ext cx="7962900" cy="821547"/>
          </a:xfrm>
          <a:prstGeom prst="rect">
            <a:avLst/>
          </a:prstGeom>
          <a:solidFill>
            <a:srgbClr val="00B0F0">
              <a:alpha val="3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265113" marR="0" indent="-265113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C/C++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495420" y="1208476"/>
            <a:ext cx="7962900" cy="2226466"/>
          </a:xfrm>
          <a:prstGeom prst="rect">
            <a:avLst/>
          </a:prstGeom>
          <a:solidFill>
            <a:srgbClr val="00B050">
              <a:alpha val="3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265113" marR="0" indent="-265113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.Net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/C#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Sculi 2 / </a:t>
            </a:r>
            <a:r>
              <a:rPr lang="en-US" dirty="0" err="1" smtClean="0"/>
              <a:t>Lidec</a:t>
            </a:r>
            <a:r>
              <a:rPr lang="en-US" dirty="0" smtClean="0"/>
              <a:t> 2 with Sontheim -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104770" y="1753779"/>
            <a:ext cx="1066800" cy="1209675"/>
          </a:xfrm>
          <a:prstGeom prst="flowChartMagneticDisk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</a:t>
            </a:r>
          </a:p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2.2.0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360" y="1391830"/>
            <a:ext cx="6591305" cy="585788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Sculi 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57360" y="2084766"/>
            <a:ext cx="6591304" cy="585788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ODX Parser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52595" y="2756287"/>
            <a:ext cx="3295651" cy="585788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J2534 Layer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52595" y="3575442"/>
            <a:ext cx="1696102" cy="585788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J2534 Sontheim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552818" y="3580206"/>
            <a:ext cx="1495429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J2534 ETAS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752595" y="4332689"/>
            <a:ext cx="848052" cy="585788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CANFox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9716" y="4332689"/>
            <a:ext cx="778981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CANUSB</a:t>
            </a:r>
          </a:p>
        </p:txBody>
      </p:sp>
      <p:cxnSp>
        <p:nvCxnSpPr>
          <p:cNvPr id="24" name="Straight Arrow Connector 23"/>
          <p:cNvCxnSpPr>
            <a:stCxn id="16" idx="1"/>
            <a:endCxn id="10" idx="4"/>
          </p:cNvCxnSpPr>
          <p:nvPr/>
        </p:nvCxnSpPr>
        <p:spPr bwMode="auto">
          <a:xfrm flipH="1" flipV="1">
            <a:off x="1171570" y="2358617"/>
            <a:ext cx="585790" cy="19043"/>
          </a:xfrm>
          <a:prstGeom prst="straightConnector1">
            <a:avLst/>
          </a:prstGeom>
          <a:solidFill>
            <a:schemeClr val="accent1">
              <a:alpha val="3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3552818" y="4332689"/>
            <a:ext cx="1209675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ES581.3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157782" y="3580206"/>
            <a:ext cx="1590677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D-PDU Vector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157782" y="4332689"/>
            <a:ext cx="1062039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CaseXL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157782" y="2756287"/>
            <a:ext cx="3190882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D-PDU Layer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24658" y="3580206"/>
            <a:ext cx="1519242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D-PDU DSA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824657" y="4332689"/>
            <a:ext cx="957263" cy="58578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DSA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35635" y="5419738"/>
            <a:ext cx="424026" cy="292894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5467" y="5402653"/>
            <a:ext cx="452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b="0" dirty="0" smtClean="0">
                <a:solidFill>
                  <a:schemeClr val="tx1"/>
                </a:solidFill>
              </a:rPr>
              <a:t>Proof of concept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7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4043287"/>
          </a:xfrm>
        </p:spPr>
        <p:txBody>
          <a:bodyPr/>
          <a:lstStyle/>
          <a:p>
            <a:r>
              <a:rPr lang="en-US" sz="1400" b="0" dirty="0" smtClean="0"/>
              <a:t>My Challenge</a:t>
            </a:r>
          </a:p>
          <a:p>
            <a:pPr lvl="1"/>
            <a:r>
              <a:rPr lang="en-US" sz="1400" dirty="0" smtClean="0"/>
              <a:t>ODX</a:t>
            </a:r>
            <a:endParaRPr lang="en-US" sz="1200" b="0" dirty="0" smtClean="0"/>
          </a:p>
          <a:p>
            <a:pPr lvl="2"/>
            <a:r>
              <a:rPr lang="en-US" sz="1200" dirty="0" smtClean="0"/>
              <a:t>Load ODX file</a:t>
            </a:r>
          </a:p>
          <a:p>
            <a:pPr lvl="2"/>
            <a:r>
              <a:rPr lang="en-US" sz="1200" dirty="0" smtClean="0"/>
              <a:t>Return the number of Services</a:t>
            </a:r>
          </a:p>
          <a:p>
            <a:pPr lvl="2"/>
            <a:r>
              <a:rPr lang="en-US" sz="1200" b="0" dirty="0" smtClean="0"/>
              <a:t>Read the “UDS Tester Present” request and responses</a:t>
            </a:r>
          </a:p>
          <a:p>
            <a:pPr lvl="2"/>
            <a:r>
              <a:rPr lang="en-US" sz="1200" dirty="0" smtClean="0"/>
              <a:t>Read a “Value” request and responses</a:t>
            </a:r>
          </a:p>
          <a:p>
            <a:pPr lvl="2"/>
            <a:r>
              <a:rPr lang="en-US" sz="1200" b="0" dirty="0" smtClean="0">
                <a:sym typeface="Wingdings" pitchFamily="2" charset="2"/>
              </a:rPr>
              <a:t> 1H15</a:t>
            </a:r>
          </a:p>
          <a:p>
            <a:pPr lvl="2"/>
            <a:r>
              <a:rPr lang="en-US" sz="1200" dirty="0" smtClean="0">
                <a:sym typeface="Wingdings" pitchFamily="2" charset="2"/>
              </a:rPr>
              <a:t>(without Sontheim MDT Server : 85’000 €)</a:t>
            </a:r>
            <a:endParaRPr lang="en-US" sz="1200" b="0" dirty="0" smtClean="0">
              <a:sym typeface="Wingdings" pitchFamily="2" charset="2"/>
            </a:endParaRPr>
          </a:p>
          <a:p>
            <a:pPr lvl="2"/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1200" b="0" dirty="0" smtClean="0">
                <a:sym typeface="Wingdings" pitchFamily="2" charset="2"/>
              </a:rPr>
              <a:t>UDS</a:t>
            </a:r>
          </a:p>
          <a:p>
            <a:pPr lvl="2"/>
            <a:r>
              <a:rPr lang="en-US" sz="1200" dirty="0" smtClean="0">
                <a:sym typeface="Wingdings" pitchFamily="2" charset="2"/>
              </a:rPr>
              <a:t>Get available CAN Interfaces</a:t>
            </a:r>
          </a:p>
          <a:p>
            <a:pPr lvl="2"/>
            <a:r>
              <a:rPr lang="en-US" sz="1200" b="0" dirty="0" smtClean="0">
                <a:sym typeface="Wingdings" pitchFamily="2" charset="2"/>
              </a:rPr>
              <a:t>Send and Receive “UDS </a:t>
            </a:r>
            <a:r>
              <a:rPr lang="en-US" sz="1200" b="0" dirty="0" err="1" smtClean="0">
                <a:sym typeface="Wingdings" pitchFamily="2" charset="2"/>
              </a:rPr>
              <a:t>TesterPresent</a:t>
            </a:r>
            <a:r>
              <a:rPr lang="en-US" sz="1200" b="0" dirty="0" smtClean="0">
                <a:sym typeface="Wingdings" pitchFamily="2" charset="2"/>
              </a:rPr>
              <a:t>” </a:t>
            </a:r>
          </a:p>
          <a:p>
            <a:pPr lvl="2"/>
            <a:r>
              <a:rPr lang="en-US" sz="1200" dirty="0" smtClean="0">
                <a:sym typeface="Wingdings" pitchFamily="2" charset="2"/>
              </a:rPr>
              <a:t> 2 days (because of non-knowledge of </a:t>
            </a:r>
            <a:r>
              <a:rPr lang="en-US" sz="1200" dirty="0" smtClean="0">
                <a:sym typeface="Wingdings" pitchFamily="2" charset="2"/>
              </a:rPr>
              <a:t>CAN &amp; J2534</a:t>
            </a:r>
            <a:r>
              <a:rPr lang="en-US" sz="1200" dirty="0" smtClean="0">
                <a:sym typeface="Wingdings" pitchFamily="2" charset="2"/>
              </a:rPr>
              <a:t>)</a:t>
            </a:r>
            <a:endParaRPr lang="en-US" sz="1200" b="0" dirty="0" smtClean="0">
              <a:sym typeface="Wingdings" pitchFamily="2" charset="2"/>
            </a:endParaRPr>
          </a:p>
          <a:p>
            <a:pPr lvl="2"/>
            <a:r>
              <a:rPr lang="en-US" sz="1200" dirty="0" smtClean="0">
                <a:sym typeface="Wingdings" pitchFamily="2" charset="2"/>
              </a:rPr>
              <a:t>(with Sontheim J2534: 12’000 €)</a:t>
            </a:r>
            <a:endParaRPr lang="en-US" sz="12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453063" y="1219200"/>
            <a:ext cx="4200525" cy="4267200"/>
            <a:chOff x="4748213" y="1219200"/>
            <a:chExt cx="4200525" cy="4267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1219200"/>
              <a:ext cx="4200525" cy="426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4857750" y="1495426"/>
              <a:ext cx="3971925" cy="838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265113" marR="0" indent="-265113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US" sz="2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57749" y="2333626"/>
              <a:ext cx="3971925" cy="838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265113" marR="0" indent="-265113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US" sz="2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57750" y="3171826"/>
              <a:ext cx="3971925" cy="838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265113" marR="0" indent="-265113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4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US" sz="2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628651" y="1495426"/>
            <a:ext cx="1276350" cy="419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8651" y="3648077"/>
            <a:ext cx="1276350" cy="419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3492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598" y="4286251"/>
            <a:ext cx="3971925" cy="581024"/>
          </a:xfrm>
          <a:prstGeom prst="rect">
            <a:avLst/>
          </a:prstGeom>
          <a:solidFill>
            <a:schemeClr val="accent1">
              <a:alpha val="28000"/>
            </a:schemeClr>
          </a:solidFill>
          <a:ln w="3492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62599" y="4867275"/>
            <a:ext cx="3971925" cy="419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3492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3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2 – Sontheim 01.06.2012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866776"/>
            <a:ext cx="8818773" cy="5255927"/>
          </a:xfrm>
        </p:spPr>
        <p:txBody>
          <a:bodyPr/>
          <a:lstStyle/>
          <a:p>
            <a:r>
              <a:rPr lang="en-US" sz="1400" b="0" dirty="0" smtClean="0"/>
              <a:t>The proof of concept works !!</a:t>
            </a:r>
          </a:p>
          <a:p>
            <a:endParaRPr lang="en-US" sz="1400" b="0" dirty="0"/>
          </a:p>
          <a:p>
            <a:r>
              <a:rPr lang="en-US" sz="1400" b="0" dirty="0" smtClean="0"/>
              <a:t>Sontheim offer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MDT-Server : 85’000 €</a:t>
            </a:r>
          </a:p>
          <a:p>
            <a:pPr lvl="1"/>
            <a:r>
              <a:rPr lang="en-US" sz="1400" b="0" dirty="0" smtClean="0">
                <a:solidFill>
                  <a:srgbClr val="00B050"/>
                </a:solidFill>
              </a:rPr>
              <a:t>UDS Library : 12’000 €</a:t>
            </a:r>
          </a:p>
          <a:p>
            <a:pPr lvl="1"/>
            <a:r>
              <a:rPr lang="en-US" sz="1400" dirty="0" err="1" smtClean="0">
                <a:solidFill>
                  <a:srgbClr val="00B050"/>
                </a:solidFill>
              </a:rPr>
              <a:t>CANFox</a:t>
            </a:r>
            <a:r>
              <a:rPr lang="en-US" sz="1400" dirty="0" smtClean="0">
                <a:solidFill>
                  <a:srgbClr val="00B050"/>
                </a:solidFill>
              </a:rPr>
              <a:t>: </a:t>
            </a:r>
            <a:r>
              <a:rPr lang="en-US" sz="1400" dirty="0" smtClean="0">
                <a:solidFill>
                  <a:srgbClr val="00B050"/>
                </a:solidFill>
              </a:rPr>
              <a:t>~80</a:t>
            </a:r>
            <a:r>
              <a:rPr lang="en-US" sz="1400" dirty="0" smtClean="0">
                <a:solidFill>
                  <a:srgbClr val="00B050"/>
                </a:solidFill>
              </a:rPr>
              <a:t>€ / </a:t>
            </a:r>
            <a:r>
              <a:rPr lang="en-US" sz="1400" dirty="0" err="1" smtClean="0">
                <a:solidFill>
                  <a:srgbClr val="00B050"/>
                </a:solidFill>
              </a:rPr>
              <a:t>st.</a:t>
            </a:r>
            <a:endParaRPr lang="en-US" sz="1400" dirty="0" smtClean="0">
              <a:solidFill>
                <a:srgbClr val="00B050"/>
              </a:solidFill>
            </a:endParaRPr>
          </a:p>
          <a:p>
            <a:pPr lvl="1"/>
            <a:endParaRPr lang="en-US" sz="800" b="0" dirty="0"/>
          </a:p>
          <a:p>
            <a:r>
              <a:rPr lang="en-US" sz="1400" b="0" dirty="0" smtClean="0"/>
              <a:t>The </a:t>
            </a:r>
            <a:r>
              <a:rPr lang="en-US" sz="1400" b="0" dirty="0"/>
              <a:t>MDT-Server is not necessary for our purpose (</a:t>
            </a:r>
            <a:r>
              <a:rPr lang="en-US" sz="1400" b="0" dirty="0" smtClean="0"/>
              <a:t>parsing </a:t>
            </a:r>
            <a:r>
              <a:rPr lang="en-US" sz="1400" b="0" dirty="0"/>
              <a:t>XML file</a:t>
            </a:r>
            <a:r>
              <a:rPr lang="en-US" sz="1400" b="0" dirty="0" smtClean="0"/>
              <a:t>) and this has been demonstrated by a proof of concept</a:t>
            </a:r>
            <a:endParaRPr lang="en-US" sz="1200" b="0" dirty="0"/>
          </a:p>
          <a:p>
            <a:r>
              <a:rPr lang="en-US" sz="1400" b="0" dirty="0" smtClean="0"/>
              <a:t>The UDS Library is in reality a J2534 Library (does not contain the UDS Services). This library is necessary if we would like to work with </a:t>
            </a:r>
            <a:r>
              <a:rPr lang="en-US" sz="1400" b="0" dirty="0" err="1" smtClean="0"/>
              <a:t>CANFox</a:t>
            </a:r>
            <a:r>
              <a:rPr lang="en-US" sz="1400" b="0" dirty="0" smtClean="0"/>
              <a:t> cards and use an abstraction layer allowing the support of other cards which have a J2534 driver (e.g. ETAS).</a:t>
            </a:r>
          </a:p>
          <a:p>
            <a:r>
              <a:rPr lang="en-US" sz="1400" b="0" dirty="0" err="1" smtClean="0"/>
              <a:t>CANFox</a:t>
            </a:r>
            <a:r>
              <a:rPr lang="en-US" sz="1400" b="0" dirty="0" smtClean="0"/>
              <a:t> cards have the lowest price and also contains an USB</a:t>
            </a:r>
            <a:r>
              <a:rPr lang="en-US" sz="1400" b="0" dirty="0" smtClean="0">
                <a:sym typeface="Wingdings" pitchFamily="2" charset="2"/>
              </a:rPr>
              <a:t>RS232 connection </a:t>
            </a:r>
            <a:br>
              <a:rPr lang="en-US" sz="1400" b="0" dirty="0" smtClean="0">
                <a:sym typeface="Wingdings" pitchFamily="2" charset="2"/>
              </a:rPr>
            </a:br>
            <a:r>
              <a:rPr lang="en-US" sz="1400" b="0" dirty="0" smtClean="0">
                <a:sym typeface="Wingdings" pitchFamily="2" charset="2"/>
              </a:rPr>
              <a:t>(the current W&amp;T cable will no more be necessary)</a:t>
            </a:r>
          </a:p>
          <a:p>
            <a:endParaRPr lang="en-US" sz="1400" b="0" dirty="0" smtClean="0">
              <a:sym typeface="Wingdings" pitchFamily="2" charset="2"/>
            </a:endParaRPr>
          </a:p>
          <a:p>
            <a:r>
              <a:rPr lang="en-US" sz="1400" b="0" dirty="0" smtClean="0">
                <a:sym typeface="Wingdings" pitchFamily="2" charset="2"/>
              </a:rPr>
              <a:t>Suggestion: invest the 85’000 € in infrastructure (PC-Workstation / </a:t>
            </a:r>
            <a:r>
              <a:rPr lang="en-US" sz="1400" b="0" dirty="0" err="1" smtClean="0">
                <a:sym typeface="Wingdings" pitchFamily="2" charset="2"/>
              </a:rPr>
              <a:t>Softwares</a:t>
            </a:r>
            <a:r>
              <a:rPr lang="en-US" sz="1400" b="0" dirty="0" smtClean="0">
                <a:sym typeface="Wingdings" pitchFamily="2" charset="2"/>
              </a:rPr>
              <a:t>) instead of MDT-Server</a:t>
            </a:r>
            <a:br>
              <a:rPr lang="en-US" sz="1400" b="0" dirty="0" smtClean="0">
                <a:sym typeface="Wingdings" pitchFamily="2" charset="2"/>
              </a:rPr>
            </a:br>
            <a:endParaRPr lang="en-US" sz="1400" b="0" dirty="0">
              <a:sym typeface="Wingdings" pitchFamily="2" charset="2"/>
            </a:endParaRPr>
          </a:p>
          <a:p>
            <a:r>
              <a:rPr lang="en-US" sz="1400" b="0" dirty="0" smtClean="0">
                <a:sym typeface="Wingdings" pitchFamily="2" charset="2"/>
              </a:rPr>
              <a:t>Next steps: taking contact with </a:t>
            </a:r>
            <a:r>
              <a:rPr lang="en-US" sz="1400" b="0" dirty="0" err="1" smtClean="0">
                <a:sym typeface="Wingdings" pitchFamily="2" charset="2"/>
              </a:rPr>
              <a:t>Softing</a:t>
            </a:r>
            <a:r>
              <a:rPr lang="en-US" sz="1400" b="0" dirty="0" smtClean="0">
                <a:sym typeface="Wingdings" pitchFamily="2" charset="2"/>
              </a:rPr>
              <a:t> and doing a proof of concept (because they use a D-PDU interface)</a:t>
            </a:r>
          </a:p>
          <a:p>
            <a:r>
              <a:rPr lang="en-US" sz="1400" b="0" dirty="0" smtClean="0"/>
              <a:t>                    evaluate the global price (Sculi 2 – UDS/ODX + </a:t>
            </a:r>
            <a:r>
              <a:rPr lang="en-US" sz="1400" b="0" dirty="0" err="1" smtClean="0"/>
              <a:t>Lidec</a:t>
            </a:r>
            <a:r>
              <a:rPr lang="en-US" sz="1400" b="0" dirty="0" smtClean="0"/>
              <a:t> 2 UDS Stack)</a:t>
            </a:r>
          </a:p>
        </p:txBody>
      </p:sp>
    </p:spTree>
    <p:extLst>
      <p:ext uri="{BB962C8B-B14F-4D97-AF65-F5344CB8AC3E}">
        <p14:creationId xmlns:p14="http://schemas.microsoft.com/office/powerpoint/2010/main" val="2038755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007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BE96C92FAFE44BB3D549460650695" ma:contentTypeVersion="0" ma:contentTypeDescription="Create a new document." ma:contentTypeScope="" ma:versionID="752464f92d7de567d8703a66f90be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43F97-D84F-4759-BB7F-83E80F0E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E5F891-806D-46F5-80EF-454718697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22C8A-1690-468B-95AA-51BF7AA3F23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29007</Template>
  <TotalTime>0</TotalTime>
  <Words>450</Words>
  <Application>Microsoft Office PowerPoint</Application>
  <PresentationFormat>A4 Paper (210x297 mm)</PresentationFormat>
  <Paragraphs>120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29007</vt:lpstr>
      <vt:lpstr>Sculi 2 / Lidec 2 - Sontheim</vt:lpstr>
      <vt:lpstr>Agenda</vt:lpstr>
      <vt:lpstr>ASAM – D-Server Architecture</vt:lpstr>
      <vt:lpstr>Sontheim Architecture</vt:lpstr>
      <vt:lpstr>D-PDU vs. J2534</vt:lpstr>
      <vt:lpstr>Sculi 2 / Lidec 2 with Sontheim - Architecture</vt:lpstr>
      <vt:lpstr>Proof of concept</vt:lpstr>
      <vt:lpstr>Conclusion</vt:lpstr>
    </vt:vector>
  </TitlesOfParts>
  <Company>Liebherr Machines Bulle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programmes</dc:title>
  <dc:creator>Jacques Progin</dc:creator>
  <cp:lastModifiedBy>Terreaux Patrick (LMB)</cp:lastModifiedBy>
  <cp:revision>582</cp:revision>
  <dcterms:created xsi:type="dcterms:W3CDTF">2007-11-08T11:17:38Z</dcterms:created>
  <dcterms:modified xsi:type="dcterms:W3CDTF">2012-06-04T07:08:12Z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0x0101001AFBE96C92FAFE44BB3D549460650695</vt:lpwstr>
  </property>
  <property fmtid="{D5CDD505-2E9C-101B-9397-08002B2CF9AE}" pid="3" name="_AdHocReviewCycleID">
    <vt:i4>-1514334204</vt:i4>
  </property>
  <property fmtid="{D5CDD505-2E9C-101B-9397-08002B2CF9AE}" pid="4" name="_NewReviewCycle">
    <vt:lpwstr/>
  </property>
  <property fmtid="{D5CDD505-2E9C-101B-9397-08002B2CF9AE}" pid="5" name="_EmailSubject">
    <vt:lpwstr>folio</vt:lpwstr>
  </property>
  <property fmtid="{D5CDD505-2E9C-101B-9397-08002B2CF9AE}" pid="6" name="_AuthorEmail">
    <vt:lpwstr>Theodor.Glauser@liebherr.com</vt:lpwstr>
  </property>
  <property fmtid="{D5CDD505-2E9C-101B-9397-08002B2CF9AE}" pid="7" name="_AuthorEmailDisplayName">
    <vt:lpwstr>Glauser Theodor (LMB)</vt:lpwstr>
  </property>
</Properties>
</file>