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3" r:id="rId5"/>
    <p:sldId id="358" r:id="rId6"/>
    <p:sldId id="359" r:id="rId7"/>
    <p:sldId id="360" r:id="rId8"/>
    <p:sldId id="361" r:id="rId9"/>
    <p:sldId id="368" r:id="rId10"/>
    <p:sldId id="363" r:id="rId11"/>
    <p:sldId id="364" r:id="rId12"/>
    <p:sldId id="365" r:id="rId13"/>
    <p:sldId id="366" r:id="rId14"/>
    <p:sldId id="367" r:id="rId15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33CC"/>
    <a:srgbClr val="CCECFF"/>
    <a:srgbClr val="00CC66"/>
    <a:srgbClr val="CCFFCC"/>
    <a:srgbClr val="FF5050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7" autoAdjust="0"/>
    <p:restoredTop sz="93801" autoAdjust="0"/>
  </p:normalViewPr>
  <p:slideViewPr>
    <p:cSldViewPr snapToGrid="0">
      <p:cViewPr>
        <p:scale>
          <a:sx n="80" d="100"/>
          <a:sy n="80" d="100"/>
        </p:scale>
        <p:origin x="-846" y="31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348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475" y="9594850"/>
            <a:ext cx="15430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4650" y="361950"/>
            <a:ext cx="534193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79800" y="19685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64496E8B-5DE3-4860-AD6F-23075DE52A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4581" name="Picture 6" descr="Logo neu Spatio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57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82975" y="200025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4FF3C50E-457D-45EF-8B0E-6BA21E7DF4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4650" y="9593263"/>
            <a:ext cx="2946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74650" y="228600"/>
            <a:ext cx="5235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741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363" y="850900"/>
            <a:ext cx="6330950" cy="4384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4663" y="5492750"/>
            <a:ext cx="5848350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7415" name="Picture 15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554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4A35A9-64C4-49C5-91FF-E1B955EA4427}" type="slidenum">
              <a:rPr lang="de-DE" sz="1200" b="0" smtClean="0">
                <a:solidFill>
                  <a:schemeClr val="bg2"/>
                </a:solidFill>
                <a:latin typeface="Arial Black" pitchFamily="34" charset="0"/>
              </a:rPr>
              <a:pPr eaLnBrk="1" hangingPunct="1"/>
              <a:t>1</a:t>
            </a:fld>
            <a:endParaRPr lang="de-DE" sz="1200" b="0" smtClean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000" b="0" smtClean="0">
                <a:solidFill>
                  <a:schemeClr val="bg2"/>
                </a:solidFill>
                <a:latin typeface="Arial Black" pitchFamily="34" charset="0"/>
              </a:rPr>
              <a:t>XX.XX.XXXX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600" b="0" smtClean="0">
                <a:solidFill>
                  <a:schemeClr val="bg2"/>
                </a:solidFill>
                <a:latin typeface="Arial Black" pitchFamily="34" charset="0"/>
              </a:rPr>
              <a:t>Präsentationstitel eingeben</a:t>
            </a: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12750" y="6169025"/>
            <a:ext cx="9045575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 rot="16200000">
            <a:off x="8878095" y="5239168"/>
            <a:ext cx="157321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 b="0" dirty="0" smtClean="0">
                <a:solidFill>
                  <a:srgbClr val="C0C0C0"/>
                </a:solidFill>
              </a:rPr>
              <a:t>Copyright Liebherr</a:t>
            </a:r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446088"/>
            <a:ext cx="9155113" cy="14684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b"/>
          <a:lstStyle>
            <a:lvl1pPr algn="r">
              <a:defRPr sz="32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0700" y="1811338"/>
            <a:ext cx="9047163" cy="13033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20675" y="6350000"/>
            <a:ext cx="2311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XX.XX.XXXX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003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C17D-F49E-41F5-8A76-C709556481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0336045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1813" y="361950"/>
            <a:ext cx="2190750" cy="281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975" y="361950"/>
            <a:ext cx="6421438" cy="281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8381-2918-40D1-9359-F221D6CFF0D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6976751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81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1150938"/>
            <a:ext cx="4133850" cy="93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2239963"/>
            <a:ext cx="4133850" cy="93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71DD-8515-4A51-9FE0-A0C0FC97C7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576136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81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1150938"/>
            <a:ext cx="4133850" cy="93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2239963"/>
            <a:ext cx="4133850" cy="93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59998-35E4-4CEA-84D3-5E7314E36A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9240809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D66C-3437-4FE1-B452-E9DB7CCAC3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2574972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32FD-5633-4B99-8272-D6A4608614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26916573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6980D-8EFF-4CF1-8E4B-BBAF69CC28B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40739972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77347-4ED7-4197-B4FE-323D13F14AC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26835696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0555C-DFB7-4975-AFD4-E5B2EB168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7519994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E4BB7-9496-4785-94F8-247BB7264F5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158302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F371-8FC4-41A4-9A04-126A983A3E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16933254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F527C-0C5E-43D9-8DEF-8E2F73EA3F9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1814587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7313" y="777875"/>
            <a:ext cx="974883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488" y="6348413"/>
            <a:ext cx="6826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fld id="{2941656F-27E5-4F29-BDEF-9B313CD734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6438" y="6356350"/>
            <a:ext cx="5108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  <p:pic>
        <p:nvPicPr>
          <p:cNvPr id="1029" name="Picture 5" descr="Logo neu Spatio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3025" y="6169025"/>
            <a:ext cx="974725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361950"/>
            <a:ext cx="865981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150938"/>
            <a:ext cx="8420100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Textmasterformate durch Klicken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 rot="-5400000">
            <a:off x="8314532" y="4493043"/>
            <a:ext cx="288766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 b="0" dirty="0" smtClean="0">
                <a:solidFill>
                  <a:srgbClr val="C0C0C0"/>
                </a:solidFill>
              </a:rPr>
              <a:t>Copyright Liebherr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Clr>
          <a:schemeClr val="accent1"/>
        </a:buClr>
        <a:buFont typeface="Wingdings" pitchFamily="2" charset="2"/>
        <a:buChar char="n"/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7305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2pPr>
      <a:lvl3pPr marL="869950" indent="-328613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3pPr>
      <a:lvl4pPr marL="1173163" indent="-288925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4pPr>
      <a:lvl5pPr marL="1466850" indent="-29210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5pPr>
      <a:lvl6pPr marL="19240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6pPr>
      <a:lvl7pPr marL="23812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7pPr>
      <a:lvl8pPr marL="28384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8pPr>
      <a:lvl9pPr marL="32956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../../Pr&#228;sentationen/Firmengruppen-Pr&#228;sentation/Finale%20Version/Die%20Mobilbagger.ppt" TargetMode="External"/><Relationship Id="rId18" Type="http://schemas.openxmlformats.org/officeDocument/2006/relationships/image" Target="../media/image11.jpeg"/><Relationship Id="rId26" Type="http://schemas.openxmlformats.org/officeDocument/2006/relationships/image" Target="../media/image15.jpeg"/><Relationship Id="rId3" Type="http://schemas.openxmlformats.org/officeDocument/2006/relationships/hyperlink" Target="../../Pr&#228;sentationen/Firmengruppen-Pr&#228;sentation/Finale%20Version/Die%20Kuehl-%20und%20Gefriergeraete.ppt" TargetMode="External"/><Relationship Id="rId21" Type="http://schemas.openxmlformats.org/officeDocument/2006/relationships/hyperlink" Target="../../Pr&#228;sentationen/Firmengruppen-Pr&#228;sentation/Finale%20Version/Die%20Mischtechnik.ppt" TargetMode="External"/><Relationship Id="rId34" Type="http://schemas.openxmlformats.org/officeDocument/2006/relationships/hyperlink" Target="../../Pr&#228;sentationen/Firmengruppen-Pr&#228;sentation/Finale%20Version/Die%20Planier-%20und%20Laderaupen.ppt" TargetMode="External"/><Relationship Id="rId7" Type="http://schemas.openxmlformats.org/officeDocument/2006/relationships/hyperlink" Target="../../Pr&#228;sentationen/Firmengruppen-Pr&#228;sentation/Finale%20Version/Die%20Verkehrstechnik.ppt" TargetMode="External"/><Relationship Id="rId12" Type="http://schemas.openxmlformats.org/officeDocument/2006/relationships/image" Target="../media/image8.jpeg"/><Relationship Id="rId17" Type="http://schemas.openxmlformats.org/officeDocument/2006/relationships/hyperlink" Target="../../Pr&#228;sentationen/Firmengruppen-Pr&#228;sentation/Finale%20Version/Die%20Hydroseilbagger,%20Ramm-%20und%20Bohrgeraete.ppt" TargetMode="External"/><Relationship Id="rId25" Type="http://schemas.openxmlformats.org/officeDocument/2006/relationships/hyperlink" Target="../../Pr&#228;sentationen/Firmengruppen-Pr&#228;sentation/Finale%20Version/Die%20Fahrzeugkrane.ppt" TargetMode="External"/><Relationship Id="rId3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20" Type="http://schemas.openxmlformats.org/officeDocument/2006/relationships/image" Target="../media/image12.jpeg"/><Relationship Id="rId29" Type="http://schemas.openxmlformats.org/officeDocument/2006/relationships/hyperlink" Target="../../Pr&#228;sentationen/Firmengruppen-Pr&#228;sentation/Finale%20Version/Die%20maritimen%20Krane.p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hyperlink" Target="../../Pr&#228;sentationen/Firmengruppen-Pr&#228;sentation/Finale%20Version/Die%20Hotels.ppt" TargetMode="External"/><Relationship Id="rId24" Type="http://schemas.openxmlformats.org/officeDocument/2006/relationships/image" Target="../media/image14.jpeg"/><Relationship Id="rId32" Type="http://schemas.openxmlformats.org/officeDocument/2006/relationships/hyperlink" Target="../../Pr&#228;sentationen/Firmengruppen-Pr&#228;sentation/Finale%20Version/Die%20Komponenten.ppt" TargetMode="External"/><Relationship Id="rId5" Type="http://schemas.openxmlformats.org/officeDocument/2006/relationships/hyperlink" Target="../../Pr&#228;sentationen/Firmengruppen-Pr&#228;sentation/Finale%20Version/Die%20Luftfahrtausruestung.ppt" TargetMode="External"/><Relationship Id="rId15" Type="http://schemas.openxmlformats.org/officeDocument/2006/relationships/hyperlink" Target="../../Pr&#228;sentationen/Firmengruppen-Pr&#228;sentation/Finale%20Version/Die%20Raupenbagger.ppt" TargetMode="External"/><Relationship Id="rId23" Type="http://schemas.openxmlformats.org/officeDocument/2006/relationships/hyperlink" Target="../../Pr&#228;sentationen/Firmengruppen-Pr&#228;sentation/Finale%20Version/Die%20Muldenkipper.ppt" TargetMode="External"/><Relationship Id="rId28" Type="http://schemas.openxmlformats.org/officeDocument/2006/relationships/image" Target="../media/image16.jpeg"/><Relationship Id="rId36" Type="http://schemas.openxmlformats.org/officeDocument/2006/relationships/image" Target="../media/image21.jpeg"/><Relationship Id="rId10" Type="http://schemas.openxmlformats.org/officeDocument/2006/relationships/image" Target="../media/image7.jpeg"/><Relationship Id="rId19" Type="http://schemas.openxmlformats.org/officeDocument/2006/relationships/hyperlink" Target="../../Pr&#228;sentationen/Firmengruppen-Pr&#228;sentation/Finale%20Version/Die%20Radlader.ppt" TargetMode="External"/><Relationship Id="rId31" Type="http://schemas.openxmlformats.org/officeDocument/2006/relationships/image" Target="../media/image18.jpeg"/><Relationship Id="rId4" Type="http://schemas.openxmlformats.org/officeDocument/2006/relationships/image" Target="../media/image4.jpeg"/><Relationship Id="rId9" Type="http://schemas.openxmlformats.org/officeDocument/2006/relationships/hyperlink" Target="../../Pr&#228;sentationen/Firmengruppen-Pr&#228;sentation/Finale%20Version/Der%20Werkzeugmaschinenbereich.ppt" TargetMode="External"/><Relationship Id="rId14" Type="http://schemas.openxmlformats.org/officeDocument/2006/relationships/image" Target="../media/image9.jpeg"/><Relationship Id="rId22" Type="http://schemas.openxmlformats.org/officeDocument/2006/relationships/image" Target="../media/image13.jpeg"/><Relationship Id="rId27" Type="http://schemas.openxmlformats.org/officeDocument/2006/relationships/hyperlink" Target="../../Pr&#228;sentationen/Firmengruppen-Pr&#228;sentation/Finale%20Version/Die%20Raupenkrane.ppt" TargetMode="External"/><Relationship Id="rId30" Type="http://schemas.openxmlformats.org/officeDocument/2006/relationships/image" Target="../media/image17.jpeg"/><Relationship Id="rId35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solidFill>
                  <a:schemeClr val="tx1"/>
                </a:solidFill>
              </a:rPr>
              <a:t>Sculi &amp; PAMS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1811338"/>
            <a:ext cx="9047163" cy="430887"/>
          </a:xfrm>
        </p:spPr>
        <p:txBody>
          <a:bodyPr/>
          <a:lstStyle/>
          <a:p>
            <a:pPr eaLnBrk="1" hangingPunct="1"/>
            <a:r>
              <a:rPr lang="de-DE" dirty="0" smtClean="0"/>
              <a:t>06.06.2012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95288" y="2703513"/>
            <a:ext cx="9097962" cy="1489075"/>
            <a:chOff x="230" y="1703"/>
            <a:chExt cx="5290" cy="938"/>
          </a:xfrm>
        </p:grpSpPr>
        <p:pic>
          <p:nvPicPr>
            <p:cNvPr id="3077" name="Picture 5" descr="S4_12">
              <a:hlinkClick r:id="rId3" action="ppaction://hlinkpres?slideindex=1&amp;slidetitle=Die Kühl- und Gefriergeräte" tooltip="Die Kuehl- und Gefriergeraete"/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" y="2187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S4_13">
              <a:hlinkClick r:id="rId5" action="ppaction://hlinkpres?slideindex=1&amp;slidetitle=Die Luftfahrtausrüstungen" tooltip="Die Luftfahrtausruestung"/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6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 descr="S4_14">
              <a:hlinkClick r:id="rId7" action="ppaction://hlinkpres?slideindex=1&amp;slidetitle=Die Verkehrstechnik" tooltip="Die Verkehrstechnik"/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 descr="S4_15">
              <a:hlinkClick r:id="rId9" action="ppaction://hlinkpres?slideindex=1&amp;slidetitle=Der Werkzeugmaschinenbereich" tooltip="Der Werkzeugmaschinenbereich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 descr="S4_18">
              <a:hlinkClick r:id="rId11" action="ppaction://hlinkpres?slideindex=1&amp;slidetitle=Die Hotels" tooltip="Die Hotels"/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 descr="S4_3">
              <a:hlinkClick r:id="rId13" action="ppaction://hlinkpres?slideindex=1&amp;slidetitle=Die Mobilbagger" tooltip="Die Mobilbagger"/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 descr="S4_4">
              <a:hlinkClick r:id="rId15" action="ppaction://hlinkpres?slideindex=1&amp;slidetitle=Die Raupenbagger" tooltip="Die Raupenbagger"/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2" descr="S4_6">
              <a:hlinkClick r:id="rId17" action="ppaction://hlinkpres?slideindex=1&amp;slidetitle=Die Hydroseilbagger" tooltip="Die Hydroseilbagger, Ramm- und Bohrgeraete"/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3" descr="S4_8">
              <a:hlinkClick r:id="rId19" action="ppaction://hlinkpres?slideindex=1&amp;slidetitle=Die Radlader" tooltip="Die Radlader"/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" y="1705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14" descr="kleinbildchen2">
              <a:hlinkClick r:id="rId21" action="ppaction://hlinkpres?slideindex=1&amp;slidetitle=Die Mischtechnik" tooltip="Die Mischtechnik"/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15" descr="kleinbildchen5">
              <a:hlinkClick r:id="rId23" action="ppaction://hlinkpres?slideindex=1&amp;slidetitle=Die Muldenkipper" tooltip="Die Muldenkipper"/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Picture 16" descr="kleinbildchen9">
              <a:hlinkClick r:id="rId25" action="ppaction://hlinkpres?slideindex=1&amp;slidetitle=Die Fahrzeugkrane" tooltip="Die Fahrzeugkrane"/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9" name="Picture 17" descr="kleinbildchen10">
              <a:hlinkClick r:id="rId27" action="ppaction://hlinkpres?slideindex=1&amp;slidetitle=Die Raupenkrane" tooltip="Die Raupenkrane"/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0" name="Picture 18" descr="kleinbildchen11">
              <a:hlinkClick r:id="rId29" action="ppaction://hlinkpres?slideindex=1&amp;slidetitle=Die maritimen Krane" tooltip="Die maritimen Krane"/>
            </p:cNvPr>
            <p:cNvPicPr>
              <a:picLocks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1" name="Picture 19" descr="kleinbildchen12">
              <a:hlinkClick r:id="rId29" action="ppaction://hlinkpres?slideindex=1&amp;slidetitle=Die maritimen Krane" tooltip="Die Containerkrane"/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" y="2187"/>
              <a:ext cx="559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Picture 20" descr="kleinbildchen17">
              <a:hlinkClick r:id="rId32" action="ppaction://hlinkpres?slideindex=1&amp;slidetitle=Die Komponenten" tooltip="Die Komponenten"/>
            </p:cNvPr>
            <p:cNvPicPr>
              <a:picLocks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3" name="Picture 21" descr="kleinbildchen7">
              <a:hlinkClick r:id="rId34" action="ppaction://hlinkpres?slideindex=1&amp;slidetitle=Planier- und Laderaupen, Rohrleger, Teleskoplader" tooltip="Die Planier- und Laderaupen, Rohrleger, Teleskoplader"/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1704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4" name="Picture 22" descr="kleinbildchen1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" y="1704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7" y="2871784"/>
            <a:ext cx="2638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process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&amp; PAMS 06.06.2012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997951" cy="716223"/>
          </a:xfrm>
        </p:spPr>
        <p:txBody>
          <a:bodyPr/>
          <a:lstStyle/>
          <a:p>
            <a:r>
              <a:rPr lang="en-US" sz="1600" b="0" dirty="0" smtClean="0"/>
              <a:t>Then, the participant can use Sculi for the license validity.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53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&amp; PAMS 06.06.2012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997951" cy="4132543"/>
          </a:xfrm>
        </p:spPr>
        <p:txBody>
          <a:bodyPr/>
          <a:lstStyle/>
          <a:p>
            <a:r>
              <a:rPr lang="en-US" sz="1600" b="0" dirty="0"/>
              <a:t>Which dongle ? (</a:t>
            </a:r>
            <a:r>
              <a:rPr lang="en-US" sz="1600" b="0" dirty="0" err="1"/>
              <a:t>Gemalto</a:t>
            </a:r>
            <a:r>
              <a:rPr lang="en-US" sz="1600" b="0" dirty="0"/>
              <a:t> vs. Aladdin</a:t>
            </a:r>
            <a:r>
              <a:rPr lang="en-US" sz="1600" b="0" dirty="0" smtClean="0"/>
              <a:t>)</a:t>
            </a:r>
          </a:p>
          <a:p>
            <a:r>
              <a:rPr lang="en-US" sz="1600" b="0" dirty="0" smtClean="0"/>
              <a:t>Who </a:t>
            </a:r>
            <a:r>
              <a:rPr lang="en-US" sz="1600" b="0" dirty="0"/>
              <a:t>will test the version of Sculi with PAMS security </a:t>
            </a:r>
            <a:r>
              <a:rPr lang="en-US" sz="1600" b="0" dirty="0" smtClean="0"/>
              <a:t>? Company Product Leads ?</a:t>
            </a:r>
            <a:endParaRPr lang="en-US" sz="1600" b="0" dirty="0"/>
          </a:p>
          <a:p>
            <a:r>
              <a:rPr lang="en-US" sz="1600" b="0" dirty="0" smtClean="0"/>
              <a:t>Who will import current user list from </a:t>
            </a:r>
            <a:r>
              <a:rPr lang="en-US" sz="1600" b="0" dirty="0" err="1" smtClean="0"/>
              <a:t>LiCA</a:t>
            </a:r>
            <a:r>
              <a:rPr lang="en-US" sz="1600" b="0" dirty="0" smtClean="0"/>
              <a:t> to PAMS ?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Where will be the sales of Sculi ? LMB ?</a:t>
            </a:r>
          </a:p>
          <a:p>
            <a:r>
              <a:rPr lang="en-US" sz="1600" b="0" dirty="0" smtClean="0"/>
              <a:t>Who </a:t>
            </a:r>
            <a:r>
              <a:rPr lang="en-US" sz="1600" b="0" dirty="0"/>
              <a:t>will pay for the sales person ? ITM ?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What is the process in order that each location receive a set of smartcard / dongle </a:t>
            </a:r>
            <a:r>
              <a:rPr lang="en-US" sz="1600" b="0" dirty="0" smtClean="0"/>
              <a:t>?</a:t>
            </a:r>
          </a:p>
          <a:p>
            <a:r>
              <a:rPr lang="en-US" sz="1600" b="0" dirty="0" smtClean="0"/>
              <a:t>Who will send the new smartcard / dongle to users ?</a:t>
            </a:r>
            <a:endParaRPr lang="en-US" sz="1600" b="0" dirty="0" smtClean="0"/>
          </a:p>
          <a:p>
            <a:r>
              <a:rPr lang="en-US" sz="1600" b="0" dirty="0" smtClean="0"/>
              <a:t>What is the process in order to replace the current smartcard ? Do we have to ?</a:t>
            </a:r>
          </a:p>
          <a:p>
            <a:endParaRPr lang="en-US" sz="1600" b="0" dirty="0"/>
          </a:p>
          <a:p>
            <a:r>
              <a:rPr lang="en-US" sz="1600" b="0" dirty="0" smtClean="0"/>
              <a:t>What do we do with Marx Dongle 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7977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&amp; PAMS </a:t>
            </a:r>
            <a:r>
              <a:rPr lang="de-DE" dirty="0" smtClean="0"/>
              <a:t>06.06.2012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818773" cy="4231031"/>
          </a:xfrm>
        </p:spPr>
        <p:txBody>
          <a:bodyPr/>
          <a:lstStyle/>
          <a:p>
            <a:r>
              <a:rPr lang="en-US" sz="1400" b="0" dirty="0" smtClean="0"/>
              <a:t>Planning – PAMS integration in Sculi</a:t>
            </a:r>
          </a:p>
          <a:p>
            <a:endParaRPr lang="en-US" sz="1400" b="0" dirty="0" smtClean="0"/>
          </a:p>
          <a:p>
            <a:endParaRPr lang="en-US" sz="1400" b="0" dirty="0"/>
          </a:p>
          <a:p>
            <a:r>
              <a:rPr lang="en-US" sz="1400" b="0" dirty="0" smtClean="0"/>
              <a:t>Planning - Security migration process</a:t>
            </a:r>
          </a:p>
          <a:p>
            <a:endParaRPr lang="en-US" sz="1400" b="0" dirty="0"/>
          </a:p>
          <a:p>
            <a:endParaRPr lang="en-US" sz="1400" b="0" dirty="0" smtClean="0"/>
          </a:p>
          <a:p>
            <a:r>
              <a:rPr lang="en-US" sz="1400" b="0" dirty="0" smtClean="0"/>
              <a:t>Scenario: New </a:t>
            </a:r>
            <a:r>
              <a:rPr lang="en-US" sz="1400" b="0" dirty="0" smtClean="0"/>
              <a:t>user </a:t>
            </a:r>
            <a:r>
              <a:rPr lang="en-US" sz="1400" b="0" dirty="0" smtClean="0"/>
              <a:t>process</a:t>
            </a:r>
          </a:p>
          <a:p>
            <a:endParaRPr lang="en-US" sz="1400" b="0" dirty="0" smtClean="0"/>
          </a:p>
          <a:p>
            <a:endParaRPr lang="en-US" sz="1400" b="0" dirty="0"/>
          </a:p>
          <a:p>
            <a:r>
              <a:rPr lang="en-US" sz="1400" b="0" dirty="0" smtClean="0"/>
              <a:t>Open questions</a:t>
            </a:r>
          </a:p>
          <a:p>
            <a:endParaRPr lang="en-US" sz="1400" b="0" dirty="0" smtClean="0"/>
          </a:p>
          <a:p>
            <a:endParaRPr lang="en-US" sz="1400" b="0" dirty="0"/>
          </a:p>
          <a:p>
            <a:endParaRPr lang="en-US" sz="1400" b="0" dirty="0" smtClean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174692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– PAMS integration in Sculi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&amp; PAMS 06.06.2012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818773" cy="2518537"/>
          </a:xfrm>
        </p:spPr>
        <p:txBody>
          <a:bodyPr/>
          <a:lstStyle/>
          <a:p>
            <a:r>
              <a:rPr lang="en-US" sz="1400" b="0" dirty="0" smtClean="0"/>
              <a:t>Phase 1: 1</a:t>
            </a:r>
            <a:r>
              <a:rPr lang="en-US" sz="1400" b="0" baseline="30000" dirty="0" smtClean="0"/>
              <a:t>st</a:t>
            </a:r>
            <a:r>
              <a:rPr lang="en-US" sz="1400" b="0" dirty="0" smtClean="0"/>
              <a:t> </a:t>
            </a:r>
            <a:r>
              <a:rPr lang="en-US" sz="1400" b="0" dirty="0" smtClean="0"/>
              <a:t>July 2012</a:t>
            </a:r>
          </a:p>
          <a:p>
            <a:pPr lvl="1"/>
            <a:r>
              <a:rPr lang="en-US" sz="1200" b="0" dirty="0" smtClean="0"/>
              <a:t>Usage of PAMS License file</a:t>
            </a:r>
          </a:p>
          <a:p>
            <a:pPr lvl="2"/>
            <a:r>
              <a:rPr lang="en-US" sz="1200" i="1" dirty="0" smtClean="0"/>
              <a:t>Pin code</a:t>
            </a:r>
            <a:r>
              <a:rPr lang="en-US" sz="1200" dirty="0" smtClean="0"/>
              <a:t> request (smartcard or dongle)</a:t>
            </a:r>
          </a:p>
          <a:p>
            <a:pPr lvl="2"/>
            <a:r>
              <a:rPr lang="en-US" sz="1200" dirty="0" smtClean="0"/>
              <a:t>Possibility to import a new license file through a “browse” process</a:t>
            </a:r>
          </a:p>
          <a:p>
            <a:pPr lvl="2"/>
            <a:endParaRPr lang="en-US" sz="1400" b="0" dirty="0"/>
          </a:p>
          <a:p>
            <a:pPr lvl="2"/>
            <a:endParaRPr lang="en-US" sz="1400" b="0" dirty="0" smtClean="0"/>
          </a:p>
          <a:p>
            <a:r>
              <a:rPr lang="en-US" sz="1400" b="0" dirty="0" smtClean="0"/>
              <a:t>Phase 2: To </a:t>
            </a:r>
            <a:r>
              <a:rPr lang="en-US" sz="1400" b="0" dirty="0" smtClean="0"/>
              <a:t>be planned</a:t>
            </a:r>
          </a:p>
          <a:p>
            <a:pPr lvl="1"/>
            <a:r>
              <a:rPr lang="en-US" sz="1200" dirty="0" smtClean="0"/>
              <a:t>Importation of PAMS license file using Internet Web service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b="0" dirty="0"/>
          </a:p>
          <a:p>
            <a:pPr lvl="2"/>
            <a:endParaRPr lang="en-US" sz="1400" b="0" dirty="0" smtClean="0"/>
          </a:p>
          <a:p>
            <a:pPr lvl="1"/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20" y="4105275"/>
            <a:ext cx="3028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84865" y="4262889"/>
            <a:ext cx="356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(1)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1125" y="4938509"/>
            <a:ext cx="356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(2)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01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- Security migration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&amp; PAMS 06.06.2012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997951" cy="469269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b="0" dirty="0" smtClean="0"/>
              <a:t>Send “beta” version to key users for test purpose (Q3 2012)</a:t>
            </a:r>
          </a:p>
          <a:p>
            <a:pPr marL="617537" lvl="1" indent="-342900"/>
            <a:r>
              <a:rPr lang="en-US" sz="1200" b="0" dirty="0" smtClean="0"/>
              <a:t>The smartcard has to be previously defined</a:t>
            </a:r>
          </a:p>
          <a:p>
            <a:pPr marL="617537" lvl="1" indent="-342900"/>
            <a:r>
              <a:rPr lang="en-US" sz="1200" dirty="0" smtClean="0"/>
              <a:t>The users have to be inserted into PAMS</a:t>
            </a:r>
            <a:endParaRPr lang="en-US" sz="1200" b="0" dirty="0" smtClean="0"/>
          </a:p>
          <a:p>
            <a:pPr marL="617537" lvl="1" indent="-342900"/>
            <a:r>
              <a:rPr lang="en-US" sz="1200" dirty="0" smtClean="0"/>
              <a:t>We have to define the key user list (Company Product Leads ?)</a:t>
            </a:r>
            <a:endParaRPr lang="en-US" sz="1200" b="0" dirty="0" smtClean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b="0" dirty="0" smtClean="0"/>
              <a:t>All the users in </a:t>
            </a:r>
            <a:r>
              <a:rPr lang="en-US" sz="1200" b="0" dirty="0" err="1" smtClean="0"/>
              <a:t>LiCA</a:t>
            </a:r>
            <a:r>
              <a:rPr lang="en-US" sz="1200" b="0" dirty="0" smtClean="0"/>
              <a:t> have to be inserted into PAMS (Q3-Q4 2012)</a:t>
            </a:r>
          </a:p>
          <a:p>
            <a:pPr marL="617537" lvl="1" indent="-342900"/>
            <a:r>
              <a:rPr lang="en-US" sz="1200" dirty="0" smtClean="0"/>
              <a:t>Who will do it ?</a:t>
            </a:r>
          </a:p>
          <a:p>
            <a:pPr marL="617537" lvl="1" indent="-342900"/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b="0" dirty="0" smtClean="0"/>
              <a:t>Double security will be available in Sculi until all users have received a smartcard or dongle </a:t>
            </a:r>
            <a:r>
              <a:rPr lang="en-US" sz="1200" b="0" dirty="0" smtClean="0"/>
              <a:t>(Q1 2013</a:t>
            </a:r>
            <a:r>
              <a:rPr lang="en-US" sz="1200" b="0" dirty="0" smtClean="0"/>
              <a:t>)</a:t>
            </a:r>
          </a:p>
          <a:p>
            <a:pPr marL="731837" lvl="1" indent="-457200"/>
            <a:r>
              <a:rPr lang="en-US" sz="1200" dirty="0" smtClean="0"/>
              <a:t>A message as startup should inform the user that he has to receive the new security infrastructure</a:t>
            </a:r>
          </a:p>
          <a:p>
            <a:pPr marL="1062037" lvl="2" indent="-457200"/>
            <a:r>
              <a:rPr lang="en-US" sz="1200" dirty="0" smtClean="0"/>
              <a:t>Who will do the support ?</a:t>
            </a:r>
          </a:p>
          <a:p>
            <a:pPr marL="731837" lvl="1" indent="-457200"/>
            <a:r>
              <a:rPr lang="en-US" sz="1200" dirty="0" smtClean="0"/>
              <a:t>Which company will be responsible for the acquisition of smartcard / dongle ? LBH ?</a:t>
            </a:r>
          </a:p>
          <a:p>
            <a:pPr marL="731837" lvl="1" indent="-457200"/>
            <a:r>
              <a:rPr lang="en-US" sz="1200" dirty="0" smtClean="0"/>
              <a:t>Which company will be responsible to send smartcard / dongle to users ? </a:t>
            </a:r>
          </a:p>
          <a:p>
            <a:pPr marL="731837" lvl="1" indent="-457200"/>
            <a:endParaRPr lang="en-US" sz="12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200" b="0" dirty="0" smtClean="0"/>
              <a:t>Remove the Marx-Dongle security management in Sculi </a:t>
            </a:r>
            <a:r>
              <a:rPr lang="en-US" sz="1200" b="0" dirty="0" smtClean="0"/>
              <a:t>(Q2 2013</a:t>
            </a:r>
            <a:r>
              <a:rPr lang="en-US" sz="1200" b="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1200" b="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4316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new </a:t>
            </a:r>
            <a:r>
              <a:rPr lang="en-US" dirty="0" smtClean="0"/>
              <a:t>user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&amp; PAMS 06.06.2012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997951" cy="3064558"/>
          </a:xfrm>
        </p:spPr>
        <p:txBody>
          <a:bodyPr/>
          <a:lstStyle/>
          <a:p>
            <a:r>
              <a:rPr lang="en-US" sz="1600" b="0" dirty="0" smtClean="0"/>
              <a:t>A participant want to follow a Sculi course</a:t>
            </a:r>
          </a:p>
          <a:p>
            <a:r>
              <a:rPr lang="en-US" sz="1600" b="0" dirty="0" smtClean="0"/>
              <a:t>A trainer will provide him what he needs </a:t>
            </a:r>
          </a:p>
          <a:p>
            <a:endParaRPr lang="en-US" sz="1600" b="0" dirty="0"/>
          </a:p>
          <a:p>
            <a:r>
              <a:rPr lang="en-US" sz="1600" b="0" dirty="0" smtClean="0"/>
              <a:t>3 roles</a:t>
            </a:r>
          </a:p>
          <a:p>
            <a:pPr lvl="1"/>
            <a:r>
              <a:rPr lang="en-US" sz="1400" dirty="0" smtClean="0"/>
              <a:t>Trainer</a:t>
            </a:r>
          </a:p>
          <a:p>
            <a:pPr lvl="1"/>
            <a:r>
              <a:rPr lang="en-US" sz="1400" b="0" dirty="0" smtClean="0"/>
              <a:t>Participant</a:t>
            </a:r>
          </a:p>
          <a:p>
            <a:pPr lvl="1"/>
            <a:r>
              <a:rPr lang="en-US" sz="1400" dirty="0" smtClean="0"/>
              <a:t>Sale</a:t>
            </a:r>
            <a:endParaRPr lang="en-US" sz="1400" b="0" dirty="0" smtClean="0"/>
          </a:p>
          <a:p>
            <a:endParaRPr lang="en-US" sz="1600" b="0" dirty="0" smtClean="0"/>
          </a:p>
          <a:p>
            <a:pPr lvl="1"/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38" y="3429000"/>
            <a:ext cx="22288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388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process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&amp; PAMS 06.06.2012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997951" cy="2073517"/>
          </a:xfrm>
        </p:spPr>
        <p:txBody>
          <a:bodyPr/>
          <a:lstStyle/>
          <a:p>
            <a:r>
              <a:rPr lang="en-US" sz="1600" b="0" dirty="0"/>
              <a:t>The trainer should be able to provide a PAMS license with a validity of 3 months</a:t>
            </a:r>
          </a:p>
          <a:p>
            <a:pPr lvl="1"/>
            <a:r>
              <a:rPr lang="en-US" sz="1400" dirty="0"/>
              <a:t>(Usage of Wizard)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The </a:t>
            </a:r>
            <a:r>
              <a:rPr lang="en-US" sz="1600" b="0" dirty="0" smtClean="0"/>
              <a:t>trainer should be able to provide smartcard / dongle to participants</a:t>
            </a:r>
          </a:p>
          <a:p>
            <a:endParaRPr lang="en-US" sz="1600" b="0" dirty="0" smtClean="0"/>
          </a:p>
          <a:p>
            <a:pPr lvl="1"/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2871788"/>
            <a:ext cx="2638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213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2871787"/>
            <a:ext cx="2638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process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&amp; PAMS 06.06.2012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997951" cy="716223"/>
          </a:xfrm>
        </p:spPr>
        <p:txBody>
          <a:bodyPr/>
          <a:lstStyle/>
          <a:p>
            <a:r>
              <a:rPr lang="en-US" sz="1600" b="0" dirty="0" smtClean="0"/>
              <a:t>The participant can use Sculi during 3 months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1724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7" y="2871786"/>
            <a:ext cx="2638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process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&amp; PAMS 06.06.2012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997951" cy="1898085"/>
          </a:xfrm>
        </p:spPr>
        <p:txBody>
          <a:bodyPr/>
          <a:lstStyle/>
          <a:p>
            <a:r>
              <a:rPr lang="en-US" sz="1600" b="0" dirty="0" smtClean="0"/>
              <a:t>As soon as a new trial license version has been delivered, the sales should send a bill to the participant.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The participant has to pay within the 3 months, otherwise he will not receive a new license file and Sculi will be blocked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4438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7" y="2871785"/>
            <a:ext cx="2638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process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Sculi &amp; PAMS 06.06.2012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997951" cy="1405642"/>
          </a:xfrm>
        </p:spPr>
        <p:txBody>
          <a:bodyPr/>
          <a:lstStyle/>
          <a:p>
            <a:r>
              <a:rPr lang="en-US" sz="1600" b="0" dirty="0" smtClean="0"/>
              <a:t>As soon as the bill has been paid, the sales should update his license validity on PAMS</a:t>
            </a:r>
          </a:p>
          <a:p>
            <a:endParaRPr lang="en-US" sz="1600" b="0" dirty="0"/>
          </a:p>
          <a:p>
            <a:r>
              <a:rPr lang="en-US" sz="1600" b="0" dirty="0" smtClean="0"/>
              <a:t>The participant can download the new license file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954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007">
  <a:themeElements>
    <a:clrScheme name="29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FFFF99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E78A"/>
      </a:accent6>
      <a:hlink>
        <a:srgbClr val="B2B2B2"/>
      </a:hlink>
      <a:folHlink>
        <a:srgbClr val="DDDDDD"/>
      </a:folHlink>
    </a:clrScheme>
    <a:fontScheme name="29007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19050" cap="flat" cmpd="sng" algn="ctr">
          <a:solidFill>
            <a:srgbClr val="B563A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19050" cap="flat" cmpd="sng" algn="ctr">
          <a:solidFill>
            <a:srgbClr val="B563A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9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BE96C92FAFE44BB3D549460650695" ma:contentTypeVersion="0" ma:contentTypeDescription="Create a new document." ma:contentTypeScope="" ma:versionID="752464f92d7de567d8703a66f90be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322C8A-1690-468B-95AA-51BF7AA3F230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E5F891-806D-46F5-80EF-4547186974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043F97-D84F-4759-BB7F-83E80F0EA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29007</Template>
  <TotalTime>0</TotalTime>
  <Words>617</Words>
  <Application>Microsoft Office PowerPoint</Application>
  <PresentationFormat>A4 Paper (210x297 mm)</PresentationFormat>
  <Paragraphs>136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29007</vt:lpstr>
      <vt:lpstr>Sculi &amp; PAMS</vt:lpstr>
      <vt:lpstr>Agenda</vt:lpstr>
      <vt:lpstr>Planning – PAMS integration in Sculi</vt:lpstr>
      <vt:lpstr>Planning - Security migration process</vt:lpstr>
      <vt:lpstr>Scenario: new user process</vt:lpstr>
      <vt:lpstr>New user process (1)</vt:lpstr>
      <vt:lpstr>New user process (2)</vt:lpstr>
      <vt:lpstr>New user process (3)</vt:lpstr>
      <vt:lpstr>New user process (4)</vt:lpstr>
      <vt:lpstr>New user process (5)</vt:lpstr>
      <vt:lpstr>Open questions</vt:lpstr>
    </vt:vector>
  </TitlesOfParts>
  <Company>Liebherr Machines Bulle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différents programmes</dc:title>
  <dc:creator>Jacques Progin</dc:creator>
  <cp:lastModifiedBy>Terreaux Patrick (LMB)</cp:lastModifiedBy>
  <cp:revision>640</cp:revision>
  <dcterms:created xsi:type="dcterms:W3CDTF">2007-11-08T11:17:38Z</dcterms:created>
  <dcterms:modified xsi:type="dcterms:W3CDTF">2012-06-06T10:09:46Z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0x0101001AFBE96C92FAFE44BB3D549460650695</vt:lpwstr>
  </property>
  <property fmtid="{D5CDD505-2E9C-101B-9397-08002B2CF9AE}" pid="3" name="_AdHocReviewCycleID">
    <vt:i4>-1514334204</vt:i4>
  </property>
  <property fmtid="{D5CDD505-2E9C-101B-9397-08002B2CF9AE}" pid="4" name="_NewReviewCycle">
    <vt:lpwstr/>
  </property>
  <property fmtid="{D5CDD505-2E9C-101B-9397-08002B2CF9AE}" pid="5" name="_EmailSubject">
    <vt:lpwstr>folio</vt:lpwstr>
  </property>
  <property fmtid="{D5CDD505-2E9C-101B-9397-08002B2CF9AE}" pid="6" name="_AuthorEmail">
    <vt:lpwstr>Theodor.Glauser@liebherr.com</vt:lpwstr>
  </property>
  <property fmtid="{D5CDD505-2E9C-101B-9397-08002B2CF9AE}" pid="7" name="_AuthorEmailDisplayName">
    <vt:lpwstr>Glauser Theodor (LMB)</vt:lpwstr>
  </property>
</Properties>
</file>