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3" r:id="rId5"/>
    <p:sldId id="358" r:id="rId6"/>
    <p:sldId id="363" r:id="rId7"/>
    <p:sldId id="359" r:id="rId8"/>
    <p:sldId id="362" r:id="rId9"/>
    <p:sldId id="360" r:id="rId10"/>
    <p:sldId id="361" r:id="rId11"/>
    <p:sldId id="364" r:id="rId12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40000"/>
      </a:spcAft>
      <a:buClr>
        <a:schemeClr val="accent1"/>
      </a:buClr>
      <a:buFont typeface="Wingdings" pitchFamily="2" charset="2"/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FF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33CC"/>
    <a:srgbClr val="CCECFF"/>
    <a:srgbClr val="00CC66"/>
    <a:srgbClr val="CCFFCC"/>
    <a:srgbClr val="FF505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 autoAdjust="0"/>
    <p:restoredTop sz="93801" autoAdjust="0"/>
  </p:normalViewPr>
  <p:slideViewPr>
    <p:cSldViewPr snapToGrid="0">
      <p:cViewPr varScale="1">
        <p:scale>
          <a:sx n="107" d="100"/>
          <a:sy n="107" d="100"/>
        </p:scale>
        <p:origin x="-24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4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64496E8B-5DE3-4860-AD6F-23075DE52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4581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57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FF3C50E-457D-45EF-8B0E-6BA21E7DF4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74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7415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554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4A35A9-64C4-49C5-91FF-E1B955EA4427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6375B-569E-4DF1-871B-E676A7234D7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XX.XX.XXXX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 eingeben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39168"/>
            <a:ext cx="157321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00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17D-F49E-41F5-8A76-C709556481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0336045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381-2918-40D1-9359-F221D6CFF0D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697675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71DD-8515-4A51-9FE0-A0C0FC97C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576136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813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1150938"/>
            <a:ext cx="4133850" cy="93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2239963"/>
            <a:ext cx="4133850" cy="93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59998-35E4-4CEA-84D3-5E7314E36A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924080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D66C-3437-4FE1-B452-E9DB7CCAC3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257497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32FD-5633-4B99-8272-D6A4608614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91657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980D-8EFF-4CF1-8E4B-BBAF69CC28B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40739972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7347-4ED7-4197-B4FE-323D13F14A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26835696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555C-DFB7-4975-AFD4-E5B2EB168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7519994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4BB7-9496-4785-94F8-247BB7264F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3158302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F371-8FC4-41A4-9A04-126A983A3E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6933254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527C-0C5E-43D9-8DEF-8E2F73EA3F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</p:spTree>
    <p:extLst>
      <p:ext uri="{BB962C8B-B14F-4D97-AF65-F5344CB8AC3E}">
        <p14:creationId xmlns:p14="http://schemas.microsoft.com/office/powerpoint/2010/main" val="18145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2941656F-27E5-4F29-BDEF-9B313CD734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Sculi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314532" y="4493043"/>
            <a:ext cx="2887662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defRPr sz="2200" b="1">
                <a:solidFill>
                  <a:srgbClr val="0000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 b="0" dirty="0" smtClean="0">
                <a:solidFill>
                  <a:srgbClr val="C0C0C0"/>
                </a:solidFill>
              </a:rPr>
              <a:t>Copyright Liebherr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fontAlgn="base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../../Pr&#228;sentationen/Firmengruppen-Pr&#228;sentation/Finale%20Version/Die%20Mobilbagger.ppt" TargetMode="External"/><Relationship Id="rId18" Type="http://schemas.openxmlformats.org/officeDocument/2006/relationships/image" Target="../media/image11.jpeg"/><Relationship Id="rId26" Type="http://schemas.openxmlformats.org/officeDocument/2006/relationships/image" Target="../media/image15.jpeg"/><Relationship Id="rId3" Type="http://schemas.openxmlformats.org/officeDocument/2006/relationships/hyperlink" Target="../../Pr&#228;sentationen/Firmengruppen-Pr&#228;sentation/Finale%20Version/Die%20Kuehl-%20und%20Gefriergeraete.ppt" TargetMode="External"/><Relationship Id="rId21" Type="http://schemas.openxmlformats.org/officeDocument/2006/relationships/hyperlink" Target="../../Pr&#228;sentationen/Firmengruppen-Pr&#228;sentation/Finale%20Version/Die%20Mischtechnik.ppt" TargetMode="External"/><Relationship Id="rId34" Type="http://schemas.openxmlformats.org/officeDocument/2006/relationships/hyperlink" Target="../../Pr&#228;sentationen/Firmengruppen-Pr&#228;sentation/Finale%20Version/Die%20Planier-%20und%20Laderaupen.ppt" TargetMode="External"/><Relationship Id="rId7" Type="http://schemas.openxmlformats.org/officeDocument/2006/relationships/hyperlink" Target="../../Pr&#228;sentationen/Firmengruppen-Pr&#228;sentation/Finale%20Version/Die%20Verkehrstechnik.ppt" TargetMode="External"/><Relationship Id="rId12" Type="http://schemas.openxmlformats.org/officeDocument/2006/relationships/image" Target="../media/image8.jpeg"/><Relationship Id="rId17" Type="http://schemas.openxmlformats.org/officeDocument/2006/relationships/hyperlink" Target="../../Pr&#228;sentationen/Firmengruppen-Pr&#228;sentation/Finale%20Version/Die%20Hydroseilbagger,%20Ramm-%20und%20Bohrgeraete.ppt" TargetMode="External"/><Relationship Id="rId25" Type="http://schemas.openxmlformats.org/officeDocument/2006/relationships/hyperlink" Target="../../Pr&#228;sentationen/Firmengruppen-Pr&#228;sentation/Finale%20Version/Die%20Fahrzeugkrane.ppt" TargetMode="External"/><Relationship Id="rId3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2.jpeg"/><Relationship Id="rId29" Type="http://schemas.openxmlformats.org/officeDocument/2006/relationships/hyperlink" Target="../../Pr&#228;sentationen/Firmengruppen-Pr&#228;sentation/Finale%20Version/Die%20maritimen%20Krane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hyperlink" Target="../../Pr&#228;sentationen/Firmengruppen-Pr&#228;sentation/Finale%20Version/Die%20Hotels.ppt" TargetMode="External"/><Relationship Id="rId24" Type="http://schemas.openxmlformats.org/officeDocument/2006/relationships/image" Target="../media/image14.jpeg"/><Relationship Id="rId32" Type="http://schemas.openxmlformats.org/officeDocument/2006/relationships/hyperlink" Target="../../Pr&#228;sentationen/Firmengruppen-Pr&#228;sentation/Finale%20Version/Die%20Komponenten.ppt" TargetMode="External"/><Relationship Id="rId5" Type="http://schemas.openxmlformats.org/officeDocument/2006/relationships/hyperlink" Target="../../Pr&#228;sentationen/Firmengruppen-Pr&#228;sentation/Finale%20Version/Die%20Luftfahrtausruestung.ppt" TargetMode="External"/><Relationship Id="rId15" Type="http://schemas.openxmlformats.org/officeDocument/2006/relationships/hyperlink" Target="../../Pr&#228;sentationen/Firmengruppen-Pr&#228;sentation/Finale%20Version/Die%20Raupenbagger.ppt" TargetMode="External"/><Relationship Id="rId23" Type="http://schemas.openxmlformats.org/officeDocument/2006/relationships/hyperlink" Target="../../Pr&#228;sentationen/Firmengruppen-Pr&#228;sentation/Finale%20Version/Die%20Muldenkipper.ppt" TargetMode="External"/><Relationship Id="rId28" Type="http://schemas.openxmlformats.org/officeDocument/2006/relationships/image" Target="../media/image16.jpeg"/><Relationship Id="rId36" Type="http://schemas.openxmlformats.org/officeDocument/2006/relationships/image" Target="../media/image21.jpeg"/><Relationship Id="rId10" Type="http://schemas.openxmlformats.org/officeDocument/2006/relationships/image" Target="../media/image7.jpeg"/><Relationship Id="rId19" Type="http://schemas.openxmlformats.org/officeDocument/2006/relationships/hyperlink" Target="../../Pr&#228;sentationen/Firmengruppen-Pr&#228;sentation/Finale%20Version/Die%20Radlader.ppt" TargetMode="External"/><Relationship Id="rId31" Type="http://schemas.openxmlformats.org/officeDocument/2006/relationships/image" Target="../media/image18.jpeg"/><Relationship Id="rId4" Type="http://schemas.openxmlformats.org/officeDocument/2006/relationships/image" Target="../media/image4.jpeg"/><Relationship Id="rId9" Type="http://schemas.openxmlformats.org/officeDocument/2006/relationships/hyperlink" Target="../../Pr&#228;sentationen/Firmengruppen-Pr&#228;sentation/Finale%20Version/Der%20Werkzeugmaschinenbereich.ppt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jpeg"/><Relationship Id="rId27" Type="http://schemas.openxmlformats.org/officeDocument/2006/relationships/hyperlink" Target="../../Pr&#228;sentationen/Firmengruppen-Pr&#228;sentation/Finale%20Version/Die%20Raupenkrane.ppt" TargetMode="External"/><Relationship Id="rId30" Type="http://schemas.openxmlformats.org/officeDocument/2006/relationships/image" Target="../media/image17.jpeg"/><Relationship Id="rId35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chemeClr val="tx1"/>
                </a:solidFill>
              </a:rPr>
              <a:t>PAMS </a:t>
            </a:r>
            <a:r>
              <a:rPr lang="de-DE" dirty="0" err="1" smtClean="0">
                <a:solidFill>
                  <a:schemeClr val="tx1"/>
                </a:solidFill>
              </a:rPr>
              <a:t>library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protection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1811338"/>
            <a:ext cx="9047163" cy="430887"/>
          </a:xfrm>
        </p:spPr>
        <p:txBody>
          <a:bodyPr/>
          <a:lstStyle/>
          <a:p>
            <a:pPr eaLnBrk="1" hangingPunct="1"/>
            <a:r>
              <a:rPr lang="de-DE" dirty="0" smtClean="0"/>
              <a:t>11.06.2012</a:t>
            </a:r>
            <a:endParaRPr lang="de-DE" dirty="0" smtClean="0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95288" y="2703513"/>
            <a:ext cx="9097962" cy="1489075"/>
            <a:chOff x="230" y="1703"/>
            <a:chExt cx="5290" cy="938"/>
          </a:xfrm>
        </p:grpSpPr>
        <p:pic>
          <p:nvPicPr>
            <p:cNvPr id="3077" name="Picture 5" descr="S4_12">
              <a:hlinkClick r:id="rId3" action="ppaction://hlinkpres?slideindex=1&amp;slidetitle=Die Kühl- und Gefriergeräte" tooltip="Die Kuehl- und Gefriergeraete"/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2187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S4_13">
              <a:hlinkClick r:id="rId5" action="ppaction://hlinkpres?slideindex=1&amp;slidetitle=Die Luftfahrtausrüstungen" tooltip="Die Luftfahrtausruestung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S4_14">
              <a:hlinkClick r:id="rId7" action="ppaction://hlinkpres?slideindex=1&amp;slidetitle=Die Verkehrstechnik" tooltip="Die Verkehrstechnik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S4_15">
              <a:hlinkClick r:id="rId9" action="ppaction://hlinkpres?slideindex=1&amp;slidetitle=Der Werkzeugmaschinenbereich" tooltip="Der Werkzeugmaschinenbereich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 descr="S4_18">
              <a:hlinkClick r:id="rId11" action="ppaction://hlinkpres?slideindex=1&amp;slidetitle=Die Hotels" tooltip="Die Hotels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188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 descr="S4_3">
              <a:hlinkClick r:id="rId13" action="ppaction://hlinkpres?slideindex=1&amp;slidetitle=Die Mobilbagger" tooltip="Die Mobilbagger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 descr="S4_4">
              <a:hlinkClick r:id="rId15" action="ppaction://hlinkpres?slideindex=1&amp;slidetitle=Die Raupenbagger" tooltip="Die Raupenbagger"/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 descr="S4_6">
              <a:hlinkClick r:id="rId17" action="ppaction://hlinkpres?slideindex=1&amp;slidetitle=Die Hydroseilbagger" tooltip="Die Hydroseilbagger, Ramm- und Bohrgeraete"/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S4_8">
              <a:hlinkClick r:id="rId19" action="ppaction://hlinkpres?slideindex=1&amp;slidetitle=Die Radlader" tooltip="Die Radlader"/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1705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 descr="kleinbildchen2">
              <a:hlinkClick r:id="rId21" action="ppaction://hlinkpres?slideindex=1&amp;slidetitle=Die Mischtechnik" tooltip="Die Mischtechnik"/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 descr="kleinbildchen5">
              <a:hlinkClick r:id="rId23" action="ppaction://hlinkpres?slideindex=1&amp;slidetitle=Die Muldenkipper" tooltip="Die Muldenkipper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" y="1703"/>
              <a:ext cx="56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 descr="kleinbildchen9">
              <a:hlinkClick r:id="rId25" action="ppaction://hlinkpres?slideindex=1&amp;slidetitle=Die Fahrzeugkrane" tooltip="Die Fahrzeugkrane"/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1703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 descr="kleinbildchen10">
              <a:hlinkClick r:id="rId27" action="ppaction://hlinkpres?slideindex=1&amp;slidetitle=Die Raupenkrane" tooltip="Die Raupenkrane"/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8" descr="kleinbildchen11">
              <a:hlinkClick r:id="rId29" action="ppaction://hlinkpres?slideindex=1&amp;slidetitle=Die maritimen Krane" tooltip="Die maritimen Krane"/>
            </p:cNvPr>
            <p:cNvPicPr>
              <a:picLocks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kleinbildchen12">
              <a:hlinkClick r:id="rId29" action="ppaction://hlinkpres?slideindex=1&amp;slidetitle=Die maritimen Krane" tooltip="Die Containerkrane"/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" y="2187"/>
              <a:ext cx="559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kleinbildchen17">
              <a:hlinkClick r:id="rId32" action="ppaction://hlinkpres?slideindex=1&amp;slidetitle=Die Komponenten" tooltip="Die Komponenten"/>
            </p:cNvPr>
            <p:cNvPicPr>
              <a:picLocks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" y="2186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21" descr="kleinbildchen7">
              <a:hlinkClick r:id="rId34" action="ppaction://hlinkpres?slideindex=1&amp;slidetitle=Planier- und Laderaupen, Rohrleger, Teleskoplader" tooltip="Die Planier- und Laderaupen, Rohrleger, Teleskoplader"/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 descr="kleinbildchen1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704"/>
              <a:ext cx="560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– </a:t>
            </a:r>
            <a:r>
              <a:rPr lang="de-DE" dirty="0"/>
              <a:t>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4231031"/>
          </a:xfrm>
        </p:spPr>
        <p:txBody>
          <a:bodyPr/>
          <a:lstStyle/>
          <a:p>
            <a:r>
              <a:rPr lang="en-US" sz="1400" b="0" dirty="0" smtClean="0"/>
              <a:t>Definition of security level</a:t>
            </a:r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Usage of PAMS library</a:t>
            </a:r>
            <a:endParaRPr lang="en-US" sz="1400" b="0" dirty="0" smtClean="0"/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“Man in the middle” attack</a:t>
            </a:r>
            <a:endParaRPr lang="en-US" sz="1400" b="0" dirty="0" smtClean="0"/>
          </a:p>
          <a:p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How to prevent “Man in the middle” attack</a:t>
            </a:r>
            <a:endParaRPr lang="en-US" sz="1400" b="0" dirty="0" smtClean="0"/>
          </a:p>
          <a:p>
            <a:endParaRPr lang="en-US" sz="1400" b="0" dirty="0" smtClean="0"/>
          </a:p>
          <a:p>
            <a:endParaRPr lang="en-US" sz="1400" b="0" dirty="0"/>
          </a:p>
          <a:p>
            <a:r>
              <a:rPr lang="en-US" sz="1400" b="0" dirty="0" smtClean="0"/>
              <a:t>Obfuscation discussion with Mrs. Karl Zerlauth &amp; Andreas Jung</a:t>
            </a:r>
            <a:endParaRPr lang="en-US" sz="1400" b="0" dirty="0" smtClean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7469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4514186"/>
          </a:xfrm>
        </p:spPr>
        <p:txBody>
          <a:bodyPr/>
          <a:lstStyle/>
          <a:p>
            <a:pPr lvl="1"/>
            <a:r>
              <a:rPr lang="en-US" sz="1200" b="0" dirty="0" smtClean="0"/>
              <a:t>It </a:t>
            </a:r>
            <a:r>
              <a:rPr lang="en-US" sz="1200" b="0" dirty="0"/>
              <a:t>should not be possible to replace the security.dll by another one (signed with an other private key than the official </a:t>
            </a:r>
            <a:r>
              <a:rPr lang="en-US" sz="1200" b="0" dirty="0" smtClean="0"/>
              <a:t>one)</a:t>
            </a:r>
            <a:endParaRPr lang="en-US" sz="1200" dirty="0" smtClean="0"/>
          </a:p>
          <a:p>
            <a:pPr lvl="1"/>
            <a:r>
              <a:rPr lang="en-US" sz="1200" b="0" dirty="0" smtClean="0"/>
              <a:t>It </a:t>
            </a:r>
            <a:r>
              <a:rPr lang="en-US" sz="1200" b="0" dirty="0"/>
              <a:t>should not be possible to come-between Sculi.exe and the </a:t>
            </a:r>
            <a:r>
              <a:rPr lang="en-US" sz="1200" b="0" dirty="0" smtClean="0"/>
              <a:t>security.dll</a:t>
            </a:r>
            <a:endParaRPr lang="en-US" sz="1200" dirty="0" smtClean="0"/>
          </a:p>
          <a:p>
            <a:pPr lvl="1"/>
            <a:r>
              <a:rPr lang="en-US" sz="1200" b="0" dirty="0" smtClean="0"/>
              <a:t>It </a:t>
            </a:r>
            <a:r>
              <a:rPr lang="en-US" sz="1200" b="0" dirty="0"/>
              <a:t>should not be possible to mock the certificate security chain (same certificate names, created with </a:t>
            </a:r>
            <a:r>
              <a:rPr lang="en-US" sz="1200" b="0" dirty="0" err="1"/>
              <a:t>Makecert</a:t>
            </a:r>
            <a:r>
              <a:rPr lang="en-US" sz="1200" b="0" dirty="0"/>
              <a:t> for </a:t>
            </a:r>
            <a:r>
              <a:rPr lang="en-US" sz="1200" b="0" dirty="0" smtClean="0"/>
              <a:t>instance)</a:t>
            </a:r>
            <a:endParaRPr lang="en-US" sz="1200" dirty="0" smtClean="0"/>
          </a:p>
          <a:p>
            <a:pPr lvl="1"/>
            <a:r>
              <a:rPr lang="en-US" sz="1200" b="0" dirty="0" smtClean="0"/>
              <a:t>It </a:t>
            </a:r>
            <a:r>
              <a:rPr lang="en-US" sz="1200" b="0" dirty="0"/>
              <a:t>should not be possible to modify a </a:t>
            </a:r>
            <a:r>
              <a:rPr lang="en-US" sz="1200" b="0" dirty="0" smtClean="0"/>
              <a:t>license file</a:t>
            </a:r>
            <a:endParaRPr lang="en-US" sz="1200" dirty="0" smtClean="0"/>
          </a:p>
          <a:p>
            <a:pPr lvl="1"/>
            <a:r>
              <a:rPr lang="en-US" sz="1200" b="0" dirty="0"/>
              <a:t>I</a:t>
            </a:r>
            <a:r>
              <a:rPr lang="en-US" sz="1200" b="0" dirty="0" smtClean="0"/>
              <a:t>t </a:t>
            </a:r>
            <a:r>
              <a:rPr lang="en-US" sz="1200" b="0" dirty="0"/>
              <a:t>should not be possible to use a </a:t>
            </a:r>
            <a:r>
              <a:rPr lang="en-US" sz="1200" b="0" dirty="0" smtClean="0"/>
              <a:t>license </a:t>
            </a:r>
            <a:r>
              <a:rPr lang="en-US" sz="1200" b="0" dirty="0"/>
              <a:t>file from another user (corresponding to the </a:t>
            </a:r>
            <a:r>
              <a:rPr lang="en-US" sz="1200" b="0" dirty="0" smtClean="0"/>
              <a:t>dongle)</a:t>
            </a:r>
            <a:endParaRPr lang="en-US" sz="1200" dirty="0" smtClean="0"/>
          </a:p>
          <a:p>
            <a:pPr lvl="1"/>
            <a:r>
              <a:rPr lang="en-US" sz="1200" b="0" dirty="0" smtClean="0"/>
              <a:t>Trust </a:t>
            </a:r>
            <a:r>
              <a:rPr lang="en-US" sz="1200" b="0" dirty="0"/>
              <a:t>any binary file which has been signed by the Sculi private key </a:t>
            </a:r>
            <a:endParaRPr lang="en-US" sz="1200" dirty="0" smtClean="0"/>
          </a:p>
          <a:p>
            <a:pPr lvl="1"/>
            <a:r>
              <a:rPr lang="en-US" sz="1200" b="0" dirty="0" smtClean="0"/>
              <a:t>Trust </a:t>
            </a:r>
            <a:r>
              <a:rPr lang="en-US" sz="1200" b="0" dirty="0"/>
              <a:t>the Sculi private key is kept safe and is not distributed to any unnecessary </a:t>
            </a:r>
            <a:r>
              <a:rPr lang="en-US" sz="1200" b="0" dirty="0" smtClean="0"/>
              <a:t>party.</a:t>
            </a:r>
            <a:endParaRPr lang="en-US" sz="1200" dirty="0"/>
          </a:p>
          <a:p>
            <a:pPr lvl="1"/>
            <a:r>
              <a:rPr lang="en-US" sz="1200" b="0" dirty="0" smtClean="0"/>
              <a:t>Do </a:t>
            </a:r>
            <a:r>
              <a:rPr lang="en-US" sz="1200" b="0" dirty="0"/>
              <a:t>NOT trust the machine configuration, even if it takes admin rights to change </a:t>
            </a:r>
            <a:r>
              <a:rPr lang="en-US" sz="1200" b="0" dirty="0" smtClean="0"/>
              <a:t>it.</a:t>
            </a:r>
            <a:endParaRPr lang="en-US" sz="1200" dirty="0" smtClean="0"/>
          </a:p>
          <a:p>
            <a:pPr lvl="1"/>
            <a:r>
              <a:rPr lang="en-US" sz="1200" b="0" dirty="0" smtClean="0"/>
              <a:t>We </a:t>
            </a:r>
            <a:r>
              <a:rPr lang="en-US" sz="1200" b="0" dirty="0"/>
              <a:t>do not rely on secret only, to keep the application secure. i.e. Read-Only access to the source code is not enough to circumvent the </a:t>
            </a:r>
            <a:r>
              <a:rPr lang="en-US" sz="1200" b="0" dirty="0" smtClean="0"/>
              <a:t>security</a:t>
            </a:r>
            <a:endParaRPr lang="en-US" sz="1200" dirty="0" smtClean="0"/>
          </a:p>
          <a:p>
            <a:pPr lvl="1"/>
            <a:r>
              <a:rPr lang="en-US" sz="1200" b="0" dirty="0" smtClean="0"/>
              <a:t>We </a:t>
            </a:r>
            <a:r>
              <a:rPr lang="en-US" sz="1200" b="0" dirty="0"/>
              <a:t>do not protect ourselves from attempts at hooking Win32 APIs (Win32 native crypto API) and accessing </a:t>
            </a:r>
            <a:r>
              <a:rPr lang="en-US" sz="1200" b="0" dirty="0" err="1"/>
              <a:t>uncyphered</a:t>
            </a:r>
            <a:r>
              <a:rPr lang="en-US" sz="1200" b="0" dirty="0"/>
              <a:t> data kept in-memory by the </a:t>
            </a:r>
            <a:r>
              <a:rPr lang="en-US" sz="1200" b="0" dirty="0" err="1"/>
              <a:t>dll</a:t>
            </a:r>
            <a:r>
              <a:rPr lang="en-US" sz="1200" b="0" dirty="0"/>
              <a:t> or the program to protect from an application with the same level of trust as the program to protect.</a:t>
            </a:r>
            <a:br>
              <a:rPr lang="en-US" sz="1200" b="0" dirty="0"/>
            </a:br>
            <a:endParaRPr lang="en-US" sz="1200" b="0" dirty="0" smtClean="0"/>
          </a:p>
          <a:p>
            <a:endParaRPr lang="en-US" sz="1400" b="0" dirty="0"/>
          </a:p>
          <a:p>
            <a:endParaRPr lang="en-US" sz="1400" b="0" dirty="0" smtClean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794865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PAMS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9304" y="4457177"/>
            <a:ext cx="8818773" cy="910122"/>
          </a:xfrm>
        </p:spPr>
        <p:txBody>
          <a:bodyPr/>
          <a:lstStyle/>
          <a:p>
            <a:pPr lvl="1"/>
            <a:r>
              <a:rPr lang="en-US" sz="1400" dirty="0" smtClean="0"/>
              <a:t>Sculi ask the library if an action/feature is granted</a:t>
            </a:r>
          </a:p>
          <a:p>
            <a:pPr lvl="1"/>
            <a:r>
              <a:rPr lang="en-US" sz="1400" dirty="0" smtClean="0"/>
              <a:t>The library answers with true of false</a:t>
            </a:r>
          </a:p>
          <a:p>
            <a:pPr lvl="1"/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0" y="1126610"/>
            <a:ext cx="8010823" cy="285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001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“Man in the middle”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9304" y="4457177"/>
            <a:ext cx="8818773" cy="910122"/>
          </a:xfrm>
        </p:spPr>
        <p:txBody>
          <a:bodyPr/>
          <a:lstStyle/>
          <a:p>
            <a:pPr lvl="1"/>
            <a:r>
              <a:rPr lang="en-US" sz="1400" dirty="0" smtClean="0"/>
              <a:t>Risk</a:t>
            </a:r>
          </a:p>
          <a:p>
            <a:pPr lvl="2"/>
            <a:r>
              <a:rPr lang="en-US" sz="1400" dirty="0" smtClean="0"/>
              <a:t>Another library can be placed in between </a:t>
            </a:r>
          </a:p>
          <a:p>
            <a:pPr lvl="1"/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0" y="1126610"/>
            <a:ext cx="8010823" cy="285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4796192" y="1671638"/>
            <a:ext cx="385408" cy="136550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65113" marR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400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2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56" y="1834581"/>
            <a:ext cx="2588538" cy="122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09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the “man in the middle”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1433342"/>
          </a:xfrm>
        </p:spPr>
        <p:txBody>
          <a:bodyPr/>
          <a:lstStyle/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b="0" dirty="0"/>
          </a:p>
          <a:p>
            <a:pPr lvl="2"/>
            <a:endParaRPr lang="en-US" sz="1400" b="0" dirty="0" smtClean="0"/>
          </a:p>
          <a:p>
            <a:pPr lvl="1"/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9" y="1097410"/>
            <a:ext cx="7312854" cy="260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9304" y="4457177"/>
            <a:ext cx="881877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265113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9750" indent="-2730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2pPr>
            <a:lvl3pPr marL="869950" indent="-32861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3pPr>
            <a:lvl4pPr marL="1173163" indent="-28892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4pPr>
            <a:lvl5pPr marL="1466850" indent="-2921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5pPr>
            <a:lvl6pPr marL="1924050" indent="-2921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381250" indent="-2921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2838450" indent="-2921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295650" indent="-2921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400" b="0" dirty="0" smtClean="0"/>
              <a:t>The PAMS.dll is signed</a:t>
            </a:r>
          </a:p>
          <a:p>
            <a:pPr lvl="1"/>
            <a:r>
              <a:rPr lang="en-US" sz="1400" b="0" dirty="0" smtClean="0"/>
              <a:t>The application must check the signature of the library before using it</a:t>
            </a:r>
          </a:p>
          <a:p>
            <a:pPr lvl="1"/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7459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Obfuscation discussion with Mr. Karl Zerlauth &amp; Mr. Andreas Jung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3892477"/>
          </a:xfrm>
        </p:spPr>
        <p:txBody>
          <a:bodyPr/>
          <a:lstStyle/>
          <a:p>
            <a:r>
              <a:rPr lang="en-GB" sz="1400" b="0" dirty="0" smtClean="0"/>
              <a:t>1</a:t>
            </a:r>
            <a:r>
              <a:rPr lang="en-GB" sz="1400" b="0" dirty="0"/>
              <a:t>) What can the attacker achieve if he learns from the code of </a:t>
            </a:r>
            <a:r>
              <a:rPr lang="en-GB" sz="1400" b="0" dirty="0" smtClean="0"/>
              <a:t>PAMS.dll</a:t>
            </a:r>
            <a:endParaRPr lang="en-US" sz="1400" b="0" dirty="0"/>
          </a:p>
          <a:p>
            <a:pPr lvl="1"/>
            <a:r>
              <a:rPr lang="en-GB" sz="1200" b="0" dirty="0" smtClean="0"/>
              <a:t>if </a:t>
            </a:r>
            <a:r>
              <a:rPr lang="en-GB" sz="1200" b="0" dirty="0"/>
              <a:t>he can attack PAMS license files or other systems behind, there is a need to </a:t>
            </a:r>
            <a:r>
              <a:rPr lang="en-GB" sz="1200" b="0" dirty="0" smtClean="0"/>
              <a:t>obfuscate</a:t>
            </a:r>
          </a:p>
          <a:p>
            <a:pPr lvl="1"/>
            <a:endParaRPr lang="en-US" sz="1400" b="0" dirty="0"/>
          </a:p>
          <a:p>
            <a:r>
              <a:rPr lang="en-GB" sz="1400" b="0" dirty="0"/>
              <a:t>2) What can the attacker achieve if he alters the code of </a:t>
            </a:r>
            <a:r>
              <a:rPr lang="en-GB" sz="1400" b="0" dirty="0" smtClean="0"/>
              <a:t>PAMS.dll</a:t>
            </a:r>
            <a:endParaRPr lang="en-US" sz="1400" b="0" dirty="0"/>
          </a:p>
          <a:p>
            <a:pPr lvl="1"/>
            <a:r>
              <a:rPr lang="en-GB" sz="1200" b="0" dirty="0" smtClean="0"/>
              <a:t>e.g</a:t>
            </a:r>
            <a:r>
              <a:rPr lang="en-GB" sz="1200" b="0" dirty="0"/>
              <a:t>. if he can create custom PAMS files, which appear valid to the systems relying on PAMS.dll, </a:t>
            </a:r>
            <a:endParaRPr lang="en-US" sz="1200" dirty="0"/>
          </a:p>
          <a:p>
            <a:pPr lvl="1"/>
            <a:r>
              <a:rPr lang="en-GB" sz="1200" b="0" dirty="0" smtClean="0"/>
              <a:t>there </a:t>
            </a:r>
            <a:r>
              <a:rPr lang="en-GB" sz="1200" b="0" dirty="0"/>
              <a:t>is a need of true verification of integrity (cannot be changed easily, -&gt; roundtrip validation</a:t>
            </a:r>
            <a:r>
              <a:rPr lang="en-GB" sz="1200" b="0" dirty="0" smtClean="0"/>
              <a:t>)</a:t>
            </a:r>
          </a:p>
          <a:p>
            <a:pPr lvl="1"/>
            <a:endParaRPr lang="en-US" sz="1400" b="0" dirty="0"/>
          </a:p>
          <a:p>
            <a:r>
              <a:rPr lang="en-GB" sz="1400" b="0" dirty="0"/>
              <a:t>3) What can the attacker achieve if he creates his own PAMS.dll only containing method stubs returning the desired </a:t>
            </a:r>
            <a:r>
              <a:rPr lang="en-GB" sz="1400" b="0" dirty="0" smtClean="0"/>
              <a:t>values/objects</a:t>
            </a:r>
            <a:endParaRPr lang="en-US" sz="1400" b="0" dirty="0"/>
          </a:p>
          <a:p>
            <a:pPr lvl="1"/>
            <a:r>
              <a:rPr lang="en-GB" sz="1200" b="0" dirty="0" smtClean="0"/>
              <a:t>e.g</a:t>
            </a:r>
            <a:r>
              <a:rPr lang="en-GB" sz="1200" b="0" dirty="0"/>
              <a:t>. if the attacker can create a custom pams.dll with a method which grants him the highest admin </a:t>
            </a:r>
            <a:r>
              <a:rPr lang="en-GB" sz="1200" b="0" dirty="0" smtClean="0"/>
              <a:t>level,</a:t>
            </a:r>
            <a:endParaRPr lang="en-US" sz="1200" dirty="0"/>
          </a:p>
          <a:p>
            <a:pPr lvl="1"/>
            <a:r>
              <a:rPr lang="en-GB" sz="1200" b="0" dirty="0" smtClean="0"/>
              <a:t>it </a:t>
            </a:r>
            <a:r>
              <a:rPr lang="en-GB" sz="1200" b="0" dirty="0"/>
              <a:t>is necessary to "hard link" PAMS.dll to each application using it (SCULI etc.).</a:t>
            </a:r>
            <a:endParaRPr lang="en-US" sz="1200" b="0" dirty="0"/>
          </a:p>
          <a:p>
            <a:pPr lvl="2"/>
            <a:endParaRPr lang="en-US" sz="1400" b="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962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Disadvantage of obfuscation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2622D-48FD-4C89-AEE7-23002877840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PAMS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– 11.06.2012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4" y="1150938"/>
            <a:ext cx="8818773" cy="1768819"/>
          </a:xfrm>
        </p:spPr>
        <p:txBody>
          <a:bodyPr/>
          <a:lstStyle/>
          <a:p>
            <a:r>
              <a:rPr lang="fr-CH" sz="1400" b="0" dirty="0" err="1" smtClean="0"/>
              <a:t>When</a:t>
            </a:r>
            <a:r>
              <a:rPr lang="fr-CH" sz="1400" b="0" dirty="0" smtClean="0"/>
              <a:t> the </a:t>
            </a:r>
            <a:r>
              <a:rPr lang="fr-CH" sz="1400" b="0" dirty="0" err="1" smtClean="0"/>
              <a:t>library</a:t>
            </a:r>
            <a:r>
              <a:rPr lang="fr-CH" sz="1400" b="0" dirty="0" smtClean="0"/>
              <a:t> uses </a:t>
            </a:r>
            <a:r>
              <a:rPr lang="fr-CH" sz="1400" b="0" i="1" dirty="0" err="1" smtClean="0"/>
              <a:t>reflection</a:t>
            </a:r>
            <a:r>
              <a:rPr lang="fr-CH" sz="1400" b="0" dirty="0" smtClean="0"/>
              <a:t>, the business </a:t>
            </a:r>
            <a:r>
              <a:rPr lang="fr-CH" sz="1400" b="0" dirty="0" err="1" smtClean="0"/>
              <a:t>logic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will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be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broken</a:t>
            </a:r>
            <a:r>
              <a:rPr lang="fr-CH" sz="1400" b="0" dirty="0" smtClean="0"/>
              <a:t>.</a:t>
            </a:r>
          </a:p>
          <a:p>
            <a:endParaRPr lang="fr-CH" sz="1400" b="0" dirty="0"/>
          </a:p>
          <a:p>
            <a:r>
              <a:rPr lang="fr-CH" sz="1400" b="0" dirty="0" err="1" smtClean="0"/>
              <a:t>When</a:t>
            </a:r>
            <a:r>
              <a:rPr lang="fr-CH" sz="1400" b="0" dirty="0" smtClean="0"/>
              <a:t> the </a:t>
            </a:r>
            <a:r>
              <a:rPr lang="fr-CH" sz="1400" b="0" dirty="0" err="1" smtClean="0"/>
              <a:t>library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is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obfuscated</a:t>
            </a:r>
            <a:r>
              <a:rPr lang="fr-CH" sz="1400" b="0" dirty="0" smtClean="0"/>
              <a:t>, the </a:t>
            </a:r>
            <a:r>
              <a:rPr lang="fr-CH" sz="1400" b="0" i="1" dirty="0" smtClean="0"/>
              <a:t>Test Project </a:t>
            </a:r>
            <a:r>
              <a:rPr lang="fr-CH" sz="1400" b="0" dirty="0" smtClean="0"/>
              <a:t>must use </a:t>
            </a:r>
            <a:r>
              <a:rPr lang="fr-CH" sz="1400" b="0" dirty="0" err="1" smtClean="0"/>
              <a:t>obfuscated</a:t>
            </a:r>
            <a:r>
              <a:rPr lang="fr-CH" sz="1400" b="0" dirty="0" smtClean="0"/>
              <a:t> </a:t>
            </a:r>
            <a:r>
              <a:rPr lang="fr-CH" sz="1400" b="0" dirty="0" err="1" smtClean="0"/>
              <a:t>methods</a:t>
            </a:r>
            <a:r>
              <a:rPr lang="fr-CH" sz="1400" b="0" dirty="0" smtClean="0"/>
              <a:t>/</a:t>
            </a:r>
            <a:r>
              <a:rPr lang="fr-CH" sz="1400" b="0" dirty="0" err="1" smtClean="0"/>
              <a:t>members</a:t>
            </a:r>
            <a:endParaRPr lang="fr-CH" sz="1400" b="0" dirty="0" smtClean="0"/>
          </a:p>
          <a:p>
            <a:pPr lvl="1"/>
            <a:r>
              <a:rPr lang="fr-CH" sz="1200" b="0" dirty="0" smtClean="0"/>
              <a:t>Test </a:t>
            </a:r>
            <a:r>
              <a:rPr lang="fr-CH" sz="1200" b="0" dirty="0" err="1" smtClean="0"/>
              <a:t>readability</a:t>
            </a:r>
            <a:r>
              <a:rPr lang="fr-CH" sz="1200" b="0" dirty="0" smtClean="0"/>
              <a:t> </a:t>
            </a:r>
            <a:r>
              <a:rPr lang="fr-CH" sz="1200" b="0" dirty="0" err="1" smtClean="0"/>
              <a:t>is</a:t>
            </a:r>
            <a:r>
              <a:rPr lang="fr-CH" sz="1200" b="0" dirty="0" smtClean="0"/>
              <a:t> </a:t>
            </a:r>
            <a:r>
              <a:rPr lang="fr-CH" sz="1200" b="0" dirty="0" err="1" smtClean="0"/>
              <a:t>broken</a:t>
            </a:r>
            <a:endParaRPr lang="fr-CH" sz="1200" b="0" dirty="0" smtClean="0"/>
          </a:p>
          <a:p>
            <a:pPr lvl="1"/>
            <a:r>
              <a:rPr lang="fr-CH" sz="1200" dirty="0" smtClean="0"/>
              <a:t>In BDD, tests are </a:t>
            </a:r>
            <a:r>
              <a:rPr lang="fr-CH" sz="1200" dirty="0" err="1" smtClean="0"/>
              <a:t>used</a:t>
            </a:r>
            <a:r>
              <a:rPr lang="fr-CH" sz="1200" dirty="0" smtClean="0"/>
              <a:t> to </a:t>
            </a:r>
            <a:r>
              <a:rPr lang="fr-CH" sz="1200" dirty="0" err="1" smtClean="0"/>
              <a:t>define</a:t>
            </a:r>
            <a:r>
              <a:rPr lang="fr-CH" sz="1200" dirty="0" smtClean="0"/>
              <a:t> </a:t>
            </a:r>
            <a:r>
              <a:rPr lang="fr-CH" sz="1200" dirty="0" err="1" smtClean="0"/>
              <a:t>specifications</a:t>
            </a:r>
            <a:endParaRPr lang="fr-CH" sz="1200" b="0" dirty="0" smtClean="0"/>
          </a:p>
          <a:p>
            <a:endParaRPr lang="fr-CH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732489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007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19050" cap="flat" cmpd="sng" algn="ctr">
          <a:solidFill>
            <a:srgbClr val="B563A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BE96C92FAFE44BB3D549460650695" ma:contentTypeVersion="0" ma:contentTypeDescription="Create a new document." ma:contentTypeScope="" ma:versionID="752464f92d7de567d8703a66f90be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43F97-D84F-4759-BB7F-83E80F0E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E5F891-806D-46F5-80EF-454718697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322C8A-1690-468B-95AA-51BF7AA3F23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29007</Template>
  <TotalTime>0</TotalTime>
  <Words>587</Words>
  <Application>Microsoft Office PowerPoint</Application>
  <PresentationFormat>A4 Paper (210x297 mm)</PresentationFormat>
  <Paragraphs>95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29007</vt:lpstr>
      <vt:lpstr>PAMS library protection</vt:lpstr>
      <vt:lpstr>Agenda</vt:lpstr>
      <vt:lpstr>Definition of security</vt:lpstr>
      <vt:lpstr>Usage of PAMS library</vt:lpstr>
      <vt:lpstr>“Man in the middle” attack</vt:lpstr>
      <vt:lpstr>How to prevent the “man in the middle” attack</vt:lpstr>
      <vt:lpstr>Obfuscation discussion with Mr. Karl Zerlauth &amp; Mr. Andreas Jung</vt:lpstr>
      <vt:lpstr>Disadvantage of obfuscation</vt:lpstr>
    </vt:vector>
  </TitlesOfParts>
  <Company>Liebherr Machines Bulle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différents programmes</dc:title>
  <dc:creator>Jacques Progin</dc:creator>
  <cp:lastModifiedBy>Terreaux Patrick (LMB)</cp:lastModifiedBy>
  <cp:revision>659</cp:revision>
  <dcterms:created xsi:type="dcterms:W3CDTF">2007-11-08T11:17:38Z</dcterms:created>
  <dcterms:modified xsi:type="dcterms:W3CDTF">2012-06-11T09:43:14Z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0x0101001AFBE96C92FAFE44BB3D549460650695</vt:lpwstr>
  </property>
  <property fmtid="{D5CDD505-2E9C-101B-9397-08002B2CF9AE}" pid="3" name="_AdHocReviewCycleID">
    <vt:i4>-1514334204</vt:i4>
  </property>
  <property fmtid="{D5CDD505-2E9C-101B-9397-08002B2CF9AE}" pid="4" name="_NewReviewCycle">
    <vt:lpwstr/>
  </property>
  <property fmtid="{D5CDD505-2E9C-101B-9397-08002B2CF9AE}" pid="5" name="_EmailSubject">
    <vt:lpwstr>folio</vt:lpwstr>
  </property>
  <property fmtid="{D5CDD505-2E9C-101B-9397-08002B2CF9AE}" pid="6" name="_AuthorEmail">
    <vt:lpwstr>Theodor.Glauser@liebherr.com</vt:lpwstr>
  </property>
  <property fmtid="{D5CDD505-2E9C-101B-9397-08002B2CF9AE}" pid="7" name="_AuthorEmailDisplayName">
    <vt:lpwstr>Glauser Theodor (LMB)</vt:lpwstr>
  </property>
</Properties>
</file>