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8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6" r:id="rId18"/>
    <p:sldId id="277" r:id="rId19"/>
    <p:sldId id="278" r:id="rId20"/>
    <p:sldId id="279" r:id="rId21"/>
    <p:sldId id="28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412180-D301-4C2B-964A-CB02CC76773F}">
  <a:tblStyle styleId="{D8412180-D301-4C2B-964A-CB02CC767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270" y="120"/>
      </p:cViewPr>
      <p:guideLst>
        <p:guide pos="576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8a9c6a8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8a9c6a8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8a9c6a8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8a9c6a8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8a9c6a8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8a9c6a8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8917d2c7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8917d2c7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8917d2c7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8917d2c7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8917d2c7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8917d2c7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8917d2c7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8917d2c7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8917d2c7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8917d2c7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8917d2c7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8917d2c7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8917d2c7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8917d2c7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8a9c6a8f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8a9c6a8f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8a9c6a8f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8a9c6a8f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8a9c6a8f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8a9c6a8f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8a9c6a8f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8a9c6a8f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ab7e5a4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ab7e5a48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ab7e5a48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ab7e5a48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ab7e5a4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ab7e5a4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b19b09e7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b19b09e7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8a9c6a8f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8a9c6a8f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Adapting reading tests from English to Meetei Mayek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Gairan Pamei, Tomohiro Inoue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Psychology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Chinese University of Hong Kong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b="1" dirty="0" smtClean="0"/>
              <a:t>S</a:t>
            </a:r>
            <a:r>
              <a:rPr lang="en" b="1" dirty="0" smtClean="0"/>
              <a:t>ummary of the </a:t>
            </a:r>
            <a:r>
              <a:rPr lang="en-US" b="1" dirty="0" err="1">
                <a:latin typeface="Comic Sans MS" panose="030F0702030302020204" pitchFamily="66" charset="0"/>
              </a:rPr>
              <a:t>Mokken</a:t>
            </a:r>
            <a:r>
              <a:rPr lang="en-US" b="1" dirty="0">
                <a:latin typeface="Comic Sans MS" panose="030F0702030302020204" pitchFamily="66" charset="0"/>
              </a:rPr>
              <a:t> scale analysis</a:t>
            </a:r>
            <a:r>
              <a:rPr lang="en" b="1" dirty="0" smtClean="0"/>
              <a:t> (MSA)</a:t>
            </a:r>
            <a:endParaRPr b="1" dirty="0"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* three </a:t>
            </a:r>
            <a:r>
              <a:rPr lang="en-US" sz="2000" dirty="0">
                <a:latin typeface="Comic Sans MS" panose="030F0702030302020204" pitchFamily="66" charset="0"/>
              </a:rPr>
              <a:t>removed </a:t>
            </a:r>
            <a:r>
              <a:rPr lang="en-US" sz="2000" dirty="0" smtClean="0">
                <a:latin typeface="Comic Sans MS" panose="030F0702030302020204" pitchFamily="66" charset="0"/>
              </a:rPr>
              <a:t>items</a:t>
            </a:r>
          </a:p>
          <a:p>
            <a:pPr marL="11430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** two </a:t>
            </a:r>
            <a:r>
              <a:rPr lang="en-US" sz="2000" dirty="0">
                <a:latin typeface="Comic Sans MS" panose="030F0702030302020204" pitchFamily="66" charset="0"/>
              </a:rPr>
              <a:t>removed items  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n-US" dirty="0" smtClean="0">
                <a:latin typeface="Comic Sans MS" panose="030F0702030302020204" pitchFamily="66" charset="0"/>
              </a:rPr>
              <a:t>Method </a:t>
            </a:r>
            <a:r>
              <a:rPr lang="en-US" dirty="0">
                <a:latin typeface="Comic Sans MS" panose="030F0702030302020204" pitchFamily="66" charset="0"/>
              </a:rPr>
              <a:t>Manifest Invariant Item </a:t>
            </a:r>
            <a:r>
              <a:rPr lang="en-US" dirty="0" smtClean="0">
                <a:latin typeface="Comic Sans MS" panose="030F0702030302020204" pitchFamily="66" charset="0"/>
              </a:rPr>
              <a:t>Ordering</a:t>
            </a:r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47483"/>
              </p:ext>
            </p:extLst>
          </p:nvPr>
        </p:nvGraphicFramePr>
        <p:xfrm>
          <a:off x="585788" y="1278782"/>
          <a:ext cx="6769893" cy="1854200"/>
        </p:xfrm>
        <a:graphic>
          <a:graphicData uri="http://schemas.openxmlformats.org/drawingml/2006/table">
            <a:tbl>
              <a:tblPr firstRow="1" bandRow="1">
                <a:tableStyleId>{D8412180-D301-4C2B-964A-CB02CC76773F}</a:tableStyleId>
              </a:tblPr>
              <a:tblGrid>
                <a:gridCol w="1528763">
                  <a:extLst>
                    <a:ext uri="{9D8B030D-6E8A-4147-A177-3AD203B41FA5}">
                      <a16:colId xmlns:a16="http://schemas.microsoft.com/office/drawing/2014/main" val="1873066149"/>
                    </a:ext>
                  </a:extLst>
                </a:gridCol>
                <a:gridCol w="1935956">
                  <a:extLst>
                    <a:ext uri="{9D8B030D-6E8A-4147-A177-3AD203B41FA5}">
                      <a16:colId xmlns:a16="http://schemas.microsoft.com/office/drawing/2014/main" val="654363303"/>
                    </a:ext>
                  </a:extLst>
                </a:gridCol>
                <a:gridCol w="3305174">
                  <a:extLst>
                    <a:ext uri="{9D8B030D-6E8A-4147-A177-3AD203B41FA5}">
                      <a16:colId xmlns:a16="http://schemas.microsoft.com/office/drawing/2014/main" val="125171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Measure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Scalability, </a:t>
                      </a:r>
                      <a:r>
                        <a:rPr lang="en-US" sz="1400" b="1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nvariant Item Ordering, </a:t>
                      </a:r>
                      <a:r>
                        <a:rPr lang="en-US" sz="1400" b="1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99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MM elision</a:t>
                      </a:r>
                      <a:endParaRPr lang="en-US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0.81   (0.02)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7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English elision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78  (.03)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49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MM PPVT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0.39   (0.05)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7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English PPVT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.35     (.05)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0.38**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1517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mic Sans MS" panose="030F0702030302020204" pitchFamily="66" charset="0"/>
              </a:rPr>
              <a:t>Bayesian IRT: elision</a:t>
            </a:r>
            <a:endParaRPr b="1" dirty="0">
              <a:latin typeface="Comic Sans MS" panose="030F0702030302020204" pitchFamily="66" charset="0"/>
            </a:endParaRPr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" sz="2500" dirty="0">
                <a:latin typeface="Comic Sans MS" panose="030F0702030302020204" pitchFamily="66" charset="0"/>
              </a:rPr>
              <a:t>Elision (both languages): the two log-parameter (2PL) model is a better fit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sz="2500" dirty="0">
                <a:latin typeface="Comic Sans MS" panose="030F0702030302020204" pitchFamily="66" charset="0"/>
              </a:rPr>
              <a:t>PPVT (both languages): similar result, 2PL model</a:t>
            </a: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" sz="2500" b="1" dirty="0" smtClean="0">
                <a:latin typeface="Comic Sans MS" panose="030F0702030302020204" pitchFamily="66" charset="0"/>
              </a:rPr>
              <a:t>2PL model</a:t>
            </a:r>
            <a:r>
              <a:rPr lang="en" sz="2500" dirty="0" smtClean="0">
                <a:latin typeface="Comic Sans MS" panose="030F0702030302020204" pitchFamily="66" charset="0"/>
              </a:rPr>
              <a:t>: easiness/difficulty </a:t>
            </a:r>
            <a:r>
              <a:rPr lang="en" sz="2500" dirty="0">
                <a:latin typeface="Comic Sans MS" panose="030F0702030302020204" pitchFamily="66" charset="0"/>
              </a:rPr>
              <a:t>and discrimination item estimates</a:t>
            </a: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" sz="2500" dirty="0">
                <a:latin typeface="Comic Sans MS" panose="030F0702030302020204" pitchFamily="66" charset="0"/>
              </a:rPr>
              <a:t>Focus on MM measures</a:t>
            </a:r>
            <a:endParaRPr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2PL model convergence for MM elision</a:t>
            </a:r>
            <a:endParaRPr b="1" dirty="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675"/>
            <a:ext cx="75771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125" y="572700"/>
            <a:ext cx="6212751" cy="43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566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Posterior means and 95% credible intervals of item </a:t>
            </a:r>
            <a:r>
              <a:rPr lang="en" sz="1500" b="1" dirty="0" smtClean="0"/>
              <a:t>parameters: MM elision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460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Person parameters: MM elision 2PL model</a:t>
            </a:r>
            <a:endParaRPr b="1" dirty="0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950" y="572700"/>
            <a:ext cx="6474100" cy="46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278" y="0"/>
            <a:ext cx="62794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71" y="102875"/>
            <a:ext cx="70342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2774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latin typeface="Comic Sans MS"/>
                <a:ea typeface="Comic Sans MS"/>
                <a:cs typeface="Comic Sans MS"/>
                <a:sym typeface="Comic Sans MS"/>
              </a:rPr>
              <a:t>MM PPVT: </a:t>
            </a:r>
            <a:r>
              <a:rPr lang="en" sz="1600" b="1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Summary of the posterior distribution</a:t>
            </a:r>
            <a:r>
              <a:rPr lang="en" sz="1600" b="1">
                <a:latin typeface="Comic Sans MS"/>
                <a:ea typeface="Comic Sans MS"/>
                <a:cs typeface="Comic Sans MS"/>
                <a:sym typeface="Comic Sans MS"/>
              </a:rPr>
              <a:t> obtained by Bayesian 2PL model</a:t>
            </a:r>
            <a:endParaRPr sz="16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2425"/>
            <a:ext cx="6918901" cy="46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817" y="0"/>
            <a:ext cx="679836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Posterior means and 95% credible intervals of item </a:t>
            </a:r>
            <a:r>
              <a:rPr lang="en" sz="1500" b="1" dirty="0" smtClean="0"/>
              <a:t>parameters: MM PPVT</a:t>
            </a:r>
            <a:endParaRPr sz="1500" b="1" dirty="0"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050" y="572700"/>
            <a:ext cx="6939901" cy="433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092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</a:t>
            </a:r>
            <a:r>
              <a:rPr lang="en" b="1" dirty="0" smtClean="0"/>
              <a:t>he present </a:t>
            </a:r>
            <a:r>
              <a:rPr lang="en" b="1" dirty="0"/>
              <a:t>study</a:t>
            </a:r>
            <a:endParaRPr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92969"/>
            <a:ext cx="8520600" cy="3675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chemeClr val="dk1"/>
                </a:solidFill>
                <a:latin typeface="Comic Sans MS" panose="030F0702030302020204" pitchFamily="66" charset="0"/>
                <a:ea typeface="Times New Roman"/>
                <a:cs typeface="Times New Roman"/>
                <a:sym typeface="Times New Roman"/>
              </a:rPr>
              <a:t>Two objectives </a:t>
            </a:r>
            <a:endParaRPr sz="1500" b="1" dirty="0">
              <a:solidFill>
                <a:schemeClr val="dk1"/>
              </a:solidFill>
              <a:latin typeface="Comic Sans MS" panose="030F0702030302020204" pitchFamily="66" charset="0"/>
              <a:ea typeface="Times New Roman"/>
              <a:cs typeface="Times New Roman"/>
              <a:sym typeface="Times New Roman"/>
            </a:endParaRPr>
          </a:p>
          <a:p>
            <a:pPr marL="342900" lvl="0">
              <a:buAutoNum type="arabicParenR"/>
            </a:pPr>
            <a:r>
              <a:rPr lang="en-US" sz="1500" dirty="0" smtClean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Adapt the </a:t>
            </a:r>
            <a:r>
              <a:rPr lang="en-US" sz="1500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existing English reading measures </a:t>
            </a:r>
            <a:r>
              <a:rPr lang="en-US" sz="1500" dirty="0" smtClean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into Manipuri (</a:t>
            </a:r>
            <a:r>
              <a:rPr lang="en-US" sz="1500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Meetei</a:t>
            </a:r>
            <a:r>
              <a:rPr lang="en-US" sz="1500" dirty="0" smtClean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Mayek</a:t>
            </a:r>
            <a:r>
              <a:rPr lang="en-US" sz="1500" dirty="0" smtClean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)</a:t>
            </a:r>
            <a:endParaRPr lang="en-US" sz="1500" dirty="0" smtClean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342900" lvl="0">
              <a:buAutoNum type="arabicParenR"/>
            </a:pPr>
            <a:r>
              <a:rPr lang="en-US" sz="1500" dirty="0" smtClean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Examine </a:t>
            </a:r>
            <a:r>
              <a:rPr lang="en-US" sz="1500" dirty="0" smtClean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the psychometric properties </a:t>
            </a:r>
            <a:r>
              <a:rPr lang="en-US" sz="1500" dirty="0" smtClean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of </a:t>
            </a:r>
            <a:r>
              <a:rPr lang="en-US" sz="1500" dirty="0" err="1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Meetei</a:t>
            </a:r>
            <a:r>
              <a:rPr lang="en-US" sz="1500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Mayek</a:t>
            </a:r>
            <a:r>
              <a:rPr lang="en-US" sz="1500" dirty="0" smtClean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and English </a:t>
            </a:r>
            <a:r>
              <a:rPr lang="en-US" sz="1500" dirty="0" smtClean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measures</a:t>
            </a:r>
            <a:endParaRPr sz="1500" b="1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Method </a:t>
            </a:r>
            <a:endParaRPr sz="1500" b="1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500" b="1" dirty="0" smtClean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500" b="1" dirty="0" smtClean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500" b="1" dirty="0" smtClean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500" b="1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500" b="1" dirty="0" smtClean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500" b="1" dirty="0" smtClean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 smtClean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Measurement </a:t>
            </a:r>
            <a:r>
              <a:rPr lang="en" sz="1500" b="1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model: </a:t>
            </a:r>
            <a:r>
              <a:rPr lang="en" sz="1500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reflective </a:t>
            </a:r>
            <a:endParaRPr sz="1500" dirty="0"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527" y="2287666"/>
            <a:ext cx="2533892" cy="25915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52963"/>
              </p:ext>
            </p:extLst>
          </p:nvPr>
        </p:nvGraphicFramePr>
        <p:xfrm>
          <a:off x="259554" y="2543175"/>
          <a:ext cx="6148389" cy="1112520"/>
        </p:xfrm>
        <a:graphic>
          <a:graphicData uri="http://schemas.openxmlformats.org/drawingml/2006/table">
            <a:tbl>
              <a:tblPr firstRow="1" bandRow="1">
                <a:tableStyleId>{D8412180-D301-4C2B-964A-CB02CC76773F}</a:tableStyleId>
              </a:tblPr>
              <a:tblGrid>
                <a:gridCol w="2855620">
                  <a:extLst>
                    <a:ext uri="{9D8B030D-6E8A-4147-A177-3AD203B41FA5}">
                      <a16:colId xmlns:a16="http://schemas.microsoft.com/office/drawing/2014/main" val="1483797317"/>
                    </a:ext>
                  </a:extLst>
                </a:gridCol>
                <a:gridCol w="2154540">
                  <a:extLst>
                    <a:ext uri="{9D8B030D-6E8A-4147-A177-3AD203B41FA5}">
                      <a16:colId xmlns:a16="http://schemas.microsoft.com/office/drawing/2014/main" val="594255805"/>
                    </a:ext>
                  </a:extLst>
                </a:gridCol>
                <a:gridCol w="1138229">
                  <a:extLst>
                    <a:ext uri="{9D8B030D-6E8A-4147-A177-3AD203B41FA5}">
                      <a16:colId xmlns:a16="http://schemas.microsoft.com/office/drawing/2014/main" val="1050505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Comic Sans MS" panose="030F0702030302020204" pitchFamily="66" charset="0"/>
                          <a:ea typeface="Comic Sans MS"/>
                          <a:cs typeface="Comic Sans MS"/>
                          <a:sym typeface="Comic Sans MS"/>
                        </a:rPr>
                        <a:t>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Comic Sans MS" panose="030F0702030302020204" pitchFamily="66" charset="0"/>
                          <a:ea typeface="Comic Sans MS"/>
                          <a:cs typeface="Comic Sans MS"/>
                          <a:sym typeface="Comic Sans MS"/>
                        </a:rPr>
                        <a:t>M</a:t>
                      </a:r>
                      <a:r>
                        <a:rPr lang="en" sz="1400" b="1" dirty="0" smtClean="0">
                          <a:solidFill>
                            <a:schemeClr val="dk1"/>
                          </a:solidFill>
                          <a:latin typeface="Comic Sans MS" panose="030F0702030302020204" pitchFamily="66" charset="0"/>
                          <a:ea typeface="Comic Sans MS"/>
                          <a:cs typeface="Comic Sans MS"/>
                          <a:sym typeface="Comic Sans MS"/>
                        </a:rPr>
                        <a:t>easures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 items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02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dk1"/>
                          </a:solidFill>
                          <a:latin typeface="Comic Sans MS" panose="030F0702030302020204" pitchFamily="66" charset="0"/>
                          <a:ea typeface="Comic Sans MS"/>
                          <a:cs typeface="Comic Sans MS"/>
                          <a:sym typeface="Comic Sans MS"/>
                        </a:rPr>
                        <a:t>P</a:t>
                      </a:r>
                      <a:r>
                        <a:rPr lang="en" sz="1400" b="0" dirty="0" smtClean="0">
                          <a:solidFill>
                            <a:schemeClr val="dk1"/>
                          </a:solidFill>
                          <a:latin typeface="Comic Sans MS" panose="030F0702030302020204" pitchFamily="66" charset="0"/>
                          <a:ea typeface="Comic Sans MS"/>
                          <a:cs typeface="Comic Sans MS"/>
                          <a:sym typeface="Comic Sans MS"/>
                        </a:rPr>
                        <a:t>honological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Elision subtest (CTOPP)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9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Receptive vocabulary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PPVT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2092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2PL: Person parameters</a:t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250" y="1017725"/>
            <a:ext cx="47628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260250" y="170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mic Sans MS" panose="030F0702030302020204" pitchFamily="66" charset="0"/>
              </a:rPr>
              <a:t>Summary: Reliability coefficients </a:t>
            </a:r>
            <a:r>
              <a:rPr lang="en" sz="3000" b="1" dirty="0">
                <a:latin typeface="Comic Sans MS" panose="030F0702030302020204" pitchFamily="66" charset="0"/>
              </a:rPr>
              <a:t>	</a:t>
            </a:r>
            <a:endParaRPr sz="30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205" name="Google Shape;205;p37"/>
          <p:cNvGraphicFramePr/>
          <p:nvPr>
            <p:extLst>
              <p:ext uri="{D42A27DB-BD31-4B8C-83A1-F6EECF244321}">
                <p14:modId xmlns:p14="http://schemas.microsoft.com/office/powerpoint/2010/main" val="2454686920"/>
              </p:ext>
            </p:extLst>
          </p:nvPr>
        </p:nvGraphicFramePr>
        <p:xfrm>
          <a:off x="1024632" y="1060256"/>
          <a:ext cx="5849730" cy="2677750"/>
        </p:xfrm>
        <a:graphic>
          <a:graphicData uri="http://schemas.openxmlformats.org/drawingml/2006/table">
            <a:tbl>
              <a:tblPr>
                <a:noFill/>
                <a:tableStyleId>{D8412180-D301-4C2B-964A-CB02CC76773F}</a:tableStyleId>
              </a:tblPr>
              <a:tblGrid>
                <a:gridCol w="259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Measures </a:t>
                      </a:r>
                      <a:endParaRPr sz="1800" b="1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Cronbach’s alpha</a:t>
                      </a:r>
                      <a:endParaRPr sz="1800" b="1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 b="1" dirty="0" smtClean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Omega</a:t>
                      </a:r>
                      <a:r>
                        <a:rPr lang="en-US" sz="1800" dirty="0" smtClean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</a:t>
                      </a:r>
                      <a:endParaRPr sz="1800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Meetei Mayek elision</a:t>
                      </a:r>
                      <a:endParaRPr sz="1800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.96</a:t>
                      </a:r>
                      <a:endParaRPr sz="1800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</a:t>
                      </a:r>
                      <a:r>
                        <a:rPr lang="en" sz="1800" dirty="0" smtClean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97</a:t>
                      </a:r>
                      <a:endParaRPr sz="1800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English elision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.97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</a:t>
                      </a:r>
                      <a:r>
                        <a:rPr lang="en" sz="1800" dirty="0" smtClean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97</a:t>
                      </a:r>
                      <a:endParaRPr sz="1800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Meetei Mayek PPVT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.90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.92</a:t>
                      </a:r>
                      <a:endParaRPr sz="1800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English PPVT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.87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.91</a:t>
                      </a:r>
                      <a:endParaRPr sz="1800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Comic Sans MS" panose="030F0702030302020204" pitchFamily="66" charset="0"/>
              </a:rPr>
              <a:t>Background of the study sample</a:t>
            </a:r>
            <a:endParaRPr sz="3000" b="1" dirty="0">
              <a:latin typeface="Comic Sans MS" panose="030F0702030302020204" pitchFamily="66" charset="0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" sz="2500" dirty="0">
                <a:latin typeface="Comic Sans MS" panose="030F0702030302020204" pitchFamily="66" charset="0"/>
                <a:sym typeface="Comic Sans MS"/>
              </a:rPr>
              <a:t>N= 113</a:t>
            </a:r>
            <a:r>
              <a:rPr lang="en" sz="2500" dirty="0" smtClean="0">
                <a:latin typeface="Comic Sans MS" panose="030F0702030302020204" pitchFamily="66" charset="0"/>
                <a:sym typeface="Comic Sans MS"/>
              </a:rPr>
              <a:t>​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2500" dirty="0" smtClean="0">
                <a:latin typeface="Comic Sans MS" panose="030F0702030302020204" pitchFamily="66" charset="0"/>
                <a:sym typeface="Comic Sans MS"/>
              </a:rPr>
              <a:t>S</a:t>
            </a:r>
            <a:r>
              <a:rPr lang="en" sz="2500" dirty="0" smtClean="0">
                <a:latin typeface="Comic Sans MS" panose="030F0702030302020204" pitchFamily="66" charset="0"/>
                <a:sym typeface="Comic Sans MS"/>
              </a:rPr>
              <a:t>tudents in schools of Manipur</a:t>
            </a:r>
            <a:endParaRPr lang="en" sz="2500" dirty="0">
              <a:latin typeface="Comic Sans MS" panose="030F0702030302020204" pitchFamily="66" charset="0"/>
              <a:sym typeface="Comic Sans MS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sz="2500" dirty="0" smtClean="0">
                <a:latin typeface="Comic Sans MS" panose="030F0702030302020204" pitchFamily="66" charset="0"/>
                <a:sym typeface="Comic Sans MS"/>
              </a:rPr>
              <a:t>Grade</a:t>
            </a:r>
            <a:r>
              <a:rPr lang="en" sz="2500" dirty="0">
                <a:latin typeface="Comic Sans MS" panose="030F0702030302020204" pitchFamily="66" charset="0"/>
                <a:sym typeface="Comic Sans MS"/>
              </a:rPr>
              <a:t>: 1 to 6</a:t>
            </a:r>
            <a:r>
              <a:rPr lang="en" sz="2500" dirty="0" smtClean="0">
                <a:latin typeface="Comic Sans MS" panose="030F0702030302020204" pitchFamily="66" charset="0"/>
                <a:sym typeface="Comic Sans MS"/>
              </a:rPr>
              <a:t>​</a:t>
            </a:r>
            <a:endParaRPr lang="en" sz="2500" dirty="0">
              <a:latin typeface="Comic Sans MS" panose="030F0702030302020204" pitchFamily="66" charset="0"/>
              <a:sym typeface="Comic Sans MS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sz="2500" dirty="0" smtClean="0">
                <a:latin typeface="Comic Sans MS" panose="030F0702030302020204" pitchFamily="66" charset="0"/>
                <a:sym typeface="Comic Sans MS"/>
              </a:rPr>
              <a:t>Age</a:t>
            </a:r>
            <a:r>
              <a:rPr lang="en" sz="2500" dirty="0">
                <a:latin typeface="Comic Sans MS" panose="030F0702030302020204" pitchFamily="66" charset="0"/>
                <a:sym typeface="Comic Sans MS"/>
              </a:rPr>
              <a:t>: 7 to 15</a:t>
            </a:r>
            <a:r>
              <a:rPr lang="en" sz="2500" dirty="0" smtClean="0">
                <a:latin typeface="Comic Sans MS" panose="030F0702030302020204" pitchFamily="66" charset="0"/>
                <a:sym typeface="Comic Sans MS"/>
              </a:rPr>
              <a:t>​</a:t>
            </a:r>
            <a:endParaRPr lang="en" sz="2500" dirty="0">
              <a:latin typeface="Comic Sans MS" panose="030F0702030302020204" pitchFamily="66" charset="0"/>
              <a:sym typeface="Comic Sans MS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sz="2500" dirty="0" smtClean="0">
                <a:latin typeface="Comic Sans MS" panose="030F0702030302020204" pitchFamily="66" charset="0"/>
                <a:sym typeface="Comic Sans MS"/>
              </a:rPr>
              <a:t>Gender</a:t>
            </a:r>
            <a:r>
              <a:rPr lang="en" sz="2500" dirty="0">
                <a:latin typeface="Comic Sans MS" panose="030F0702030302020204" pitchFamily="66" charset="0"/>
                <a:sym typeface="Comic Sans MS"/>
              </a:rPr>
              <a:t>: Male= 49, Female= 64</a:t>
            </a:r>
            <a:r>
              <a:rPr lang="en" sz="2500" dirty="0" smtClean="0">
                <a:latin typeface="Comic Sans MS" panose="030F0702030302020204" pitchFamily="66" charset="0"/>
                <a:sym typeface="Comic Sans MS"/>
              </a:rPr>
              <a:t>​</a:t>
            </a:r>
            <a:endParaRPr lang="en" sz="2500" dirty="0">
              <a:latin typeface="Comic Sans MS" panose="030F0702030302020204" pitchFamily="66" charset="0"/>
              <a:sym typeface="Comic Sans MS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sz="2500" dirty="0" smtClean="0">
                <a:latin typeface="Comic Sans MS" panose="030F0702030302020204" pitchFamily="66" charset="0"/>
                <a:sym typeface="Comic Sans MS"/>
              </a:rPr>
              <a:t>Language </a:t>
            </a:r>
            <a:r>
              <a:rPr lang="en" sz="2500" dirty="0">
                <a:latin typeface="Comic Sans MS" panose="030F0702030302020204" pitchFamily="66" charset="0"/>
                <a:sym typeface="Comic Sans MS"/>
              </a:rPr>
              <a:t>background: </a:t>
            </a:r>
            <a:r>
              <a:rPr lang="en" sz="2500" dirty="0" smtClean="0">
                <a:latin typeface="Comic Sans MS" panose="030F0702030302020204" pitchFamily="66" charset="0"/>
                <a:sym typeface="Comic Sans MS"/>
              </a:rPr>
              <a:t>Meetei </a:t>
            </a:r>
            <a:r>
              <a:rPr lang="en" sz="2500" dirty="0">
                <a:latin typeface="Comic Sans MS" panose="030F0702030302020204" pitchFamily="66" charset="0"/>
                <a:sym typeface="Comic Sans MS"/>
              </a:rPr>
              <a:t>= 24 (21%), non-Meetei = 89 (79%) </a:t>
            </a:r>
            <a:endParaRPr sz="2500" dirty="0">
              <a:latin typeface="Comic Sans MS" panose="030F0702030302020204" pitchFamily="66" charset="0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42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Analysis </a:t>
            </a:r>
            <a:r>
              <a:rPr lang="en" dirty="0"/>
              <a:t>	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4646" algn="l" rtl="0"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❖"/>
            </a:pPr>
            <a:r>
              <a:rPr lang="en-US" sz="2150" dirty="0" smtClean="0"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lang="en" sz="2150" dirty="0" smtClean="0">
                <a:latin typeface="Comic Sans MS"/>
                <a:ea typeface="Comic Sans MS"/>
                <a:cs typeface="Comic Sans MS"/>
                <a:sym typeface="Comic Sans MS"/>
              </a:rPr>
              <a:t>valuating p</a:t>
            </a:r>
            <a:r>
              <a:rPr lang="en" sz="2150" dirty="0" smtClean="0">
                <a:latin typeface="Comic Sans MS"/>
                <a:ea typeface="Comic Sans MS"/>
                <a:cs typeface="Comic Sans MS"/>
                <a:sym typeface="Comic Sans MS"/>
              </a:rPr>
              <a:t>sychometric </a:t>
            </a:r>
            <a:r>
              <a:rPr lang="en" sz="2150" dirty="0">
                <a:latin typeface="Comic Sans MS"/>
                <a:ea typeface="Comic Sans MS"/>
                <a:cs typeface="Comic Sans MS"/>
                <a:sym typeface="Comic Sans MS"/>
              </a:rPr>
              <a:t>properties</a:t>
            </a:r>
            <a:endParaRPr sz="215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4646" algn="l" rtl="0"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★"/>
            </a:pPr>
            <a:r>
              <a:rPr lang="en" sz="2150" u="sng" dirty="0">
                <a:latin typeface="Comic Sans MS"/>
                <a:ea typeface="Comic Sans MS"/>
                <a:cs typeface="Comic Sans MS"/>
                <a:sym typeface="Comic Sans MS"/>
              </a:rPr>
              <a:t>Item analysis: two approaches</a:t>
            </a:r>
            <a:endParaRPr sz="2150" u="sng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4646" algn="l" rtl="0"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AutoNum type="arabicParenR"/>
            </a:pPr>
            <a:r>
              <a:rPr lang="en" sz="2150" dirty="0">
                <a:latin typeface="Comic Sans MS"/>
                <a:ea typeface="Comic Sans MS"/>
                <a:cs typeface="Comic Sans MS"/>
                <a:sym typeface="Comic Sans MS"/>
              </a:rPr>
              <a:t>Non-parametric IRT model– Mokken scale analysis (MSA): </a:t>
            </a:r>
            <a:endParaRPr sz="215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4646" algn="l" rtl="0"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AutoNum type="arabicParenR"/>
            </a:pPr>
            <a:r>
              <a:rPr lang="en" sz="2150" dirty="0" smtClean="0">
                <a:latin typeface="Comic Sans MS"/>
                <a:ea typeface="Comic Sans MS"/>
                <a:cs typeface="Comic Sans MS"/>
                <a:sym typeface="Comic Sans MS"/>
              </a:rPr>
              <a:t>Bayesian </a:t>
            </a:r>
            <a:r>
              <a:rPr lang="en" sz="2150" dirty="0">
                <a:latin typeface="Comic Sans MS"/>
                <a:ea typeface="Comic Sans MS"/>
                <a:cs typeface="Comic Sans MS"/>
                <a:sym typeface="Comic Sans MS"/>
              </a:rPr>
              <a:t>IRT model</a:t>
            </a:r>
            <a:endParaRPr sz="215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2"/>
          </p:nvPr>
        </p:nvSpPr>
        <p:spPr>
          <a:xfrm>
            <a:off x="4832400" y="715150"/>
            <a:ext cx="4311600" cy="3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IRT?</a:t>
            </a:r>
            <a:endParaRPr sz="1800" b="1" u="sng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00050" indent="-285750">
              <a:buClr>
                <a:schemeClr val="dk1"/>
              </a:buClr>
              <a:buSzPts val="1800"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Less biased difficulty estimates 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00050" indent="-285750">
              <a:buClr>
                <a:schemeClr val="dk1"/>
              </a:buClr>
              <a:buSzPts val="1800"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 parsimonious dimensionality estimates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00050" indent="-285750">
              <a:buClr>
                <a:schemeClr val="dk1"/>
              </a:buClr>
              <a:buSzPts val="1800"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wide continuum of the latent variable </a:t>
            </a:r>
            <a:endParaRPr lang="en" sz="180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 b="1" u="sng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</a:t>
            </a:r>
            <a:r>
              <a:rPr lang="en" sz="1800" b="1" u="sng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non-parametric and Bayesian IRT? </a:t>
            </a:r>
            <a:endParaRPr sz="1800" b="1" u="sng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en" sz="18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Sample </a:t>
            </a: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size 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Less biased than EFA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Priors 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sz="3500" b="1" dirty="0" smtClean="0">
                <a:latin typeface="Comic Sans MS" panose="030F0702030302020204" pitchFamily="66" charset="0"/>
              </a:rPr>
              <a:t>Results</a:t>
            </a:r>
            <a:endParaRPr lang="en-US" sz="3500" dirty="0">
              <a:latin typeface="Comic Sans MS" panose="030F0702030302020204" pitchFamily="66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500" b="1" dirty="0" smtClean="0">
                <a:latin typeface="Comic Sans MS" panose="030F0702030302020204" pitchFamily="66" charset="0"/>
              </a:rPr>
              <a:t>Item-level descriptive</a:t>
            </a:r>
            <a:r>
              <a:rPr lang="en-US" sz="3500" dirty="0" smtClean="0">
                <a:latin typeface="Comic Sans MS" panose="030F0702030302020204" pitchFamily="66" charset="0"/>
              </a:rPr>
              <a:t>: response category and/or inter-item correlations </a:t>
            </a:r>
          </a:p>
          <a:p>
            <a:pPr>
              <a:buFont typeface="+mj-lt"/>
              <a:buAutoNum type="arabicPeriod"/>
            </a:pPr>
            <a:r>
              <a:rPr lang="en-US" sz="3500" b="1" dirty="0" err="1" smtClean="0">
                <a:latin typeface="Comic Sans MS" panose="030F0702030302020204" pitchFamily="66" charset="0"/>
              </a:rPr>
              <a:t>Mokken</a:t>
            </a:r>
            <a:r>
              <a:rPr lang="en-US" sz="3500" b="1" dirty="0" smtClean="0">
                <a:latin typeface="Comic Sans MS" panose="030F0702030302020204" pitchFamily="66" charset="0"/>
              </a:rPr>
              <a:t> scale analysis </a:t>
            </a:r>
            <a:r>
              <a:rPr lang="en-US" sz="3500" dirty="0" smtClean="0">
                <a:latin typeface="Comic Sans MS" panose="030F0702030302020204" pitchFamily="66" charset="0"/>
              </a:rPr>
              <a:t>(MSA)</a:t>
            </a:r>
          </a:p>
          <a:p>
            <a:pPr>
              <a:buFont typeface="+mj-lt"/>
              <a:buAutoNum type="arabicPeriod"/>
            </a:pPr>
            <a:r>
              <a:rPr lang="en-US" sz="3500" b="1" dirty="0" smtClean="0">
                <a:latin typeface="Comic Sans MS" panose="030F0702030302020204" pitchFamily="66" charset="0"/>
              </a:rPr>
              <a:t>Bayesian IRT</a:t>
            </a:r>
            <a:endParaRPr lang="en-US" sz="35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MM </a:t>
            </a:r>
            <a:r>
              <a:rPr lang="en" b="1" dirty="0" smtClean="0"/>
              <a:t>elision items correlogram </a:t>
            </a:r>
            <a:endParaRPr b="1" dirty="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75" y="572700"/>
            <a:ext cx="8839202" cy="408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/>
              <a:t>English </a:t>
            </a:r>
            <a:r>
              <a:rPr lang="en" b="1" dirty="0"/>
              <a:t>elision items correlogram </a:t>
            </a:r>
            <a:endParaRPr b="1" dirty="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5" y="572700"/>
            <a:ext cx="8539758" cy="42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 dirty="0" smtClean="0"/>
              <a:t>English PPVT Response Category</a:t>
            </a:r>
            <a:endParaRPr dirty="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06" y="1114426"/>
            <a:ext cx="6400800" cy="3662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/>
            <a:r>
              <a:rPr lang="en" b="1" dirty="0" smtClean="0"/>
              <a:t>Response </a:t>
            </a:r>
            <a:r>
              <a:rPr lang="en" b="1" dirty="0"/>
              <a:t>Category</a:t>
            </a:r>
            <a:br>
              <a:rPr lang="en" b="1" dirty="0"/>
            </a:br>
            <a:r>
              <a:rPr lang="en" b="1" dirty="0"/>
              <a:t>English </a:t>
            </a:r>
            <a:r>
              <a:rPr lang="en" b="1" dirty="0"/>
              <a:t>PPVT                                    Meetei Mayek PPVT </a:t>
            </a:r>
            <a:endParaRPr dirty="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169850"/>
            <a:ext cx="5943600" cy="37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0" y="935831"/>
            <a:ext cx="3388907" cy="22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418</Words>
  <Application>Microsoft Office PowerPoint</Application>
  <PresentationFormat>On-screen Show (16:9)</PresentationFormat>
  <Paragraphs>105</Paragraphs>
  <Slides>21</Slides>
  <Notes>20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Comic Sans MS</vt:lpstr>
      <vt:lpstr>Times New Roman</vt:lpstr>
      <vt:lpstr>Wingdings</vt:lpstr>
      <vt:lpstr>Simple Light</vt:lpstr>
      <vt:lpstr>Adapting reading tests from English to Meetei Mayek</vt:lpstr>
      <vt:lpstr>The present study</vt:lpstr>
      <vt:lpstr>Background of the study sample</vt:lpstr>
      <vt:lpstr>Analysis  </vt:lpstr>
      <vt:lpstr>Results</vt:lpstr>
      <vt:lpstr>MM elision items correlogram </vt:lpstr>
      <vt:lpstr>English elision items correlogram </vt:lpstr>
      <vt:lpstr>English PPVT Response Category</vt:lpstr>
      <vt:lpstr>Response Category English PPVT                                    Meetei Mayek PPVT </vt:lpstr>
      <vt:lpstr>Summary of the Mokken scale analysis (MSA)</vt:lpstr>
      <vt:lpstr>Bayesian IRT: elision</vt:lpstr>
      <vt:lpstr>2PL model convergence for MM elision</vt:lpstr>
      <vt:lpstr>Posterior means and 95% credible intervals of item parameters: MM elision</vt:lpstr>
      <vt:lpstr>Person parameters: MM elision 2PL model</vt:lpstr>
      <vt:lpstr>PowerPoint Presentation</vt:lpstr>
      <vt:lpstr>PowerPoint Presentation</vt:lpstr>
      <vt:lpstr>MM PPVT:  Summary of the posterior distribution obtained by Bayesian 2PL model </vt:lpstr>
      <vt:lpstr>PowerPoint Presentation</vt:lpstr>
      <vt:lpstr>Posterior means and 95% credible intervals of item parameters: MM PPVT</vt:lpstr>
      <vt:lpstr>2PL: Person parameters</vt:lpstr>
      <vt:lpstr>Summary: Reliability coefficients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reading tests from English to Meetei Mayek</dc:title>
  <cp:lastModifiedBy>psyuser</cp:lastModifiedBy>
  <cp:revision>42</cp:revision>
  <dcterms:modified xsi:type="dcterms:W3CDTF">2024-02-21T11:17:53Z</dcterms:modified>
</cp:coreProperties>
</file>