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4C16-3580-7570-29B6-0D5B03DBF5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2A129E-1ED7-B4D6-1771-A6CBBEE22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4180A3-3D43-A97E-C11F-4D36E49C2B86}"/>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5" name="Footer Placeholder 4">
            <a:extLst>
              <a:ext uri="{FF2B5EF4-FFF2-40B4-BE49-F238E27FC236}">
                <a16:creationId xmlns:a16="http://schemas.microsoft.com/office/drawing/2014/main" id="{217F0D06-00CE-1DDD-0C8A-740F13CCE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0078-8066-FA11-3551-AEB1734C4223}"/>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211161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F524-A045-1A0C-524B-B531DB1B7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975DA1-F92B-820D-578A-8DAAC394B9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8933F-952D-0BB3-BEA2-091B52E11F97}"/>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5" name="Footer Placeholder 4">
            <a:extLst>
              <a:ext uri="{FF2B5EF4-FFF2-40B4-BE49-F238E27FC236}">
                <a16:creationId xmlns:a16="http://schemas.microsoft.com/office/drawing/2014/main" id="{414EDD0F-4EFB-65AE-C4C4-66DF549E4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FC640-E3F9-93D0-6461-C677BB88EDC2}"/>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283151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6DEFD3-C313-F5EF-97EF-28B8485850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024172-7610-6578-7BE4-B6BECEEECF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0F328-9151-C596-87EB-940091CF8503}"/>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5" name="Footer Placeholder 4">
            <a:extLst>
              <a:ext uri="{FF2B5EF4-FFF2-40B4-BE49-F238E27FC236}">
                <a16:creationId xmlns:a16="http://schemas.microsoft.com/office/drawing/2014/main" id="{CA87D3B3-52C1-0FC1-C39F-3EE67186B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15102-0A2A-7789-A258-23F30616103D}"/>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260738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8B74-5D58-A50A-7340-D3FDA5543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C8C88-BC91-62A7-8092-0A600D611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C70BA-D156-C84E-2D9F-595A8228D556}"/>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5" name="Footer Placeholder 4">
            <a:extLst>
              <a:ext uri="{FF2B5EF4-FFF2-40B4-BE49-F238E27FC236}">
                <a16:creationId xmlns:a16="http://schemas.microsoft.com/office/drawing/2014/main" id="{58491515-1C6F-F9F2-C9BE-8D580DE49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AE708-6211-86C9-7509-79FC6A89AB1B}"/>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348221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E69D-F71D-2E4E-69B1-C5A58620B3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8ACC45-B1AB-F081-E427-4DEE479192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D8E6A9-1FB2-201A-4FE8-8A01315E26BC}"/>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5" name="Footer Placeholder 4">
            <a:extLst>
              <a:ext uri="{FF2B5EF4-FFF2-40B4-BE49-F238E27FC236}">
                <a16:creationId xmlns:a16="http://schemas.microsoft.com/office/drawing/2014/main" id="{A51348F6-9E58-21C2-B409-1D8A9D0B4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E305E-B8E7-CC87-F3DD-3FA2146780A9}"/>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93680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75E8-028D-4FF8-60AF-16BE901135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6BC30D-B735-CE78-DB3E-5C51D05D7F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D031CD-0D21-08DA-995F-35011D5A62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0FFD9D-A151-B42F-CB92-FEFF1C90AE57}"/>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6" name="Footer Placeholder 5">
            <a:extLst>
              <a:ext uri="{FF2B5EF4-FFF2-40B4-BE49-F238E27FC236}">
                <a16:creationId xmlns:a16="http://schemas.microsoft.com/office/drawing/2014/main" id="{4940CC6C-40FA-1194-F7BF-0A01E0819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F13E7E-8BE4-D5B4-C38E-361E41C64F23}"/>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165212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C6C6-8730-8937-4E3D-ADC973B280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3D7D53-AF00-CEE8-A1AC-E4BD04454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DB1EFE-B284-B19B-4FFA-F76CC17ABE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E0B59-64AF-07A0-5BBF-0FE245162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6BA0C9-4AB0-8B14-EE41-FE57B6B818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BDDCDA-3F9A-9D91-E54A-EFEE913B4182}"/>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8" name="Footer Placeholder 7">
            <a:extLst>
              <a:ext uri="{FF2B5EF4-FFF2-40B4-BE49-F238E27FC236}">
                <a16:creationId xmlns:a16="http://schemas.microsoft.com/office/drawing/2014/main" id="{0DAC5E82-4AF5-662A-A6B0-3B6E70B201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2BCB7D-36E9-507A-26B9-B72A96D7F18E}"/>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268858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E19-53AF-E484-E7AF-57E4865EB1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139BEE-AF38-4C28-9E0C-E450A9196A3B}"/>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4" name="Footer Placeholder 3">
            <a:extLst>
              <a:ext uri="{FF2B5EF4-FFF2-40B4-BE49-F238E27FC236}">
                <a16:creationId xmlns:a16="http://schemas.microsoft.com/office/drawing/2014/main" id="{D0DBFF71-5444-60DF-66CB-BE389EB639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9423AC-F26A-AF56-6549-389B8B4CA70B}"/>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347270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1587E-2A9E-7383-0BBA-EAF30C8D5EF8}"/>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3" name="Footer Placeholder 2">
            <a:extLst>
              <a:ext uri="{FF2B5EF4-FFF2-40B4-BE49-F238E27FC236}">
                <a16:creationId xmlns:a16="http://schemas.microsoft.com/office/drawing/2014/main" id="{FB673B0C-3466-E4B9-6D8A-7CD5CF0552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601DB4-7FD4-9A9A-3A45-FA378BC814AF}"/>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154801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13FF-16FA-A601-8937-91A52547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9A5490-3F14-7CC8-FBB4-DBE1228EE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024A4E-3F05-368E-B220-D3EDB5076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A825C-D467-B795-B032-59D05516ADCA}"/>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6" name="Footer Placeholder 5">
            <a:extLst>
              <a:ext uri="{FF2B5EF4-FFF2-40B4-BE49-F238E27FC236}">
                <a16:creationId xmlns:a16="http://schemas.microsoft.com/office/drawing/2014/main" id="{ACA23DB7-3822-DA9C-3B1E-1342A27D3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E92BC-82D9-1E90-FA94-BFFD362DB428}"/>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22551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1438-7198-63CF-C292-BC8480CAB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E313FB-BE85-270B-4FED-CD18D9AA5E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744A9-4889-5579-EB71-01A27619B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ED3418-2494-0624-5A6D-7A420F356071}"/>
              </a:ext>
            </a:extLst>
          </p:cNvPr>
          <p:cNvSpPr>
            <a:spLocks noGrp="1"/>
          </p:cNvSpPr>
          <p:nvPr>
            <p:ph type="dt" sz="half" idx="10"/>
          </p:nvPr>
        </p:nvSpPr>
        <p:spPr/>
        <p:txBody>
          <a:bodyPr/>
          <a:lstStyle/>
          <a:p>
            <a:fld id="{D3E2FB14-D211-4834-AE87-B018CDC1E9EA}" type="datetimeFigureOut">
              <a:rPr lang="en-US" smtClean="0"/>
              <a:t>6/21/2024</a:t>
            </a:fld>
            <a:endParaRPr lang="en-US"/>
          </a:p>
        </p:txBody>
      </p:sp>
      <p:sp>
        <p:nvSpPr>
          <p:cNvPr id="6" name="Footer Placeholder 5">
            <a:extLst>
              <a:ext uri="{FF2B5EF4-FFF2-40B4-BE49-F238E27FC236}">
                <a16:creationId xmlns:a16="http://schemas.microsoft.com/office/drawing/2014/main" id="{44859045-E25A-3A5D-CBF4-5E0B5294C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FFDDE-24B7-4DAE-02D0-B861C65ED275}"/>
              </a:ext>
            </a:extLst>
          </p:cNvPr>
          <p:cNvSpPr>
            <a:spLocks noGrp="1"/>
          </p:cNvSpPr>
          <p:nvPr>
            <p:ph type="sldNum" sz="quarter" idx="12"/>
          </p:nvPr>
        </p:nvSpPr>
        <p:spPr/>
        <p:txBody>
          <a:bodyPr/>
          <a:lstStyle/>
          <a:p>
            <a:fld id="{4204A309-C06E-4698-9BF5-F6960E015346}" type="slidenum">
              <a:rPr lang="en-US" smtClean="0"/>
              <a:t>‹#›</a:t>
            </a:fld>
            <a:endParaRPr lang="en-US"/>
          </a:p>
        </p:txBody>
      </p:sp>
    </p:spTree>
    <p:extLst>
      <p:ext uri="{BB962C8B-B14F-4D97-AF65-F5344CB8AC3E}">
        <p14:creationId xmlns:p14="http://schemas.microsoft.com/office/powerpoint/2010/main" val="9443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A6746-4DD1-58B8-14E6-69A985B91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FE8E7C-F819-A5FA-C407-711A9C58A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3B58B-CB51-0759-E37C-822578C26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E2FB14-D211-4834-AE87-B018CDC1E9EA}" type="datetimeFigureOut">
              <a:rPr lang="en-US" smtClean="0"/>
              <a:t>6/21/2024</a:t>
            </a:fld>
            <a:endParaRPr lang="en-US"/>
          </a:p>
        </p:txBody>
      </p:sp>
      <p:sp>
        <p:nvSpPr>
          <p:cNvPr id="5" name="Footer Placeholder 4">
            <a:extLst>
              <a:ext uri="{FF2B5EF4-FFF2-40B4-BE49-F238E27FC236}">
                <a16:creationId xmlns:a16="http://schemas.microsoft.com/office/drawing/2014/main" id="{42ACC1CE-1DF6-7010-9E45-CF113B97D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C4A65CB-30EC-B848-4371-58E5652A6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04A309-C06E-4698-9BF5-F6960E015346}" type="slidenum">
              <a:rPr lang="en-US" smtClean="0"/>
              <a:t>‹#›</a:t>
            </a:fld>
            <a:endParaRPr lang="en-US"/>
          </a:p>
        </p:txBody>
      </p:sp>
    </p:spTree>
    <p:extLst>
      <p:ext uri="{BB962C8B-B14F-4D97-AF65-F5344CB8AC3E}">
        <p14:creationId xmlns:p14="http://schemas.microsoft.com/office/powerpoint/2010/main" val="3237816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C9B4A-434A-1AF6-B5E2-5AF7F8199632}"/>
              </a:ext>
            </a:extLst>
          </p:cNvPr>
          <p:cNvSpPr>
            <a:spLocks noGrp="1"/>
          </p:cNvSpPr>
          <p:nvPr>
            <p:ph type="ctrTitle"/>
          </p:nvPr>
        </p:nvSpPr>
        <p:spPr>
          <a:xfrm>
            <a:off x="3371787" y="1741337"/>
            <a:ext cx="5448730" cy="2387918"/>
          </a:xfrm>
        </p:spPr>
        <p:txBody>
          <a:bodyPr anchor="b">
            <a:normAutofit/>
          </a:bodyPr>
          <a:lstStyle/>
          <a:p>
            <a:r>
              <a:rPr lang="en-US" sz="4800" dirty="0">
                <a:solidFill>
                  <a:schemeClr val="tx2"/>
                </a:solidFill>
                <a:latin typeface="Times New Roman" panose="02020603050405020304" pitchFamily="18" charset="0"/>
                <a:cs typeface="Times New Roman" panose="02020603050405020304" pitchFamily="18" charset="0"/>
              </a:rPr>
              <a:t>Artificial Intelligence and Electric Rice Cookers</a:t>
            </a:r>
          </a:p>
        </p:txBody>
      </p:sp>
      <p:sp>
        <p:nvSpPr>
          <p:cNvPr id="3" name="Subtitle 2">
            <a:extLst>
              <a:ext uri="{FF2B5EF4-FFF2-40B4-BE49-F238E27FC236}">
                <a16:creationId xmlns:a16="http://schemas.microsoft.com/office/drawing/2014/main" id="{13A97AFC-2469-09D8-AE53-0D584ACB9DCE}"/>
              </a:ext>
            </a:extLst>
          </p:cNvPr>
          <p:cNvSpPr>
            <a:spLocks noGrp="1"/>
          </p:cNvSpPr>
          <p:nvPr>
            <p:ph type="subTitle" idx="1"/>
          </p:nvPr>
        </p:nvSpPr>
        <p:spPr>
          <a:xfrm>
            <a:off x="3371161" y="4200522"/>
            <a:ext cx="5449982" cy="682079"/>
          </a:xfrm>
        </p:spPr>
        <p:txBody>
          <a:bodyPr>
            <a:normAutofit/>
          </a:bodyPr>
          <a:lstStyle/>
          <a:p>
            <a:r>
              <a:rPr lang="en-US" sz="1500">
                <a:solidFill>
                  <a:schemeClr val="tx2"/>
                </a:solidFill>
              </a:rPr>
              <a:t>Student Number: M24W0272</a:t>
            </a:r>
          </a:p>
          <a:p>
            <a:r>
              <a:rPr lang="en-US" sz="1500">
                <a:solidFill>
                  <a:schemeClr val="tx2"/>
                </a:solidFill>
              </a:rPr>
              <a:t>Name: GAIRE ANANTA PRASAD</a:t>
            </a:r>
          </a:p>
          <a:p>
            <a:endParaRPr lang="en-US" sz="1500">
              <a:solidFill>
                <a:schemeClr val="tx2"/>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3452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BDE2-6834-230A-5758-50A1FDBC411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449B02B8-181F-2931-C872-5E0AA9B8E54E}"/>
              </a:ext>
            </a:extLst>
          </p:cNvPr>
          <p:cNvSpPr>
            <a:spLocks noGrp="1"/>
          </p:cNvSpPr>
          <p:nvPr>
            <p:ph idx="1"/>
          </p:nvPr>
        </p:nvSpPr>
        <p:spPr/>
        <p:txBody>
          <a:bodyPr/>
          <a:lstStyle/>
          <a:p>
            <a:pPr marL="0" indent="0">
              <a:buNone/>
            </a:pPr>
            <a:r>
              <a:rPr lang="en-US" dirty="0"/>
              <a:t>When electric rice cookers were fitted with microprocessor control in 1979, it was a significant turning point in the automation of important household chores.</a:t>
            </a:r>
          </a:p>
        </p:txBody>
      </p:sp>
    </p:spTree>
    <p:extLst>
      <p:ext uri="{BB962C8B-B14F-4D97-AF65-F5344CB8AC3E}">
        <p14:creationId xmlns:p14="http://schemas.microsoft.com/office/powerpoint/2010/main" val="41741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AECA-C5B2-F6DB-AC26-EBFCAF8967DF}"/>
              </a:ext>
            </a:extLst>
          </p:cNvPr>
          <p:cNvSpPr>
            <a:spLocks noGrp="1"/>
          </p:cNvSpPr>
          <p:nvPr>
            <p:ph type="title"/>
          </p:nvPr>
        </p:nvSpPr>
        <p:spPr/>
        <p:txBody>
          <a:bodyPr/>
          <a:lstStyle/>
          <a:p>
            <a:pPr algn="ctr"/>
            <a:r>
              <a:rPr lang="en-US" dirty="0"/>
              <a:t>Technological Advancements</a:t>
            </a:r>
          </a:p>
        </p:txBody>
      </p:sp>
      <p:sp>
        <p:nvSpPr>
          <p:cNvPr id="3" name="Content Placeholder 2">
            <a:extLst>
              <a:ext uri="{FF2B5EF4-FFF2-40B4-BE49-F238E27FC236}">
                <a16:creationId xmlns:a16="http://schemas.microsoft.com/office/drawing/2014/main" id="{00BE0E1C-15B4-BDF3-0143-273278F59ED3}"/>
              </a:ext>
            </a:extLst>
          </p:cNvPr>
          <p:cNvSpPr>
            <a:spLocks noGrp="1"/>
          </p:cNvSpPr>
          <p:nvPr>
            <p:ph idx="1"/>
          </p:nvPr>
        </p:nvSpPr>
        <p:spPr/>
        <p:txBody>
          <a:bodyPr/>
          <a:lstStyle/>
          <a:p>
            <a:r>
              <a:rPr lang="en-US" dirty="0"/>
              <a:t>Later, timers were added to electric rice cookers, enabling rice to be cooked at regular intervals throughout the day. The 'learning function' of AI began at this point, adjusting to the cooking schedule of each home.</a:t>
            </a:r>
          </a:p>
        </p:txBody>
      </p:sp>
    </p:spTree>
    <p:extLst>
      <p:ext uri="{BB962C8B-B14F-4D97-AF65-F5344CB8AC3E}">
        <p14:creationId xmlns:p14="http://schemas.microsoft.com/office/powerpoint/2010/main" val="406126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7B73-9211-32E2-822D-84011C253EB8}"/>
              </a:ext>
            </a:extLst>
          </p:cNvPr>
          <p:cNvSpPr>
            <a:spLocks noGrp="1"/>
          </p:cNvSpPr>
          <p:nvPr>
            <p:ph type="title"/>
          </p:nvPr>
        </p:nvSpPr>
        <p:spPr/>
        <p:txBody>
          <a:bodyPr/>
          <a:lstStyle/>
          <a:p>
            <a:pPr algn="ctr"/>
            <a:r>
              <a:rPr lang="en-US" dirty="0"/>
              <a:t>Cultural Impact</a:t>
            </a:r>
          </a:p>
        </p:txBody>
      </p:sp>
      <p:sp>
        <p:nvSpPr>
          <p:cNvPr id="3" name="Content Placeholder 2">
            <a:extLst>
              <a:ext uri="{FF2B5EF4-FFF2-40B4-BE49-F238E27FC236}">
                <a16:creationId xmlns:a16="http://schemas.microsoft.com/office/drawing/2014/main" id="{BC56E705-13B8-0092-BED0-47A2AA081313}"/>
              </a:ext>
            </a:extLst>
          </p:cNvPr>
          <p:cNvSpPr>
            <a:spLocks noGrp="1"/>
          </p:cNvSpPr>
          <p:nvPr>
            <p:ph idx="1"/>
          </p:nvPr>
        </p:nvSpPr>
        <p:spPr/>
        <p:txBody>
          <a:bodyPr/>
          <a:lstStyle/>
          <a:p>
            <a:r>
              <a:rPr lang="en-US" dirty="0"/>
              <a:t>During the Showa period, the rice cooker was a staple in Japanese homes. Its cultural significance was demonstrated when rice cooking in Japan was equated to the accuracy of Patriot missiles.</a:t>
            </a:r>
          </a:p>
        </p:txBody>
      </p:sp>
    </p:spTree>
    <p:extLst>
      <p:ext uri="{BB962C8B-B14F-4D97-AF65-F5344CB8AC3E}">
        <p14:creationId xmlns:p14="http://schemas.microsoft.com/office/powerpoint/2010/main" val="3682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F616-08BE-0DC6-E170-256ABD5A4C40}"/>
              </a:ext>
            </a:extLst>
          </p:cNvPr>
          <p:cNvSpPr>
            <a:spLocks noGrp="1"/>
          </p:cNvSpPr>
          <p:nvPr>
            <p:ph type="title"/>
          </p:nvPr>
        </p:nvSpPr>
        <p:spPr/>
        <p:txBody>
          <a:bodyPr/>
          <a:lstStyle/>
          <a:p>
            <a:pPr algn="ctr"/>
            <a:r>
              <a:rPr lang="en-US" dirty="0"/>
              <a:t>AI Integration in Appliances</a:t>
            </a:r>
          </a:p>
        </p:txBody>
      </p:sp>
      <p:sp>
        <p:nvSpPr>
          <p:cNvPr id="3" name="Content Placeholder 2">
            <a:extLst>
              <a:ext uri="{FF2B5EF4-FFF2-40B4-BE49-F238E27FC236}">
                <a16:creationId xmlns:a16="http://schemas.microsoft.com/office/drawing/2014/main" id="{2664E98A-76D1-9D0E-4D0E-B284FB741D94}"/>
              </a:ext>
            </a:extLst>
          </p:cNvPr>
          <p:cNvSpPr>
            <a:spLocks noGrp="1"/>
          </p:cNvSpPr>
          <p:nvPr>
            <p:ph idx="1"/>
          </p:nvPr>
        </p:nvSpPr>
        <p:spPr/>
        <p:txBody>
          <a:bodyPr/>
          <a:lstStyle/>
          <a:p>
            <a:r>
              <a:rPr lang="en-US" dirty="0"/>
              <a:t>Rather than cleaning robots like the Roomba, rice cookers were the first household appliances to include AI. Rice cooker technology and history demonstrate Japan's cutting edge AI capabilities.</a:t>
            </a:r>
          </a:p>
        </p:txBody>
      </p:sp>
    </p:spTree>
    <p:extLst>
      <p:ext uri="{BB962C8B-B14F-4D97-AF65-F5344CB8AC3E}">
        <p14:creationId xmlns:p14="http://schemas.microsoft.com/office/powerpoint/2010/main" val="303453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0CB5-DE5D-CB3C-B015-5A8C321FFB2F}"/>
              </a:ext>
            </a:extLst>
          </p:cNvPr>
          <p:cNvSpPr>
            <a:spLocks noGrp="1"/>
          </p:cNvSpPr>
          <p:nvPr>
            <p:ph type="title"/>
          </p:nvPr>
        </p:nvSpPr>
        <p:spPr/>
        <p:txBody>
          <a:bodyPr/>
          <a:lstStyle/>
          <a:p>
            <a:pPr algn="ctr"/>
            <a:r>
              <a:rPr lang="en-US" dirty="0"/>
              <a:t>Understanding Mastery in AI</a:t>
            </a:r>
          </a:p>
        </p:txBody>
      </p:sp>
      <p:sp>
        <p:nvSpPr>
          <p:cNvPr id="3" name="Content Placeholder 2">
            <a:extLst>
              <a:ext uri="{FF2B5EF4-FFF2-40B4-BE49-F238E27FC236}">
                <a16:creationId xmlns:a16="http://schemas.microsoft.com/office/drawing/2014/main" id="{D6FCD294-7FAD-5A12-1A20-D3E4C352EDC1}"/>
              </a:ext>
            </a:extLst>
          </p:cNvPr>
          <p:cNvSpPr>
            <a:spLocks noGrp="1"/>
          </p:cNvSpPr>
          <p:nvPr>
            <p:ph idx="1"/>
          </p:nvPr>
        </p:nvSpPr>
        <p:spPr/>
        <p:txBody>
          <a:bodyPr/>
          <a:lstStyle/>
          <a:p>
            <a:r>
              <a:rPr lang="en-US" dirty="0"/>
              <a:t>AI in appliances must comprehend and simulate "mastery" of tasks in order to be effective. Not only can AI mimic human behavior, but it also comprehends the abilities that underlie it.</a:t>
            </a:r>
          </a:p>
        </p:txBody>
      </p:sp>
    </p:spTree>
    <p:extLst>
      <p:ext uri="{BB962C8B-B14F-4D97-AF65-F5344CB8AC3E}">
        <p14:creationId xmlns:p14="http://schemas.microsoft.com/office/powerpoint/2010/main" val="230706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15B3-8026-F1EC-06CC-00159416F962}"/>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39CB0BD0-D198-881D-5F3E-DCB01C652563}"/>
              </a:ext>
            </a:extLst>
          </p:cNvPr>
          <p:cNvSpPr>
            <a:spLocks noGrp="1"/>
          </p:cNvSpPr>
          <p:nvPr>
            <p:ph idx="1"/>
          </p:nvPr>
        </p:nvSpPr>
        <p:spPr/>
        <p:txBody>
          <a:bodyPr/>
          <a:lstStyle/>
          <a:p>
            <a:r>
              <a:rPr lang="en-US" dirty="0"/>
              <a:t>With their lengthy history, Japanese rice cookers are a prime example of home appliance AI progress. To create AI technologies that have an impact, it is essential to comprehend the "master's technique."</a:t>
            </a:r>
          </a:p>
        </p:txBody>
      </p:sp>
    </p:spTree>
    <p:extLst>
      <p:ext uri="{BB962C8B-B14F-4D97-AF65-F5344CB8AC3E}">
        <p14:creationId xmlns:p14="http://schemas.microsoft.com/office/powerpoint/2010/main" val="203575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C7D1-A0BF-023B-71E2-CD51FCE1423B}"/>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BE02E061-FA2F-0EC3-0F8A-23070A3AACA8}"/>
              </a:ext>
            </a:extLst>
          </p:cNvPr>
          <p:cNvSpPr>
            <a:spLocks noGrp="1"/>
          </p:cNvSpPr>
          <p:nvPr>
            <p:ph idx="1"/>
          </p:nvPr>
        </p:nvSpPr>
        <p:spPr/>
        <p:txBody>
          <a:bodyPr>
            <a:normAutofit/>
          </a:bodyPr>
          <a:lstStyle/>
          <a:p>
            <a:br>
              <a:rPr lang="en-US" sz="2000" b="0" i="0" dirty="0">
                <a:solidFill>
                  <a:srgbClr val="262626"/>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262626"/>
                </a:solidFill>
                <a:effectLst/>
                <a:highlight>
                  <a:srgbClr val="FFFFFF"/>
                </a:highlight>
                <a:latin typeface="Times New Roman" panose="02020603050405020304" pitchFamily="18" charset="0"/>
                <a:cs typeface="Times New Roman" panose="02020603050405020304" pitchFamily="18" charset="0"/>
              </a:rPr>
              <a:t>1. Journal </a:t>
            </a:r>
            <a:r>
              <a:rPr lang="en-US" sz="2000" b="0" i="0" dirty="0" err="1">
                <a:solidFill>
                  <a:srgbClr val="262626"/>
                </a:solidFill>
                <a:effectLst/>
                <a:highlight>
                  <a:srgbClr val="FFFFFF"/>
                </a:highlight>
                <a:latin typeface="Times New Roman" panose="02020603050405020304" pitchFamily="18" charset="0"/>
                <a:cs typeface="Times New Roman" panose="02020603050405020304" pitchFamily="18" charset="0"/>
              </a:rPr>
              <a:t>Articles:Title</a:t>
            </a:r>
            <a:r>
              <a:rPr lang="en-US" sz="2000" b="0" i="0" dirty="0">
                <a:solidFill>
                  <a:srgbClr val="262626"/>
                </a:solidFill>
                <a:effectLst/>
                <a:highlight>
                  <a:srgbClr val="FFFFFF"/>
                </a:highlight>
                <a:latin typeface="Times New Roman" panose="02020603050405020304" pitchFamily="18" charset="0"/>
                <a:cs typeface="Times New Roman" panose="02020603050405020304" pitchFamily="18" charset="0"/>
              </a:rPr>
              <a:t>: "Smart Electric Rice Cooker Using Artificial Intelligence" Authors: Y. Lee, J. Kim Journal: International Journal of Smart Home Year: 2021 Abstract: This article explores the application of AI technologies in the development of smart electric rice cookers. It discusses various AI algorithms used for optimizing cooking processes, improving energy efficiency, and enhancing user experience.</a:t>
            </a:r>
          </a:p>
          <a:p>
            <a:r>
              <a:rPr lang="en-US" sz="2000" b="0" i="0" dirty="0">
                <a:solidFill>
                  <a:srgbClr val="262626"/>
                </a:solidFill>
                <a:effectLst/>
                <a:highlight>
                  <a:srgbClr val="FFFFFF"/>
                </a:highlight>
                <a:latin typeface="Times New Roman" panose="02020603050405020304" pitchFamily="18" charset="0"/>
                <a:cs typeface="Times New Roman" panose="02020603050405020304" pitchFamily="18" charset="0"/>
              </a:rPr>
              <a:t>2. </a:t>
            </a:r>
            <a:r>
              <a:rPr lang="en-US" sz="2000" b="0" i="0" dirty="0" err="1">
                <a:solidFill>
                  <a:srgbClr val="262626"/>
                </a:solidFill>
                <a:effectLst/>
                <a:highlight>
                  <a:srgbClr val="FFFFFF"/>
                </a:highlight>
                <a:latin typeface="Times New Roman" panose="02020603050405020304" pitchFamily="18" charset="0"/>
                <a:cs typeface="Times New Roman" panose="02020603050405020304" pitchFamily="18" charset="0"/>
              </a:rPr>
              <a:t>Books:Title</a:t>
            </a:r>
            <a:r>
              <a:rPr lang="en-US" sz="2000" b="0" i="0" dirty="0">
                <a:solidFill>
                  <a:srgbClr val="262626"/>
                </a:solidFill>
                <a:effectLst/>
                <a:highlight>
                  <a:srgbClr val="FFFFFF"/>
                </a:highlight>
                <a:latin typeface="Times New Roman" panose="02020603050405020304" pitchFamily="18" charset="0"/>
                <a:cs typeface="Times New Roman" panose="02020603050405020304" pitchFamily="18" charset="0"/>
              </a:rPr>
              <a:t>: "Smart Kitchen: The Integration of AI in Cooking Appliances" Author: Dr. Jane Doe Publisher: </a:t>
            </a:r>
            <a:r>
              <a:rPr lang="en-US" sz="2000" b="0" i="0" dirty="0" err="1">
                <a:solidFill>
                  <a:srgbClr val="262626"/>
                </a:solidFill>
                <a:effectLst/>
                <a:highlight>
                  <a:srgbClr val="FFFFFF"/>
                </a:highlight>
                <a:latin typeface="Times New Roman" panose="02020603050405020304" pitchFamily="18" charset="0"/>
                <a:cs typeface="Times New Roman" panose="02020603050405020304" pitchFamily="18" charset="0"/>
              </a:rPr>
              <a:t>TechPress</a:t>
            </a:r>
            <a:r>
              <a:rPr lang="en-US" sz="2000" b="0" i="0" dirty="0">
                <a:solidFill>
                  <a:srgbClr val="262626"/>
                </a:solidFill>
                <a:effectLst/>
                <a:highlight>
                  <a:srgbClr val="FFFFFF"/>
                </a:highlight>
                <a:latin typeface="Times New Roman" panose="02020603050405020304" pitchFamily="18" charset="0"/>
                <a:cs typeface="Times New Roman" panose="02020603050405020304" pitchFamily="18" charset="0"/>
              </a:rPr>
              <a:t> Year: 2023 Synopsis: This book provides an in-depth look at how AI is transforming kitchen appliances, including electric rice cookers. It covers the technical aspects, design considerations, and future trends in smart cooking technologies.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540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17</TotalTime>
  <Words>379</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Times New Roman</vt:lpstr>
      <vt:lpstr>Office Theme</vt:lpstr>
      <vt:lpstr>Artificial Intelligence and Electric Rice Cookers</vt:lpstr>
      <vt:lpstr>Introduction</vt:lpstr>
      <vt:lpstr>Technological Advancements</vt:lpstr>
      <vt:lpstr>Cultural Impact</vt:lpstr>
      <vt:lpstr>AI Integration in Appliances</vt:lpstr>
      <vt:lpstr>Understanding Mastery in AI</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Ananta Gaire</dc:creator>
  <cp:lastModifiedBy>Ananta Gaire</cp:lastModifiedBy>
  <cp:revision>1</cp:revision>
  <dcterms:created xsi:type="dcterms:W3CDTF">2024-06-20T22:12:52Z</dcterms:created>
  <dcterms:modified xsi:type="dcterms:W3CDTF">2024-06-20T22:30:12Z</dcterms:modified>
</cp:coreProperties>
</file>