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F8A0A-1485-4CCD-A8F8-9C7A2A8BE19A}"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2CE9-E95A-46FA-91FE-8BCC95635D26}" type="slidenum">
              <a:rPr lang="en-US" smtClean="0"/>
              <a:t>‹#›</a:t>
            </a:fld>
            <a:endParaRPr lang="en-US"/>
          </a:p>
        </p:txBody>
      </p:sp>
    </p:spTree>
    <p:extLst>
      <p:ext uri="{BB962C8B-B14F-4D97-AF65-F5344CB8AC3E}">
        <p14:creationId xmlns:p14="http://schemas.microsoft.com/office/powerpoint/2010/main" val="187212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1B4BB86-1FBF-496F-AFE2-65F96D78524E}" type="datetimeFigureOut">
              <a:rPr lang="en-US" smtClean="0"/>
              <a:t>6/26/2024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311964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4BB86-1FBF-496F-AFE2-65F96D78524E}"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400520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B4BB86-1FBF-496F-AFE2-65F96D78524E}"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3820900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B4BB86-1FBF-496F-AFE2-65F96D78524E}"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217826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4BB86-1FBF-496F-AFE2-65F96D78524E}"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1248211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1B4BB86-1FBF-496F-AFE2-65F96D78524E}"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366576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1B4BB86-1FBF-496F-AFE2-65F96D78524E}" type="datetimeFigureOut">
              <a:rPr lang="en-US" smtClean="0"/>
              <a:t>6/26/2024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995032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1B4BB86-1FBF-496F-AFE2-65F96D78524E}"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2194328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1B4BB86-1FBF-496F-AFE2-65F96D78524E}"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252059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4BB86-1FBF-496F-AFE2-65F96D78524E}"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395104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4BB86-1FBF-496F-AFE2-65F96D78524E}"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30721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4BB86-1FBF-496F-AFE2-65F96D78524E}"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54466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B4BB86-1FBF-496F-AFE2-65F96D78524E}"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183721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B4BB86-1FBF-496F-AFE2-65F96D78524E}"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62468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4BB86-1FBF-496F-AFE2-65F96D78524E}"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264562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4BB86-1FBF-496F-AFE2-65F96D78524E}"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142110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4BB86-1FBF-496F-AFE2-65F96D78524E}"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87F715-8AE7-4299-8113-05C50D8A8B93}" type="slidenum">
              <a:rPr lang="en-US" smtClean="0"/>
              <a:t>‹#›</a:t>
            </a:fld>
            <a:endParaRPr lang="en-US"/>
          </a:p>
        </p:txBody>
      </p:sp>
    </p:spTree>
    <p:extLst>
      <p:ext uri="{BB962C8B-B14F-4D97-AF65-F5344CB8AC3E}">
        <p14:creationId xmlns:p14="http://schemas.microsoft.com/office/powerpoint/2010/main" val="309319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1B4BB86-1FBF-496F-AFE2-65F96D78524E}" type="datetimeFigureOut">
              <a:rPr lang="en-US" smtClean="0"/>
              <a:t>6/26/2024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87F715-8AE7-4299-8113-05C50D8A8B93}" type="slidenum">
              <a:rPr lang="en-US" smtClean="0"/>
              <a:t>‹#›</a:t>
            </a:fld>
            <a:endParaRPr lang="en-US"/>
          </a:p>
        </p:txBody>
      </p:sp>
    </p:spTree>
    <p:extLst>
      <p:ext uri="{BB962C8B-B14F-4D97-AF65-F5344CB8AC3E}">
        <p14:creationId xmlns:p14="http://schemas.microsoft.com/office/powerpoint/2010/main" val="273515761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2600" y="1763267"/>
            <a:ext cx="10250800" cy="2219600"/>
          </a:xfrm>
          <a:prstGeom prst="rect">
            <a:avLst/>
          </a:prstGeom>
        </p:spPr>
        <p:txBody>
          <a:bodyPr spcFirstLastPara="1" vert="horz" wrap="square" lIns="121900" tIns="121900" rIns="121900" bIns="121900" rtlCol="0" anchor="t" anchorCtr="0">
            <a:normAutofit/>
          </a:bodyPr>
          <a:lstStyle/>
          <a:p>
            <a:pPr algn="l">
              <a:spcBef>
                <a:spcPts val="0"/>
              </a:spcBef>
            </a:pPr>
            <a:r>
              <a:rPr lang="en" dirty="0"/>
              <a:t>Scrum-Agile</a:t>
            </a:r>
            <a:br>
              <a:rPr lang="en" dirty="0"/>
            </a:br>
            <a:endParaRPr dirty="0"/>
          </a:p>
        </p:txBody>
      </p:sp>
      <p:sp>
        <p:nvSpPr>
          <p:cNvPr id="87" name="Google Shape;87;p13"/>
          <p:cNvSpPr txBox="1">
            <a:spLocks noGrp="1"/>
          </p:cNvSpPr>
          <p:nvPr>
            <p:ph type="subTitle" idx="1"/>
          </p:nvPr>
        </p:nvSpPr>
        <p:spPr>
          <a:xfrm>
            <a:off x="972833" y="4230533"/>
            <a:ext cx="10250800" cy="1931200"/>
          </a:xfrm>
          <a:prstGeom prst="rect">
            <a:avLst/>
          </a:prstGeom>
        </p:spPr>
        <p:txBody>
          <a:bodyPr spcFirstLastPara="1" vert="horz" wrap="square" lIns="121900" tIns="121900" rIns="121900" bIns="121900" rtlCol="0" anchor="t" anchorCtr="0">
            <a:normAutofit/>
          </a:bodyPr>
          <a:lstStyle/>
          <a:p>
            <a:pPr algn="l">
              <a:spcBef>
                <a:spcPts val="0"/>
              </a:spcBef>
            </a:pPr>
            <a:r>
              <a:rPr lang="en-US" dirty="0"/>
              <a:t>Pawan Gaire</a:t>
            </a:r>
          </a:p>
          <a:p>
            <a:pPr algn="l">
              <a:spcBef>
                <a:spcPts val="0"/>
              </a:spcBef>
            </a:pPr>
            <a:r>
              <a:rPr lang="en-US" dirty="0"/>
              <a:t>Cs-250</a:t>
            </a:r>
          </a:p>
          <a:p>
            <a:pPr algn="l">
              <a:spcBef>
                <a:spcPts val="0"/>
              </a:spcBef>
            </a:pPr>
            <a:r>
              <a:rPr lang="en-US" dirty="0"/>
              <a:t>06/22/2024</a:t>
            </a:r>
          </a:p>
          <a:p>
            <a:pPr algn="l">
              <a:spcBef>
                <a:spcPts val="0"/>
              </a:spcBef>
            </a:pPr>
            <a:r>
              <a:rPr lang="en-US" dirty="0"/>
              <a:t>Sprint review and retrospective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5CF1-B740-924B-1EC2-D9029E3C174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A1291FB-FE2D-B26E-FA5C-A6DC90B986C9}"/>
              </a:ext>
            </a:extLst>
          </p:cNvPr>
          <p:cNvSpPr>
            <a:spLocks noGrp="1"/>
          </p:cNvSpPr>
          <p:nvPr>
            <p:ph idx="1"/>
          </p:nvPr>
        </p:nvSpPr>
        <p:spPr/>
        <p:txBody>
          <a:bodyPr/>
          <a:lstStyle/>
          <a:p>
            <a:r>
              <a:rPr lang="en-US" dirty="0"/>
              <a:t>Charles G. Cobb. (2015). </a:t>
            </a:r>
            <a:r>
              <a:rPr lang="en-US" i="1" dirty="0"/>
              <a:t>The Project Manager’s Guide to Mastering Agile: 	Principles and Practices for an Adaptive Approach</a:t>
            </a:r>
            <a:r>
              <a:rPr lang="en-US" dirty="0"/>
              <a:t>. Wiley. </a:t>
            </a:r>
          </a:p>
          <a:p>
            <a:r>
              <a:rPr lang="en-US" dirty="0"/>
              <a:t>Gilley, C. (n.d.). </a:t>
            </a:r>
            <a:r>
              <a:rPr lang="en-US" i="1" dirty="0"/>
              <a:t>The Pros and Cons of Agile Product Development</a:t>
            </a:r>
            <a:r>
              <a:rPr lang="en-US" dirty="0"/>
              <a:t>. 	User 	Voice. Retrieved Jun. 22, 2024, from 	https://www.uservoice.com/blog/the-pros-and-cons-of-agile-	product-	development</a:t>
            </a:r>
          </a:p>
          <a:p>
            <a:endParaRPr lang="en-US" dirty="0"/>
          </a:p>
        </p:txBody>
      </p:sp>
    </p:spTree>
    <p:extLst>
      <p:ext uri="{BB962C8B-B14F-4D97-AF65-F5344CB8AC3E}">
        <p14:creationId xmlns:p14="http://schemas.microsoft.com/office/powerpoint/2010/main" val="36257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455E-6A00-0B1F-84C1-89ED1F02D737}"/>
              </a:ext>
            </a:extLst>
          </p:cNvPr>
          <p:cNvSpPr>
            <a:spLocks noGrp="1"/>
          </p:cNvSpPr>
          <p:nvPr>
            <p:ph type="title"/>
          </p:nvPr>
        </p:nvSpPr>
        <p:spPr/>
        <p:txBody>
          <a:bodyPr/>
          <a:lstStyle/>
          <a:p>
            <a:r>
              <a:rPr lang="en-US" dirty="0"/>
              <a:t>Scrum-Agile Team Roles: Product Owner</a:t>
            </a:r>
            <a:br>
              <a:rPr lang="en-US" dirty="0"/>
            </a:br>
            <a:endParaRPr lang="en-US" dirty="0"/>
          </a:p>
        </p:txBody>
      </p:sp>
      <p:sp>
        <p:nvSpPr>
          <p:cNvPr id="3" name="Content Placeholder 2">
            <a:extLst>
              <a:ext uri="{FF2B5EF4-FFF2-40B4-BE49-F238E27FC236}">
                <a16:creationId xmlns:a16="http://schemas.microsoft.com/office/drawing/2014/main" id="{822AFA71-50F7-CF62-9CB1-D0841D7203C6}"/>
              </a:ext>
            </a:extLst>
          </p:cNvPr>
          <p:cNvSpPr>
            <a:spLocks noGrp="1"/>
          </p:cNvSpPr>
          <p:nvPr>
            <p:ph idx="1"/>
          </p:nvPr>
        </p:nvSpPr>
        <p:spPr/>
        <p:txBody>
          <a:bodyPr/>
          <a:lstStyle/>
          <a:p>
            <a:pPr marL="0" indent="0">
              <a:buNone/>
            </a:pPr>
            <a:r>
              <a:rPr lang="en-US" dirty="0"/>
              <a:t>Responsibilities:</a:t>
            </a:r>
          </a:p>
          <a:p>
            <a:r>
              <a:rPr lang="en-US" dirty="0"/>
              <a:t>Acts as the voice of the business sponsor.</a:t>
            </a:r>
          </a:p>
          <a:p>
            <a:r>
              <a:rPr lang="en-US" dirty="0"/>
              <a:t>Responsible for optimizing the team's output value.</a:t>
            </a:r>
          </a:p>
          <a:p>
            <a:r>
              <a:rPr lang="en-US" dirty="0"/>
              <a:t>Manages the backlog efficiently by:</a:t>
            </a:r>
          </a:p>
          <a:p>
            <a:pPr marL="0" indent="0">
              <a:buNone/>
            </a:pPr>
            <a:r>
              <a:rPr lang="en-US" dirty="0"/>
              <a:t>          Clearly communicating backlog items for team understanding</a:t>
            </a:r>
          </a:p>
          <a:p>
            <a:pPr marL="0" indent="0">
              <a:buNone/>
            </a:pPr>
            <a:r>
              <a:rPr lang="en-US" dirty="0"/>
              <a:t>          Prioritizing tasks to align with goals and mission</a:t>
            </a:r>
          </a:p>
          <a:p>
            <a:pPr marL="0" indent="0">
              <a:buNone/>
            </a:pPr>
            <a:r>
              <a:rPr lang="en-US" dirty="0"/>
              <a:t>          Ensuring the backlog is accessible and transparent</a:t>
            </a:r>
          </a:p>
          <a:p>
            <a:pPr marL="0" indent="0">
              <a:buNone/>
            </a:pPr>
            <a:r>
              <a:rPr lang="en-US" dirty="0"/>
              <a:t>          Indicating upcoming tasks for the team</a:t>
            </a:r>
          </a:p>
          <a:p>
            <a:endParaRPr lang="en-US" dirty="0"/>
          </a:p>
        </p:txBody>
      </p:sp>
    </p:spTree>
    <p:extLst>
      <p:ext uri="{BB962C8B-B14F-4D97-AF65-F5344CB8AC3E}">
        <p14:creationId xmlns:p14="http://schemas.microsoft.com/office/powerpoint/2010/main" val="95516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D86B-C463-B658-3795-0B1735AE6112}"/>
              </a:ext>
            </a:extLst>
          </p:cNvPr>
          <p:cNvSpPr>
            <a:spLocks noGrp="1"/>
          </p:cNvSpPr>
          <p:nvPr>
            <p:ph type="title"/>
          </p:nvPr>
        </p:nvSpPr>
        <p:spPr/>
        <p:txBody>
          <a:bodyPr/>
          <a:lstStyle/>
          <a:p>
            <a:r>
              <a:rPr lang="en-US" dirty="0"/>
              <a:t>Scrum-Agile Team Roles: Developers</a:t>
            </a:r>
          </a:p>
        </p:txBody>
      </p:sp>
      <p:sp>
        <p:nvSpPr>
          <p:cNvPr id="3" name="Content Placeholder 2">
            <a:extLst>
              <a:ext uri="{FF2B5EF4-FFF2-40B4-BE49-F238E27FC236}">
                <a16:creationId xmlns:a16="http://schemas.microsoft.com/office/drawing/2014/main" id="{56BD646B-5C46-26DE-C05C-70C6DF479D00}"/>
              </a:ext>
            </a:extLst>
          </p:cNvPr>
          <p:cNvSpPr>
            <a:spLocks noGrp="1"/>
          </p:cNvSpPr>
          <p:nvPr>
            <p:ph idx="1"/>
          </p:nvPr>
        </p:nvSpPr>
        <p:spPr/>
        <p:txBody>
          <a:bodyPr>
            <a:normAutofit lnSpcReduction="10000"/>
          </a:bodyPr>
          <a:lstStyle/>
          <a:p>
            <a:pPr marL="0" indent="0">
              <a:buNone/>
            </a:pPr>
            <a:r>
              <a:rPr lang="en-US" dirty="0"/>
              <a:t>Responsibilities:</a:t>
            </a:r>
          </a:p>
          <a:p>
            <a:r>
              <a:rPr lang="en-US" dirty="0"/>
              <a:t>Make sure they deliver a working part of the product each Sprint</a:t>
            </a:r>
          </a:p>
          <a:p>
            <a:r>
              <a:rPr lang="en-US" dirty="0"/>
              <a:t>Responsible for:</a:t>
            </a:r>
          </a:p>
          <a:p>
            <a:pPr marL="0" indent="0">
              <a:buNone/>
            </a:pPr>
            <a:r>
              <a:rPr lang="en-US" dirty="0"/>
              <a:t>        Planning what to do in the Sprint and keeping track of tasks</a:t>
            </a:r>
          </a:p>
          <a:p>
            <a:pPr marL="0" indent="0">
              <a:buNone/>
            </a:pPr>
            <a:r>
              <a:rPr lang="en-US" dirty="0"/>
              <a:t>        Ensuring high quality by following clear guidelines</a:t>
            </a:r>
          </a:p>
          <a:p>
            <a:pPr marL="0" indent="0">
              <a:buNone/>
            </a:pPr>
            <a:r>
              <a:rPr lang="en-US" dirty="0"/>
              <a:t>        Updating their plans daily to stay on track with goals</a:t>
            </a:r>
          </a:p>
          <a:p>
            <a:pPr marL="0" indent="0">
              <a:buNone/>
            </a:pPr>
            <a:r>
              <a:rPr lang="en-US" dirty="0"/>
              <a:t>        Supporting each other by: Having all the needed skills to build the               	 product, Working as one team, not splitting into smaller groups.</a:t>
            </a:r>
          </a:p>
          <a:p>
            <a:r>
              <a:rPr lang="en-US" dirty="0"/>
              <a:t>Deciding on their own how to turn tasks into working features</a:t>
            </a:r>
          </a:p>
        </p:txBody>
      </p:sp>
    </p:spTree>
    <p:extLst>
      <p:ext uri="{BB962C8B-B14F-4D97-AF65-F5344CB8AC3E}">
        <p14:creationId xmlns:p14="http://schemas.microsoft.com/office/powerpoint/2010/main" val="110951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A1AB-861B-D01F-A132-20DD0FA5642B}"/>
              </a:ext>
            </a:extLst>
          </p:cNvPr>
          <p:cNvSpPr>
            <a:spLocks noGrp="1"/>
          </p:cNvSpPr>
          <p:nvPr>
            <p:ph type="title"/>
          </p:nvPr>
        </p:nvSpPr>
        <p:spPr/>
        <p:txBody>
          <a:bodyPr/>
          <a:lstStyle/>
          <a:p>
            <a:r>
              <a:rPr lang="en-US" dirty="0"/>
              <a:t>Scrum-Agile Team Roles: Scrum Master</a:t>
            </a:r>
          </a:p>
        </p:txBody>
      </p:sp>
      <p:sp>
        <p:nvSpPr>
          <p:cNvPr id="3" name="Content Placeholder 2">
            <a:extLst>
              <a:ext uri="{FF2B5EF4-FFF2-40B4-BE49-F238E27FC236}">
                <a16:creationId xmlns:a16="http://schemas.microsoft.com/office/drawing/2014/main" id="{A925311E-92ED-8770-53B4-B02E2635E0A2}"/>
              </a:ext>
            </a:extLst>
          </p:cNvPr>
          <p:cNvSpPr>
            <a:spLocks noGrp="1"/>
          </p:cNvSpPr>
          <p:nvPr>
            <p:ph idx="1"/>
          </p:nvPr>
        </p:nvSpPr>
        <p:spPr>
          <a:xfrm>
            <a:off x="1154954" y="2603500"/>
            <a:ext cx="10506104" cy="3416300"/>
          </a:xfrm>
        </p:spPr>
        <p:txBody>
          <a:bodyPr>
            <a:normAutofit fontScale="92500" lnSpcReduction="20000"/>
          </a:bodyPr>
          <a:lstStyle/>
          <a:p>
            <a:pPr marL="0" indent="0">
              <a:buNone/>
            </a:pPr>
            <a:r>
              <a:rPr lang="en-US" dirty="0"/>
              <a:t>Responsibilities:</a:t>
            </a:r>
          </a:p>
          <a:p>
            <a:r>
              <a:rPr lang="en-US" dirty="0"/>
              <a:t>Ensure Scrum practices are followed, and the team is effective.</a:t>
            </a:r>
          </a:p>
          <a:p>
            <a:r>
              <a:rPr lang="en-US" dirty="0"/>
              <a:t>Act as a supportive leader for the Scrum Team and organization by:</a:t>
            </a:r>
          </a:p>
          <a:p>
            <a:pPr marL="0" indent="0">
              <a:buNone/>
            </a:pPr>
            <a:r>
              <a:rPr lang="en-US" dirty="0"/>
              <a:t>     Coaching team members in self-management and teamwork.</a:t>
            </a:r>
          </a:p>
          <a:p>
            <a:pPr marL="0" indent="0">
              <a:buNone/>
            </a:pPr>
            <a:r>
              <a:rPr lang="en-US" dirty="0"/>
              <a:t>     Helping create valuable work that meets quality standards.</a:t>
            </a:r>
          </a:p>
          <a:p>
            <a:pPr marL="0" indent="0">
              <a:buNone/>
            </a:pPr>
            <a:r>
              <a:rPr lang="en-US" dirty="0"/>
              <a:t>     Removing obstacles and facilitating stakeholder collaboration.</a:t>
            </a:r>
          </a:p>
          <a:p>
            <a:pPr marL="0" indent="0">
              <a:buNone/>
            </a:pPr>
            <a:r>
              <a:rPr lang="en-US" dirty="0"/>
              <a:t>     Making sure Scrum events are positive, productive, and on time.</a:t>
            </a:r>
          </a:p>
          <a:p>
            <a:pPr marL="0" indent="0">
              <a:buNone/>
            </a:pPr>
            <a:r>
              <a:rPr lang="en-US" dirty="0"/>
              <a:t>     Assisting in defining goals and managing the backlog.</a:t>
            </a:r>
          </a:p>
          <a:p>
            <a:pPr marL="0" indent="0">
              <a:buNone/>
            </a:pPr>
            <a:r>
              <a:rPr lang="en-US" dirty="0"/>
              <a:t>     Training and guiding the organization in using Scrum.</a:t>
            </a:r>
          </a:p>
          <a:p>
            <a:r>
              <a:rPr lang="en-US" dirty="0"/>
              <a:t>Avoid directing the team, as they are self-organizing</a:t>
            </a:r>
          </a:p>
        </p:txBody>
      </p:sp>
      <p:sp>
        <p:nvSpPr>
          <p:cNvPr id="4" name="Content Placeholder 2">
            <a:extLst>
              <a:ext uri="{FF2B5EF4-FFF2-40B4-BE49-F238E27FC236}">
                <a16:creationId xmlns:a16="http://schemas.microsoft.com/office/drawing/2014/main" id="{65CD5656-A22C-0808-43F0-480190FE8DF1}"/>
              </a:ext>
            </a:extLst>
          </p:cNvPr>
          <p:cNvSpPr txBox="1">
            <a:spLocks/>
          </p:cNvSpPr>
          <p:nvPr/>
        </p:nvSpPr>
        <p:spPr>
          <a:xfrm>
            <a:off x="6528619" y="2603500"/>
            <a:ext cx="5373665"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CA1B95A5-FD8E-EC5D-2265-459B6035E4A9}"/>
              </a:ext>
            </a:extLst>
          </p:cNvPr>
          <p:cNvSpPr txBox="1">
            <a:spLocks/>
          </p:cNvSpPr>
          <p:nvPr/>
        </p:nvSpPr>
        <p:spPr>
          <a:xfrm>
            <a:off x="6641354" y="2603500"/>
            <a:ext cx="5373665"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12396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6EC4-00C2-7D9B-956B-28AEFC05CABA}"/>
              </a:ext>
            </a:extLst>
          </p:cNvPr>
          <p:cNvSpPr>
            <a:spLocks noGrp="1"/>
          </p:cNvSpPr>
          <p:nvPr>
            <p:ph type="title"/>
          </p:nvPr>
        </p:nvSpPr>
        <p:spPr/>
        <p:txBody>
          <a:bodyPr/>
          <a:lstStyle/>
          <a:p>
            <a:r>
              <a:rPr lang="en-US" dirty="0"/>
              <a:t>How is Agile Structured?</a:t>
            </a:r>
          </a:p>
        </p:txBody>
      </p:sp>
      <p:sp>
        <p:nvSpPr>
          <p:cNvPr id="3" name="Content Placeholder 2">
            <a:extLst>
              <a:ext uri="{FF2B5EF4-FFF2-40B4-BE49-F238E27FC236}">
                <a16:creationId xmlns:a16="http://schemas.microsoft.com/office/drawing/2014/main" id="{3C23AE74-55B6-AFE2-D3E2-F1BB72E5A920}"/>
              </a:ext>
            </a:extLst>
          </p:cNvPr>
          <p:cNvSpPr>
            <a:spLocks noGrp="1"/>
          </p:cNvSpPr>
          <p:nvPr>
            <p:ph idx="1"/>
          </p:nvPr>
        </p:nvSpPr>
        <p:spPr/>
        <p:txBody>
          <a:bodyPr/>
          <a:lstStyle/>
          <a:p>
            <a:pPr marL="0" indent="0">
              <a:buNone/>
            </a:pPr>
            <a:r>
              <a:rPr lang="en-US" dirty="0"/>
              <a:t>Agile software development divides the project into repeated phases that keep going. Unlike traditional methods that start with planning and finish after all features are done, Agile focuses on developing each feature separately. Features are split into user stories and developed in short cycles called sprints. Each sprint follows a circular path of phases that can be repeated until the features are complete.</a:t>
            </a:r>
          </a:p>
        </p:txBody>
      </p:sp>
    </p:spTree>
    <p:extLst>
      <p:ext uri="{BB962C8B-B14F-4D97-AF65-F5344CB8AC3E}">
        <p14:creationId xmlns:p14="http://schemas.microsoft.com/office/powerpoint/2010/main" val="251486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1" name="Freeform: Shape 1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DB9D78D0-7670-7D39-46EC-C8E87770BC6D}"/>
              </a:ext>
            </a:extLst>
          </p:cNvPr>
          <p:cNvSpPr>
            <a:spLocks noGrp="1"/>
          </p:cNvSpPr>
          <p:nvPr>
            <p:ph type="title"/>
          </p:nvPr>
        </p:nvSpPr>
        <p:spPr>
          <a:xfrm>
            <a:off x="1154955" y="973668"/>
            <a:ext cx="2942210" cy="1020232"/>
          </a:xfrm>
        </p:spPr>
        <p:txBody>
          <a:bodyPr>
            <a:normAutofit/>
          </a:bodyPr>
          <a:lstStyle/>
          <a:p>
            <a:pPr>
              <a:lnSpc>
                <a:spcPct val="90000"/>
              </a:lnSpc>
            </a:pPr>
            <a:r>
              <a:rPr lang="en-US" sz="2000">
                <a:solidFill>
                  <a:srgbClr val="EBEBEB"/>
                </a:solidFill>
              </a:rPr>
              <a:t>Phases of software development in Agile methodology</a:t>
            </a:r>
          </a:p>
        </p:txBody>
      </p:sp>
      <p:pic>
        <p:nvPicPr>
          <p:cNvPr id="4" name="Content Placeholder 4" descr="A diagram of a scrum&#10;&#10;Description automatically generated">
            <a:extLst>
              <a:ext uri="{FF2B5EF4-FFF2-40B4-BE49-F238E27FC236}">
                <a16:creationId xmlns:a16="http://schemas.microsoft.com/office/drawing/2014/main" id="{E60BE004-4F15-81E6-E5CF-126B66B0EA00}"/>
              </a:ext>
            </a:extLst>
          </p:cNvPr>
          <p:cNvPicPr>
            <a:picLocks noChangeAspect="1"/>
          </p:cNvPicPr>
          <p:nvPr/>
        </p:nvPicPr>
        <p:blipFill>
          <a:blip r:embed="rId2"/>
          <a:stretch>
            <a:fillRect/>
          </a:stretch>
        </p:blipFill>
        <p:spPr>
          <a:xfrm>
            <a:off x="5194607" y="1551488"/>
            <a:ext cx="6391533" cy="3755024"/>
          </a:xfrm>
          <a:prstGeom prst="rect">
            <a:avLst/>
          </a:prstGeom>
        </p:spPr>
      </p:pic>
      <p:sp>
        <p:nvSpPr>
          <p:cNvPr id="15" name="Rectangle 1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C48C759-3CA2-41F2-364F-14E3273B8F48}"/>
              </a:ext>
            </a:extLst>
          </p:cNvPr>
          <p:cNvSpPr>
            <a:spLocks noGrp="1"/>
          </p:cNvSpPr>
          <p:nvPr>
            <p:ph idx="1"/>
          </p:nvPr>
        </p:nvSpPr>
        <p:spPr>
          <a:xfrm>
            <a:off x="1154955" y="2120900"/>
            <a:ext cx="3133726" cy="3898900"/>
          </a:xfrm>
        </p:spPr>
        <p:txBody>
          <a:bodyPr>
            <a:normAutofit/>
          </a:bodyPr>
          <a:lstStyle/>
          <a:p>
            <a:pPr>
              <a:lnSpc>
                <a:spcPct val="90000"/>
              </a:lnSpc>
            </a:pPr>
            <a:r>
              <a:rPr lang="en-US" sz="1100">
                <a:solidFill>
                  <a:srgbClr val="FFFFFF"/>
                </a:solidFill>
              </a:rPr>
              <a:t>Requirements Gathering: Gathering and understanding project requirements.</a:t>
            </a:r>
          </a:p>
          <a:p>
            <a:pPr>
              <a:lnSpc>
                <a:spcPct val="90000"/>
              </a:lnSpc>
            </a:pPr>
            <a:r>
              <a:rPr lang="en-US" sz="1100">
                <a:solidFill>
                  <a:srgbClr val="FFFFFF"/>
                </a:solidFill>
              </a:rPr>
              <a:t>Sprint Planning: Planning the tasks to be accomplished in the upcoming sprint.</a:t>
            </a:r>
          </a:p>
          <a:p>
            <a:pPr>
              <a:lnSpc>
                <a:spcPct val="90000"/>
              </a:lnSpc>
            </a:pPr>
            <a:r>
              <a:rPr lang="en-US" sz="1100">
                <a:solidFill>
                  <a:srgbClr val="FFFFFF"/>
                </a:solidFill>
              </a:rPr>
              <a:t>Development: Implementing and coding the features based on user stories.</a:t>
            </a:r>
          </a:p>
          <a:p>
            <a:pPr>
              <a:lnSpc>
                <a:spcPct val="90000"/>
              </a:lnSpc>
            </a:pPr>
            <a:r>
              <a:rPr lang="en-US" sz="1100">
                <a:solidFill>
                  <a:srgbClr val="FFFFFF"/>
                </a:solidFill>
              </a:rPr>
              <a:t>Daily Scrum: Daily meetings to discuss progress, challenges, and plans.</a:t>
            </a:r>
          </a:p>
          <a:p>
            <a:pPr>
              <a:lnSpc>
                <a:spcPct val="90000"/>
              </a:lnSpc>
            </a:pPr>
            <a:r>
              <a:rPr lang="en-US" sz="1100">
                <a:solidFill>
                  <a:srgbClr val="FFFFFF"/>
                </a:solidFill>
              </a:rPr>
              <a:t>Sprint Review: Reviewing the completed work with stakeholders.</a:t>
            </a:r>
          </a:p>
          <a:p>
            <a:pPr>
              <a:lnSpc>
                <a:spcPct val="90000"/>
              </a:lnSpc>
            </a:pPr>
            <a:r>
              <a:rPr lang="en-US" sz="1100">
                <a:solidFill>
                  <a:srgbClr val="FFFFFF"/>
                </a:solidFill>
              </a:rPr>
              <a:t>Sprint Retrospective: Reflecting on the sprint to improve processes.</a:t>
            </a:r>
          </a:p>
          <a:p>
            <a:pPr>
              <a:lnSpc>
                <a:spcPct val="90000"/>
              </a:lnSpc>
            </a:pPr>
            <a:r>
              <a:rPr lang="en-US" sz="1100">
                <a:solidFill>
                  <a:srgbClr val="FFFFFF"/>
                </a:solidFill>
              </a:rPr>
              <a:t>Deployment: Continuously deploying new features based on feedback.</a:t>
            </a:r>
          </a:p>
        </p:txBody>
      </p:sp>
      <p:sp>
        <p:nvSpPr>
          <p:cNvPr id="2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321667763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CBA9-ADE1-C7BB-CFE4-66529DA1593A}"/>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C1863C0D-79BD-FD63-31A5-5DF6D1AD0819}"/>
              </a:ext>
            </a:extLst>
          </p:cNvPr>
          <p:cNvSpPr>
            <a:spLocks noGrp="1"/>
          </p:cNvSpPr>
          <p:nvPr>
            <p:ph idx="1"/>
          </p:nvPr>
        </p:nvSpPr>
        <p:spPr/>
        <p:txBody>
          <a:bodyPr>
            <a:normAutofit fontScale="85000" lnSpcReduction="20000"/>
          </a:bodyPr>
          <a:lstStyle/>
          <a:p>
            <a:r>
              <a:rPr lang="en-US" b="1" dirty="0"/>
              <a:t>Agile:</a:t>
            </a:r>
            <a:endParaRPr lang="en-US" dirty="0"/>
          </a:p>
          <a:p>
            <a:pPr>
              <a:buFont typeface="Arial" panose="020B0604020202020204" pitchFamily="34" charset="0"/>
              <a:buChar char="•"/>
            </a:pPr>
            <a:r>
              <a:rPr lang="en-US" b="1" dirty="0"/>
              <a:t>Circular Approach</a:t>
            </a:r>
            <a:r>
              <a:rPr lang="en-US" dirty="0"/>
              <a:t>: Development happens in repeating cycles, allowing for continuous improvement.</a:t>
            </a:r>
          </a:p>
          <a:p>
            <a:pPr>
              <a:buFont typeface="Arial" panose="020B0604020202020204" pitchFamily="34" charset="0"/>
              <a:buChar char="•"/>
            </a:pPr>
            <a:r>
              <a:rPr lang="en-US" b="1" dirty="0"/>
              <a:t>Regular Feedback</a:t>
            </a:r>
            <a:r>
              <a:rPr lang="en-US" dirty="0"/>
              <a:t>: Frequent input from stakeholders helps keep the project on track.</a:t>
            </a:r>
          </a:p>
          <a:p>
            <a:pPr>
              <a:buFont typeface="Arial" panose="020B0604020202020204" pitchFamily="34" charset="0"/>
              <a:buChar char="•"/>
            </a:pPr>
            <a:r>
              <a:rPr lang="en-US" b="1" dirty="0"/>
              <a:t>Easy to Add/Make Changes</a:t>
            </a:r>
            <a:r>
              <a:rPr lang="en-US" dirty="0"/>
              <a:t>: Changes can be made easily at any point during the project.</a:t>
            </a:r>
          </a:p>
          <a:p>
            <a:r>
              <a:rPr lang="en-US" b="1" dirty="0"/>
              <a:t>Waterfall:</a:t>
            </a:r>
            <a:endParaRPr lang="en-US" dirty="0"/>
          </a:p>
          <a:p>
            <a:pPr>
              <a:buFont typeface="Arial" panose="020B0604020202020204" pitchFamily="34" charset="0"/>
              <a:buChar char="•"/>
            </a:pPr>
            <a:r>
              <a:rPr lang="en-US" b="1" dirty="0"/>
              <a:t>Linear Approach</a:t>
            </a:r>
            <a:r>
              <a:rPr lang="en-US" dirty="0"/>
              <a:t>: Development follows a step-by-step process, moving from one phase to the next.</a:t>
            </a:r>
          </a:p>
          <a:p>
            <a:pPr>
              <a:buFont typeface="Arial" panose="020B0604020202020204" pitchFamily="34" charset="0"/>
              <a:buChar char="•"/>
            </a:pPr>
            <a:r>
              <a:rPr lang="en-US" b="1" dirty="0"/>
              <a:t>Limited Feedback</a:t>
            </a:r>
            <a:r>
              <a:rPr lang="en-US" dirty="0"/>
              <a:t>: Feedback is usually only gathered at the end, making it hard to address issues during the project.</a:t>
            </a:r>
          </a:p>
          <a:p>
            <a:pPr>
              <a:buFont typeface="Arial" panose="020B0604020202020204" pitchFamily="34" charset="0"/>
              <a:buChar char="•"/>
            </a:pPr>
            <a:r>
              <a:rPr lang="en-US" b="1" dirty="0"/>
              <a:t>Changes Require Extra Planning</a:t>
            </a:r>
            <a:r>
              <a:rPr lang="en-US" dirty="0"/>
              <a:t>: Any changes after planning are hard to implement and need thorough re-planning.</a:t>
            </a:r>
          </a:p>
          <a:p>
            <a:endParaRPr lang="en-US" dirty="0"/>
          </a:p>
        </p:txBody>
      </p:sp>
    </p:spTree>
    <p:extLst>
      <p:ext uri="{BB962C8B-B14F-4D97-AF65-F5344CB8AC3E}">
        <p14:creationId xmlns:p14="http://schemas.microsoft.com/office/powerpoint/2010/main" val="32389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7C9C-7E08-A070-0404-8FA323E13695}"/>
              </a:ext>
            </a:extLst>
          </p:cNvPr>
          <p:cNvSpPr>
            <a:spLocks noGrp="1"/>
          </p:cNvSpPr>
          <p:nvPr>
            <p:ph type="title"/>
          </p:nvPr>
        </p:nvSpPr>
        <p:spPr/>
        <p:txBody>
          <a:bodyPr/>
          <a:lstStyle/>
          <a:p>
            <a:r>
              <a:rPr lang="en-US" dirty="0"/>
              <a:t>Agile Vs Waterfall (Based on Our Project)</a:t>
            </a:r>
            <a:br>
              <a:rPr lang="en-US" dirty="0"/>
            </a:br>
            <a:endParaRPr lang="en-US" dirty="0"/>
          </a:p>
        </p:txBody>
      </p:sp>
      <p:sp>
        <p:nvSpPr>
          <p:cNvPr id="3" name="Content Placeholder 2">
            <a:extLst>
              <a:ext uri="{FF2B5EF4-FFF2-40B4-BE49-F238E27FC236}">
                <a16:creationId xmlns:a16="http://schemas.microsoft.com/office/drawing/2014/main" id="{BCB305B6-5A11-9044-D923-265F6E9CDFE8}"/>
              </a:ext>
            </a:extLst>
          </p:cNvPr>
          <p:cNvSpPr>
            <a:spLocks noGrp="1"/>
          </p:cNvSpPr>
          <p:nvPr>
            <p:ph idx="1"/>
          </p:nvPr>
        </p:nvSpPr>
        <p:spPr/>
        <p:txBody>
          <a:bodyPr/>
          <a:lstStyle/>
          <a:p>
            <a:r>
              <a:rPr lang="en-US" dirty="0"/>
              <a:t>In our recent sprint, the product owner held a focus group with potential users and realized that a new direction was needed for the product. Due to ongoing feedback and effective communication within the Scrum team, the developers quickly incorporated these new features into the product without causing any delays in production.</a:t>
            </a:r>
          </a:p>
        </p:txBody>
      </p:sp>
    </p:spTree>
    <p:extLst>
      <p:ext uri="{BB962C8B-B14F-4D97-AF65-F5344CB8AC3E}">
        <p14:creationId xmlns:p14="http://schemas.microsoft.com/office/powerpoint/2010/main" val="31019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E931-0E70-AD14-E7A3-D1D5AE550056}"/>
              </a:ext>
            </a:extLst>
          </p:cNvPr>
          <p:cNvSpPr>
            <a:spLocks noGrp="1"/>
          </p:cNvSpPr>
          <p:nvPr>
            <p:ph type="title"/>
          </p:nvPr>
        </p:nvSpPr>
        <p:spPr/>
        <p:txBody>
          <a:bodyPr/>
          <a:lstStyle/>
          <a:p>
            <a:r>
              <a:rPr lang="en-US" dirty="0"/>
              <a:t>Factors to Consider While Choosing Waterfall or Agile Approach</a:t>
            </a:r>
          </a:p>
        </p:txBody>
      </p:sp>
      <p:sp>
        <p:nvSpPr>
          <p:cNvPr id="3" name="Content Placeholder 2">
            <a:extLst>
              <a:ext uri="{FF2B5EF4-FFF2-40B4-BE49-F238E27FC236}">
                <a16:creationId xmlns:a16="http://schemas.microsoft.com/office/drawing/2014/main" id="{9E1B344B-999B-5B51-348D-F939E72CCF76}"/>
              </a:ext>
            </a:extLst>
          </p:cNvPr>
          <p:cNvSpPr>
            <a:spLocks noGrp="1"/>
          </p:cNvSpPr>
          <p:nvPr>
            <p:ph idx="1"/>
          </p:nvPr>
        </p:nvSpPr>
        <p:spPr/>
        <p:txBody>
          <a:bodyPr/>
          <a:lstStyle/>
          <a:p>
            <a:r>
              <a:rPr lang="en-US" dirty="0"/>
              <a:t>This includes project complexity, flexibility, customer involvement, risk management, timeline and delivery, team collaboration, regulatory compliance, and budget management. </a:t>
            </a:r>
          </a:p>
          <a:p>
            <a:r>
              <a:rPr lang="en-US" dirty="0"/>
              <a:t>Waterfall is best for well-defined projects with a predictable timeline and fixed resources, while Agile is suitable for complex projects needing flexibility, continuous customer feedback, and iterative delivery.</a:t>
            </a:r>
          </a:p>
        </p:txBody>
      </p:sp>
    </p:spTree>
    <p:extLst>
      <p:ext uri="{BB962C8B-B14F-4D97-AF65-F5344CB8AC3E}">
        <p14:creationId xmlns:p14="http://schemas.microsoft.com/office/powerpoint/2010/main" val="2002762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733</TotalTime>
  <Words>752</Words>
  <Application>Microsoft Office PowerPoint</Application>
  <PresentationFormat>Widescreen</PresentationFormat>
  <Paragraphs>61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Century Gothic</vt:lpstr>
      <vt:lpstr>Wingdings 3</vt:lpstr>
      <vt:lpstr>Ion Boardroom</vt:lpstr>
      <vt:lpstr>Scrum-Agile </vt:lpstr>
      <vt:lpstr>Scrum-Agile Team Roles: Product Owner </vt:lpstr>
      <vt:lpstr>Scrum-Agile Team Roles: Developers</vt:lpstr>
      <vt:lpstr>Scrum-Agile Team Roles: Scrum Master</vt:lpstr>
      <vt:lpstr>How is Agile Structured?</vt:lpstr>
      <vt:lpstr>Phases of software development in Agile methodology</vt:lpstr>
      <vt:lpstr>Agile vs Waterfall</vt:lpstr>
      <vt:lpstr>Agile Vs Waterfall (Based on Our Project) </vt:lpstr>
      <vt:lpstr>Factors to Consider While Choosing Waterfall or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Gaire, Pawan</dc:creator>
  <cp:lastModifiedBy>Pawan Gaire</cp:lastModifiedBy>
  <cp:revision>12</cp:revision>
  <dcterms:created xsi:type="dcterms:W3CDTF">2024-06-25T21:14:20Z</dcterms:created>
  <dcterms:modified xsi:type="dcterms:W3CDTF">2024-06-27T06:35:04Z</dcterms:modified>
</cp:coreProperties>
</file>