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48"/>
  </p:normalViewPr>
  <p:slideViewPr>
    <p:cSldViewPr snapToGrid="0" snapToObjects="1">
      <p:cViewPr>
        <p:scale>
          <a:sx n="93" d="100"/>
          <a:sy n="93" d="100"/>
        </p:scale>
        <p:origin x="16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571300-8A8B-4216-9903-5E1BB6F0BF3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84698C3-F70D-429E-9873-06B779E8BCA2}">
      <dgm:prSet/>
      <dgm:spPr/>
      <dgm:t>
        <a:bodyPr/>
        <a:lstStyle/>
        <a:p>
          <a:r>
            <a:rPr lang="en-SG" b="1"/>
            <a:t>Product Description </a:t>
          </a:r>
          <a:endParaRPr lang="en-US"/>
        </a:p>
      </dgm:t>
    </dgm:pt>
    <dgm:pt modelId="{51123F0F-47E6-4483-827D-6E88D7F0A8B5}" type="parTrans" cxnId="{684E1C28-6D9D-4EF9-A0F5-2D232C8928D6}">
      <dgm:prSet/>
      <dgm:spPr/>
      <dgm:t>
        <a:bodyPr/>
        <a:lstStyle/>
        <a:p>
          <a:endParaRPr lang="en-US"/>
        </a:p>
      </dgm:t>
    </dgm:pt>
    <dgm:pt modelId="{C2B095FC-CD79-45E9-8FDE-DD6DB906736B}" type="sibTrans" cxnId="{684E1C28-6D9D-4EF9-A0F5-2D232C8928D6}">
      <dgm:prSet/>
      <dgm:spPr/>
      <dgm:t>
        <a:bodyPr/>
        <a:lstStyle/>
        <a:p>
          <a:endParaRPr lang="en-US"/>
        </a:p>
      </dgm:t>
    </dgm:pt>
    <dgm:pt modelId="{01F17843-78A2-4F3E-9412-73EDEC86EC60}">
      <dgm:prSet/>
      <dgm:spPr/>
      <dgm:t>
        <a:bodyPr/>
        <a:lstStyle/>
        <a:p>
          <a:r>
            <a:rPr lang="en-SG"/>
            <a:t>~200K users on mobile, mainly retail investors </a:t>
          </a:r>
          <a:endParaRPr lang="en-US"/>
        </a:p>
      </dgm:t>
    </dgm:pt>
    <dgm:pt modelId="{4819962A-3CD2-497F-9D38-7EB980BA7BBF}" type="parTrans" cxnId="{C8DBE0CE-64A4-49BB-B39F-FDA4D8597D53}">
      <dgm:prSet/>
      <dgm:spPr/>
      <dgm:t>
        <a:bodyPr/>
        <a:lstStyle/>
        <a:p>
          <a:endParaRPr lang="en-US"/>
        </a:p>
      </dgm:t>
    </dgm:pt>
    <dgm:pt modelId="{96434DE4-D25A-4FD1-9F2D-FD084B6BF482}" type="sibTrans" cxnId="{C8DBE0CE-64A4-49BB-B39F-FDA4D8597D53}">
      <dgm:prSet/>
      <dgm:spPr/>
      <dgm:t>
        <a:bodyPr/>
        <a:lstStyle/>
        <a:p>
          <a:endParaRPr lang="en-US"/>
        </a:p>
      </dgm:t>
    </dgm:pt>
    <dgm:pt modelId="{A76C7D43-DD4B-4CD4-AFD4-95DFF193F8D1}">
      <dgm:prSet/>
      <dgm:spPr/>
      <dgm:t>
        <a:bodyPr/>
        <a:lstStyle/>
        <a:p>
          <a:r>
            <a:rPr lang="en-SG"/>
            <a:t>Personal financial Services</a:t>
          </a:r>
          <a:endParaRPr lang="en-US"/>
        </a:p>
      </dgm:t>
    </dgm:pt>
    <dgm:pt modelId="{BFB42746-0426-4E60-872D-19F3AFFFCE02}" type="parTrans" cxnId="{EC151765-58D9-411F-95EC-F4410D3D7039}">
      <dgm:prSet/>
      <dgm:spPr/>
      <dgm:t>
        <a:bodyPr/>
        <a:lstStyle/>
        <a:p>
          <a:endParaRPr lang="en-US"/>
        </a:p>
      </dgm:t>
    </dgm:pt>
    <dgm:pt modelId="{2B9FF350-46DA-4904-9244-16F9AEF78D43}" type="sibTrans" cxnId="{EC151765-58D9-411F-95EC-F4410D3D7039}">
      <dgm:prSet/>
      <dgm:spPr/>
      <dgm:t>
        <a:bodyPr/>
        <a:lstStyle/>
        <a:p>
          <a:endParaRPr lang="en-US"/>
        </a:p>
      </dgm:t>
    </dgm:pt>
    <dgm:pt modelId="{9D601561-ADF3-4D32-8E90-70B684DDB98C}">
      <dgm:prSet/>
      <dgm:spPr/>
      <dgm:t>
        <a:bodyPr/>
        <a:lstStyle/>
        <a:p>
          <a:r>
            <a:rPr lang="en-SG"/>
            <a:t>Strong web application, weak mobile app </a:t>
          </a:r>
          <a:endParaRPr lang="en-US"/>
        </a:p>
      </dgm:t>
    </dgm:pt>
    <dgm:pt modelId="{3648CA80-F29E-4F91-9151-B34E023F87D5}" type="parTrans" cxnId="{6A4682CA-3E8C-47C6-BE92-65C555405B02}">
      <dgm:prSet/>
      <dgm:spPr/>
      <dgm:t>
        <a:bodyPr/>
        <a:lstStyle/>
        <a:p>
          <a:endParaRPr lang="en-US"/>
        </a:p>
      </dgm:t>
    </dgm:pt>
    <dgm:pt modelId="{EFCB2F41-58AF-4915-9C2D-AF6A8D139DC5}" type="sibTrans" cxnId="{6A4682CA-3E8C-47C6-BE92-65C555405B02}">
      <dgm:prSet/>
      <dgm:spPr/>
      <dgm:t>
        <a:bodyPr/>
        <a:lstStyle/>
        <a:p>
          <a:endParaRPr lang="en-US"/>
        </a:p>
      </dgm:t>
    </dgm:pt>
    <dgm:pt modelId="{9D34E021-C161-49FA-9CA0-AF788B02A0B8}">
      <dgm:prSet/>
      <dgm:spPr/>
      <dgm:t>
        <a:bodyPr/>
        <a:lstStyle/>
        <a:p>
          <a:r>
            <a:rPr lang="en-SG" b="1"/>
            <a:t>IT Capabilities </a:t>
          </a:r>
          <a:endParaRPr lang="en-US"/>
        </a:p>
      </dgm:t>
    </dgm:pt>
    <dgm:pt modelId="{47285DC2-7EED-4162-A9EE-8F7A547B85A1}" type="parTrans" cxnId="{D5F810C7-F3A7-477C-8178-2A917A2347B6}">
      <dgm:prSet/>
      <dgm:spPr/>
      <dgm:t>
        <a:bodyPr/>
        <a:lstStyle/>
        <a:p>
          <a:endParaRPr lang="en-US"/>
        </a:p>
      </dgm:t>
    </dgm:pt>
    <dgm:pt modelId="{D9EDEDDF-EFE8-459A-91CA-365D8760D1DB}" type="sibTrans" cxnId="{D5F810C7-F3A7-477C-8178-2A917A2347B6}">
      <dgm:prSet/>
      <dgm:spPr/>
      <dgm:t>
        <a:bodyPr/>
        <a:lstStyle/>
        <a:p>
          <a:endParaRPr lang="en-US"/>
        </a:p>
      </dgm:t>
    </dgm:pt>
    <dgm:pt modelId="{69B853CE-348E-47BA-A99D-4077A1939340}">
      <dgm:prSet/>
      <dgm:spPr/>
      <dgm:t>
        <a:bodyPr/>
        <a:lstStyle/>
        <a:p>
          <a:r>
            <a:rPr lang="en-SG"/>
            <a:t>Backend server hosted locally which lead to scaling issues </a:t>
          </a:r>
          <a:endParaRPr lang="en-US"/>
        </a:p>
      </dgm:t>
    </dgm:pt>
    <dgm:pt modelId="{EF703483-D582-4390-8075-C20E413941B8}" type="parTrans" cxnId="{B73871C2-204A-4A90-9D02-7E155B3D776A}">
      <dgm:prSet/>
      <dgm:spPr/>
      <dgm:t>
        <a:bodyPr/>
        <a:lstStyle/>
        <a:p>
          <a:endParaRPr lang="en-US"/>
        </a:p>
      </dgm:t>
    </dgm:pt>
    <dgm:pt modelId="{829D428F-FF83-4707-BEAC-6782F9801E76}" type="sibTrans" cxnId="{B73871C2-204A-4A90-9D02-7E155B3D776A}">
      <dgm:prSet/>
      <dgm:spPr/>
      <dgm:t>
        <a:bodyPr/>
        <a:lstStyle/>
        <a:p>
          <a:endParaRPr lang="en-US"/>
        </a:p>
      </dgm:t>
    </dgm:pt>
    <dgm:pt modelId="{99325946-DD6A-40F8-8B15-3D0DB843943F}">
      <dgm:prSet/>
      <dgm:spPr/>
      <dgm:t>
        <a:bodyPr/>
        <a:lstStyle/>
        <a:p>
          <a:r>
            <a:rPr lang="en-SG"/>
            <a:t>MySQL database of 200mb for user data </a:t>
          </a:r>
          <a:endParaRPr lang="en-US"/>
        </a:p>
      </dgm:t>
    </dgm:pt>
    <dgm:pt modelId="{C9E2E138-3089-4D0C-BD18-C78B0D00F153}" type="parTrans" cxnId="{B91F026A-C4BB-4F8B-A31D-9E55560A8A76}">
      <dgm:prSet/>
      <dgm:spPr/>
      <dgm:t>
        <a:bodyPr/>
        <a:lstStyle/>
        <a:p>
          <a:endParaRPr lang="en-US"/>
        </a:p>
      </dgm:t>
    </dgm:pt>
    <dgm:pt modelId="{A1031143-E894-4879-B72D-BCF2F955F3F5}" type="sibTrans" cxnId="{B91F026A-C4BB-4F8B-A31D-9E55560A8A76}">
      <dgm:prSet/>
      <dgm:spPr/>
      <dgm:t>
        <a:bodyPr/>
        <a:lstStyle/>
        <a:p>
          <a:endParaRPr lang="en-US"/>
        </a:p>
      </dgm:t>
    </dgm:pt>
    <dgm:pt modelId="{067D02FE-05F9-4FC6-A87B-9AAB2CE0D16C}">
      <dgm:prSet/>
      <dgm:spPr/>
      <dgm:t>
        <a:bodyPr/>
        <a:lstStyle/>
        <a:p>
          <a:r>
            <a:rPr lang="en-SG"/>
            <a:t>No database to store market data which is used for portfolio management. Has to fetch with API. </a:t>
          </a:r>
          <a:endParaRPr lang="en-US"/>
        </a:p>
      </dgm:t>
    </dgm:pt>
    <dgm:pt modelId="{01566382-8AF0-406E-8A79-386C65725D48}" type="parTrans" cxnId="{55320BBD-8A8B-49C6-AA7D-0B2BF774A05D}">
      <dgm:prSet/>
      <dgm:spPr/>
      <dgm:t>
        <a:bodyPr/>
        <a:lstStyle/>
        <a:p>
          <a:endParaRPr lang="en-US"/>
        </a:p>
      </dgm:t>
    </dgm:pt>
    <dgm:pt modelId="{02626F66-BB15-439D-980B-FC78F6D6A3C1}" type="sibTrans" cxnId="{55320BBD-8A8B-49C6-AA7D-0B2BF774A05D}">
      <dgm:prSet/>
      <dgm:spPr/>
      <dgm:t>
        <a:bodyPr/>
        <a:lstStyle/>
        <a:p>
          <a:endParaRPr lang="en-US"/>
        </a:p>
      </dgm:t>
    </dgm:pt>
    <dgm:pt modelId="{CC937960-7697-634C-9BED-347CBC9B308F}" type="pres">
      <dgm:prSet presAssocID="{E6571300-8A8B-4216-9903-5E1BB6F0BF3A}" presName="Name0" presStyleCnt="0">
        <dgm:presLayoutVars>
          <dgm:dir/>
          <dgm:resizeHandles val="exact"/>
        </dgm:presLayoutVars>
      </dgm:prSet>
      <dgm:spPr/>
    </dgm:pt>
    <dgm:pt modelId="{2E684C77-3A6D-EA47-9CC0-385F59814861}" type="pres">
      <dgm:prSet presAssocID="{984698C3-F70D-429E-9873-06B779E8BCA2}" presName="node" presStyleLbl="node1" presStyleIdx="0" presStyleCnt="8">
        <dgm:presLayoutVars>
          <dgm:bulletEnabled val="1"/>
        </dgm:presLayoutVars>
      </dgm:prSet>
      <dgm:spPr/>
    </dgm:pt>
    <dgm:pt modelId="{5A5044AD-5413-154D-B52E-6D0C2A8747F1}" type="pres">
      <dgm:prSet presAssocID="{C2B095FC-CD79-45E9-8FDE-DD6DB906736B}" presName="sibTrans" presStyleLbl="sibTrans1D1" presStyleIdx="0" presStyleCnt="7"/>
      <dgm:spPr/>
    </dgm:pt>
    <dgm:pt modelId="{A38F5219-4F10-7943-B2A7-7506E75019C1}" type="pres">
      <dgm:prSet presAssocID="{C2B095FC-CD79-45E9-8FDE-DD6DB906736B}" presName="connectorText" presStyleLbl="sibTrans1D1" presStyleIdx="0" presStyleCnt="7"/>
      <dgm:spPr/>
    </dgm:pt>
    <dgm:pt modelId="{930590B0-7222-7142-A34D-35E37B698407}" type="pres">
      <dgm:prSet presAssocID="{01F17843-78A2-4F3E-9412-73EDEC86EC60}" presName="node" presStyleLbl="node1" presStyleIdx="1" presStyleCnt="8">
        <dgm:presLayoutVars>
          <dgm:bulletEnabled val="1"/>
        </dgm:presLayoutVars>
      </dgm:prSet>
      <dgm:spPr/>
    </dgm:pt>
    <dgm:pt modelId="{4308F375-FCA9-9B42-B92A-8344C6B384C6}" type="pres">
      <dgm:prSet presAssocID="{96434DE4-D25A-4FD1-9F2D-FD084B6BF482}" presName="sibTrans" presStyleLbl="sibTrans1D1" presStyleIdx="1" presStyleCnt="7"/>
      <dgm:spPr/>
    </dgm:pt>
    <dgm:pt modelId="{5049A7C3-E074-8045-BED5-13B246411671}" type="pres">
      <dgm:prSet presAssocID="{96434DE4-D25A-4FD1-9F2D-FD084B6BF482}" presName="connectorText" presStyleLbl="sibTrans1D1" presStyleIdx="1" presStyleCnt="7"/>
      <dgm:spPr/>
    </dgm:pt>
    <dgm:pt modelId="{C3291518-8AD6-A446-BD7D-32B008A7A956}" type="pres">
      <dgm:prSet presAssocID="{A76C7D43-DD4B-4CD4-AFD4-95DFF193F8D1}" presName="node" presStyleLbl="node1" presStyleIdx="2" presStyleCnt="8">
        <dgm:presLayoutVars>
          <dgm:bulletEnabled val="1"/>
        </dgm:presLayoutVars>
      </dgm:prSet>
      <dgm:spPr/>
    </dgm:pt>
    <dgm:pt modelId="{31076421-E9F0-1B4E-B7C4-DBB0D5039741}" type="pres">
      <dgm:prSet presAssocID="{2B9FF350-46DA-4904-9244-16F9AEF78D43}" presName="sibTrans" presStyleLbl="sibTrans1D1" presStyleIdx="2" presStyleCnt="7"/>
      <dgm:spPr/>
    </dgm:pt>
    <dgm:pt modelId="{F62207F1-6720-0A45-BCFA-BF6B7344BA84}" type="pres">
      <dgm:prSet presAssocID="{2B9FF350-46DA-4904-9244-16F9AEF78D43}" presName="connectorText" presStyleLbl="sibTrans1D1" presStyleIdx="2" presStyleCnt="7"/>
      <dgm:spPr/>
    </dgm:pt>
    <dgm:pt modelId="{FEAEFCF2-2EB6-E044-BA57-82FEE2176DFA}" type="pres">
      <dgm:prSet presAssocID="{9D601561-ADF3-4D32-8E90-70B684DDB98C}" presName="node" presStyleLbl="node1" presStyleIdx="3" presStyleCnt="8">
        <dgm:presLayoutVars>
          <dgm:bulletEnabled val="1"/>
        </dgm:presLayoutVars>
      </dgm:prSet>
      <dgm:spPr/>
    </dgm:pt>
    <dgm:pt modelId="{3866C0AE-132C-574D-9BE4-AEDC0A44B48F}" type="pres">
      <dgm:prSet presAssocID="{EFCB2F41-58AF-4915-9C2D-AF6A8D139DC5}" presName="sibTrans" presStyleLbl="sibTrans1D1" presStyleIdx="3" presStyleCnt="7"/>
      <dgm:spPr/>
    </dgm:pt>
    <dgm:pt modelId="{1484EDB5-64B3-3C4C-A271-75BC891A6563}" type="pres">
      <dgm:prSet presAssocID="{EFCB2F41-58AF-4915-9C2D-AF6A8D139DC5}" presName="connectorText" presStyleLbl="sibTrans1D1" presStyleIdx="3" presStyleCnt="7"/>
      <dgm:spPr/>
    </dgm:pt>
    <dgm:pt modelId="{A4CF70E8-9EB6-8E4E-841C-693B528DA9E5}" type="pres">
      <dgm:prSet presAssocID="{9D34E021-C161-49FA-9CA0-AF788B02A0B8}" presName="node" presStyleLbl="node1" presStyleIdx="4" presStyleCnt="8">
        <dgm:presLayoutVars>
          <dgm:bulletEnabled val="1"/>
        </dgm:presLayoutVars>
      </dgm:prSet>
      <dgm:spPr/>
    </dgm:pt>
    <dgm:pt modelId="{71467894-118D-0242-9E59-D9373700ECE1}" type="pres">
      <dgm:prSet presAssocID="{D9EDEDDF-EFE8-459A-91CA-365D8760D1DB}" presName="sibTrans" presStyleLbl="sibTrans1D1" presStyleIdx="4" presStyleCnt="7"/>
      <dgm:spPr/>
    </dgm:pt>
    <dgm:pt modelId="{5B2EDF93-D4D8-FE41-A460-59A16FF045A4}" type="pres">
      <dgm:prSet presAssocID="{D9EDEDDF-EFE8-459A-91CA-365D8760D1DB}" presName="connectorText" presStyleLbl="sibTrans1D1" presStyleIdx="4" presStyleCnt="7"/>
      <dgm:spPr/>
    </dgm:pt>
    <dgm:pt modelId="{19EB4848-F9C7-1F4E-8F2C-788258F1CC86}" type="pres">
      <dgm:prSet presAssocID="{69B853CE-348E-47BA-A99D-4077A1939340}" presName="node" presStyleLbl="node1" presStyleIdx="5" presStyleCnt="8">
        <dgm:presLayoutVars>
          <dgm:bulletEnabled val="1"/>
        </dgm:presLayoutVars>
      </dgm:prSet>
      <dgm:spPr/>
    </dgm:pt>
    <dgm:pt modelId="{37AC5AF6-78C8-0540-B77F-FC46DE05F957}" type="pres">
      <dgm:prSet presAssocID="{829D428F-FF83-4707-BEAC-6782F9801E76}" presName="sibTrans" presStyleLbl="sibTrans1D1" presStyleIdx="5" presStyleCnt="7"/>
      <dgm:spPr/>
    </dgm:pt>
    <dgm:pt modelId="{EF3FD852-9EF8-2140-B140-39A204EC5756}" type="pres">
      <dgm:prSet presAssocID="{829D428F-FF83-4707-BEAC-6782F9801E76}" presName="connectorText" presStyleLbl="sibTrans1D1" presStyleIdx="5" presStyleCnt="7"/>
      <dgm:spPr/>
    </dgm:pt>
    <dgm:pt modelId="{629D0DDA-E6B6-2A43-AAC0-B0EC854FB5E1}" type="pres">
      <dgm:prSet presAssocID="{99325946-DD6A-40F8-8B15-3D0DB843943F}" presName="node" presStyleLbl="node1" presStyleIdx="6" presStyleCnt="8">
        <dgm:presLayoutVars>
          <dgm:bulletEnabled val="1"/>
        </dgm:presLayoutVars>
      </dgm:prSet>
      <dgm:spPr/>
    </dgm:pt>
    <dgm:pt modelId="{3728BEBE-A8B9-4044-8878-958A290FECE1}" type="pres">
      <dgm:prSet presAssocID="{A1031143-E894-4879-B72D-BCF2F955F3F5}" presName="sibTrans" presStyleLbl="sibTrans1D1" presStyleIdx="6" presStyleCnt="7"/>
      <dgm:spPr/>
    </dgm:pt>
    <dgm:pt modelId="{91CDF839-B4BD-E44A-90C1-828B66A6CEFB}" type="pres">
      <dgm:prSet presAssocID="{A1031143-E894-4879-B72D-BCF2F955F3F5}" presName="connectorText" presStyleLbl="sibTrans1D1" presStyleIdx="6" presStyleCnt="7"/>
      <dgm:spPr/>
    </dgm:pt>
    <dgm:pt modelId="{F305342A-5E31-1E4A-A57B-6F5078BA2B5A}" type="pres">
      <dgm:prSet presAssocID="{067D02FE-05F9-4FC6-A87B-9AAB2CE0D16C}" presName="node" presStyleLbl="node1" presStyleIdx="7" presStyleCnt="8">
        <dgm:presLayoutVars>
          <dgm:bulletEnabled val="1"/>
        </dgm:presLayoutVars>
      </dgm:prSet>
      <dgm:spPr/>
    </dgm:pt>
  </dgm:ptLst>
  <dgm:cxnLst>
    <dgm:cxn modelId="{551F061D-C1F7-FD49-B5D4-F732BC3BA881}" type="presOf" srcId="{96434DE4-D25A-4FD1-9F2D-FD084B6BF482}" destId="{5049A7C3-E074-8045-BED5-13B246411671}" srcOrd="1" destOrd="0" presId="urn:microsoft.com/office/officeart/2016/7/layout/RepeatingBendingProcessNew"/>
    <dgm:cxn modelId="{4316C820-5CCD-714C-AE22-009751F6A313}" type="presOf" srcId="{2B9FF350-46DA-4904-9244-16F9AEF78D43}" destId="{F62207F1-6720-0A45-BCFA-BF6B7344BA84}" srcOrd="1" destOrd="0" presId="urn:microsoft.com/office/officeart/2016/7/layout/RepeatingBendingProcessNew"/>
    <dgm:cxn modelId="{650D0322-9EB5-EC4D-A16F-2513F21760DE}" type="presOf" srcId="{01F17843-78A2-4F3E-9412-73EDEC86EC60}" destId="{930590B0-7222-7142-A34D-35E37B698407}" srcOrd="0" destOrd="0" presId="urn:microsoft.com/office/officeart/2016/7/layout/RepeatingBendingProcessNew"/>
    <dgm:cxn modelId="{AABB6024-898C-B143-A87F-E9BA27F15B1A}" type="presOf" srcId="{2B9FF350-46DA-4904-9244-16F9AEF78D43}" destId="{31076421-E9F0-1B4E-B7C4-DBB0D5039741}" srcOrd="0" destOrd="0" presId="urn:microsoft.com/office/officeart/2016/7/layout/RepeatingBendingProcessNew"/>
    <dgm:cxn modelId="{684E1C28-6D9D-4EF9-A0F5-2D232C8928D6}" srcId="{E6571300-8A8B-4216-9903-5E1BB6F0BF3A}" destId="{984698C3-F70D-429E-9873-06B779E8BCA2}" srcOrd="0" destOrd="0" parTransId="{51123F0F-47E6-4483-827D-6E88D7F0A8B5}" sibTransId="{C2B095FC-CD79-45E9-8FDE-DD6DB906736B}"/>
    <dgm:cxn modelId="{B2380C2D-3C99-F440-9F3F-EF23240703B2}" type="presOf" srcId="{96434DE4-D25A-4FD1-9F2D-FD084B6BF482}" destId="{4308F375-FCA9-9B42-B92A-8344C6B384C6}" srcOrd="0" destOrd="0" presId="urn:microsoft.com/office/officeart/2016/7/layout/RepeatingBendingProcessNew"/>
    <dgm:cxn modelId="{29CF9536-B480-EB40-BBA9-2A88BD4D4152}" type="presOf" srcId="{9D34E021-C161-49FA-9CA0-AF788B02A0B8}" destId="{A4CF70E8-9EB6-8E4E-841C-693B528DA9E5}" srcOrd="0" destOrd="0" presId="urn:microsoft.com/office/officeart/2016/7/layout/RepeatingBendingProcessNew"/>
    <dgm:cxn modelId="{4A8EA444-42E9-464F-8E9F-E57FBD02D2BD}" type="presOf" srcId="{067D02FE-05F9-4FC6-A87B-9AAB2CE0D16C}" destId="{F305342A-5E31-1E4A-A57B-6F5078BA2B5A}" srcOrd="0" destOrd="0" presId="urn:microsoft.com/office/officeart/2016/7/layout/RepeatingBendingProcessNew"/>
    <dgm:cxn modelId="{3FCFF15D-2303-6E4A-8EBF-04A1670507AE}" type="presOf" srcId="{A76C7D43-DD4B-4CD4-AFD4-95DFF193F8D1}" destId="{C3291518-8AD6-A446-BD7D-32B008A7A956}" srcOrd="0" destOrd="0" presId="urn:microsoft.com/office/officeart/2016/7/layout/RepeatingBendingProcessNew"/>
    <dgm:cxn modelId="{EC151765-58D9-411F-95EC-F4410D3D7039}" srcId="{E6571300-8A8B-4216-9903-5E1BB6F0BF3A}" destId="{A76C7D43-DD4B-4CD4-AFD4-95DFF193F8D1}" srcOrd="2" destOrd="0" parTransId="{BFB42746-0426-4E60-872D-19F3AFFFCE02}" sibTransId="{2B9FF350-46DA-4904-9244-16F9AEF78D43}"/>
    <dgm:cxn modelId="{C13EB467-5CBC-7D4E-B987-0D44E182DCD2}" type="presOf" srcId="{99325946-DD6A-40F8-8B15-3D0DB843943F}" destId="{629D0DDA-E6B6-2A43-AAC0-B0EC854FB5E1}" srcOrd="0" destOrd="0" presId="urn:microsoft.com/office/officeart/2016/7/layout/RepeatingBendingProcessNew"/>
    <dgm:cxn modelId="{B91F026A-C4BB-4F8B-A31D-9E55560A8A76}" srcId="{E6571300-8A8B-4216-9903-5E1BB6F0BF3A}" destId="{99325946-DD6A-40F8-8B15-3D0DB843943F}" srcOrd="6" destOrd="0" parTransId="{C9E2E138-3089-4D0C-BD18-C78B0D00F153}" sibTransId="{A1031143-E894-4879-B72D-BCF2F955F3F5}"/>
    <dgm:cxn modelId="{7E586272-CAA0-8844-B81B-D851BF28B270}" type="presOf" srcId="{A1031143-E894-4879-B72D-BCF2F955F3F5}" destId="{91CDF839-B4BD-E44A-90C1-828B66A6CEFB}" srcOrd="1" destOrd="0" presId="urn:microsoft.com/office/officeart/2016/7/layout/RepeatingBendingProcessNew"/>
    <dgm:cxn modelId="{5BAB2085-62C4-1848-8C63-E77F3D681655}" type="presOf" srcId="{D9EDEDDF-EFE8-459A-91CA-365D8760D1DB}" destId="{71467894-118D-0242-9E59-D9373700ECE1}" srcOrd="0" destOrd="0" presId="urn:microsoft.com/office/officeart/2016/7/layout/RepeatingBendingProcessNew"/>
    <dgm:cxn modelId="{6DE1C799-9597-9E48-817C-9584B283E80D}" type="presOf" srcId="{EFCB2F41-58AF-4915-9C2D-AF6A8D139DC5}" destId="{3866C0AE-132C-574D-9BE4-AEDC0A44B48F}" srcOrd="0" destOrd="0" presId="urn:microsoft.com/office/officeart/2016/7/layout/RepeatingBendingProcessNew"/>
    <dgm:cxn modelId="{86224B9B-C241-C443-B48F-4FAC7AB5C1BE}" type="presOf" srcId="{829D428F-FF83-4707-BEAC-6782F9801E76}" destId="{37AC5AF6-78C8-0540-B77F-FC46DE05F957}" srcOrd="0" destOrd="0" presId="urn:microsoft.com/office/officeart/2016/7/layout/RepeatingBendingProcessNew"/>
    <dgm:cxn modelId="{B415CB9F-1E49-AB48-AF82-EB1DA08E643B}" type="presOf" srcId="{EFCB2F41-58AF-4915-9C2D-AF6A8D139DC5}" destId="{1484EDB5-64B3-3C4C-A271-75BC891A6563}" srcOrd="1" destOrd="0" presId="urn:microsoft.com/office/officeart/2016/7/layout/RepeatingBendingProcessNew"/>
    <dgm:cxn modelId="{275DF3BC-A4DC-8646-A21B-F979030E9D38}" type="presOf" srcId="{E6571300-8A8B-4216-9903-5E1BB6F0BF3A}" destId="{CC937960-7697-634C-9BED-347CBC9B308F}" srcOrd="0" destOrd="0" presId="urn:microsoft.com/office/officeart/2016/7/layout/RepeatingBendingProcessNew"/>
    <dgm:cxn modelId="{55320BBD-8A8B-49C6-AA7D-0B2BF774A05D}" srcId="{E6571300-8A8B-4216-9903-5E1BB6F0BF3A}" destId="{067D02FE-05F9-4FC6-A87B-9AAB2CE0D16C}" srcOrd="7" destOrd="0" parTransId="{01566382-8AF0-406E-8A79-386C65725D48}" sibTransId="{02626F66-BB15-439D-980B-FC78F6D6A3C1}"/>
    <dgm:cxn modelId="{059A75BE-0663-D342-AC4A-FF93E3FBD515}" type="presOf" srcId="{9D601561-ADF3-4D32-8E90-70B684DDB98C}" destId="{FEAEFCF2-2EB6-E044-BA57-82FEE2176DFA}" srcOrd="0" destOrd="0" presId="urn:microsoft.com/office/officeart/2016/7/layout/RepeatingBendingProcessNew"/>
    <dgm:cxn modelId="{30E5BCBE-1E5F-FC41-9274-44458CF92589}" type="presOf" srcId="{C2B095FC-CD79-45E9-8FDE-DD6DB906736B}" destId="{5A5044AD-5413-154D-B52E-6D0C2A8747F1}" srcOrd="0" destOrd="0" presId="urn:microsoft.com/office/officeart/2016/7/layout/RepeatingBendingProcessNew"/>
    <dgm:cxn modelId="{B73871C2-204A-4A90-9D02-7E155B3D776A}" srcId="{E6571300-8A8B-4216-9903-5E1BB6F0BF3A}" destId="{69B853CE-348E-47BA-A99D-4077A1939340}" srcOrd="5" destOrd="0" parTransId="{EF703483-D582-4390-8075-C20E413941B8}" sibTransId="{829D428F-FF83-4707-BEAC-6782F9801E76}"/>
    <dgm:cxn modelId="{057CB8C6-F362-E948-ABCB-8357DD72CB94}" type="presOf" srcId="{829D428F-FF83-4707-BEAC-6782F9801E76}" destId="{EF3FD852-9EF8-2140-B140-39A204EC5756}" srcOrd="1" destOrd="0" presId="urn:microsoft.com/office/officeart/2016/7/layout/RepeatingBendingProcessNew"/>
    <dgm:cxn modelId="{D5F810C7-F3A7-477C-8178-2A917A2347B6}" srcId="{E6571300-8A8B-4216-9903-5E1BB6F0BF3A}" destId="{9D34E021-C161-49FA-9CA0-AF788B02A0B8}" srcOrd="4" destOrd="0" parTransId="{47285DC2-7EED-4162-A9EE-8F7A547B85A1}" sibTransId="{D9EDEDDF-EFE8-459A-91CA-365D8760D1DB}"/>
    <dgm:cxn modelId="{8ADB21CA-8D5F-3D4C-92A6-F945E3E0F315}" type="presOf" srcId="{A1031143-E894-4879-B72D-BCF2F955F3F5}" destId="{3728BEBE-A8B9-4044-8878-958A290FECE1}" srcOrd="0" destOrd="0" presId="urn:microsoft.com/office/officeart/2016/7/layout/RepeatingBendingProcessNew"/>
    <dgm:cxn modelId="{6A4682CA-3E8C-47C6-BE92-65C555405B02}" srcId="{E6571300-8A8B-4216-9903-5E1BB6F0BF3A}" destId="{9D601561-ADF3-4D32-8E90-70B684DDB98C}" srcOrd="3" destOrd="0" parTransId="{3648CA80-F29E-4F91-9151-B34E023F87D5}" sibTransId="{EFCB2F41-58AF-4915-9C2D-AF6A8D139DC5}"/>
    <dgm:cxn modelId="{C8DBE0CE-64A4-49BB-B39F-FDA4D8597D53}" srcId="{E6571300-8A8B-4216-9903-5E1BB6F0BF3A}" destId="{01F17843-78A2-4F3E-9412-73EDEC86EC60}" srcOrd="1" destOrd="0" parTransId="{4819962A-3CD2-497F-9D38-7EB980BA7BBF}" sibTransId="{96434DE4-D25A-4FD1-9F2D-FD084B6BF482}"/>
    <dgm:cxn modelId="{236B3AD0-9FEE-C44A-B732-A0B85BB82439}" type="presOf" srcId="{D9EDEDDF-EFE8-459A-91CA-365D8760D1DB}" destId="{5B2EDF93-D4D8-FE41-A460-59A16FF045A4}" srcOrd="1" destOrd="0" presId="urn:microsoft.com/office/officeart/2016/7/layout/RepeatingBendingProcessNew"/>
    <dgm:cxn modelId="{2D9573DD-7D3F-6146-B77A-856F4BC1CC63}" type="presOf" srcId="{C2B095FC-CD79-45E9-8FDE-DD6DB906736B}" destId="{A38F5219-4F10-7943-B2A7-7506E75019C1}" srcOrd="1" destOrd="0" presId="urn:microsoft.com/office/officeart/2016/7/layout/RepeatingBendingProcessNew"/>
    <dgm:cxn modelId="{C85D1CDE-CADC-6E41-96DD-7C09D3BC4B5D}" type="presOf" srcId="{984698C3-F70D-429E-9873-06B779E8BCA2}" destId="{2E684C77-3A6D-EA47-9CC0-385F59814861}" srcOrd="0" destOrd="0" presId="urn:microsoft.com/office/officeart/2016/7/layout/RepeatingBendingProcessNew"/>
    <dgm:cxn modelId="{A13ABDF7-F1D9-2B42-8B96-27DEA72D1CCC}" type="presOf" srcId="{69B853CE-348E-47BA-A99D-4077A1939340}" destId="{19EB4848-F9C7-1F4E-8F2C-788258F1CC86}" srcOrd="0" destOrd="0" presId="urn:microsoft.com/office/officeart/2016/7/layout/RepeatingBendingProcessNew"/>
    <dgm:cxn modelId="{491E4189-15D3-984A-9AB5-90AD5F639E99}" type="presParOf" srcId="{CC937960-7697-634C-9BED-347CBC9B308F}" destId="{2E684C77-3A6D-EA47-9CC0-385F59814861}" srcOrd="0" destOrd="0" presId="urn:microsoft.com/office/officeart/2016/7/layout/RepeatingBendingProcessNew"/>
    <dgm:cxn modelId="{7D843DF2-D83E-7448-8407-D46A3EB1D24D}" type="presParOf" srcId="{CC937960-7697-634C-9BED-347CBC9B308F}" destId="{5A5044AD-5413-154D-B52E-6D0C2A8747F1}" srcOrd="1" destOrd="0" presId="urn:microsoft.com/office/officeart/2016/7/layout/RepeatingBendingProcessNew"/>
    <dgm:cxn modelId="{B76EE613-0952-234C-A721-5A66560090A6}" type="presParOf" srcId="{5A5044AD-5413-154D-B52E-6D0C2A8747F1}" destId="{A38F5219-4F10-7943-B2A7-7506E75019C1}" srcOrd="0" destOrd="0" presId="urn:microsoft.com/office/officeart/2016/7/layout/RepeatingBendingProcessNew"/>
    <dgm:cxn modelId="{538A68E5-2625-FE45-8473-9EB7329B9AC7}" type="presParOf" srcId="{CC937960-7697-634C-9BED-347CBC9B308F}" destId="{930590B0-7222-7142-A34D-35E37B698407}" srcOrd="2" destOrd="0" presId="urn:microsoft.com/office/officeart/2016/7/layout/RepeatingBendingProcessNew"/>
    <dgm:cxn modelId="{E01BDFD6-94AF-9348-B67E-2D870B3B87AE}" type="presParOf" srcId="{CC937960-7697-634C-9BED-347CBC9B308F}" destId="{4308F375-FCA9-9B42-B92A-8344C6B384C6}" srcOrd="3" destOrd="0" presId="urn:microsoft.com/office/officeart/2016/7/layout/RepeatingBendingProcessNew"/>
    <dgm:cxn modelId="{F6A9B03F-807A-284F-AFF8-DD2078B3A50D}" type="presParOf" srcId="{4308F375-FCA9-9B42-B92A-8344C6B384C6}" destId="{5049A7C3-E074-8045-BED5-13B246411671}" srcOrd="0" destOrd="0" presId="urn:microsoft.com/office/officeart/2016/7/layout/RepeatingBendingProcessNew"/>
    <dgm:cxn modelId="{F30A06F2-9444-3548-AAD6-88E3A1D2794C}" type="presParOf" srcId="{CC937960-7697-634C-9BED-347CBC9B308F}" destId="{C3291518-8AD6-A446-BD7D-32B008A7A956}" srcOrd="4" destOrd="0" presId="urn:microsoft.com/office/officeart/2016/7/layout/RepeatingBendingProcessNew"/>
    <dgm:cxn modelId="{27861FF2-544B-184F-B0A9-524C378C75E2}" type="presParOf" srcId="{CC937960-7697-634C-9BED-347CBC9B308F}" destId="{31076421-E9F0-1B4E-B7C4-DBB0D5039741}" srcOrd="5" destOrd="0" presId="urn:microsoft.com/office/officeart/2016/7/layout/RepeatingBendingProcessNew"/>
    <dgm:cxn modelId="{96E549CD-BAF0-F04B-8B8D-E4B89B1C2644}" type="presParOf" srcId="{31076421-E9F0-1B4E-B7C4-DBB0D5039741}" destId="{F62207F1-6720-0A45-BCFA-BF6B7344BA84}" srcOrd="0" destOrd="0" presId="urn:microsoft.com/office/officeart/2016/7/layout/RepeatingBendingProcessNew"/>
    <dgm:cxn modelId="{34DDB892-D5A9-7045-9DA8-EA646D9BACCC}" type="presParOf" srcId="{CC937960-7697-634C-9BED-347CBC9B308F}" destId="{FEAEFCF2-2EB6-E044-BA57-82FEE2176DFA}" srcOrd="6" destOrd="0" presId="urn:microsoft.com/office/officeart/2016/7/layout/RepeatingBendingProcessNew"/>
    <dgm:cxn modelId="{43624651-7434-9F42-B4BC-FCED7EB24756}" type="presParOf" srcId="{CC937960-7697-634C-9BED-347CBC9B308F}" destId="{3866C0AE-132C-574D-9BE4-AEDC0A44B48F}" srcOrd="7" destOrd="0" presId="urn:microsoft.com/office/officeart/2016/7/layout/RepeatingBendingProcessNew"/>
    <dgm:cxn modelId="{B2CF6EEC-061E-A348-8793-56EE554EC3E9}" type="presParOf" srcId="{3866C0AE-132C-574D-9BE4-AEDC0A44B48F}" destId="{1484EDB5-64B3-3C4C-A271-75BC891A6563}" srcOrd="0" destOrd="0" presId="urn:microsoft.com/office/officeart/2016/7/layout/RepeatingBendingProcessNew"/>
    <dgm:cxn modelId="{61340C7F-1ADD-1B4A-BE29-4C8A581FA223}" type="presParOf" srcId="{CC937960-7697-634C-9BED-347CBC9B308F}" destId="{A4CF70E8-9EB6-8E4E-841C-693B528DA9E5}" srcOrd="8" destOrd="0" presId="urn:microsoft.com/office/officeart/2016/7/layout/RepeatingBendingProcessNew"/>
    <dgm:cxn modelId="{594F6313-493B-924A-911A-2BD270574FD4}" type="presParOf" srcId="{CC937960-7697-634C-9BED-347CBC9B308F}" destId="{71467894-118D-0242-9E59-D9373700ECE1}" srcOrd="9" destOrd="0" presId="urn:microsoft.com/office/officeart/2016/7/layout/RepeatingBendingProcessNew"/>
    <dgm:cxn modelId="{071F34C7-6252-C147-8824-EC7CCBF0FA24}" type="presParOf" srcId="{71467894-118D-0242-9E59-D9373700ECE1}" destId="{5B2EDF93-D4D8-FE41-A460-59A16FF045A4}" srcOrd="0" destOrd="0" presId="urn:microsoft.com/office/officeart/2016/7/layout/RepeatingBendingProcessNew"/>
    <dgm:cxn modelId="{AB0A075E-0643-6C41-8C4E-948B05FC2F55}" type="presParOf" srcId="{CC937960-7697-634C-9BED-347CBC9B308F}" destId="{19EB4848-F9C7-1F4E-8F2C-788258F1CC86}" srcOrd="10" destOrd="0" presId="urn:microsoft.com/office/officeart/2016/7/layout/RepeatingBendingProcessNew"/>
    <dgm:cxn modelId="{4BE6BEE3-CC3F-D747-8935-F6D5F84F44A1}" type="presParOf" srcId="{CC937960-7697-634C-9BED-347CBC9B308F}" destId="{37AC5AF6-78C8-0540-B77F-FC46DE05F957}" srcOrd="11" destOrd="0" presId="urn:microsoft.com/office/officeart/2016/7/layout/RepeatingBendingProcessNew"/>
    <dgm:cxn modelId="{6E15A2DE-947B-EB41-B66A-663F6D18709D}" type="presParOf" srcId="{37AC5AF6-78C8-0540-B77F-FC46DE05F957}" destId="{EF3FD852-9EF8-2140-B140-39A204EC5756}" srcOrd="0" destOrd="0" presId="urn:microsoft.com/office/officeart/2016/7/layout/RepeatingBendingProcessNew"/>
    <dgm:cxn modelId="{0F577A93-2068-334B-BD7A-59B5B71ACF3D}" type="presParOf" srcId="{CC937960-7697-634C-9BED-347CBC9B308F}" destId="{629D0DDA-E6B6-2A43-AAC0-B0EC854FB5E1}" srcOrd="12" destOrd="0" presId="urn:microsoft.com/office/officeart/2016/7/layout/RepeatingBendingProcessNew"/>
    <dgm:cxn modelId="{EBF2B1EB-F2E1-5644-A518-DDC38B224EB2}" type="presParOf" srcId="{CC937960-7697-634C-9BED-347CBC9B308F}" destId="{3728BEBE-A8B9-4044-8878-958A290FECE1}" srcOrd="13" destOrd="0" presId="urn:microsoft.com/office/officeart/2016/7/layout/RepeatingBendingProcessNew"/>
    <dgm:cxn modelId="{06E465CB-C48F-8B4A-B5E8-5FC8CE457C5E}" type="presParOf" srcId="{3728BEBE-A8B9-4044-8878-958A290FECE1}" destId="{91CDF839-B4BD-E44A-90C1-828B66A6CEFB}" srcOrd="0" destOrd="0" presId="urn:microsoft.com/office/officeart/2016/7/layout/RepeatingBendingProcessNew"/>
    <dgm:cxn modelId="{5E65F31B-BD54-8C48-8067-7ABFBDBA8C00}" type="presParOf" srcId="{CC937960-7697-634C-9BED-347CBC9B308F}" destId="{F305342A-5E31-1E4A-A57B-6F5078BA2B5A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40F320-1C3F-4428-818F-3F1DEB467C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FEDEA7E-1E2D-4208-8D98-AD4CF9E68B72}">
      <dgm:prSet/>
      <dgm:spPr/>
      <dgm:t>
        <a:bodyPr/>
        <a:lstStyle/>
        <a:p>
          <a:r>
            <a:rPr lang="en-US"/>
            <a:t>Consider moving their services to cloud e.g Amazone Web Services (AWS).</a:t>
          </a:r>
        </a:p>
      </dgm:t>
    </dgm:pt>
    <dgm:pt modelId="{FE36886C-28C7-497D-B558-43FE0DA5A650}" type="parTrans" cxnId="{8584B0A7-BC5F-478C-9C05-F086AD1D2F6A}">
      <dgm:prSet/>
      <dgm:spPr/>
      <dgm:t>
        <a:bodyPr/>
        <a:lstStyle/>
        <a:p>
          <a:endParaRPr lang="en-US"/>
        </a:p>
      </dgm:t>
    </dgm:pt>
    <dgm:pt modelId="{6E3519AD-13D4-4B1A-82FD-477BD20E7E20}" type="sibTrans" cxnId="{8584B0A7-BC5F-478C-9C05-F086AD1D2F6A}">
      <dgm:prSet/>
      <dgm:spPr/>
      <dgm:t>
        <a:bodyPr/>
        <a:lstStyle/>
        <a:p>
          <a:endParaRPr lang="en-US"/>
        </a:p>
      </dgm:t>
    </dgm:pt>
    <dgm:pt modelId="{E45D77B5-EB6A-4A61-BDB9-33E7442BF095}">
      <dgm:prSet/>
      <dgm:spPr/>
      <dgm:t>
        <a:bodyPr/>
        <a:lstStyle/>
        <a:p>
          <a:r>
            <a:rPr lang="en-US"/>
            <a:t>Gain elasticity and flexibility compared to data center.</a:t>
          </a:r>
        </a:p>
      </dgm:t>
    </dgm:pt>
    <dgm:pt modelId="{662DDA17-7705-4CB8-ACFA-FC1722874DD2}" type="parTrans" cxnId="{43AADD93-0349-482A-8D19-440EC55E55F5}">
      <dgm:prSet/>
      <dgm:spPr/>
      <dgm:t>
        <a:bodyPr/>
        <a:lstStyle/>
        <a:p>
          <a:endParaRPr lang="en-US"/>
        </a:p>
      </dgm:t>
    </dgm:pt>
    <dgm:pt modelId="{26B50E06-DD8C-4763-AE97-2BC7C7379104}" type="sibTrans" cxnId="{43AADD93-0349-482A-8D19-440EC55E55F5}">
      <dgm:prSet/>
      <dgm:spPr/>
      <dgm:t>
        <a:bodyPr/>
        <a:lstStyle/>
        <a:p>
          <a:endParaRPr lang="en-US"/>
        </a:p>
      </dgm:t>
    </dgm:pt>
    <dgm:pt modelId="{B7CEFAF6-13CA-4133-92DF-32836EB9BEE7}">
      <dgm:prSet/>
      <dgm:spPr/>
      <dgm:t>
        <a:bodyPr/>
        <a:lstStyle/>
        <a:p>
          <a:r>
            <a:rPr lang="en-US"/>
            <a:t>Reduced operational costs by not needing to spend time and money tuning IOPS. Data-management should not be a chore, more resources should be put to delivering better financial services.</a:t>
          </a:r>
        </a:p>
      </dgm:t>
    </dgm:pt>
    <dgm:pt modelId="{F45F0128-FF3F-4329-A7F0-FC2329C8E980}" type="parTrans" cxnId="{81D467DF-FF08-429F-B075-C22530FA9301}">
      <dgm:prSet/>
      <dgm:spPr/>
      <dgm:t>
        <a:bodyPr/>
        <a:lstStyle/>
        <a:p>
          <a:endParaRPr lang="en-US"/>
        </a:p>
      </dgm:t>
    </dgm:pt>
    <dgm:pt modelId="{65758693-0ABC-4C62-8979-35CD9439A0BB}" type="sibTrans" cxnId="{81D467DF-FF08-429F-B075-C22530FA9301}">
      <dgm:prSet/>
      <dgm:spPr/>
      <dgm:t>
        <a:bodyPr/>
        <a:lstStyle/>
        <a:p>
          <a:endParaRPr lang="en-US"/>
        </a:p>
      </dgm:t>
    </dgm:pt>
    <dgm:pt modelId="{58D445DC-BA40-4BDD-8AD3-A804DAB6D4FA}">
      <dgm:prSet/>
      <dgm:spPr/>
      <dgm:t>
        <a:bodyPr/>
        <a:lstStyle/>
        <a:p>
          <a:r>
            <a:rPr lang="en-US"/>
            <a:t>Provides security for 50 TB of financial data.</a:t>
          </a:r>
        </a:p>
      </dgm:t>
    </dgm:pt>
    <dgm:pt modelId="{FF452B3E-65A3-4BF1-A7F6-DD6B07E8C6FA}" type="parTrans" cxnId="{0BBE0410-09CD-4184-9431-601105F4905F}">
      <dgm:prSet/>
      <dgm:spPr/>
      <dgm:t>
        <a:bodyPr/>
        <a:lstStyle/>
        <a:p>
          <a:endParaRPr lang="en-US"/>
        </a:p>
      </dgm:t>
    </dgm:pt>
    <dgm:pt modelId="{C21E3EA7-8FB4-4423-B158-FBE97728A298}" type="sibTrans" cxnId="{0BBE0410-09CD-4184-9431-601105F4905F}">
      <dgm:prSet/>
      <dgm:spPr/>
      <dgm:t>
        <a:bodyPr/>
        <a:lstStyle/>
        <a:p>
          <a:endParaRPr lang="en-US"/>
        </a:p>
      </dgm:t>
    </dgm:pt>
    <dgm:pt modelId="{3C35770E-2768-4BD0-B13C-17A16420382B}" type="pres">
      <dgm:prSet presAssocID="{FA40F320-1C3F-4428-818F-3F1DEB467C90}" presName="root" presStyleCnt="0">
        <dgm:presLayoutVars>
          <dgm:dir/>
          <dgm:resizeHandles val="exact"/>
        </dgm:presLayoutVars>
      </dgm:prSet>
      <dgm:spPr/>
    </dgm:pt>
    <dgm:pt modelId="{49001DA5-29F6-4865-B2BF-F6FDC135A915}" type="pres">
      <dgm:prSet presAssocID="{4FEDEA7E-1E2D-4208-8D98-AD4CF9E68B72}" presName="compNode" presStyleCnt="0"/>
      <dgm:spPr/>
    </dgm:pt>
    <dgm:pt modelId="{04A1CBA3-4AB5-4780-904B-6919224FFF63}" type="pres">
      <dgm:prSet presAssocID="{4FEDEA7E-1E2D-4208-8D98-AD4CF9E68B72}" presName="bgRect" presStyleLbl="bgShp" presStyleIdx="0" presStyleCnt="4" custLinFactNeighborX="3264" custLinFactNeighborY="1566"/>
      <dgm:spPr/>
    </dgm:pt>
    <dgm:pt modelId="{BA846558-6DCD-45C3-B617-BEDE56FAE87F}" type="pres">
      <dgm:prSet presAssocID="{4FEDEA7E-1E2D-4208-8D98-AD4CF9E68B7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3B3F049F-345D-457E-BAA0-8C5E7DA784BD}" type="pres">
      <dgm:prSet presAssocID="{4FEDEA7E-1E2D-4208-8D98-AD4CF9E68B72}" presName="spaceRect" presStyleCnt="0"/>
      <dgm:spPr/>
    </dgm:pt>
    <dgm:pt modelId="{22EE92DC-C84E-44D8-B99A-D80AAB96DC60}" type="pres">
      <dgm:prSet presAssocID="{4FEDEA7E-1E2D-4208-8D98-AD4CF9E68B72}" presName="parTx" presStyleLbl="revTx" presStyleIdx="0" presStyleCnt="4">
        <dgm:presLayoutVars>
          <dgm:chMax val="0"/>
          <dgm:chPref val="0"/>
        </dgm:presLayoutVars>
      </dgm:prSet>
      <dgm:spPr/>
    </dgm:pt>
    <dgm:pt modelId="{8979214F-ED55-452D-A018-75BE69EE7236}" type="pres">
      <dgm:prSet presAssocID="{6E3519AD-13D4-4B1A-82FD-477BD20E7E20}" presName="sibTrans" presStyleCnt="0"/>
      <dgm:spPr/>
    </dgm:pt>
    <dgm:pt modelId="{1C79292C-21F7-4B28-BE3A-115AB58D9238}" type="pres">
      <dgm:prSet presAssocID="{E45D77B5-EB6A-4A61-BDB9-33E7442BF095}" presName="compNode" presStyleCnt="0"/>
      <dgm:spPr/>
    </dgm:pt>
    <dgm:pt modelId="{4FD84182-72BA-414B-BEDB-302EA7D77248}" type="pres">
      <dgm:prSet presAssocID="{E45D77B5-EB6A-4A61-BDB9-33E7442BF095}" presName="bgRect" presStyleLbl="bgShp" presStyleIdx="1" presStyleCnt="4"/>
      <dgm:spPr/>
    </dgm:pt>
    <dgm:pt modelId="{2A144F24-4A79-41E1-A489-665848F29E2F}" type="pres">
      <dgm:prSet presAssocID="{E45D77B5-EB6A-4A61-BDB9-33E7442BF09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C14FA214-E3D0-40A3-A03D-27E033E4D49D}" type="pres">
      <dgm:prSet presAssocID="{E45D77B5-EB6A-4A61-BDB9-33E7442BF095}" presName="spaceRect" presStyleCnt="0"/>
      <dgm:spPr/>
    </dgm:pt>
    <dgm:pt modelId="{FE6C5D23-676C-4584-8C25-0143DB10EBB5}" type="pres">
      <dgm:prSet presAssocID="{E45D77B5-EB6A-4A61-BDB9-33E7442BF095}" presName="parTx" presStyleLbl="revTx" presStyleIdx="1" presStyleCnt="4">
        <dgm:presLayoutVars>
          <dgm:chMax val="0"/>
          <dgm:chPref val="0"/>
        </dgm:presLayoutVars>
      </dgm:prSet>
      <dgm:spPr/>
    </dgm:pt>
    <dgm:pt modelId="{23F65A92-6622-48B8-9013-831273C30B49}" type="pres">
      <dgm:prSet presAssocID="{26B50E06-DD8C-4763-AE97-2BC7C7379104}" presName="sibTrans" presStyleCnt="0"/>
      <dgm:spPr/>
    </dgm:pt>
    <dgm:pt modelId="{528A812F-966D-4224-82B8-8B7761D4136A}" type="pres">
      <dgm:prSet presAssocID="{B7CEFAF6-13CA-4133-92DF-32836EB9BEE7}" presName="compNode" presStyleCnt="0"/>
      <dgm:spPr/>
    </dgm:pt>
    <dgm:pt modelId="{7E743271-8823-46EA-A70E-506ED051D8CE}" type="pres">
      <dgm:prSet presAssocID="{B7CEFAF6-13CA-4133-92DF-32836EB9BEE7}" presName="bgRect" presStyleLbl="bgShp" presStyleIdx="2" presStyleCnt="4"/>
      <dgm:spPr/>
    </dgm:pt>
    <dgm:pt modelId="{F806A498-FEF5-4C5D-ACFA-D6146825FAAF}" type="pres">
      <dgm:prSet presAssocID="{B7CEFAF6-13CA-4133-92DF-32836EB9BEE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7DDBD2B-4335-48B3-8655-5DDE5E1FF762}" type="pres">
      <dgm:prSet presAssocID="{B7CEFAF6-13CA-4133-92DF-32836EB9BEE7}" presName="spaceRect" presStyleCnt="0"/>
      <dgm:spPr/>
    </dgm:pt>
    <dgm:pt modelId="{C2A6E120-E4B0-4A9E-B3F1-5D4F9F3BED63}" type="pres">
      <dgm:prSet presAssocID="{B7CEFAF6-13CA-4133-92DF-32836EB9BEE7}" presName="parTx" presStyleLbl="revTx" presStyleIdx="2" presStyleCnt="4">
        <dgm:presLayoutVars>
          <dgm:chMax val="0"/>
          <dgm:chPref val="0"/>
        </dgm:presLayoutVars>
      </dgm:prSet>
      <dgm:spPr/>
    </dgm:pt>
    <dgm:pt modelId="{DFDD5ECB-85F1-412B-9A29-0A11E104C548}" type="pres">
      <dgm:prSet presAssocID="{65758693-0ABC-4C62-8979-35CD9439A0BB}" presName="sibTrans" presStyleCnt="0"/>
      <dgm:spPr/>
    </dgm:pt>
    <dgm:pt modelId="{E579D35B-4E57-4A98-A635-43AD3C3F2761}" type="pres">
      <dgm:prSet presAssocID="{58D445DC-BA40-4BDD-8AD3-A804DAB6D4FA}" presName="compNode" presStyleCnt="0"/>
      <dgm:spPr/>
    </dgm:pt>
    <dgm:pt modelId="{D7BE1E26-865E-4DA7-880D-026FF784B18C}" type="pres">
      <dgm:prSet presAssocID="{58D445DC-BA40-4BDD-8AD3-A804DAB6D4FA}" presName="bgRect" presStyleLbl="bgShp" presStyleIdx="3" presStyleCnt="4"/>
      <dgm:spPr/>
    </dgm:pt>
    <dgm:pt modelId="{6268BF1E-C60B-4EA5-BF9E-3E0D65D50E8E}" type="pres">
      <dgm:prSet presAssocID="{58D445DC-BA40-4BDD-8AD3-A804DAB6D4F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E2BED2F6-BE66-4F53-9545-F2131C632962}" type="pres">
      <dgm:prSet presAssocID="{58D445DC-BA40-4BDD-8AD3-A804DAB6D4FA}" presName="spaceRect" presStyleCnt="0"/>
      <dgm:spPr/>
    </dgm:pt>
    <dgm:pt modelId="{0D966714-18AC-4A69-8885-6D2CB03B9526}" type="pres">
      <dgm:prSet presAssocID="{58D445DC-BA40-4BDD-8AD3-A804DAB6D4F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BBE0410-09CD-4184-9431-601105F4905F}" srcId="{FA40F320-1C3F-4428-818F-3F1DEB467C90}" destId="{58D445DC-BA40-4BDD-8AD3-A804DAB6D4FA}" srcOrd="3" destOrd="0" parTransId="{FF452B3E-65A3-4BF1-A7F6-DD6B07E8C6FA}" sibTransId="{C21E3EA7-8FB4-4423-B158-FBE97728A298}"/>
    <dgm:cxn modelId="{1A455363-999E-44C6-9E3F-590677E94507}" type="presOf" srcId="{FA40F320-1C3F-4428-818F-3F1DEB467C90}" destId="{3C35770E-2768-4BD0-B13C-17A16420382B}" srcOrd="0" destOrd="0" presId="urn:microsoft.com/office/officeart/2018/2/layout/IconVerticalSolidList"/>
    <dgm:cxn modelId="{A5154E8C-82F3-4732-9BF3-F1B235BF6297}" type="presOf" srcId="{B7CEFAF6-13CA-4133-92DF-32836EB9BEE7}" destId="{C2A6E120-E4B0-4A9E-B3F1-5D4F9F3BED63}" srcOrd="0" destOrd="0" presId="urn:microsoft.com/office/officeart/2018/2/layout/IconVerticalSolidList"/>
    <dgm:cxn modelId="{B68E8391-70C1-4B6F-BC06-93EF334E3F11}" type="presOf" srcId="{58D445DC-BA40-4BDD-8AD3-A804DAB6D4FA}" destId="{0D966714-18AC-4A69-8885-6D2CB03B9526}" srcOrd="0" destOrd="0" presId="urn:microsoft.com/office/officeart/2018/2/layout/IconVerticalSolidList"/>
    <dgm:cxn modelId="{43AADD93-0349-482A-8D19-440EC55E55F5}" srcId="{FA40F320-1C3F-4428-818F-3F1DEB467C90}" destId="{E45D77B5-EB6A-4A61-BDB9-33E7442BF095}" srcOrd="1" destOrd="0" parTransId="{662DDA17-7705-4CB8-ACFA-FC1722874DD2}" sibTransId="{26B50E06-DD8C-4763-AE97-2BC7C7379104}"/>
    <dgm:cxn modelId="{0C55D2A6-3209-47EB-9911-7AD24C52823C}" type="presOf" srcId="{E45D77B5-EB6A-4A61-BDB9-33E7442BF095}" destId="{FE6C5D23-676C-4584-8C25-0143DB10EBB5}" srcOrd="0" destOrd="0" presId="urn:microsoft.com/office/officeart/2018/2/layout/IconVerticalSolidList"/>
    <dgm:cxn modelId="{8584B0A7-BC5F-478C-9C05-F086AD1D2F6A}" srcId="{FA40F320-1C3F-4428-818F-3F1DEB467C90}" destId="{4FEDEA7E-1E2D-4208-8D98-AD4CF9E68B72}" srcOrd="0" destOrd="0" parTransId="{FE36886C-28C7-497D-B558-43FE0DA5A650}" sibTransId="{6E3519AD-13D4-4B1A-82FD-477BD20E7E20}"/>
    <dgm:cxn modelId="{5E8D68D9-A130-492D-8E2F-00E84583ECBC}" type="presOf" srcId="{4FEDEA7E-1E2D-4208-8D98-AD4CF9E68B72}" destId="{22EE92DC-C84E-44D8-B99A-D80AAB96DC60}" srcOrd="0" destOrd="0" presId="urn:microsoft.com/office/officeart/2018/2/layout/IconVerticalSolidList"/>
    <dgm:cxn modelId="{81D467DF-FF08-429F-B075-C22530FA9301}" srcId="{FA40F320-1C3F-4428-818F-3F1DEB467C90}" destId="{B7CEFAF6-13CA-4133-92DF-32836EB9BEE7}" srcOrd="2" destOrd="0" parTransId="{F45F0128-FF3F-4329-A7F0-FC2329C8E980}" sibTransId="{65758693-0ABC-4C62-8979-35CD9439A0BB}"/>
    <dgm:cxn modelId="{8EAD9E1D-AD32-4B7B-BBAD-F746998B9721}" type="presParOf" srcId="{3C35770E-2768-4BD0-B13C-17A16420382B}" destId="{49001DA5-29F6-4865-B2BF-F6FDC135A915}" srcOrd="0" destOrd="0" presId="urn:microsoft.com/office/officeart/2018/2/layout/IconVerticalSolidList"/>
    <dgm:cxn modelId="{9DF63F21-9F0D-4F49-9D3D-CB6375016BD2}" type="presParOf" srcId="{49001DA5-29F6-4865-B2BF-F6FDC135A915}" destId="{04A1CBA3-4AB5-4780-904B-6919224FFF63}" srcOrd="0" destOrd="0" presId="urn:microsoft.com/office/officeart/2018/2/layout/IconVerticalSolidList"/>
    <dgm:cxn modelId="{08FB280E-2B5E-49A0-BACD-2E61A64788DE}" type="presParOf" srcId="{49001DA5-29F6-4865-B2BF-F6FDC135A915}" destId="{BA846558-6DCD-45C3-B617-BEDE56FAE87F}" srcOrd="1" destOrd="0" presId="urn:microsoft.com/office/officeart/2018/2/layout/IconVerticalSolidList"/>
    <dgm:cxn modelId="{C9401FB6-0D85-4F45-8A8B-139A65A303AE}" type="presParOf" srcId="{49001DA5-29F6-4865-B2BF-F6FDC135A915}" destId="{3B3F049F-345D-457E-BAA0-8C5E7DA784BD}" srcOrd="2" destOrd="0" presId="urn:microsoft.com/office/officeart/2018/2/layout/IconVerticalSolidList"/>
    <dgm:cxn modelId="{219A2652-AFA5-4690-AB8F-9CCDAA371E79}" type="presParOf" srcId="{49001DA5-29F6-4865-B2BF-F6FDC135A915}" destId="{22EE92DC-C84E-44D8-B99A-D80AAB96DC60}" srcOrd="3" destOrd="0" presId="urn:microsoft.com/office/officeart/2018/2/layout/IconVerticalSolidList"/>
    <dgm:cxn modelId="{A8FFDDC9-9FEC-4F7B-9BB1-62E9AF03FAE7}" type="presParOf" srcId="{3C35770E-2768-4BD0-B13C-17A16420382B}" destId="{8979214F-ED55-452D-A018-75BE69EE7236}" srcOrd="1" destOrd="0" presId="urn:microsoft.com/office/officeart/2018/2/layout/IconVerticalSolidList"/>
    <dgm:cxn modelId="{CDFA5350-A5B8-410D-9AFB-EB6E01DA7B77}" type="presParOf" srcId="{3C35770E-2768-4BD0-B13C-17A16420382B}" destId="{1C79292C-21F7-4B28-BE3A-115AB58D9238}" srcOrd="2" destOrd="0" presId="urn:microsoft.com/office/officeart/2018/2/layout/IconVerticalSolidList"/>
    <dgm:cxn modelId="{8BA1DAAD-F2FD-4C9A-B685-725EC68E96D1}" type="presParOf" srcId="{1C79292C-21F7-4B28-BE3A-115AB58D9238}" destId="{4FD84182-72BA-414B-BEDB-302EA7D77248}" srcOrd="0" destOrd="0" presId="urn:microsoft.com/office/officeart/2018/2/layout/IconVerticalSolidList"/>
    <dgm:cxn modelId="{D1677B48-A07B-45E5-BDF2-262D7F9E6FA5}" type="presParOf" srcId="{1C79292C-21F7-4B28-BE3A-115AB58D9238}" destId="{2A144F24-4A79-41E1-A489-665848F29E2F}" srcOrd="1" destOrd="0" presId="urn:microsoft.com/office/officeart/2018/2/layout/IconVerticalSolidList"/>
    <dgm:cxn modelId="{07A35DA1-866A-4307-B757-BB23D32FC902}" type="presParOf" srcId="{1C79292C-21F7-4B28-BE3A-115AB58D9238}" destId="{C14FA214-E3D0-40A3-A03D-27E033E4D49D}" srcOrd="2" destOrd="0" presId="urn:microsoft.com/office/officeart/2018/2/layout/IconVerticalSolidList"/>
    <dgm:cxn modelId="{EC2846F0-FDBB-4D3B-ADC9-02F9F348C6B4}" type="presParOf" srcId="{1C79292C-21F7-4B28-BE3A-115AB58D9238}" destId="{FE6C5D23-676C-4584-8C25-0143DB10EBB5}" srcOrd="3" destOrd="0" presId="urn:microsoft.com/office/officeart/2018/2/layout/IconVerticalSolidList"/>
    <dgm:cxn modelId="{D81F88B0-CC46-4E32-BF24-51FB778780D0}" type="presParOf" srcId="{3C35770E-2768-4BD0-B13C-17A16420382B}" destId="{23F65A92-6622-48B8-9013-831273C30B49}" srcOrd="3" destOrd="0" presId="urn:microsoft.com/office/officeart/2018/2/layout/IconVerticalSolidList"/>
    <dgm:cxn modelId="{2E80CD36-C68C-4A54-ACC7-CB542AECF840}" type="presParOf" srcId="{3C35770E-2768-4BD0-B13C-17A16420382B}" destId="{528A812F-966D-4224-82B8-8B7761D4136A}" srcOrd="4" destOrd="0" presId="urn:microsoft.com/office/officeart/2018/2/layout/IconVerticalSolidList"/>
    <dgm:cxn modelId="{8922A440-D481-4B61-B280-FDD4B640DAFC}" type="presParOf" srcId="{528A812F-966D-4224-82B8-8B7761D4136A}" destId="{7E743271-8823-46EA-A70E-506ED051D8CE}" srcOrd="0" destOrd="0" presId="urn:microsoft.com/office/officeart/2018/2/layout/IconVerticalSolidList"/>
    <dgm:cxn modelId="{3284DBDD-DD3B-44DD-9D45-25D5E385BE6F}" type="presParOf" srcId="{528A812F-966D-4224-82B8-8B7761D4136A}" destId="{F806A498-FEF5-4C5D-ACFA-D6146825FAAF}" srcOrd="1" destOrd="0" presId="urn:microsoft.com/office/officeart/2018/2/layout/IconVerticalSolidList"/>
    <dgm:cxn modelId="{4FD79299-454A-4D11-87FC-259432DAFA18}" type="presParOf" srcId="{528A812F-966D-4224-82B8-8B7761D4136A}" destId="{B7DDBD2B-4335-48B3-8655-5DDE5E1FF762}" srcOrd="2" destOrd="0" presId="urn:microsoft.com/office/officeart/2018/2/layout/IconVerticalSolidList"/>
    <dgm:cxn modelId="{F00D3709-EF54-4D84-8981-A0FD4E9B6BEC}" type="presParOf" srcId="{528A812F-966D-4224-82B8-8B7761D4136A}" destId="{C2A6E120-E4B0-4A9E-B3F1-5D4F9F3BED63}" srcOrd="3" destOrd="0" presId="urn:microsoft.com/office/officeart/2018/2/layout/IconVerticalSolidList"/>
    <dgm:cxn modelId="{77FF4DD1-C47F-407E-811F-3862D6D06A02}" type="presParOf" srcId="{3C35770E-2768-4BD0-B13C-17A16420382B}" destId="{DFDD5ECB-85F1-412B-9A29-0A11E104C548}" srcOrd="5" destOrd="0" presId="urn:microsoft.com/office/officeart/2018/2/layout/IconVerticalSolidList"/>
    <dgm:cxn modelId="{B1F4C59B-750E-46E2-BE30-8CA4990CE44F}" type="presParOf" srcId="{3C35770E-2768-4BD0-B13C-17A16420382B}" destId="{E579D35B-4E57-4A98-A635-43AD3C3F2761}" srcOrd="6" destOrd="0" presId="urn:microsoft.com/office/officeart/2018/2/layout/IconVerticalSolidList"/>
    <dgm:cxn modelId="{9C7C3216-087C-4164-893C-4A4E80638977}" type="presParOf" srcId="{E579D35B-4E57-4A98-A635-43AD3C3F2761}" destId="{D7BE1E26-865E-4DA7-880D-026FF784B18C}" srcOrd="0" destOrd="0" presId="urn:microsoft.com/office/officeart/2018/2/layout/IconVerticalSolidList"/>
    <dgm:cxn modelId="{7D682705-6309-4433-973C-DEA5B17DC5C5}" type="presParOf" srcId="{E579D35B-4E57-4A98-A635-43AD3C3F2761}" destId="{6268BF1E-C60B-4EA5-BF9E-3E0D65D50E8E}" srcOrd="1" destOrd="0" presId="urn:microsoft.com/office/officeart/2018/2/layout/IconVerticalSolidList"/>
    <dgm:cxn modelId="{522F7CE4-86BB-46EC-89FD-3062F540477B}" type="presParOf" srcId="{E579D35B-4E57-4A98-A635-43AD3C3F2761}" destId="{E2BED2F6-BE66-4F53-9545-F2131C632962}" srcOrd="2" destOrd="0" presId="urn:microsoft.com/office/officeart/2018/2/layout/IconVerticalSolidList"/>
    <dgm:cxn modelId="{1953EFA4-6F89-4290-969A-A9FAD5B64E02}" type="presParOf" srcId="{E579D35B-4E57-4A98-A635-43AD3C3F2761}" destId="{0D966714-18AC-4A69-8885-6D2CB03B95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044AD-5413-154D-B52E-6D0C2A8747F1}">
      <dsp:nvSpPr>
        <dsp:cNvPr id="0" name=""/>
        <dsp:cNvSpPr/>
      </dsp:nvSpPr>
      <dsp:spPr>
        <a:xfrm>
          <a:off x="2283495" y="758339"/>
          <a:ext cx="4945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452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7631" y="801434"/>
        <a:ext cx="26256" cy="5251"/>
      </dsp:txXfrm>
    </dsp:sp>
    <dsp:sp modelId="{2E684C77-3A6D-EA47-9CC0-385F59814861}">
      <dsp:nvSpPr>
        <dsp:cNvPr id="0" name=""/>
        <dsp:cNvSpPr/>
      </dsp:nvSpPr>
      <dsp:spPr>
        <a:xfrm>
          <a:off x="2131" y="119110"/>
          <a:ext cx="2283163" cy="13698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877" tIns="117435" rIns="111877" bIns="11743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b="1" kern="1200"/>
            <a:t>Product Description </a:t>
          </a:r>
          <a:endParaRPr lang="en-US" sz="1700" kern="1200"/>
        </a:p>
      </dsp:txBody>
      <dsp:txXfrm>
        <a:off x="2131" y="119110"/>
        <a:ext cx="2283163" cy="1369898"/>
      </dsp:txXfrm>
    </dsp:sp>
    <dsp:sp modelId="{4308F375-FCA9-9B42-B92A-8344C6B384C6}">
      <dsp:nvSpPr>
        <dsp:cNvPr id="0" name=""/>
        <dsp:cNvSpPr/>
      </dsp:nvSpPr>
      <dsp:spPr>
        <a:xfrm>
          <a:off x="5091787" y="758339"/>
          <a:ext cx="4945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452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25922" y="801434"/>
        <a:ext cx="26256" cy="5251"/>
      </dsp:txXfrm>
    </dsp:sp>
    <dsp:sp modelId="{930590B0-7222-7142-A34D-35E37B698407}">
      <dsp:nvSpPr>
        <dsp:cNvPr id="0" name=""/>
        <dsp:cNvSpPr/>
      </dsp:nvSpPr>
      <dsp:spPr>
        <a:xfrm>
          <a:off x="2810423" y="119110"/>
          <a:ext cx="2283163" cy="13698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877" tIns="117435" rIns="111877" bIns="11743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/>
            <a:t>~200K users on mobile, mainly retail investors </a:t>
          </a:r>
          <a:endParaRPr lang="en-US" sz="1700" kern="1200"/>
        </a:p>
      </dsp:txBody>
      <dsp:txXfrm>
        <a:off x="2810423" y="119110"/>
        <a:ext cx="2283163" cy="1369898"/>
      </dsp:txXfrm>
    </dsp:sp>
    <dsp:sp modelId="{31076421-E9F0-1B4E-B7C4-DBB0D5039741}">
      <dsp:nvSpPr>
        <dsp:cNvPr id="0" name=""/>
        <dsp:cNvSpPr/>
      </dsp:nvSpPr>
      <dsp:spPr>
        <a:xfrm>
          <a:off x="7900078" y="758339"/>
          <a:ext cx="4945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452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34214" y="801434"/>
        <a:ext cx="26256" cy="5251"/>
      </dsp:txXfrm>
    </dsp:sp>
    <dsp:sp modelId="{C3291518-8AD6-A446-BD7D-32B008A7A956}">
      <dsp:nvSpPr>
        <dsp:cNvPr id="0" name=""/>
        <dsp:cNvSpPr/>
      </dsp:nvSpPr>
      <dsp:spPr>
        <a:xfrm>
          <a:off x="5618714" y="119110"/>
          <a:ext cx="2283163" cy="13698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877" tIns="117435" rIns="111877" bIns="11743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/>
            <a:t>Personal financial Services</a:t>
          </a:r>
          <a:endParaRPr lang="en-US" sz="1700" kern="1200"/>
        </a:p>
      </dsp:txBody>
      <dsp:txXfrm>
        <a:off x="5618714" y="119110"/>
        <a:ext cx="2283163" cy="1369898"/>
      </dsp:txXfrm>
    </dsp:sp>
    <dsp:sp modelId="{3866C0AE-132C-574D-9BE4-AEDC0A44B48F}">
      <dsp:nvSpPr>
        <dsp:cNvPr id="0" name=""/>
        <dsp:cNvSpPr/>
      </dsp:nvSpPr>
      <dsp:spPr>
        <a:xfrm>
          <a:off x="1143713" y="1487209"/>
          <a:ext cx="8424875" cy="494527"/>
        </a:xfrm>
        <a:custGeom>
          <a:avLst/>
          <a:gdLst/>
          <a:ahLst/>
          <a:cxnLst/>
          <a:rect l="0" t="0" r="0" b="0"/>
          <a:pathLst>
            <a:path>
              <a:moveTo>
                <a:pt x="8424875" y="0"/>
              </a:moveTo>
              <a:lnTo>
                <a:pt x="8424875" y="264363"/>
              </a:lnTo>
              <a:lnTo>
                <a:pt x="0" y="264363"/>
              </a:lnTo>
              <a:lnTo>
                <a:pt x="0" y="494527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45120" y="1731847"/>
        <a:ext cx="422061" cy="5251"/>
      </dsp:txXfrm>
    </dsp:sp>
    <dsp:sp modelId="{FEAEFCF2-2EB6-E044-BA57-82FEE2176DFA}">
      <dsp:nvSpPr>
        <dsp:cNvPr id="0" name=""/>
        <dsp:cNvSpPr/>
      </dsp:nvSpPr>
      <dsp:spPr>
        <a:xfrm>
          <a:off x="8427006" y="119110"/>
          <a:ext cx="2283163" cy="13698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877" tIns="117435" rIns="111877" bIns="11743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/>
            <a:t>Strong web application, weak mobile app </a:t>
          </a:r>
          <a:endParaRPr lang="en-US" sz="1700" kern="1200"/>
        </a:p>
      </dsp:txBody>
      <dsp:txXfrm>
        <a:off x="8427006" y="119110"/>
        <a:ext cx="2283163" cy="1369898"/>
      </dsp:txXfrm>
    </dsp:sp>
    <dsp:sp modelId="{71467894-118D-0242-9E59-D9373700ECE1}">
      <dsp:nvSpPr>
        <dsp:cNvPr id="0" name=""/>
        <dsp:cNvSpPr/>
      </dsp:nvSpPr>
      <dsp:spPr>
        <a:xfrm>
          <a:off x="2283495" y="2653366"/>
          <a:ext cx="4945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452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7631" y="2696460"/>
        <a:ext cx="26256" cy="5251"/>
      </dsp:txXfrm>
    </dsp:sp>
    <dsp:sp modelId="{A4CF70E8-9EB6-8E4E-841C-693B528DA9E5}">
      <dsp:nvSpPr>
        <dsp:cNvPr id="0" name=""/>
        <dsp:cNvSpPr/>
      </dsp:nvSpPr>
      <dsp:spPr>
        <a:xfrm>
          <a:off x="2131" y="2014136"/>
          <a:ext cx="2283163" cy="13698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877" tIns="117435" rIns="111877" bIns="11743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b="1" kern="1200"/>
            <a:t>IT Capabilities </a:t>
          </a:r>
          <a:endParaRPr lang="en-US" sz="1700" kern="1200"/>
        </a:p>
      </dsp:txBody>
      <dsp:txXfrm>
        <a:off x="2131" y="2014136"/>
        <a:ext cx="2283163" cy="1369898"/>
      </dsp:txXfrm>
    </dsp:sp>
    <dsp:sp modelId="{37AC5AF6-78C8-0540-B77F-FC46DE05F957}">
      <dsp:nvSpPr>
        <dsp:cNvPr id="0" name=""/>
        <dsp:cNvSpPr/>
      </dsp:nvSpPr>
      <dsp:spPr>
        <a:xfrm>
          <a:off x="5091787" y="2653366"/>
          <a:ext cx="4945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452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25922" y="2696460"/>
        <a:ext cx="26256" cy="5251"/>
      </dsp:txXfrm>
    </dsp:sp>
    <dsp:sp modelId="{19EB4848-F9C7-1F4E-8F2C-788258F1CC86}">
      <dsp:nvSpPr>
        <dsp:cNvPr id="0" name=""/>
        <dsp:cNvSpPr/>
      </dsp:nvSpPr>
      <dsp:spPr>
        <a:xfrm>
          <a:off x="2810423" y="2014136"/>
          <a:ext cx="2283163" cy="13698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877" tIns="117435" rIns="111877" bIns="11743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/>
            <a:t>Backend server hosted locally which lead to scaling issues </a:t>
          </a:r>
          <a:endParaRPr lang="en-US" sz="1700" kern="1200"/>
        </a:p>
      </dsp:txBody>
      <dsp:txXfrm>
        <a:off x="2810423" y="2014136"/>
        <a:ext cx="2283163" cy="1369898"/>
      </dsp:txXfrm>
    </dsp:sp>
    <dsp:sp modelId="{3728BEBE-A8B9-4044-8878-958A290FECE1}">
      <dsp:nvSpPr>
        <dsp:cNvPr id="0" name=""/>
        <dsp:cNvSpPr/>
      </dsp:nvSpPr>
      <dsp:spPr>
        <a:xfrm>
          <a:off x="7900078" y="2653366"/>
          <a:ext cx="4945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452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34214" y="2696460"/>
        <a:ext cx="26256" cy="5251"/>
      </dsp:txXfrm>
    </dsp:sp>
    <dsp:sp modelId="{629D0DDA-E6B6-2A43-AAC0-B0EC854FB5E1}">
      <dsp:nvSpPr>
        <dsp:cNvPr id="0" name=""/>
        <dsp:cNvSpPr/>
      </dsp:nvSpPr>
      <dsp:spPr>
        <a:xfrm>
          <a:off x="5618714" y="2014136"/>
          <a:ext cx="2283163" cy="13698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877" tIns="117435" rIns="111877" bIns="11743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/>
            <a:t>MySQL database of 200mb for user data </a:t>
          </a:r>
          <a:endParaRPr lang="en-US" sz="1700" kern="1200"/>
        </a:p>
      </dsp:txBody>
      <dsp:txXfrm>
        <a:off x="5618714" y="2014136"/>
        <a:ext cx="2283163" cy="1369898"/>
      </dsp:txXfrm>
    </dsp:sp>
    <dsp:sp modelId="{F305342A-5E31-1E4A-A57B-6F5078BA2B5A}">
      <dsp:nvSpPr>
        <dsp:cNvPr id="0" name=""/>
        <dsp:cNvSpPr/>
      </dsp:nvSpPr>
      <dsp:spPr>
        <a:xfrm>
          <a:off x="8427006" y="2014136"/>
          <a:ext cx="2283163" cy="13698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877" tIns="117435" rIns="111877" bIns="11743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/>
            <a:t>No database to store market data which is used for portfolio management. Has to fetch with API. </a:t>
          </a:r>
          <a:endParaRPr lang="en-US" sz="1700" kern="1200"/>
        </a:p>
      </dsp:txBody>
      <dsp:txXfrm>
        <a:off x="8427006" y="2014136"/>
        <a:ext cx="2283163" cy="13698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1CBA3-4AB5-4780-904B-6919224FFF63}">
      <dsp:nvSpPr>
        <dsp:cNvPr id="0" name=""/>
        <dsp:cNvSpPr/>
      </dsp:nvSpPr>
      <dsp:spPr>
        <a:xfrm>
          <a:off x="0" y="21258"/>
          <a:ext cx="7362361" cy="1205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46558-6DCD-45C3-B617-BEDE56FAE87F}">
      <dsp:nvSpPr>
        <dsp:cNvPr id="0" name=""/>
        <dsp:cNvSpPr/>
      </dsp:nvSpPr>
      <dsp:spPr>
        <a:xfrm>
          <a:off x="364688" y="273634"/>
          <a:ext cx="663069" cy="6630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E92DC-C84E-44D8-B99A-D80AAB96DC60}">
      <dsp:nvSpPr>
        <dsp:cNvPr id="0" name=""/>
        <dsp:cNvSpPr/>
      </dsp:nvSpPr>
      <dsp:spPr>
        <a:xfrm>
          <a:off x="1392446" y="2378"/>
          <a:ext cx="5969914" cy="1205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591" tIns="127591" rIns="127591" bIns="12759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Consider moving their services to cloud e.g Amazone Web Services (AWS).</a:t>
          </a:r>
        </a:p>
      </dsp:txBody>
      <dsp:txXfrm>
        <a:off x="1392446" y="2378"/>
        <a:ext cx="5969914" cy="1205581"/>
      </dsp:txXfrm>
    </dsp:sp>
    <dsp:sp modelId="{4FD84182-72BA-414B-BEDB-302EA7D77248}">
      <dsp:nvSpPr>
        <dsp:cNvPr id="0" name=""/>
        <dsp:cNvSpPr/>
      </dsp:nvSpPr>
      <dsp:spPr>
        <a:xfrm>
          <a:off x="0" y="1509355"/>
          <a:ext cx="7362361" cy="1205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144F24-4A79-41E1-A489-665848F29E2F}">
      <dsp:nvSpPr>
        <dsp:cNvPr id="0" name=""/>
        <dsp:cNvSpPr/>
      </dsp:nvSpPr>
      <dsp:spPr>
        <a:xfrm>
          <a:off x="364688" y="1780611"/>
          <a:ext cx="663069" cy="6630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6C5D23-676C-4584-8C25-0143DB10EBB5}">
      <dsp:nvSpPr>
        <dsp:cNvPr id="0" name=""/>
        <dsp:cNvSpPr/>
      </dsp:nvSpPr>
      <dsp:spPr>
        <a:xfrm>
          <a:off x="1392446" y="1509355"/>
          <a:ext cx="5969914" cy="1205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591" tIns="127591" rIns="127591" bIns="12759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Gain elasticity and flexibility compared to data center.</a:t>
          </a:r>
        </a:p>
      </dsp:txBody>
      <dsp:txXfrm>
        <a:off x="1392446" y="1509355"/>
        <a:ext cx="5969914" cy="1205581"/>
      </dsp:txXfrm>
    </dsp:sp>
    <dsp:sp modelId="{7E743271-8823-46EA-A70E-506ED051D8CE}">
      <dsp:nvSpPr>
        <dsp:cNvPr id="0" name=""/>
        <dsp:cNvSpPr/>
      </dsp:nvSpPr>
      <dsp:spPr>
        <a:xfrm>
          <a:off x="0" y="3016332"/>
          <a:ext cx="7362361" cy="1205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06A498-FEF5-4C5D-ACFA-D6146825FAAF}">
      <dsp:nvSpPr>
        <dsp:cNvPr id="0" name=""/>
        <dsp:cNvSpPr/>
      </dsp:nvSpPr>
      <dsp:spPr>
        <a:xfrm>
          <a:off x="364688" y="3287587"/>
          <a:ext cx="663069" cy="6630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6E120-E4B0-4A9E-B3F1-5D4F9F3BED63}">
      <dsp:nvSpPr>
        <dsp:cNvPr id="0" name=""/>
        <dsp:cNvSpPr/>
      </dsp:nvSpPr>
      <dsp:spPr>
        <a:xfrm>
          <a:off x="1392446" y="3016332"/>
          <a:ext cx="5969914" cy="1205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591" tIns="127591" rIns="127591" bIns="12759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Reduced operational costs by not needing to spend time and money tuning IOPS. Data-management should not be a chore, more resources should be put to delivering better financial services.</a:t>
          </a:r>
        </a:p>
      </dsp:txBody>
      <dsp:txXfrm>
        <a:off x="1392446" y="3016332"/>
        <a:ext cx="5969914" cy="1205581"/>
      </dsp:txXfrm>
    </dsp:sp>
    <dsp:sp modelId="{D7BE1E26-865E-4DA7-880D-026FF784B18C}">
      <dsp:nvSpPr>
        <dsp:cNvPr id="0" name=""/>
        <dsp:cNvSpPr/>
      </dsp:nvSpPr>
      <dsp:spPr>
        <a:xfrm>
          <a:off x="0" y="4523308"/>
          <a:ext cx="7362361" cy="1205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68BF1E-C60B-4EA5-BF9E-3E0D65D50E8E}">
      <dsp:nvSpPr>
        <dsp:cNvPr id="0" name=""/>
        <dsp:cNvSpPr/>
      </dsp:nvSpPr>
      <dsp:spPr>
        <a:xfrm>
          <a:off x="364688" y="4794564"/>
          <a:ext cx="663069" cy="6630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66714-18AC-4A69-8885-6D2CB03B9526}">
      <dsp:nvSpPr>
        <dsp:cNvPr id="0" name=""/>
        <dsp:cNvSpPr/>
      </dsp:nvSpPr>
      <dsp:spPr>
        <a:xfrm>
          <a:off x="1392446" y="4523308"/>
          <a:ext cx="5969914" cy="1205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591" tIns="127591" rIns="127591" bIns="12759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Provides security for 50 TB of financial data.</a:t>
          </a:r>
        </a:p>
      </dsp:txBody>
      <dsp:txXfrm>
        <a:off x="1392446" y="4523308"/>
        <a:ext cx="5969914" cy="1205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6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8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5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4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7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3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5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1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2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2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8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1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A4EF4-4B16-DB43-9AC3-59C38C06E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Devops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Project 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A4CEF-0A92-4A41-88D0-17069ED0D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Gai </a:t>
            </a:r>
            <a:r>
              <a:rPr lang="en-US" dirty="0" err="1"/>
              <a:t>Tianyue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C022BB-EC6A-4845-9599-2A2BA44EAC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58" r="32910" b="1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39" name="Straight Connector 33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5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430E9F-3B61-4A75-9A34-1EF839CC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93CC3-99AA-471D-9142-5BD2235D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5A1EFF-2E6F-4210-A283-AF9BE5B0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C9A7BB-4074-4704-B5B6-B526355D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5622E3-2C65-496F-9C3F-CBEE219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ED111D-3746-4B9C-AEE8-7AB83467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75AE1D3C-1EF9-4A89-B613-EE7B78910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5DC68E7-6E6E-1444-8680-CD49D2BF6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97395"/>
            <a:ext cx="10064376" cy="1229756"/>
          </a:xfrm>
        </p:spPr>
        <p:txBody>
          <a:bodyPr>
            <a:normAutofit/>
          </a:bodyPr>
          <a:lstStyle/>
          <a:p>
            <a:r>
              <a:rPr lang="en-US"/>
              <a:t>COMPANY DIAGNOSIS </a:t>
            </a:r>
            <a:endParaRPr lang="en-US" dirty="0"/>
          </a:p>
        </p:txBody>
      </p:sp>
      <p:cxnSp>
        <p:nvCxnSpPr>
          <p:cNvPr id="18" name="Straight Connector 22">
            <a:extLst>
              <a:ext uri="{FF2B5EF4-FFF2-40B4-BE49-F238E27FC236}">
                <a16:creationId xmlns:a16="http://schemas.microsoft.com/office/drawing/2014/main" id="{6DE80A3F-530A-4181-887F-9AAF6DCBF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40E9AFE2-293A-451F-9F41-38B462EC4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8671869"/>
              </p:ext>
            </p:extLst>
          </p:nvPr>
        </p:nvGraphicFramePr>
        <p:xfrm>
          <a:off x="818708" y="2552700"/>
          <a:ext cx="10712302" cy="3503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5352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F2280E7-C41F-468E-9B90-F9CCEFF11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9AB8C8D-4908-0942-9164-091DA4C17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1" y="675167"/>
            <a:ext cx="2254777" cy="4153821"/>
          </a:xfrm>
        </p:spPr>
        <p:txBody>
          <a:bodyPr anchor="t">
            <a:normAutofit/>
          </a:bodyPr>
          <a:lstStyle/>
          <a:p>
            <a:r>
              <a:rPr lang="en-US" sz="2000"/>
              <a:t>COMPANY DIAGNOSIS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6BEE7D-E1CB-4E40-A841-6C2F1C6D3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89111" y="6954"/>
            <a:ext cx="709684" cy="68440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7A7FAF3-0336-4EB0-BFEE-05F79B6C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934" y="-6954"/>
            <a:ext cx="322728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16CAE-88EB-AB46-8E2A-B19B91EEACC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0" y="533401"/>
            <a:ext cx="6477000" cy="5771480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200" b="1" dirty="0"/>
              <a:t>Team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SG" sz="2200" dirty="0"/>
              <a:t>Simon Quek, CEO, has the expertise and experience in the finance industry, but needs to embrace tech transformation more.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SG" sz="2200" dirty="0"/>
              <a:t>Edmund </a:t>
            </a:r>
            <a:r>
              <a:rPr lang="en-SG" sz="2200" dirty="0" err="1"/>
              <a:t>Toh</a:t>
            </a:r>
            <a:r>
              <a:rPr lang="en-SG" sz="2200" dirty="0"/>
              <a:t>, Head of IT &amp; Operation, prefers using local server.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SG" sz="2200" dirty="0"/>
              <a:t>Carol Ong, Head of Product and Interim Head of Engineering, a recent member of the company. has vast experience in the Tech industry.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SG" sz="2200" dirty="0"/>
              <a:t>Jayson Lim, Lead Developer and lead engineer, the only person who can troubleshoot production outages.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b="1" dirty="0"/>
              <a:t>Value Proposition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“Helping people to improve their financial lives by delivering exceptional financial-management products”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16419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68FD3-A63A-4B41-BBD1-EAAD52892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/>
          <a:p>
            <a:r>
              <a:rPr lang="en-US"/>
              <a:t>Competitor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3218AD-B841-A346-8CB9-6E71C2AB3F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26" r="14027" b="-2"/>
          <a:stretch/>
        </p:blipFill>
        <p:spPr>
          <a:xfrm>
            <a:off x="21" y="-7444"/>
            <a:ext cx="4668962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E3B63-C4F1-F949-8687-60E156E51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Mint – The Swiss army knife of personal finance management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b="1" dirty="0"/>
              <a:t>A variety of target Platform</a:t>
            </a:r>
            <a:r>
              <a:rPr lang="en-US" dirty="0"/>
              <a:t>: web, Android, IOS (including the Apple Watch App)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b="1" dirty="0"/>
              <a:t>High-security</a:t>
            </a:r>
            <a:r>
              <a:rPr lang="en-US" dirty="0"/>
              <a:t>: account linked to bank cards and other personal information.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b="1" dirty="0"/>
              <a:t>Real Time Synchronization</a:t>
            </a:r>
            <a:r>
              <a:rPr lang="en-US" dirty="0"/>
              <a:t>: By aggregating the data from a user’s bank account with guided financial suggestions and investments, it can easily manage finances in real time.</a:t>
            </a:r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48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0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6B78E-2FDB-D841-9DC1-1F75E51D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705" y="542926"/>
            <a:ext cx="4439894" cy="1668143"/>
          </a:xfrm>
        </p:spPr>
        <p:txBody>
          <a:bodyPr>
            <a:normAutofit/>
          </a:bodyPr>
          <a:lstStyle/>
          <a:p>
            <a:r>
              <a:rPr lang="en-US" cap="none" dirty="0"/>
              <a:t>DevOps</a:t>
            </a:r>
            <a:r>
              <a:rPr lang="en-US" dirty="0"/>
              <a:t> </a:t>
            </a:r>
            <a:r>
              <a:rPr lang="en-US" cap="none" dirty="0"/>
              <a:t>Solutions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25DD7-CE2E-FC4B-B718-8A65A1F40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43238"/>
            <a:ext cx="5270053" cy="2371523"/>
          </a:xfrm>
          <a:prstGeom prst="rect">
            <a:avLst/>
          </a:prstGeom>
        </p:spPr>
      </p:pic>
      <p:cxnSp>
        <p:nvCxnSpPr>
          <p:cNvPr id="28" name="Straight Connector 12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C003F-1BE8-DE4F-BA04-18E186B40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706" y="2211069"/>
            <a:ext cx="4439894" cy="411353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SG" sz="2000" dirty="0"/>
              <a:t>Benefits: Accelerating Software Delivery by bridging the gap between development and operation teams.</a:t>
            </a:r>
          </a:p>
          <a:p>
            <a:pPr marL="0" indent="0">
              <a:lnSpc>
                <a:spcPct val="90000"/>
              </a:lnSpc>
              <a:buNone/>
            </a:pPr>
            <a:endParaRPr lang="en-SG" sz="2000" dirty="0"/>
          </a:p>
          <a:p>
            <a:pPr>
              <a:lnSpc>
                <a:spcPct val="90000"/>
              </a:lnSpc>
            </a:pPr>
            <a:r>
              <a:rPr lang="en-SG" sz="2000" b="1" dirty="0"/>
              <a:t>Continuous Deployment </a:t>
            </a:r>
            <a:r>
              <a:rPr lang="en-SG" sz="2000" dirty="0"/>
              <a:t>to automate repetitive tasks and focus more on actual testing thereby improving the company’s overall productivity.</a:t>
            </a:r>
          </a:p>
          <a:p>
            <a:pPr>
              <a:lnSpc>
                <a:spcPct val="90000"/>
              </a:lnSpc>
            </a:pPr>
            <a:r>
              <a:rPr lang="en-SG" sz="2000" b="1" dirty="0"/>
              <a:t>Continuous Integration </a:t>
            </a:r>
            <a:r>
              <a:rPr lang="en-SG" sz="2000" dirty="0"/>
              <a:t>of code into a shared repository several times a day with each check-in then verified by an automated build allows team to detect problems early.</a:t>
            </a: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409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A5BB70-1673-4097-A7F8-BCF5F4F19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7AA72C55-67D2-47FE-9C0B-01A954C8B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4307196" cy="685799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320626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320626 w 6125882"/>
              <a:gd name="connsiteY4" fmla="*/ 0 h 6857998"/>
              <a:gd name="connsiteX0" fmla="*/ 2034528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034528 w 5839784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9784" h="6857998">
                <a:moveTo>
                  <a:pt x="2034528" y="0"/>
                </a:moveTo>
                <a:lnTo>
                  <a:pt x="5839784" y="0"/>
                </a:lnTo>
                <a:lnTo>
                  <a:pt x="5839784" y="6857998"/>
                </a:lnTo>
                <a:lnTo>
                  <a:pt x="0" y="6856093"/>
                </a:lnTo>
                <a:lnTo>
                  <a:pt x="2034528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0F842C-8925-4B40-A32C-3DD5FA76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908" y="657225"/>
            <a:ext cx="2965938" cy="2921385"/>
          </a:xfrm>
        </p:spPr>
        <p:txBody>
          <a:bodyPr anchor="t">
            <a:normAutofit/>
          </a:bodyPr>
          <a:lstStyle/>
          <a:p>
            <a:r>
              <a:rPr lang="en-US" sz="3600"/>
              <a:t>Moving to cloud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D23ACC-C318-4DEB-B776-570408C7F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20896" y="4496637"/>
            <a:ext cx="3764149" cy="2361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4">
            <a:extLst>
              <a:ext uri="{FF2B5EF4-FFF2-40B4-BE49-F238E27FC236}">
                <a16:creationId xmlns:a16="http://schemas.microsoft.com/office/drawing/2014/main" id="{C5D9BE15-6B66-4F4C-B41A-B2A4C3049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884066"/>
            <a:ext cx="3140110" cy="497393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0A0196-5C0C-4FB9-89BB-8E6EBC8937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559979"/>
              </p:ext>
            </p:extLst>
          </p:nvPr>
        </p:nvGraphicFramePr>
        <p:xfrm>
          <a:off x="4328092" y="657225"/>
          <a:ext cx="7362361" cy="5731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5062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1323" y="-5553"/>
            <a:ext cx="8860678" cy="687330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229836 w 5905812"/>
              <a:gd name="connsiteY0" fmla="*/ 0 h 6888661"/>
              <a:gd name="connsiteX1" fmla="*/ 5905812 w 5905812"/>
              <a:gd name="connsiteY1" fmla="*/ 11953 h 6888661"/>
              <a:gd name="connsiteX2" fmla="*/ 5905812 w 5905812"/>
              <a:gd name="connsiteY2" fmla="*/ 6869951 h 6888661"/>
              <a:gd name="connsiteX3" fmla="*/ 0 w 5905812"/>
              <a:gd name="connsiteY3" fmla="*/ 6888661 h 6888661"/>
              <a:gd name="connsiteX4" fmla="*/ 1229836 w 5905812"/>
              <a:gd name="connsiteY4" fmla="*/ 0 h 6888661"/>
              <a:gd name="connsiteX0" fmla="*/ 1156550 w 5832526"/>
              <a:gd name="connsiteY0" fmla="*/ 0 h 6883466"/>
              <a:gd name="connsiteX1" fmla="*/ 5832526 w 5832526"/>
              <a:gd name="connsiteY1" fmla="*/ 11953 h 6883466"/>
              <a:gd name="connsiteX2" fmla="*/ 5832526 w 5832526"/>
              <a:gd name="connsiteY2" fmla="*/ 6869951 h 6883466"/>
              <a:gd name="connsiteX3" fmla="*/ 0 w 5832526"/>
              <a:gd name="connsiteY3" fmla="*/ 6883466 h 6883466"/>
              <a:gd name="connsiteX4" fmla="*/ 1156550 w 5832526"/>
              <a:gd name="connsiteY4" fmla="*/ 0 h 6883466"/>
              <a:gd name="connsiteX0" fmla="*/ 1104130 w 5780106"/>
              <a:gd name="connsiteY0" fmla="*/ 0 h 6873306"/>
              <a:gd name="connsiteX1" fmla="*/ 5780106 w 5780106"/>
              <a:gd name="connsiteY1" fmla="*/ 11953 h 6873306"/>
              <a:gd name="connsiteX2" fmla="*/ 5780106 w 5780106"/>
              <a:gd name="connsiteY2" fmla="*/ 6869951 h 6873306"/>
              <a:gd name="connsiteX3" fmla="*/ 0 w 5780106"/>
              <a:gd name="connsiteY3" fmla="*/ 6873306 h 6873306"/>
              <a:gd name="connsiteX4" fmla="*/ 1104130 w 5780106"/>
              <a:gd name="connsiteY4" fmla="*/ 0 h 6873306"/>
              <a:gd name="connsiteX0" fmla="*/ 1064815 w 5740791"/>
              <a:gd name="connsiteY0" fmla="*/ 0 h 6869951"/>
              <a:gd name="connsiteX1" fmla="*/ 5740791 w 5740791"/>
              <a:gd name="connsiteY1" fmla="*/ 11953 h 6869951"/>
              <a:gd name="connsiteX2" fmla="*/ 5740791 w 5740791"/>
              <a:gd name="connsiteY2" fmla="*/ 6869951 h 6869951"/>
              <a:gd name="connsiteX3" fmla="*/ 0 w 5740791"/>
              <a:gd name="connsiteY3" fmla="*/ 6863146 h 6869951"/>
              <a:gd name="connsiteX4" fmla="*/ 1064815 w 5740791"/>
              <a:gd name="connsiteY4" fmla="*/ 0 h 6869951"/>
              <a:gd name="connsiteX0" fmla="*/ 1038605 w 5714581"/>
              <a:gd name="connsiteY0" fmla="*/ 0 h 6873306"/>
              <a:gd name="connsiteX1" fmla="*/ 5714581 w 5714581"/>
              <a:gd name="connsiteY1" fmla="*/ 11953 h 6873306"/>
              <a:gd name="connsiteX2" fmla="*/ 5714581 w 5714581"/>
              <a:gd name="connsiteY2" fmla="*/ 6869951 h 6873306"/>
              <a:gd name="connsiteX3" fmla="*/ 0 w 5714581"/>
              <a:gd name="connsiteY3" fmla="*/ 6873306 h 6873306"/>
              <a:gd name="connsiteX4" fmla="*/ 1038605 w 5714581"/>
              <a:gd name="connsiteY4" fmla="*/ 0 h 687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4581" h="6873306">
                <a:moveTo>
                  <a:pt x="1038605" y="0"/>
                </a:moveTo>
                <a:lnTo>
                  <a:pt x="5714581" y="11953"/>
                </a:lnTo>
                <a:lnTo>
                  <a:pt x="5714581" y="6869951"/>
                </a:lnTo>
                <a:lnTo>
                  <a:pt x="0" y="6873306"/>
                </a:lnTo>
                <a:lnTo>
                  <a:pt x="103860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04D9C-099F-7347-9852-9D57677E3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4" y="675167"/>
            <a:ext cx="3971261" cy="4064174"/>
          </a:xfrm>
        </p:spPr>
        <p:txBody>
          <a:bodyPr anchor="t">
            <a:normAutofit/>
          </a:bodyPr>
          <a:lstStyle/>
          <a:p>
            <a:r>
              <a:rPr lang="en-US" sz="3400"/>
              <a:t>Improvements for financial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E4AD2-808B-BC48-816D-EA808484D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026" y="533400"/>
            <a:ext cx="5883964" cy="5771481"/>
          </a:xfrm>
        </p:spPr>
        <p:txBody>
          <a:bodyPr anchor="ctr">
            <a:normAutofit/>
          </a:bodyPr>
          <a:lstStyle/>
          <a:p>
            <a:r>
              <a:rPr lang="en-SG"/>
              <a:t> Portfolio Optimization with Python Packages which considers different portfolio balancing strategies (%-of-Portfolio, CPPI etc.) </a:t>
            </a:r>
          </a:p>
          <a:p>
            <a:r>
              <a:rPr lang="en-SG"/>
              <a:t>Bloomberg Real-time Data Feed for the latest financial data, order flow information, industry statistics etc. Additional Alt Data Feed if firm is doing complex strategies </a:t>
            </a:r>
          </a:p>
          <a:p>
            <a:r>
              <a:rPr lang="en-SG"/>
              <a:t>C++ Trade Execution to take advantage of high-volume asset movements for the best bid- ask offers. </a:t>
            </a:r>
          </a:p>
          <a:p>
            <a:r>
              <a:rPr lang="en-SG"/>
              <a:t>To mitigate technological Risks. Build the technology on a scalable technology, i.e. Kubernetes, in order to successfully onboard users without crippling the entire platform. </a:t>
            </a:r>
          </a:p>
          <a:p>
            <a:endParaRPr lang="en-US" dirty="0"/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4894729"/>
            <a:ext cx="4206239" cy="196787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1373" y="0"/>
            <a:ext cx="463526" cy="691388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622320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DarkSeedLeftStep">
      <a:dk1>
        <a:srgbClr val="000000"/>
      </a:dk1>
      <a:lt1>
        <a:srgbClr val="FFFFFF"/>
      </a:lt1>
      <a:dk2>
        <a:srgbClr val="242A41"/>
      </a:dk2>
      <a:lt2>
        <a:srgbClr val="E2E8E4"/>
      </a:lt2>
      <a:accent1>
        <a:srgbClr val="DD3397"/>
      </a:accent1>
      <a:accent2>
        <a:srgbClr val="CA21CB"/>
      </a:accent2>
      <a:accent3>
        <a:srgbClr val="9533DD"/>
      </a:accent3>
      <a:accent4>
        <a:srgbClr val="563FD2"/>
      </a:accent4>
      <a:accent5>
        <a:srgbClr val="335FDD"/>
      </a:accent5>
      <a:accent6>
        <a:srgbClr val="2194CB"/>
      </a:accent6>
      <a:hlink>
        <a:srgbClr val="616BCA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</Words>
  <Application>Microsoft Macintosh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Univers Condensed Light</vt:lpstr>
      <vt:lpstr>Walbaum Display Light</vt:lpstr>
      <vt:lpstr>AngleLinesVTI</vt:lpstr>
      <vt:lpstr>Devops  Project 1 </vt:lpstr>
      <vt:lpstr>COMPANY DIAGNOSIS </vt:lpstr>
      <vt:lpstr>COMPANY DIAGNOSIS </vt:lpstr>
      <vt:lpstr>Competitor analysis</vt:lpstr>
      <vt:lpstr>DevOps Solutions</vt:lpstr>
      <vt:lpstr>Moving to cloud</vt:lpstr>
      <vt:lpstr>Improvements for financial services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 Project 1 </dc:title>
  <dc:creator>fgvn263</dc:creator>
  <cp:lastModifiedBy>fgvn263</cp:lastModifiedBy>
  <cp:revision>1</cp:revision>
  <dcterms:created xsi:type="dcterms:W3CDTF">2020-09-07T20:24:21Z</dcterms:created>
  <dcterms:modified xsi:type="dcterms:W3CDTF">2020-09-07T20:25:18Z</dcterms:modified>
</cp:coreProperties>
</file>