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610" y="62426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610" y="1405539"/>
            <a:ext cx="9427845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tocole/Final_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data/rwd-billboard-data" TargetMode="External"/><Relationship Id="rId2" Type="http://schemas.openxmlformats.org/officeDocument/2006/relationships/hyperlink" Target="https://www.kaggle.com/datasets/dhruvildave/billboard-the-hot-100-son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ius.com/" TargetMode="External"/><Relationship Id="rId4" Type="http://schemas.openxmlformats.org/officeDocument/2006/relationships/hyperlink" Target="https://www.billboard.com/char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usicleague/comments/kq3p3b/theme_ideas/" TargetMode="External"/><Relationship Id="rId2" Type="http://schemas.openxmlformats.org/officeDocument/2006/relationships/hyperlink" Target="https://cs.brown.edu/courses/cs100/students/project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1054" y="2703194"/>
            <a:ext cx="801624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30595" algn="l"/>
              </a:tabLst>
            </a:pPr>
            <a:r>
              <a:rPr sz="7200" dirty="0"/>
              <a:t>MUSIC</a:t>
            </a:r>
            <a:r>
              <a:rPr sz="7200" spc="-100" dirty="0"/>
              <a:t> </a:t>
            </a:r>
            <a:r>
              <a:rPr sz="7200" spc="-10" dirty="0"/>
              <a:t>WORDS</a:t>
            </a:r>
            <a:r>
              <a:rPr sz="7200" dirty="0"/>
              <a:t>	</a:t>
            </a:r>
            <a:r>
              <a:rPr sz="7200" spc="-200" dirty="0"/>
              <a:t>SLAP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2522220" y="4086288"/>
            <a:ext cx="7146925" cy="99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By:</a:t>
            </a:r>
            <a:r>
              <a:rPr sz="21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21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2100"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sz="21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Location:</a:t>
            </a:r>
            <a:r>
              <a:rPr sz="21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https://github.com/gaitocole/Final_Project.git</a:t>
            </a:r>
            <a:r>
              <a:rPr sz="2100" u="none" spc="-3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(See</a:t>
            </a:r>
            <a:r>
              <a:rPr sz="2100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none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Music_Trends)</a:t>
            </a:r>
            <a:endParaRPr sz="21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947A-AC45-723C-33CE-E96A74C0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034153-2CF6-20BF-2451-1B912F1571FF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7C424D-0A68-7A8B-BDD5-FBFE2ED04B76}"/>
              </a:ext>
            </a:extLst>
          </p:cNvPr>
          <p:cNvSpPr txBox="1">
            <a:spLocks/>
          </p:cNvSpPr>
          <p:nvPr/>
        </p:nvSpPr>
        <p:spPr>
          <a:xfrm>
            <a:off x="1451610" y="609600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Research 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12A91-3FDF-843D-0CA0-ED0D8E251450}"/>
              </a:ext>
            </a:extLst>
          </p:cNvPr>
          <p:cNvSpPr txBox="1">
            <a:spLocks/>
          </p:cNvSpPr>
          <p:nvPr/>
        </p:nvSpPr>
        <p:spPr>
          <a:xfrm>
            <a:off x="1451610" y="1405539"/>
            <a:ext cx="9427845" cy="3207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181B0D"/>
                </a:solidFill>
                <a:latin typeface="Franklin Gothic Medium"/>
                <a:ea typeface="+mn-ea"/>
                <a:cs typeface="Franklin Gothic Medium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Can lyrics predict Billboard chart success?</a:t>
            </a:r>
          </a:p>
          <a:p>
            <a:r>
              <a:rPr lang="en-US" dirty="0"/>
              <a:t>2. Are thematic correlations evident among top hits?</a:t>
            </a:r>
          </a:p>
          <a:p>
            <a:r>
              <a:rPr lang="en-US" dirty="0"/>
              <a:t>3. Do world events influence lyrical content?</a:t>
            </a:r>
          </a:p>
          <a:p>
            <a:endParaRPr lang="en-US" dirty="0"/>
          </a:p>
          <a:p>
            <a:pPr marL="396875" marR="377825" indent="-384810">
              <a:lnSpc>
                <a:spcPct val="125200"/>
              </a:lnSpc>
              <a:spcBef>
                <a:spcPts val="600"/>
              </a:spcBef>
              <a:buChar char="■"/>
              <a:tabLst>
                <a:tab pos="542925" algn="l"/>
              </a:tabLst>
            </a:pP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lang="en-US"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</a:t>
            </a:r>
            <a:r>
              <a:rPr lang="en-US"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</a:t>
            </a:r>
            <a:r>
              <a:rPr lang="en-US"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lang="en-US"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Kaggle/</a:t>
            </a:r>
            <a:r>
              <a:rPr lang="en-US" sz="2000" spc="-10" dirty="0" err="1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/Billboard: 	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https://www.kaggle.com/datasets/dhruvildave/billboard-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the-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hot-</a:t>
            </a:r>
            <a:r>
              <a:rPr lang="en-US" sz="2000" i="1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100-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songs</a:t>
            </a:r>
            <a:r>
              <a:rPr lang="en-US" sz="20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https://github.com/utdata/rwd-</a:t>
            </a:r>
            <a:r>
              <a:rPr lang="en-US" sz="2000" i="1" u="sng" spc="-25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billboard-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data</a:t>
            </a:r>
            <a:endParaRPr lang="en-US" sz="2000" dirty="0"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Original</a:t>
            </a:r>
            <a:r>
              <a:rPr lang="en-US"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Source:</a:t>
            </a:r>
            <a:r>
              <a:rPr lang="en-US"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4"/>
              </a:rPr>
              <a:t>https://www.billboard.com/charts/</a:t>
            </a:r>
            <a:r>
              <a:rPr lang="en-US" sz="20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Lyrics:</a:t>
            </a:r>
            <a:r>
              <a:rPr lang="en-US" sz="20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Genuis</a:t>
            </a:r>
            <a:r>
              <a:rPr lang="en-US" sz="2000" i="1" u="none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API</a:t>
            </a:r>
            <a:r>
              <a:rPr lang="en-US" sz="20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(built</a:t>
            </a:r>
            <a:r>
              <a:rPr lang="en-US" sz="2000" i="1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inhouse):</a:t>
            </a:r>
            <a:r>
              <a:rPr lang="en-US" sz="2000" i="1" u="none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5"/>
              </a:rPr>
              <a:t>https://genius.com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976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540" y="633793"/>
            <a:ext cx="39255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105" dirty="0"/>
              <a:t> </a:t>
            </a:r>
            <a:r>
              <a:rPr sz="4250" dirty="0"/>
              <a:t>What’s</a:t>
            </a:r>
            <a:r>
              <a:rPr sz="4250" spc="-95" dirty="0"/>
              <a:t> </a:t>
            </a:r>
            <a:r>
              <a:rPr sz="4250" spc="-45" dirty="0"/>
              <a:t>What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3295903" y="1270825"/>
            <a:ext cx="8236584" cy="342260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1170"/>
              </a:spcBef>
              <a:buChar char="■"/>
              <a:tabLst>
                <a:tab pos="396875" algn="l"/>
              </a:tabLst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project,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answer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following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questions:</a:t>
            </a:r>
            <a:endParaRPr sz="1800" dirty="0">
              <a:latin typeface="Franklin Gothic Medium"/>
              <a:cs typeface="Franklin Gothic Medium"/>
            </a:endParaRPr>
          </a:p>
          <a:p>
            <a:pPr marL="927735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thematic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correlation</a:t>
            </a:r>
            <a:r>
              <a:rPr sz="1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between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top</a:t>
            </a: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chart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hits?</a:t>
            </a:r>
            <a:endParaRPr sz="1800" dirty="0">
              <a:latin typeface="Franklin Gothic Medium"/>
              <a:cs typeface="Franklin Gothic Medium"/>
            </a:endParaRPr>
          </a:p>
          <a:p>
            <a:pPr marL="927735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words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themselves,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sz="1800" spc="3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correlated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world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events?</a:t>
            </a:r>
            <a:endParaRPr sz="1800" dirty="0">
              <a:latin typeface="Franklin Gothic Medium"/>
              <a:cs typeface="Franklin Gothic Medium"/>
            </a:endParaRPr>
          </a:p>
          <a:p>
            <a:pPr marL="655955">
              <a:lnSpc>
                <a:spcPct val="100000"/>
              </a:lnSpc>
              <a:spcBef>
                <a:spcPts val="985"/>
              </a:spcBef>
            </a:pP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Novel</a:t>
            </a:r>
            <a:r>
              <a:rPr sz="425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Ideas</a:t>
            </a:r>
            <a:r>
              <a:rPr sz="4250" spc="-1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Prior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Works</a:t>
            </a:r>
            <a:endParaRPr sz="4250" dirty="0">
              <a:latin typeface="Franklin Gothic Medium"/>
              <a:cs typeface="Franklin Gothic Medium"/>
            </a:endParaRPr>
          </a:p>
          <a:p>
            <a:pPr marL="396875" indent="-384175">
              <a:lnSpc>
                <a:spcPts val="2095"/>
              </a:lnSpc>
              <a:spcBef>
                <a:spcPts val="1365"/>
              </a:spcBef>
              <a:buChar char="■"/>
              <a:tabLst>
                <a:tab pos="396875" algn="l"/>
              </a:tabLst>
            </a:pP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didn’t</a:t>
            </a:r>
            <a:r>
              <a:rPr sz="1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explicitly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look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similar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themes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projects</a:t>
            </a:r>
            <a:endParaRPr sz="1800" dirty="0">
              <a:latin typeface="Franklin Gothic Medium"/>
              <a:cs typeface="Franklin Gothic Medium"/>
            </a:endParaRPr>
          </a:p>
          <a:p>
            <a:pPr marL="396875">
              <a:lnSpc>
                <a:spcPts val="2095"/>
              </a:lnSpc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as:</a:t>
            </a:r>
            <a:endParaRPr sz="1800" dirty="0">
              <a:latin typeface="Franklin Gothic Medium"/>
              <a:cs typeface="Franklin Gothic Medium"/>
            </a:endParaRPr>
          </a:p>
          <a:p>
            <a:pPr marL="542925" marR="390525">
              <a:lnSpc>
                <a:spcPct val="125099"/>
              </a:lnSpc>
              <a:spcBef>
                <a:spcPts val="5"/>
              </a:spcBef>
            </a:pP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https://cs.brown.edu/courses/cs100/students/project11/</a:t>
            </a:r>
            <a:r>
              <a:rPr sz="18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https://www.reddit.com/r/musicleague/comments/kq3p3b/theme_ideas/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202" y="657860"/>
            <a:ext cx="1585595" cy="49771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0955" marR="80645">
              <a:lnSpc>
                <a:spcPct val="90300"/>
              </a:lnSpc>
              <a:spcBef>
                <a:spcPts val="590"/>
              </a:spcBef>
            </a:pP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Whose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sz="3950" spc="-1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Group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endParaRPr sz="3950">
              <a:latin typeface="Franklin Gothic Medium"/>
              <a:cs typeface="Franklin Gothic Medium"/>
            </a:endParaRPr>
          </a:p>
          <a:p>
            <a:pPr marL="2095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1800">
              <a:latin typeface="Franklin Gothic Medium"/>
              <a:cs typeface="Franklin Gothic Medium"/>
            </a:endParaRPr>
          </a:p>
          <a:p>
            <a:pPr marL="20955" marR="5080">
              <a:lnSpc>
                <a:spcPts val="4280"/>
              </a:lnSpc>
              <a:spcBef>
                <a:spcPts val="1825"/>
              </a:spcBef>
            </a:pP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Where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you</a:t>
            </a:r>
            <a:r>
              <a:rPr sz="3950" spc="-1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at?</a:t>
            </a:r>
            <a:endParaRPr sz="39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Saved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Locally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What</a:t>
            </a:r>
            <a:r>
              <a:rPr spc="-1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do</a:t>
            </a:r>
            <a:r>
              <a:rPr spc="-140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25" dirty="0"/>
              <a:t>world</a:t>
            </a:r>
            <a:r>
              <a:rPr spc="-150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spc="-10" dirty="0"/>
              <a:t>tune?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1610" y="1421828"/>
            <a:ext cx="8776970" cy="45370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Anticipated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Work: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Cleaning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None</a:t>
            </a:r>
            <a:endParaRPr sz="2000">
              <a:latin typeface="Franklin Gothic Medium"/>
              <a:cs typeface="Franklin Gothic Medium"/>
            </a:endParaRPr>
          </a:p>
          <a:p>
            <a:pPr marL="927735" marR="280035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few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errors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been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mentioned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throughout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discourse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quite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clean.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Incorporation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endParaRPr sz="2000">
              <a:latin typeface="Franklin Gothic Medium"/>
              <a:cs typeface="Franklin Gothic Medium"/>
            </a:endParaRPr>
          </a:p>
          <a:p>
            <a:pPr marL="927735" marR="414655">
              <a:lnSpc>
                <a:spcPct val="95500"/>
              </a:lnSpc>
              <a:spcBef>
                <a:spcPts val="1165"/>
              </a:spcBef>
            </a:pP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begun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obtaining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songs.</a:t>
            </a:r>
            <a:r>
              <a:rPr sz="2000" spc="3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along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with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any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identification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longest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tasking.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Preprocessing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endParaRPr sz="2000">
              <a:latin typeface="Franklin Gothic Medium"/>
              <a:cs typeface="Franklin Gothic Medium"/>
            </a:endParaRPr>
          </a:p>
          <a:p>
            <a:pPr marL="927735" marR="5080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Here</a:t>
            </a:r>
            <a:r>
              <a:rPr sz="2000" spc="-1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 stastical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analysis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perform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further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data.</a:t>
            </a:r>
            <a:r>
              <a:rPr sz="2000" spc="4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volume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data</a:t>
            </a:r>
            <a:endParaRPr sz="2000">
              <a:latin typeface="Franklin Gothic Medium"/>
              <a:cs typeface="Franklin Gothic Medium"/>
            </a:endParaRPr>
          </a:p>
          <a:p>
            <a:pPr marL="927735">
              <a:lnSpc>
                <a:spcPts val="2205"/>
              </a:lnSpc>
            </a:pP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~52weeks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60+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years,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once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established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When</a:t>
            </a:r>
            <a:r>
              <a:rPr spc="-175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spc="-10" dirty="0"/>
              <a:t>we</a:t>
            </a:r>
            <a:r>
              <a:rPr spc="-190" dirty="0"/>
              <a:t> </a:t>
            </a:r>
            <a:r>
              <a:rPr spc="-75" dirty="0"/>
              <a:t>know</a:t>
            </a:r>
            <a:r>
              <a:rPr spc="-200" dirty="0"/>
              <a:t> </a:t>
            </a:r>
            <a:r>
              <a:rPr dirty="0"/>
              <a:t>we</a:t>
            </a:r>
            <a:r>
              <a:rPr spc="-195" dirty="0"/>
              <a:t> </a:t>
            </a:r>
            <a:r>
              <a:rPr spc="-10" dirty="0"/>
              <a:t>have</a:t>
            </a:r>
            <a:r>
              <a:rPr spc="-190" dirty="0"/>
              <a:t> </a:t>
            </a:r>
            <a:r>
              <a:rPr dirty="0"/>
              <a:t>a</a:t>
            </a:r>
            <a:r>
              <a:rPr spc="-225" dirty="0"/>
              <a:t> </a:t>
            </a:r>
            <a:r>
              <a:rPr spc="-20" dirty="0"/>
              <a:t>hit?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pc="-10" dirty="0"/>
              <a:t>Tools:</a:t>
            </a:r>
          </a:p>
          <a:p>
            <a:pPr marL="927735" marR="382905">
              <a:lnSpc>
                <a:spcPct val="93900"/>
              </a:lnSpc>
              <a:spcBef>
                <a:spcPts val="1205"/>
              </a:spcBef>
            </a:pPr>
            <a:r>
              <a:rPr spc="-50" dirty="0"/>
              <a:t>Ultimately,</a:t>
            </a:r>
            <a:r>
              <a:rPr spc="-75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spc="-65" dirty="0"/>
              <a:t>am</a:t>
            </a:r>
            <a:r>
              <a:rPr spc="-60" dirty="0"/>
              <a:t> </a:t>
            </a:r>
            <a:r>
              <a:rPr dirty="0"/>
              <a:t>sure</a:t>
            </a:r>
            <a:r>
              <a:rPr spc="-8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there</a:t>
            </a:r>
            <a:r>
              <a:rPr spc="-2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trends</a:t>
            </a:r>
            <a:r>
              <a:rPr spc="-60" dirty="0"/>
              <a:t> </a:t>
            </a:r>
            <a:r>
              <a:rPr spc="-30" dirty="0"/>
              <a:t>within</a:t>
            </a:r>
            <a:r>
              <a:rPr spc="-7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music</a:t>
            </a:r>
            <a:r>
              <a:rPr spc="-65" dirty="0"/>
              <a:t> </a:t>
            </a:r>
            <a:r>
              <a:rPr dirty="0"/>
              <a:t>hits.</a:t>
            </a:r>
            <a:r>
              <a:rPr spc="400" dirty="0"/>
              <a:t> </a:t>
            </a:r>
            <a:r>
              <a:rPr dirty="0"/>
              <a:t>I</a:t>
            </a:r>
            <a:r>
              <a:rPr spc="-10" dirty="0"/>
              <a:t> plan</a:t>
            </a:r>
            <a:r>
              <a:rPr spc="-70" dirty="0"/>
              <a:t> </a:t>
            </a:r>
            <a:r>
              <a:rPr spc="-25" dirty="0"/>
              <a:t>on </a:t>
            </a:r>
            <a:r>
              <a:rPr spc="-20" dirty="0"/>
              <a:t>utilizing</a:t>
            </a:r>
            <a:r>
              <a:rPr spc="-60" dirty="0"/>
              <a:t> </a:t>
            </a:r>
            <a:r>
              <a:rPr spc="-20" dirty="0"/>
              <a:t>Jupyter</a:t>
            </a:r>
            <a:r>
              <a:rPr spc="-70" dirty="0"/>
              <a:t> </a:t>
            </a:r>
            <a:r>
              <a:rPr spc="-25" dirty="0"/>
              <a:t>Notebooks</a:t>
            </a:r>
            <a:r>
              <a:rPr spc="-8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stage</a:t>
            </a:r>
            <a:r>
              <a:rPr spc="-50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associated</a:t>
            </a:r>
            <a:r>
              <a:rPr spc="-80" dirty="0"/>
              <a:t> </a:t>
            </a:r>
            <a:r>
              <a:rPr dirty="0"/>
              <a:t>code.</a:t>
            </a:r>
            <a:r>
              <a:rPr spc="365" dirty="0"/>
              <a:t> </a:t>
            </a:r>
            <a:r>
              <a:rPr spc="-30" dirty="0"/>
              <a:t>Python3</a:t>
            </a:r>
            <a:r>
              <a:rPr spc="-95" dirty="0"/>
              <a:t> </a:t>
            </a:r>
            <a:r>
              <a:rPr spc="-20" dirty="0"/>
              <a:t>will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base</a:t>
            </a:r>
            <a:r>
              <a:rPr spc="-125" dirty="0"/>
              <a:t> </a:t>
            </a:r>
            <a:r>
              <a:rPr dirty="0"/>
              <a:t>coding</a:t>
            </a:r>
            <a:r>
              <a:rPr spc="-75" dirty="0"/>
              <a:t> </a:t>
            </a:r>
            <a:r>
              <a:rPr dirty="0"/>
              <a:t>language.</a:t>
            </a:r>
            <a:r>
              <a:rPr spc="34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spc="-10" dirty="0"/>
              <a:t>assume</a:t>
            </a:r>
            <a:r>
              <a:rPr spc="-114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35" dirty="0"/>
              <a:t>plotting</a:t>
            </a:r>
            <a:r>
              <a:rPr spc="-75" dirty="0"/>
              <a:t> </a:t>
            </a:r>
            <a:r>
              <a:rPr spc="-20" dirty="0"/>
              <a:t>will</a:t>
            </a:r>
            <a:r>
              <a:rPr spc="-65" dirty="0"/>
              <a:t> </a:t>
            </a:r>
            <a:r>
              <a:rPr dirty="0"/>
              <a:t>need</a:t>
            </a:r>
            <a:r>
              <a:rPr spc="-9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occur</a:t>
            </a:r>
            <a:r>
              <a:rPr spc="-110" dirty="0"/>
              <a:t> </a:t>
            </a:r>
            <a:r>
              <a:rPr spc="-25" dirty="0"/>
              <a:t>so </a:t>
            </a:r>
            <a:r>
              <a:rPr spc="-20" dirty="0"/>
              <a:t>ScikitLearn</a:t>
            </a:r>
            <a:r>
              <a:rPr spc="-25" dirty="0"/>
              <a:t> </a:t>
            </a:r>
            <a:r>
              <a:rPr spc="-20" dirty="0"/>
              <a:t>will</a:t>
            </a:r>
            <a:r>
              <a:rPr spc="-40" dirty="0"/>
              <a:t> </a:t>
            </a:r>
            <a:r>
              <a:rPr dirty="0"/>
              <a:t>also</a:t>
            </a:r>
            <a:r>
              <a:rPr spc="-9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functional</a:t>
            </a:r>
            <a:r>
              <a:rPr spc="-40" dirty="0"/>
              <a:t> </a:t>
            </a:r>
            <a:r>
              <a:rPr spc="-10" dirty="0"/>
              <a:t>library.</a:t>
            </a: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-10" dirty="0"/>
              <a:t>Evaluation:</a:t>
            </a:r>
          </a:p>
          <a:p>
            <a:pPr marL="927735" marR="5080">
              <a:lnSpc>
                <a:spcPts val="2250"/>
              </a:lnSpc>
              <a:spcBef>
                <a:spcPts val="1330"/>
              </a:spcBef>
            </a:pPr>
            <a:r>
              <a:rPr dirty="0"/>
              <a:t>In</a:t>
            </a:r>
            <a:r>
              <a:rPr spc="-90" dirty="0"/>
              <a:t> </a:t>
            </a:r>
            <a:r>
              <a:rPr spc="-25" dirty="0"/>
              <a:t>terms</a:t>
            </a:r>
            <a:r>
              <a:rPr spc="-6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finishing,</a:t>
            </a:r>
            <a:r>
              <a:rPr spc="-85" dirty="0"/>
              <a:t> </a:t>
            </a:r>
            <a:r>
              <a:rPr dirty="0"/>
              <a:t>being</a:t>
            </a:r>
            <a:r>
              <a:rPr spc="-55" dirty="0"/>
              <a:t> </a:t>
            </a:r>
            <a:r>
              <a:rPr dirty="0"/>
              <a:t>able</a:t>
            </a:r>
            <a:r>
              <a:rPr spc="-11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capture</a:t>
            </a:r>
            <a:r>
              <a:rPr spc="-105" dirty="0"/>
              <a:t> </a:t>
            </a:r>
            <a:r>
              <a:rPr dirty="0"/>
              <a:t>trends,</a:t>
            </a:r>
            <a:r>
              <a:rPr spc="-8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/>
              <a:t>dispel</a:t>
            </a:r>
            <a:r>
              <a:rPr spc="-114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idea</a:t>
            </a:r>
            <a:r>
              <a:rPr spc="-55" dirty="0"/>
              <a:t> </a:t>
            </a:r>
            <a:r>
              <a:rPr spc="-20" dirty="0"/>
              <a:t>that</a:t>
            </a:r>
            <a:r>
              <a:rPr spc="-60" dirty="0"/>
              <a:t> </a:t>
            </a:r>
            <a:r>
              <a:rPr spc="-10" dirty="0"/>
              <a:t>trends </a:t>
            </a:r>
            <a:r>
              <a:rPr spc="-20" dirty="0"/>
              <a:t>exist</a:t>
            </a:r>
            <a:r>
              <a:rPr spc="-85" dirty="0"/>
              <a:t> </a:t>
            </a:r>
            <a:r>
              <a:rPr spc="-20" dirty="0"/>
              <a:t>within</a:t>
            </a:r>
            <a:r>
              <a:rPr spc="-9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charts</a:t>
            </a:r>
            <a:r>
              <a:rPr spc="-80" dirty="0"/>
              <a:t> </a:t>
            </a:r>
            <a:r>
              <a:rPr spc="-40" dirty="0"/>
              <a:t>among</a:t>
            </a:r>
            <a:r>
              <a:rPr spc="-65" dirty="0"/>
              <a:t> </a:t>
            </a:r>
            <a:r>
              <a:rPr dirty="0"/>
              <a:t>lyrics.</a:t>
            </a:r>
            <a:r>
              <a:rPr spc="360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data</a:t>
            </a:r>
            <a:r>
              <a:rPr spc="-114" dirty="0"/>
              <a:t> </a:t>
            </a:r>
            <a:r>
              <a:rPr dirty="0"/>
              <a:t>isn’t</a:t>
            </a:r>
            <a:r>
              <a:rPr spc="-65" dirty="0"/>
              <a:t> </a:t>
            </a:r>
            <a:r>
              <a:rPr dirty="0"/>
              <a:t>dense</a:t>
            </a:r>
            <a:r>
              <a:rPr spc="-114" dirty="0"/>
              <a:t> </a:t>
            </a:r>
            <a:r>
              <a:rPr spc="-10" dirty="0"/>
              <a:t>enough</a:t>
            </a:r>
            <a:r>
              <a:rPr spc="-85" dirty="0"/>
              <a:t> </a:t>
            </a:r>
            <a:r>
              <a:rPr dirty="0"/>
              <a:t>there</a:t>
            </a:r>
            <a:r>
              <a:rPr spc="-50" dirty="0"/>
              <a:t> </a:t>
            </a:r>
            <a:r>
              <a:rPr spc="-25" dirty="0"/>
              <a:t>may </a:t>
            </a:r>
            <a:r>
              <a:rPr dirty="0"/>
              <a:t>be</a:t>
            </a:r>
            <a:r>
              <a:rPr spc="-40" dirty="0"/>
              <a:t> </a:t>
            </a:r>
            <a:r>
              <a:rPr spc="-20" dirty="0"/>
              <a:t>other</a:t>
            </a:r>
            <a:r>
              <a:rPr spc="-95" dirty="0"/>
              <a:t> </a:t>
            </a:r>
            <a:r>
              <a:rPr spc="-25" dirty="0"/>
              <a:t>methods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evaluation</a:t>
            </a:r>
            <a:r>
              <a:rPr spc="-80" dirty="0"/>
              <a:t> </a:t>
            </a:r>
            <a:r>
              <a:rPr spc="-20" dirty="0"/>
              <a:t>like</a:t>
            </a:r>
            <a:r>
              <a:rPr spc="-40" dirty="0"/>
              <a:t> </a:t>
            </a:r>
            <a:r>
              <a:rPr dirty="0"/>
              <a:t>beat</a:t>
            </a:r>
            <a:r>
              <a:rPr spc="-5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chord</a:t>
            </a:r>
            <a:r>
              <a:rPr spc="-65" dirty="0"/>
              <a:t> </a:t>
            </a:r>
            <a:r>
              <a:rPr spc="-20" dirty="0"/>
              <a:t>progression,</a:t>
            </a:r>
            <a:r>
              <a:rPr spc="-85" dirty="0"/>
              <a:t> </a:t>
            </a:r>
            <a:r>
              <a:rPr dirty="0"/>
              <a:t>but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5" dirty="0"/>
              <a:t>the</a:t>
            </a:r>
          </a:p>
          <a:p>
            <a:pPr marL="927735">
              <a:lnSpc>
                <a:spcPts val="2210"/>
              </a:lnSpc>
            </a:pPr>
            <a:r>
              <a:rPr spc="-40" dirty="0"/>
              <a:t>moment,</a:t>
            </a:r>
            <a:r>
              <a:rPr spc="-75" dirty="0"/>
              <a:t> </a:t>
            </a:r>
            <a:r>
              <a:rPr dirty="0"/>
              <a:t>I</a:t>
            </a:r>
            <a:r>
              <a:rPr spc="-70" dirty="0"/>
              <a:t> </a:t>
            </a:r>
            <a:r>
              <a:rPr dirty="0"/>
              <a:t>don’t</a:t>
            </a:r>
            <a:r>
              <a:rPr spc="-45" dirty="0"/>
              <a:t> </a:t>
            </a:r>
            <a:r>
              <a:rPr spc="-10" dirty="0"/>
              <a:t>plan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spc="-20" dirty="0"/>
              <a:t>analyzing</a:t>
            </a:r>
            <a:r>
              <a:rPr spc="-35" dirty="0"/>
              <a:t> </a:t>
            </a:r>
            <a:r>
              <a:rPr spc="-10" dirty="0"/>
              <a:t>that.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2B332-C5C4-6849-1AAE-5B9DA52C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4CDF2E-504B-1150-64FD-50DC7F9B759B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F4A093-F347-90D7-10AE-0673F630A630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graph with colorful squares and dots&#10;&#10;Description automatically generated with medium confidence">
            <a:extLst>
              <a:ext uri="{FF2B5EF4-FFF2-40B4-BE49-F238E27FC236}">
                <a16:creationId xmlns:a16="http://schemas.microsoft.com/office/drawing/2014/main" id="{E2C90F00-5F53-D340-1BFB-EEA37A82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78524"/>
            <a:ext cx="5430180" cy="360767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B952BE6B-95BB-D849-6F75-3BF265AE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93097"/>
            <a:ext cx="4355882" cy="3524634"/>
          </a:xfrm>
          <a:prstGeom prst="rect">
            <a:avLst/>
          </a:prstGeom>
        </p:spPr>
      </p:pic>
      <p:pic>
        <p:nvPicPr>
          <p:cNvPr id="5" name="Picture 4" descr="A red white and blue graph&#10;&#10;Description automatically generated">
            <a:extLst>
              <a:ext uri="{FF2B5EF4-FFF2-40B4-BE49-F238E27FC236}">
                <a16:creationId xmlns:a16="http://schemas.microsoft.com/office/drawing/2014/main" id="{0AA19A2D-F80D-B158-479C-52DA4C305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01" y="4018372"/>
            <a:ext cx="5386797" cy="2426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49D19-1F02-0680-DF5D-6123ABEE895B}"/>
              </a:ext>
            </a:extLst>
          </p:cNvPr>
          <p:cNvSpPr txBox="1"/>
          <p:nvPr/>
        </p:nvSpPr>
        <p:spPr>
          <a:xfrm>
            <a:off x="9747146" y="2438400"/>
            <a:ext cx="179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Unique Songs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3F6E2-711A-D0F8-11BB-E1AE877066CA}"/>
              </a:ext>
            </a:extLst>
          </p:cNvPr>
          <p:cNvSpPr txBox="1"/>
          <p:nvPr/>
        </p:nvSpPr>
        <p:spPr>
          <a:xfrm>
            <a:off x="3402602" y="6392181"/>
            <a:ext cx="5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All Songs</a:t>
            </a:r>
          </a:p>
        </p:txBody>
      </p:sp>
    </p:spTree>
    <p:extLst>
      <p:ext uri="{BB962C8B-B14F-4D97-AF65-F5344CB8AC3E}">
        <p14:creationId xmlns:p14="http://schemas.microsoft.com/office/powerpoint/2010/main" val="29122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4ACD-61C8-93AE-60DB-E6C63CCC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F85E7A-46AF-B86F-796F-33754A0CEB78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9C26CD-2A68-8843-D3DB-865FDB715258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 descr="A graph of a number of words&#10;&#10;Description automatically generated">
            <a:extLst>
              <a:ext uri="{FF2B5EF4-FFF2-40B4-BE49-F238E27FC236}">
                <a16:creationId xmlns:a16="http://schemas.microsoft.com/office/drawing/2014/main" id="{71080F75-FF78-B3BF-5456-D55B1773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6789552" cy="4510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AE2B4-39A6-D57E-4CBD-142DEC171D8E}"/>
              </a:ext>
            </a:extLst>
          </p:cNvPr>
          <p:cNvSpPr txBox="1"/>
          <p:nvPr/>
        </p:nvSpPr>
        <p:spPr>
          <a:xfrm>
            <a:off x="1828800" y="5029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Prediction: Range of +/- 19% confidence</a:t>
            </a:r>
          </a:p>
          <a:p>
            <a:r>
              <a:rPr lang="en-US" dirty="0"/>
              <a:t>Epic Computation Time : 7-15 seconds per step totaling 8 days for 5 Epics</a:t>
            </a:r>
          </a:p>
        </p:txBody>
      </p:sp>
    </p:spTree>
    <p:extLst>
      <p:ext uri="{BB962C8B-B14F-4D97-AF65-F5344CB8AC3E}">
        <p14:creationId xmlns:p14="http://schemas.microsoft.com/office/powerpoint/2010/main" val="165836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487C-D2DC-7783-A85E-F852FF2B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0B99CF-721F-D298-37E8-8D5F2B445260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C47558-B083-122B-A42E-B384CADC9063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Application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51381-635D-5F1A-EB88-E057A51C5477}"/>
              </a:ext>
            </a:extLst>
          </p:cNvPr>
          <p:cNvSpPr txBox="1"/>
          <p:nvPr/>
        </p:nvSpPr>
        <p:spPr>
          <a:xfrm>
            <a:off x="1676400" y="4572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was learned?</a:t>
            </a:r>
          </a:p>
          <a:p>
            <a:endParaRPr lang="en-US" dirty="0"/>
          </a:p>
          <a:p>
            <a:r>
              <a:rPr lang="en-US" dirty="0"/>
              <a:t>How can this </a:t>
            </a:r>
            <a:r>
              <a:rPr lang="en-US"/>
              <a:t>be applied?</a:t>
            </a:r>
          </a:p>
        </p:txBody>
      </p:sp>
    </p:spTree>
    <p:extLst>
      <p:ext uri="{BB962C8B-B14F-4D97-AF65-F5344CB8AC3E}">
        <p14:creationId xmlns:p14="http://schemas.microsoft.com/office/powerpoint/2010/main" val="952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531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Medium</vt:lpstr>
      <vt:lpstr>Menlo</vt:lpstr>
      <vt:lpstr>Office Theme</vt:lpstr>
      <vt:lpstr>MUSIC WORDS SLAP</vt:lpstr>
      <vt:lpstr>PowerPoint Presentation</vt:lpstr>
      <vt:lpstr>The What’s What</vt:lpstr>
      <vt:lpstr>What to do in world in tune?</vt:lpstr>
      <vt:lpstr>When do we know we have a hit?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Cole Gaito</cp:lastModifiedBy>
  <cp:revision>1</cp:revision>
  <dcterms:created xsi:type="dcterms:W3CDTF">2024-12-08T13:33:54Z</dcterms:created>
  <dcterms:modified xsi:type="dcterms:W3CDTF">2024-12-08T14:35:54Z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LastSaved">
    <vt:filetime>2024-12-08T00:00:00Z</vt:filetime>
  </property>
</Properties>
</file>