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4" r:id="rId7"/>
    <p:sldId id="265" r:id="rId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9"/>
  </p:normalViewPr>
  <p:slideViewPr>
    <p:cSldViewPr>
      <p:cViewPr varScale="1">
        <p:scale>
          <a:sx n="152" d="100"/>
          <a:sy n="152" d="100"/>
        </p:scale>
        <p:origin x="856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51610" y="624268"/>
            <a:ext cx="7795895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51610" y="1405539"/>
            <a:ext cx="9427845" cy="3946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in_jP4ru-Q" TargetMode="External"/><Relationship Id="rId2" Type="http://schemas.openxmlformats.org/officeDocument/2006/relationships/hyperlink" Target="https://github.com/gaitocole/Final_Project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ddit.com/r/musicleague/comments/kq3p3b/theme_ideas/" TargetMode="External"/><Relationship Id="rId3" Type="http://schemas.openxmlformats.org/officeDocument/2006/relationships/hyperlink" Target="https://github.com/utdata/rwd-billboard-data" TargetMode="External"/><Relationship Id="rId7" Type="http://schemas.openxmlformats.org/officeDocument/2006/relationships/hyperlink" Target="https://cs.brown.edu/courses/cs100/students/project11/" TargetMode="External"/><Relationship Id="rId2" Type="http://schemas.openxmlformats.org/officeDocument/2006/relationships/hyperlink" Target="https://www.kaggle.com/datasets/dhruvildave/billboard-the-hot-100-song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spotify.com/dashboard/create" TargetMode="External"/><Relationship Id="rId5" Type="http://schemas.openxmlformats.org/officeDocument/2006/relationships/hyperlink" Target="https://genius.com/" TargetMode="External"/><Relationship Id="rId4" Type="http://schemas.openxmlformats.org/officeDocument/2006/relationships/hyperlink" Target="https://www.billboard.com/chart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3400" y="1686559"/>
            <a:ext cx="3276600" cy="4409440"/>
          </a:xfrm>
          <a:custGeom>
            <a:avLst/>
            <a:gdLst/>
            <a:ahLst/>
            <a:cxnLst/>
            <a:rect l="l" t="t" r="r" b="b"/>
            <a:pathLst>
              <a:path w="3276600" h="4409440">
                <a:moveTo>
                  <a:pt x="3276600" y="0"/>
                </a:moveTo>
                <a:lnTo>
                  <a:pt x="2870581" y="0"/>
                </a:lnTo>
                <a:lnTo>
                  <a:pt x="2870581" y="4024630"/>
                </a:lnTo>
                <a:lnTo>
                  <a:pt x="0" y="4024630"/>
                </a:lnTo>
                <a:lnTo>
                  <a:pt x="0" y="4409440"/>
                </a:lnTo>
                <a:lnTo>
                  <a:pt x="3276600" y="4409440"/>
                </a:lnTo>
                <a:lnTo>
                  <a:pt x="3276600" y="4024630"/>
                </a:lnTo>
                <a:lnTo>
                  <a:pt x="32766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2475" y="742950"/>
            <a:ext cx="3276600" cy="4410075"/>
          </a:xfrm>
          <a:custGeom>
            <a:avLst/>
            <a:gdLst/>
            <a:ahLst/>
            <a:cxnLst/>
            <a:rect l="l" t="t" r="r" b="b"/>
            <a:pathLst>
              <a:path w="3276600" h="4410075">
                <a:moveTo>
                  <a:pt x="3275965" y="0"/>
                </a:moveTo>
                <a:lnTo>
                  <a:pt x="0" y="0"/>
                </a:lnTo>
                <a:lnTo>
                  <a:pt x="0" y="4410075"/>
                </a:lnTo>
                <a:lnTo>
                  <a:pt x="405891" y="4410075"/>
                </a:lnTo>
                <a:lnTo>
                  <a:pt x="405891" y="384555"/>
                </a:lnTo>
                <a:lnTo>
                  <a:pt x="3276600" y="385825"/>
                </a:lnTo>
                <a:lnTo>
                  <a:pt x="3276143" y="288125"/>
                </a:lnTo>
                <a:lnTo>
                  <a:pt x="3276421" y="97772"/>
                </a:lnTo>
                <a:lnTo>
                  <a:pt x="3275965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91054" y="2703194"/>
            <a:ext cx="8016240" cy="1124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030595" algn="l"/>
              </a:tabLst>
            </a:pPr>
            <a:r>
              <a:rPr sz="7200" dirty="0"/>
              <a:t>MUSIC</a:t>
            </a:r>
            <a:r>
              <a:rPr sz="7200" spc="-100" dirty="0"/>
              <a:t> </a:t>
            </a:r>
            <a:r>
              <a:rPr sz="7200" spc="-10" dirty="0"/>
              <a:t>WORDS</a:t>
            </a:r>
            <a:r>
              <a:rPr sz="7200" dirty="0"/>
              <a:t>	</a:t>
            </a:r>
            <a:r>
              <a:rPr sz="7200" spc="-200" dirty="0"/>
              <a:t>SLAP</a:t>
            </a:r>
            <a:endParaRPr sz="7200"/>
          </a:p>
        </p:txBody>
      </p:sp>
      <p:sp>
        <p:nvSpPr>
          <p:cNvPr id="5" name="object 5"/>
          <p:cNvSpPr txBox="1"/>
          <p:nvPr/>
        </p:nvSpPr>
        <p:spPr>
          <a:xfrm>
            <a:off x="2522537" y="4149527"/>
            <a:ext cx="7146925" cy="1295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By:</a:t>
            </a:r>
            <a:r>
              <a:rPr sz="21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1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Cole</a:t>
            </a:r>
            <a:r>
              <a:rPr sz="21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1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Gaito</a:t>
            </a:r>
            <a:endParaRPr sz="2100" dirty="0">
              <a:latin typeface="Franklin Gothic Medium"/>
              <a:cs typeface="Franklin Gothic Medium"/>
            </a:endParaRPr>
          </a:p>
          <a:p>
            <a:pPr marL="12700" marR="5080" algn="ctr">
              <a:lnSpc>
                <a:spcPct val="101299"/>
              </a:lnSpc>
            </a:pPr>
            <a:r>
              <a:rPr sz="21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GitHub</a:t>
            </a:r>
            <a:r>
              <a:rPr sz="21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1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Location:</a:t>
            </a:r>
            <a:r>
              <a:rPr sz="21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100" u="sng" spc="-3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2"/>
              </a:rPr>
              <a:t>https://github.com/gaitocole/Final_Project.git</a:t>
            </a:r>
            <a:endParaRPr lang="en-US" sz="2100" u="sng" spc="-30" dirty="0">
              <a:solidFill>
                <a:srgbClr val="77A1BA"/>
              </a:solidFill>
              <a:uFill>
                <a:solidFill>
                  <a:srgbClr val="77A1BA"/>
                </a:solidFill>
              </a:uFill>
              <a:latin typeface="Franklin Gothic Medium"/>
              <a:cs typeface="Franklin Gothic Medium"/>
            </a:endParaRPr>
          </a:p>
          <a:p>
            <a:pPr marL="12700" marR="5080" algn="ctr">
              <a:lnSpc>
                <a:spcPct val="101299"/>
              </a:lnSpc>
            </a:pPr>
            <a:r>
              <a:rPr sz="2100" u="none" spc="-30" dirty="0">
                <a:solidFill>
                  <a:srgbClr val="77A1BA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100" u="none" dirty="0">
                <a:solidFill>
                  <a:srgbClr val="181B0D"/>
                </a:solidFill>
                <a:latin typeface="Franklin Gothic Medium"/>
                <a:cs typeface="Franklin Gothic Medium"/>
              </a:rPr>
              <a:t>Video Location: </a:t>
            </a:r>
            <a:r>
              <a:rPr lang="en-US" sz="2100" u="none" dirty="0">
                <a:solidFill>
                  <a:srgbClr val="181B0D"/>
                </a:solidFill>
                <a:latin typeface="Franklin Gothic Medium"/>
                <a:cs typeface="Franklin Gothic Medium"/>
                <a:hlinkClick r:id="rId3"/>
              </a:rPr>
              <a:t>https://</a:t>
            </a:r>
            <a:r>
              <a:rPr lang="en-US" sz="2100" u="none" dirty="0" err="1">
                <a:solidFill>
                  <a:srgbClr val="181B0D"/>
                </a:solidFill>
                <a:latin typeface="Franklin Gothic Medium"/>
                <a:cs typeface="Franklin Gothic Medium"/>
                <a:hlinkClick r:id="rId3"/>
              </a:rPr>
              <a:t>youtu.be</a:t>
            </a:r>
            <a:r>
              <a:rPr lang="en-US" sz="2100" u="none" dirty="0">
                <a:solidFill>
                  <a:srgbClr val="181B0D"/>
                </a:solidFill>
                <a:latin typeface="Franklin Gothic Medium"/>
                <a:cs typeface="Franklin Gothic Medium"/>
                <a:hlinkClick r:id="rId3"/>
              </a:rPr>
              <a:t>/ein_jP4ru-Q</a:t>
            </a:r>
            <a:endParaRPr lang="en-US" sz="2100" u="none" dirty="0">
              <a:solidFill>
                <a:srgbClr val="181B0D"/>
              </a:solidFill>
              <a:latin typeface="Franklin Gothic Medium"/>
              <a:cs typeface="Franklin Gothic Medium"/>
            </a:endParaRPr>
          </a:p>
          <a:p>
            <a:pPr marL="12700" marR="5080" algn="ctr">
              <a:lnSpc>
                <a:spcPct val="101299"/>
              </a:lnSpc>
            </a:pPr>
            <a:r>
              <a:rPr lang="en-US" sz="2100" u="none" dirty="0">
                <a:solidFill>
                  <a:srgbClr val="181B0D"/>
                </a:solidFill>
                <a:latin typeface="Franklin Gothic Medium"/>
                <a:cs typeface="Franklin Gothic Medium"/>
              </a:rPr>
              <a:t>(</a:t>
            </a:r>
            <a:r>
              <a:rPr sz="2100" u="none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See</a:t>
            </a:r>
            <a:r>
              <a:rPr sz="2100" u="none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100" u="none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Music_Trends)</a:t>
            </a:r>
            <a:endParaRPr sz="210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25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6600" y="619884"/>
            <a:ext cx="392557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-105" dirty="0"/>
              <a:t> </a:t>
            </a:r>
            <a:r>
              <a:rPr sz="4250" dirty="0"/>
              <a:t>What’s</a:t>
            </a:r>
            <a:r>
              <a:rPr sz="4250" spc="-95" dirty="0"/>
              <a:t> </a:t>
            </a:r>
            <a:r>
              <a:rPr sz="4250" spc="-45" dirty="0"/>
              <a:t>What</a:t>
            </a:r>
            <a:endParaRPr sz="4250" dirty="0"/>
          </a:p>
        </p:txBody>
      </p:sp>
      <p:sp>
        <p:nvSpPr>
          <p:cNvPr id="4" name="object 4"/>
          <p:cNvSpPr txBox="1"/>
          <p:nvPr/>
        </p:nvSpPr>
        <p:spPr>
          <a:xfrm>
            <a:off x="2743200" y="1270825"/>
            <a:ext cx="8789287" cy="4771691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297815" marR="377825" indent="-285750">
              <a:lnSpc>
                <a:spcPct val="125200"/>
              </a:lnSpc>
              <a:spcBef>
                <a:spcPts val="600"/>
              </a:spcBef>
              <a:buFont typeface="Wingdings" pitchFamily="2" charset="2"/>
              <a:buChar char="q"/>
              <a:tabLst>
                <a:tab pos="542925" algn="l"/>
              </a:tabLst>
            </a:pPr>
            <a:r>
              <a:rPr lang="en-US" sz="1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Data</a:t>
            </a:r>
            <a:r>
              <a:rPr lang="en-US" sz="1800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set</a:t>
            </a:r>
            <a:r>
              <a:rPr lang="en-US" sz="18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Location</a:t>
            </a:r>
            <a:r>
              <a:rPr lang="en-US" sz="18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from</a:t>
            </a:r>
            <a:r>
              <a:rPr lang="en-US" sz="18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Kaggle/</a:t>
            </a:r>
            <a:r>
              <a:rPr lang="en-US" sz="1800" spc="-10" dirty="0" err="1">
                <a:solidFill>
                  <a:srgbClr val="181B0D"/>
                </a:solidFill>
                <a:latin typeface="Franklin Gothic Medium"/>
                <a:cs typeface="Franklin Gothic Medium"/>
              </a:rPr>
              <a:t>Github</a:t>
            </a:r>
            <a:r>
              <a:rPr lang="en-US" sz="1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/Billboard: 	</a:t>
            </a:r>
            <a:r>
              <a:rPr lang="en-US" sz="1800" i="1" u="sng" spc="-2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2"/>
              </a:rPr>
              <a:t>https://www.kaggle.com/datasets/dhruvildave/billboard-</a:t>
            </a:r>
            <a:r>
              <a:rPr lang="en-US" sz="1800" i="1" u="sng" spc="-1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2"/>
              </a:rPr>
              <a:t>the-</a:t>
            </a:r>
            <a:r>
              <a:rPr lang="en-US" sz="1800" i="1" u="sng" spc="-2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2"/>
              </a:rPr>
              <a:t>hot-</a:t>
            </a:r>
            <a:r>
              <a:rPr lang="en-US" sz="1800" i="1" u="sng" spc="-3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2"/>
              </a:rPr>
              <a:t>100-</a:t>
            </a:r>
            <a:r>
              <a:rPr lang="en-US" sz="1800" i="1" u="sng" spc="-1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2"/>
              </a:rPr>
              <a:t>songs</a:t>
            </a:r>
            <a:r>
              <a:rPr lang="en-US" sz="1800" i="1" u="none" spc="-10" dirty="0">
                <a:solidFill>
                  <a:srgbClr val="77A1BA"/>
                </a:solidFill>
                <a:latin typeface="Franklin Gothic Medium"/>
                <a:cs typeface="Franklin Gothic Medium"/>
              </a:rPr>
              <a:t> 	</a:t>
            </a:r>
            <a:r>
              <a:rPr lang="en-US" sz="1800" i="1" u="sng" spc="-1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3"/>
              </a:rPr>
              <a:t>https://github.com/utdata/rwd-</a:t>
            </a:r>
            <a:r>
              <a:rPr lang="en-US" sz="1800" i="1" u="sng" spc="-25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3"/>
              </a:rPr>
              <a:t>billboard-</a:t>
            </a:r>
            <a:r>
              <a:rPr lang="en-US" sz="1800" i="1" u="sng" spc="-2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3"/>
              </a:rPr>
              <a:t>data</a:t>
            </a:r>
            <a:endParaRPr lang="en-US" sz="1800" dirty="0">
              <a:latin typeface="Franklin Gothic Medium"/>
              <a:cs typeface="Franklin Gothic Medium"/>
            </a:endParaRPr>
          </a:p>
          <a:p>
            <a:pPr marL="542925" marR="2555875">
              <a:lnSpc>
                <a:spcPct val="125200"/>
              </a:lnSpc>
              <a:spcBef>
                <a:spcPts val="75"/>
              </a:spcBef>
            </a:pPr>
            <a:r>
              <a:rPr lang="en-US" sz="1800" i="1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Original</a:t>
            </a:r>
            <a:r>
              <a:rPr lang="en-US" sz="1800" i="1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Source:</a:t>
            </a:r>
            <a:r>
              <a:rPr lang="en-US" sz="1800" i="1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i="1" u="sng" spc="-1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4"/>
              </a:rPr>
              <a:t>https://www.billboard.com/charts/</a:t>
            </a:r>
            <a:r>
              <a:rPr lang="en-US" sz="1800" i="1" u="none" spc="-10" dirty="0">
                <a:solidFill>
                  <a:srgbClr val="77A1BA"/>
                </a:solidFill>
                <a:latin typeface="Franklin Gothic Medium"/>
                <a:cs typeface="Franklin Gothic Medium"/>
              </a:rPr>
              <a:t> </a:t>
            </a:r>
          </a:p>
          <a:p>
            <a:pPr marL="542925" marR="2555875">
              <a:lnSpc>
                <a:spcPct val="125200"/>
              </a:lnSpc>
              <a:spcBef>
                <a:spcPts val="75"/>
              </a:spcBef>
            </a:pPr>
            <a:r>
              <a:rPr lang="en-US" sz="1800" i="1" u="none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Lyrics:</a:t>
            </a:r>
            <a:r>
              <a:rPr lang="en-US" sz="1800" i="1" u="none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i="1" u="none" dirty="0">
                <a:solidFill>
                  <a:srgbClr val="181B0D"/>
                </a:solidFill>
                <a:latin typeface="Franklin Gothic Medium"/>
                <a:cs typeface="Franklin Gothic Medium"/>
              </a:rPr>
              <a:t>Genuis</a:t>
            </a:r>
            <a:r>
              <a:rPr lang="en-US" sz="1800" i="1" u="none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i="1" u="none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API</a:t>
            </a:r>
            <a:r>
              <a:rPr lang="en-US" sz="1800" i="1" u="none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i="1" u="none" dirty="0">
                <a:solidFill>
                  <a:srgbClr val="181B0D"/>
                </a:solidFill>
                <a:latin typeface="Franklin Gothic Medium"/>
                <a:cs typeface="Franklin Gothic Medium"/>
              </a:rPr>
              <a:t>(built</a:t>
            </a:r>
            <a:r>
              <a:rPr lang="en-US" sz="1800" i="1" u="none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i="1" u="none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inhouse):</a:t>
            </a:r>
            <a:r>
              <a:rPr lang="en-US" sz="1800" i="1" u="none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i="1" u="sng" spc="-1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5"/>
              </a:rPr>
              <a:t>https://genius.com</a:t>
            </a:r>
            <a:endParaRPr lang="en-US" sz="1800" i="1" u="sng" spc="-10" dirty="0">
              <a:solidFill>
                <a:srgbClr val="77A1BA"/>
              </a:solidFill>
              <a:uFill>
                <a:solidFill>
                  <a:srgbClr val="77A1BA"/>
                </a:solidFill>
              </a:uFill>
              <a:latin typeface="Franklin Gothic Medium"/>
              <a:cs typeface="Franklin Gothic Medium"/>
            </a:endParaRPr>
          </a:p>
          <a:p>
            <a:pPr marL="542925" marR="2555875">
              <a:lnSpc>
                <a:spcPct val="125200"/>
              </a:lnSpc>
              <a:spcBef>
                <a:spcPts val="75"/>
              </a:spcBef>
            </a:pPr>
            <a:r>
              <a:rPr lang="en-US" i="1" spc="-20" dirty="0"/>
              <a:t>S</a:t>
            </a:r>
            <a:r>
              <a:rPr lang="en-US" sz="1800" i="1" u="none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ong Metadata: </a:t>
            </a:r>
            <a:r>
              <a:rPr lang="en-US" sz="1800" i="1" u="none" spc="-20" dirty="0">
                <a:solidFill>
                  <a:srgbClr val="181B0D"/>
                </a:solidFill>
                <a:hlinkClick r:id="rId6"/>
              </a:rPr>
              <a:t>https://developer.spotify.com/dashboard/create</a:t>
            </a:r>
            <a:r>
              <a:rPr lang="en-US" i="1" u="sng" spc="-1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hlinkClick r:id="rId6"/>
              </a:rPr>
              <a:t> </a:t>
            </a:r>
            <a:endParaRPr lang="en-US" sz="1800" i="1" u="sng" spc="-10" dirty="0">
              <a:solidFill>
                <a:srgbClr val="77A1BA"/>
              </a:solidFill>
              <a:uFill>
                <a:solidFill>
                  <a:srgbClr val="77A1BA"/>
                </a:solidFill>
              </a:uFill>
              <a:latin typeface="Franklin Gothic Medium"/>
              <a:cs typeface="Franklin Gothic Medium"/>
            </a:endParaRPr>
          </a:p>
          <a:p>
            <a:pPr marL="655955">
              <a:lnSpc>
                <a:spcPct val="100000"/>
              </a:lnSpc>
              <a:spcBef>
                <a:spcPts val="985"/>
              </a:spcBef>
            </a:pPr>
            <a:r>
              <a:rPr sz="42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Novel</a:t>
            </a:r>
            <a:r>
              <a:rPr sz="4250" spc="-10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42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Ideas</a:t>
            </a:r>
            <a:r>
              <a:rPr sz="4250" spc="-1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42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and</a:t>
            </a:r>
            <a:r>
              <a:rPr sz="4250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425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Prior</a:t>
            </a:r>
            <a:r>
              <a:rPr sz="4250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425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Works</a:t>
            </a:r>
            <a:endParaRPr sz="4250" dirty="0">
              <a:latin typeface="Franklin Gothic Medium"/>
              <a:cs typeface="Franklin Gothic Medium"/>
            </a:endParaRPr>
          </a:p>
          <a:p>
            <a:pPr marL="298450" indent="-285750">
              <a:lnSpc>
                <a:spcPts val="2095"/>
              </a:lnSpc>
              <a:spcBef>
                <a:spcPts val="1365"/>
              </a:spcBef>
              <a:buFont typeface="Wingdings" pitchFamily="2" charset="2"/>
              <a:buChar char="q"/>
              <a:tabLst>
                <a:tab pos="396875" algn="l"/>
              </a:tabLst>
            </a:pPr>
            <a:r>
              <a:rPr sz="18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While</a:t>
            </a:r>
            <a:r>
              <a:rPr sz="18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</a:t>
            </a:r>
            <a:r>
              <a:rPr sz="18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didn’t</a:t>
            </a:r>
            <a:r>
              <a:rPr sz="1800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explicitly</a:t>
            </a:r>
            <a:r>
              <a:rPr sz="18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look</a:t>
            </a:r>
            <a:r>
              <a:rPr sz="18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for</a:t>
            </a:r>
            <a:r>
              <a:rPr sz="18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18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question</a:t>
            </a:r>
            <a:r>
              <a:rPr sz="18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there</a:t>
            </a:r>
            <a:r>
              <a:rPr sz="18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are</a:t>
            </a:r>
            <a:r>
              <a:rPr sz="18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similar</a:t>
            </a:r>
            <a:r>
              <a:rPr sz="18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themes</a:t>
            </a:r>
            <a:r>
              <a:rPr sz="18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and</a:t>
            </a:r>
            <a:r>
              <a:rPr sz="18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projects</a:t>
            </a:r>
            <a:endParaRPr sz="1800" dirty="0">
              <a:latin typeface="Franklin Gothic Medium"/>
              <a:cs typeface="Franklin Gothic Medium"/>
            </a:endParaRPr>
          </a:p>
          <a:p>
            <a:pPr marL="396875">
              <a:lnSpc>
                <a:spcPts val="2095"/>
              </a:lnSpc>
            </a:pP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such</a:t>
            </a:r>
            <a:r>
              <a:rPr sz="18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as:</a:t>
            </a:r>
            <a:endParaRPr sz="1800" dirty="0">
              <a:latin typeface="Franklin Gothic Medium"/>
              <a:cs typeface="Franklin Gothic Medium"/>
            </a:endParaRPr>
          </a:p>
          <a:p>
            <a:pPr marL="542925" marR="390525">
              <a:lnSpc>
                <a:spcPct val="125099"/>
              </a:lnSpc>
              <a:spcBef>
                <a:spcPts val="5"/>
              </a:spcBef>
            </a:pPr>
            <a:r>
              <a:rPr sz="1800" i="1" u="sng" spc="-1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7"/>
              </a:rPr>
              <a:t>https://cs.brown.edu/courses/cs100/students/project11/</a:t>
            </a:r>
            <a:r>
              <a:rPr sz="1800" i="1" u="none" spc="-10" dirty="0">
                <a:solidFill>
                  <a:srgbClr val="77A1BA"/>
                </a:solidFill>
                <a:latin typeface="Franklin Gothic Medium"/>
                <a:cs typeface="Franklin Gothic Medium"/>
              </a:rPr>
              <a:t> </a:t>
            </a:r>
            <a:r>
              <a:rPr sz="1800" i="1" u="sng" spc="-1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8"/>
              </a:rPr>
              <a:t>https://www.reddit.com/r/musicleague/comments/kq3p3b/theme_ideas/</a:t>
            </a:r>
            <a:endParaRPr sz="1800" dirty="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5202" y="657860"/>
            <a:ext cx="1585595" cy="497713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0955" marR="80645">
              <a:lnSpc>
                <a:spcPct val="90300"/>
              </a:lnSpc>
              <a:spcBef>
                <a:spcPts val="590"/>
              </a:spcBef>
            </a:pPr>
            <a:r>
              <a:rPr sz="395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 </a:t>
            </a:r>
            <a:r>
              <a:rPr sz="395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Whose </a:t>
            </a:r>
            <a:r>
              <a:rPr sz="39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Who</a:t>
            </a:r>
            <a:r>
              <a:rPr sz="3950" spc="-1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95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in </a:t>
            </a:r>
            <a:r>
              <a:rPr sz="395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Group </a:t>
            </a:r>
            <a:r>
              <a:rPr sz="395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Two</a:t>
            </a:r>
            <a:endParaRPr sz="3950" dirty="0">
              <a:latin typeface="Franklin Gothic Medium"/>
              <a:cs typeface="Franklin Gothic Medium"/>
            </a:endParaRPr>
          </a:p>
          <a:p>
            <a:pPr marL="20955">
              <a:lnSpc>
                <a:spcPct val="100000"/>
              </a:lnSpc>
              <a:spcBef>
                <a:spcPts val="975"/>
              </a:spcBef>
            </a:pP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Cole</a:t>
            </a:r>
            <a:r>
              <a:rPr sz="18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Gaito</a:t>
            </a:r>
            <a:endParaRPr sz="1800" dirty="0">
              <a:latin typeface="Franklin Gothic Medium"/>
              <a:cs typeface="Franklin Gothic Medium"/>
            </a:endParaRPr>
          </a:p>
          <a:p>
            <a:pPr marL="20955" marR="5080">
              <a:lnSpc>
                <a:spcPts val="4280"/>
              </a:lnSpc>
              <a:spcBef>
                <a:spcPts val="1825"/>
              </a:spcBef>
            </a:pPr>
            <a:r>
              <a:rPr sz="395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Where </a:t>
            </a:r>
            <a:r>
              <a:rPr sz="39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you</a:t>
            </a:r>
            <a:r>
              <a:rPr sz="3950" spc="-1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95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at?</a:t>
            </a:r>
            <a:endParaRPr sz="3950" dirty="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Saved</a:t>
            </a:r>
            <a:r>
              <a:rPr sz="1800" spc="-10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Locally</a:t>
            </a:r>
            <a:endParaRPr sz="180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1947A-AC45-723C-33CE-E96A74C0F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8034153-2CF6-20BF-2451-1B912F1571FF}"/>
              </a:ext>
            </a:extLst>
          </p:cNvPr>
          <p:cNvSpPr/>
          <p:nvPr/>
        </p:nvSpPr>
        <p:spPr>
          <a:xfrm>
            <a:off x="47625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7C424D-0A68-7A8B-BDD5-FBFE2ED04B76}"/>
              </a:ext>
            </a:extLst>
          </p:cNvPr>
          <p:cNvSpPr txBox="1">
            <a:spLocks/>
          </p:cNvSpPr>
          <p:nvPr/>
        </p:nvSpPr>
        <p:spPr>
          <a:xfrm>
            <a:off x="1451610" y="609600"/>
            <a:ext cx="7795895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81B0D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r>
              <a:rPr lang="en-US" dirty="0"/>
              <a:t>Research Questions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E12A91-3FDF-843D-0CA0-ED0D8E251450}"/>
              </a:ext>
            </a:extLst>
          </p:cNvPr>
          <p:cNvSpPr txBox="1">
            <a:spLocks/>
          </p:cNvSpPr>
          <p:nvPr/>
        </p:nvSpPr>
        <p:spPr>
          <a:xfrm>
            <a:off x="1451610" y="1405539"/>
            <a:ext cx="10130790" cy="5543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 b="0" i="0">
                <a:solidFill>
                  <a:srgbClr val="181B0D"/>
                </a:solidFill>
                <a:latin typeface="Franklin Gothic Medium"/>
                <a:ea typeface="+mn-ea"/>
                <a:cs typeface="Franklin Gothic Medium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1. Can lyrics predict Billboard chart success?</a:t>
            </a:r>
          </a:p>
          <a:p>
            <a:r>
              <a:rPr lang="en-US" dirty="0"/>
              <a:t>2. Are thematic correlations evident among top hits?</a:t>
            </a:r>
          </a:p>
          <a:p>
            <a:r>
              <a:rPr lang="en-US" dirty="0"/>
              <a:t>3. Do world events influence lyrical content?</a:t>
            </a: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lang="en-US" spc="-10" dirty="0"/>
              <a:t>Tools:</a:t>
            </a:r>
          </a:p>
          <a:p>
            <a:pPr marL="927735" marR="382905">
              <a:lnSpc>
                <a:spcPct val="93900"/>
              </a:lnSpc>
              <a:spcBef>
                <a:spcPts val="1205"/>
              </a:spcBef>
            </a:pPr>
            <a:r>
              <a:rPr lang="en-US" spc="-50" dirty="0"/>
              <a:t>Ultimately,</a:t>
            </a:r>
            <a:r>
              <a:rPr lang="en-US" spc="-75" dirty="0"/>
              <a:t> </a:t>
            </a:r>
            <a:r>
              <a:rPr lang="en-US" dirty="0"/>
              <a:t>I</a:t>
            </a:r>
            <a:r>
              <a:rPr lang="en-US" spc="-40" dirty="0"/>
              <a:t> </a:t>
            </a:r>
            <a:r>
              <a:rPr lang="en-US" spc="-65" dirty="0"/>
              <a:t>am</a:t>
            </a:r>
            <a:r>
              <a:rPr lang="en-US" spc="-60" dirty="0"/>
              <a:t> </a:t>
            </a:r>
            <a:r>
              <a:rPr lang="en-US" dirty="0"/>
              <a:t>sure</a:t>
            </a:r>
            <a:r>
              <a:rPr lang="en-US" spc="-85" dirty="0"/>
              <a:t> </a:t>
            </a:r>
            <a:r>
              <a:rPr lang="en-US" dirty="0"/>
              <a:t>that</a:t>
            </a:r>
            <a:r>
              <a:rPr lang="en-US" spc="-50" dirty="0"/>
              <a:t> </a:t>
            </a:r>
            <a:r>
              <a:rPr lang="en-US" dirty="0"/>
              <a:t>there</a:t>
            </a:r>
            <a:r>
              <a:rPr lang="en-US" spc="-20" dirty="0"/>
              <a:t> </a:t>
            </a:r>
            <a:r>
              <a:rPr lang="en-US" dirty="0"/>
              <a:t>are</a:t>
            </a:r>
            <a:r>
              <a:rPr lang="en-US" spc="-95" dirty="0"/>
              <a:t> </a:t>
            </a:r>
            <a:r>
              <a:rPr lang="en-US" dirty="0"/>
              <a:t>trends</a:t>
            </a:r>
            <a:r>
              <a:rPr lang="en-US" spc="-60" dirty="0"/>
              <a:t> </a:t>
            </a:r>
            <a:r>
              <a:rPr lang="en-US" spc="-30" dirty="0"/>
              <a:t>within</a:t>
            </a:r>
            <a:r>
              <a:rPr lang="en-US" spc="-70" dirty="0"/>
              <a:t> </a:t>
            </a:r>
            <a:r>
              <a:rPr lang="en-US" dirty="0"/>
              <a:t>the</a:t>
            </a:r>
            <a:r>
              <a:rPr lang="en-US" spc="-90" dirty="0"/>
              <a:t> </a:t>
            </a:r>
            <a:r>
              <a:rPr lang="en-US" spc="-10" dirty="0"/>
              <a:t>music</a:t>
            </a:r>
            <a:r>
              <a:rPr lang="en-US" spc="-65" dirty="0"/>
              <a:t> </a:t>
            </a:r>
            <a:r>
              <a:rPr lang="en-US" dirty="0"/>
              <a:t>hits.</a:t>
            </a:r>
            <a:r>
              <a:rPr lang="en-US" spc="400" dirty="0"/>
              <a:t> </a:t>
            </a:r>
            <a:r>
              <a:rPr lang="en-US" dirty="0"/>
              <a:t>I</a:t>
            </a:r>
            <a:r>
              <a:rPr lang="en-US" spc="-10" dirty="0"/>
              <a:t> plan</a:t>
            </a:r>
            <a:r>
              <a:rPr lang="en-US" spc="-70" dirty="0"/>
              <a:t> </a:t>
            </a:r>
            <a:r>
              <a:rPr lang="en-US" spc="-25" dirty="0"/>
              <a:t>on </a:t>
            </a:r>
            <a:r>
              <a:rPr lang="en-US" spc="-20" dirty="0"/>
              <a:t>utilizing</a:t>
            </a:r>
            <a:r>
              <a:rPr lang="en-US" spc="-60" dirty="0"/>
              <a:t> </a:t>
            </a:r>
            <a:r>
              <a:rPr lang="en-US" spc="-20" dirty="0" err="1"/>
              <a:t>Jupyter</a:t>
            </a:r>
            <a:r>
              <a:rPr lang="en-US" spc="-70" dirty="0"/>
              <a:t> </a:t>
            </a:r>
            <a:r>
              <a:rPr lang="en-US" spc="-25" dirty="0"/>
              <a:t>Notebooks</a:t>
            </a:r>
            <a:r>
              <a:rPr lang="en-US" spc="-80" dirty="0"/>
              <a:t> </a:t>
            </a:r>
            <a:r>
              <a:rPr lang="en-US" dirty="0"/>
              <a:t>to</a:t>
            </a:r>
            <a:r>
              <a:rPr lang="en-US" spc="-105" dirty="0"/>
              <a:t> </a:t>
            </a:r>
            <a:r>
              <a:rPr lang="en-US" dirty="0"/>
              <a:t>stage</a:t>
            </a:r>
            <a:r>
              <a:rPr lang="en-US" spc="-50" dirty="0"/>
              <a:t> </a:t>
            </a:r>
            <a:r>
              <a:rPr lang="en-US" dirty="0"/>
              <a:t>all</a:t>
            </a:r>
            <a:r>
              <a:rPr lang="en-US" spc="-55" dirty="0"/>
              <a:t> </a:t>
            </a:r>
            <a:r>
              <a:rPr lang="en-US" dirty="0"/>
              <a:t>the</a:t>
            </a:r>
            <a:r>
              <a:rPr lang="en-US" spc="-50" dirty="0"/>
              <a:t> </a:t>
            </a:r>
            <a:r>
              <a:rPr lang="en-US" spc="-20" dirty="0"/>
              <a:t>associated</a:t>
            </a:r>
            <a:r>
              <a:rPr lang="en-US" spc="-80" dirty="0"/>
              <a:t> </a:t>
            </a:r>
            <a:r>
              <a:rPr lang="en-US" dirty="0"/>
              <a:t>code.</a:t>
            </a:r>
            <a:r>
              <a:rPr lang="en-US" spc="365" dirty="0"/>
              <a:t> </a:t>
            </a:r>
            <a:r>
              <a:rPr lang="en-US" spc="-30" dirty="0"/>
              <a:t>Python3</a:t>
            </a:r>
            <a:r>
              <a:rPr lang="en-US" spc="-95" dirty="0"/>
              <a:t> </a:t>
            </a:r>
            <a:r>
              <a:rPr lang="en-US" spc="-20" dirty="0"/>
              <a:t>will</a:t>
            </a:r>
            <a:r>
              <a:rPr lang="en-US" spc="-55" dirty="0"/>
              <a:t> </a:t>
            </a:r>
            <a:r>
              <a:rPr lang="en-US" spc="-25" dirty="0"/>
              <a:t>be </a:t>
            </a:r>
            <a:r>
              <a:rPr lang="en-US" dirty="0"/>
              <a:t>the</a:t>
            </a:r>
            <a:r>
              <a:rPr lang="en-US" spc="-125" dirty="0"/>
              <a:t> </a:t>
            </a:r>
            <a:r>
              <a:rPr lang="en-US" dirty="0"/>
              <a:t>base</a:t>
            </a:r>
            <a:r>
              <a:rPr lang="en-US" spc="-125" dirty="0"/>
              <a:t> </a:t>
            </a:r>
            <a:r>
              <a:rPr lang="en-US" dirty="0"/>
              <a:t>coding</a:t>
            </a:r>
            <a:r>
              <a:rPr lang="en-US" spc="-75" dirty="0"/>
              <a:t> </a:t>
            </a:r>
            <a:r>
              <a:rPr lang="en-US" dirty="0"/>
              <a:t>language.</a:t>
            </a:r>
            <a:r>
              <a:rPr lang="en-US" spc="340" dirty="0"/>
              <a:t> </a:t>
            </a:r>
            <a:r>
              <a:rPr lang="en-US" dirty="0"/>
              <a:t>I</a:t>
            </a:r>
            <a:r>
              <a:rPr lang="en-US" spc="-40" dirty="0"/>
              <a:t> </a:t>
            </a:r>
            <a:r>
              <a:rPr lang="en-US" spc="-10" dirty="0"/>
              <a:t>assume</a:t>
            </a:r>
            <a:r>
              <a:rPr lang="en-US" spc="-114" dirty="0"/>
              <a:t> </a:t>
            </a:r>
            <a:r>
              <a:rPr lang="en-US" dirty="0"/>
              <a:t>that</a:t>
            </a:r>
            <a:r>
              <a:rPr lang="en-US" spc="-75" dirty="0"/>
              <a:t> </a:t>
            </a:r>
            <a:r>
              <a:rPr lang="en-US" spc="-35" dirty="0"/>
              <a:t>plotting</a:t>
            </a:r>
            <a:r>
              <a:rPr lang="en-US" spc="-75" dirty="0"/>
              <a:t> </a:t>
            </a:r>
            <a:r>
              <a:rPr lang="en-US" spc="-20" dirty="0"/>
              <a:t>will</a:t>
            </a:r>
            <a:r>
              <a:rPr lang="en-US" spc="-65" dirty="0"/>
              <a:t> </a:t>
            </a:r>
            <a:r>
              <a:rPr lang="en-US" dirty="0"/>
              <a:t>need</a:t>
            </a:r>
            <a:r>
              <a:rPr lang="en-US" spc="-90" dirty="0"/>
              <a:t> </a:t>
            </a:r>
            <a:r>
              <a:rPr lang="en-US" dirty="0"/>
              <a:t>to</a:t>
            </a:r>
            <a:r>
              <a:rPr lang="en-US" spc="-55" dirty="0"/>
              <a:t> </a:t>
            </a:r>
            <a:r>
              <a:rPr lang="en-US" dirty="0"/>
              <a:t>occur</a:t>
            </a:r>
            <a:r>
              <a:rPr lang="en-US" spc="-110" dirty="0"/>
              <a:t> </a:t>
            </a:r>
            <a:r>
              <a:rPr lang="en-US" spc="-25" dirty="0"/>
              <a:t>so </a:t>
            </a:r>
            <a:r>
              <a:rPr lang="en-US" spc="-20" dirty="0" err="1"/>
              <a:t>ScikitLearn</a:t>
            </a:r>
            <a:r>
              <a:rPr lang="en-US" spc="-25" dirty="0"/>
              <a:t> </a:t>
            </a:r>
            <a:r>
              <a:rPr lang="en-US" spc="-20" dirty="0"/>
              <a:t>will</a:t>
            </a:r>
            <a:r>
              <a:rPr lang="en-US" spc="-40" dirty="0"/>
              <a:t> </a:t>
            </a:r>
            <a:r>
              <a:rPr lang="en-US" dirty="0"/>
              <a:t>also</a:t>
            </a:r>
            <a:r>
              <a:rPr lang="en-US" spc="-95" dirty="0"/>
              <a:t> </a:t>
            </a:r>
            <a:r>
              <a:rPr lang="en-US" dirty="0"/>
              <a:t>be</a:t>
            </a:r>
            <a:r>
              <a:rPr lang="en-US" spc="-35" dirty="0"/>
              <a:t> </a:t>
            </a:r>
            <a:r>
              <a:rPr lang="en-US" dirty="0"/>
              <a:t>a</a:t>
            </a:r>
            <a:r>
              <a:rPr lang="en-US" spc="-45" dirty="0"/>
              <a:t> </a:t>
            </a:r>
            <a:r>
              <a:rPr lang="en-US" spc="-20" dirty="0"/>
              <a:t>functional</a:t>
            </a:r>
            <a:r>
              <a:rPr lang="en-US" spc="-40" dirty="0"/>
              <a:t> </a:t>
            </a:r>
            <a:r>
              <a:rPr lang="en-US" spc="-10" dirty="0"/>
              <a:t>library.</a:t>
            </a:r>
          </a:p>
          <a:p>
            <a:pPr>
              <a:lnSpc>
                <a:spcPct val="100000"/>
              </a:lnSpc>
              <a:spcBef>
                <a:spcPts val="2240"/>
              </a:spcBef>
            </a:pPr>
            <a:endParaRPr lang="en-US" spc="-10" dirty="0"/>
          </a:p>
          <a:p>
            <a:pPr marL="12700">
              <a:lnSpc>
                <a:spcPct val="100000"/>
              </a:lnSpc>
            </a:pPr>
            <a:r>
              <a:rPr lang="en-US" spc="-10" dirty="0"/>
              <a:t>Evaluation:</a:t>
            </a:r>
          </a:p>
          <a:p>
            <a:pPr marL="927735" marR="5080">
              <a:lnSpc>
                <a:spcPts val="2250"/>
              </a:lnSpc>
              <a:spcBef>
                <a:spcPts val="1330"/>
              </a:spcBef>
            </a:pPr>
            <a:r>
              <a:rPr lang="en-US" dirty="0"/>
              <a:t>In</a:t>
            </a:r>
            <a:r>
              <a:rPr lang="en-US" spc="-90" dirty="0"/>
              <a:t> </a:t>
            </a:r>
            <a:r>
              <a:rPr lang="en-US" spc="-25" dirty="0"/>
              <a:t>terms</a:t>
            </a:r>
            <a:r>
              <a:rPr lang="en-US" spc="-65" dirty="0"/>
              <a:t> </a:t>
            </a:r>
            <a:r>
              <a:rPr lang="en-US" dirty="0"/>
              <a:t>of</a:t>
            </a:r>
            <a:r>
              <a:rPr lang="en-US" spc="-114" dirty="0"/>
              <a:t> </a:t>
            </a:r>
            <a:r>
              <a:rPr lang="en-US" spc="-10" dirty="0"/>
              <a:t>finishing,</a:t>
            </a:r>
            <a:r>
              <a:rPr lang="en-US" spc="-85" dirty="0"/>
              <a:t> </a:t>
            </a:r>
            <a:r>
              <a:rPr lang="en-US" dirty="0"/>
              <a:t>being</a:t>
            </a:r>
            <a:r>
              <a:rPr lang="en-US" spc="-55" dirty="0"/>
              <a:t> </a:t>
            </a:r>
            <a:r>
              <a:rPr lang="en-US" dirty="0"/>
              <a:t>able</a:t>
            </a:r>
            <a:r>
              <a:rPr lang="en-US" spc="-110" dirty="0"/>
              <a:t> </a:t>
            </a:r>
            <a:r>
              <a:rPr lang="en-US" dirty="0"/>
              <a:t>to</a:t>
            </a:r>
            <a:r>
              <a:rPr lang="en-US" spc="-105" dirty="0"/>
              <a:t> </a:t>
            </a:r>
            <a:r>
              <a:rPr lang="en-US" dirty="0"/>
              <a:t>capture</a:t>
            </a:r>
            <a:r>
              <a:rPr lang="en-US" spc="-105" dirty="0"/>
              <a:t> </a:t>
            </a:r>
            <a:r>
              <a:rPr lang="en-US" dirty="0"/>
              <a:t>trends,</a:t>
            </a:r>
            <a:r>
              <a:rPr lang="en-US" spc="-85" dirty="0"/>
              <a:t> </a:t>
            </a:r>
            <a:r>
              <a:rPr lang="en-US" dirty="0"/>
              <a:t>or</a:t>
            </a:r>
            <a:r>
              <a:rPr lang="en-US" spc="-35" dirty="0"/>
              <a:t> </a:t>
            </a:r>
            <a:r>
              <a:rPr lang="en-US" spc="-10" dirty="0"/>
              <a:t>dispel</a:t>
            </a:r>
            <a:r>
              <a:rPr lang="en-US" spc="-114" dirty="0"/>
              <a:t> </a:t>
            </a:r>
            <a:r>
              <a:rPr lang="en-US" dirty="0"/>
              <a:t>the</a:t>
            </a:r>
            <a:r>
              <a:rPr lang="en-US" spc="-105" dirty="0"/>
              <a:t> </a:t>
            </a:r>
            <a:r>
              <a:rPr lang="en-US" dirty="0"/>
              <a:t>idea</a:t>
            </a:r>
            <a:r>
              <a:rPr lang="en-US" spc="-55" dirty="0"/>
              <a:t> </a:t>
            </a:r>
            <a:r>
              <a:rPr lang="en-US" spc="-20" dirty="0"/>
              <a:t>that</a:t>
            </a:r>
            <a:r>
              <a:rPr lang="en-US" spc="-60" dirty="0"/>
              <a:t> </a:t>
            </a:r>
            <a:r>
              <a:rPr lang="en-US" spc="-10" dirty="0"/>
              <a:t>trends </a:t>
            </a:r>
            <a:r>
              <a:rPr lang="en-US" spc="-20" dirty="0"/>
              <a:t>exist</a:t>
            </a:r>
            <a:r>
              <a:rPr lang="en-US" spc="-85" dirty="0"/>
              <a:t> </a:t>
            </a:r>
            <a:r>
              <a:rPr lang="en-US" spc="-20" dirty="0"/>
              <a:t>within</a:t>
            </a:r>
            <a:r>
              <a:rPr lang="en-US" spc="-90" dirty="0"/>
              <a:t> </a:t>
            </a:r>
            <a:r>
              <a:rPr lang="en-US" dirty="0"/>
              <a:t>the</a:t>
            </a:r>
            <a:r>
              <a:rPr lang="en-US" spc="-50" dirty="0"/>
              <a:t> </a:t>
            </a:r>
            <a:r>
              <a:rPr lang="en-US" dirty="0"/>
              <a:t>charts</a:t>
            </a:r>
            <a:r>
              <a:rPr lang="en-US" spc="-80" dirty="0"/>
              <a:t> </a:t>
            </a:r>
            <a:r>
              <a:rPr lang="en-US" spc="-40" dirty="0"/>
              <a:t>among</a:t>
            </a:r>
            <a:r>
              <a:rPr lang="en-US" spc="-65" dirty="0"/>
              <a:t> </a:t>
            </a:r>
            <a:r>
              <a:rPr lang="en-US" dirty="0"/>
              <a:t>lyrics.</a:t>
            </a:r>
            <a:r>
              <a:rPr lang="en-US" spc="360" dirty="0"/>
              <a:t> </a:t>
            </a:r>
            <a:r>
              <a:rPr lang="en-US" dirty="0"/>
              <a:t>If</a:t>
            </a:r>
            <a:r>
              <a:rPr lang="en-US" spc="-50" dirty="0"/>
              <a:t> </a:t>
            </a:r>
            <a:r>
              <a:rPr lang="en-US" dirty="0"/>
              <a:t>the</a:t>
            </a:r>
            <a:r>
              <a:rPr lang="en-US" spc="-55" dirty="0"/>
              <a:t> </a:t>
            </a:r>
            <a:r>
              <a:rPr lang="en-US" spc="-10" dirty="0"/>
              <a:t>data</a:t>
            </a:r>
            <a:r>
              <a:rPr lang="en-US" spc="-114" dirty="0"/>
              <a:t> </a:t>
            </a:r>
            <a:r>
              <a:rPr lang="en-US" dirty="0"/>
              <a:t>isn’t</a:t>
            </a:r>
            <a:r>
              <a:rPr lang="en-US" spc="-65" dirty="0"/>
              <a:t> </a:t>
            </a:r>
            <a:r>
              <a:rPr lang="en-US" dirty="0"/>
              <a:t>dense</a:t>
            </a:r>
            <a:r>
              <a:rPr lang="en-US" spc="-114" dirty="0"/>
              <a:t> </a:t>
            </a:r>
            <a:r>
              <a:rPr lang="en-US" spc="-10" dirty="0"/>
              <a:t>enough</a:t>
            </a:r>
            <a:r>
              <a:rPr lang="en-US" spc="-85" dirty="0"/>
              <a:t> </a:t>
            </a:r>
            <a:r>
              <a:rPr lang="en-US" dirty="0"/>
              <a:t>there</a:t>
            </a:r>
            <a:r>
              <a:rPr lang="en-US" spc="-50" dirty="0"/>
              <a:t> </a:t>
            </a:r>
            <a:r>
              <a:rPr lang="en-US" spc="-25" dirty="0"/>
              <a:t>may </a:t>
            </a:r>
            <a:r>
              <a:rPr lang="en-US" dirty="0"/>
              <a:t>be</a:t>
            </a:r>
            <a:r>
              <a:rPr lang="en-US" spc="-40" dirty="0"/>
              <a:t> </a:t>
            </a:r>
            <a:r>
              <a:rPr lang="en-US" spc="-20" dirty="0"/>
              <a:t>other</a:t>
            </a:r>
            <a:r>
              <a:rPr lang="en-US" spc="-95" dirty="0"/>
              <a:t> </a:t>
            </a:r>
            <a:r>
              <a:rPr lang="en-US" spc="-25" dirty="0"/>
              <a:t>methods</a:t>
            </a:r>
            <a:r>
              <a:rPr lang="en-US" spc="-70" dirty="0"/>
              <a:t> </a:t>
            </a:r>
            <a:r>
              <a:rPr lang="en-US" dirty="0"/>
              <a:t>of</a:t>
            </a:r>
            <a:r>
              <a:rPr lang="en-US" spc="-45" dirty="0"/>
              <a:t> </a:t>
            </a:r>
            <a:r>
              <a:rPr lang="en-US" spc="-25" dirty="0"/>
              <a:t>evaluation</a:t>
            </a:r>
            <a:r>
              <a:rPr lang="en-US" spc="-80" dirty="0"/>
              <a:t> </a:t>
            </a:r>
            <a:r>
              <a:rPr lang="en-US" spc="-20" dirty="0"/>
              <a:t>like</a:t>
            </a:r>
            <a:r>
              <a:rPr lang="en-US" spc="-40" dirty="0"/>
              <a:t> </a:t>
            </a:r>
            <a:r>
              <a:rPr lang="en-US" dirty="0"/>
              <a:t>beat</a:t>
            </a:r>
            <a:r>
              <a:rPr lang="en-US" spc="-55" dirty="0"/>
              <a:t> </a:t>
            </a:r>
            <a:r>
              <a:rPr lang="en-US" dirty="0"/>
              <a:t>and</a:t>
            </a:r>
            <a:r>
              <a:rPr lang="en-US" spc="-70" dirty="0"/>
              <a:t> </a:t>
            </a:r>
            <a:r>
              <a:rPr lang="en-US" dirty="0"/>
              <a:t>chord</a:t>
            </a:r>
            <a:r>
              <a:rPr lang="en-US" spc="-65" dirty="0"/>
              <a:t> </a:t>
            </a:r>
            <a:r>
              <a:rPr lang="en-US" spc="-20" dirty="0"/>
              <a:t>progression,</a:t>
            </a:r>
            <a:r>
              <a:rPr lang="en-US" spc="-85" dirty="0"/>
              <a:t> </a:t>
            </a:r>
            <a:r>
              <a:rPr lang="en-US" dirty="0"/>
              <a:t>but</a:t>
            </a:r>
            <a:r>
              <a:rPr lang="en-US" spc="-60" dirty="0"/>
              <a:t> </a:t>
            </a:r>
            <a:r>
              <a:rPr lang="en-US" dirty="0"/>
              <a:t>for</a:t>
            </a:r>
            <a:r>
              <a:rPr lang="en-US" spc="-30" dirty="0"/>
              <a:t> </a:t>
            </a:r>
            <a:r>
              <a:rPr lang="en-US" spc="-25" dirty="0"/>
              <a:t>the</a:t>
            </a:r>
          </a:p>
          <a:p>
            <a:pPr marL="927735">
              <a:lnSpc>
                <a:spcPts val="2210"/>
              </a:lnSpc>
            </a:pPr>
            <a:r>
              <a:rPr lang="en-US" spc="-40" dirty="0"/>
              <a:t>moment,</a:t>
            </a:r>
            <a:r>
              <a:rPr lang="en-US" spc="-75" dirty="0"/>
              <a:t> </a:t>
            </a:r>
            <a:r>
              <a:rPr lang="en-US" dirty="0"/>
              <a:t>I</a:t>
            </a:r>
            <a:r>
              <a:rPr lang="en-US" spc="-70" dirty="0"/>
              <a:t> </a:t>
            </a:r>
            <a:r>
              <a:rPr lang="en-US" dirty="0"/>
              <a:t>don’t</a:t>
            </a:r>
            <a:r>
              <a:rPr lang="en-US" spc="-45" dirty="0"/>
              <a:t> </a:t>
            </a:r>
            <a:r>
              <a:rPr lang="en-US" spc="-10" dirty="0"/>
              <a:t>plan</a:t>
            </a:r>
            <a:r>
              <a:rPr lang="en-US" spc="-65" dirty="0"/>
              <a:t> </a:t>
            </a:r>
            <a:r>
              <a:rPr lang="en-US" dirty="0"/>
              <a:t>on</a:t>
            </a:r>
            <a:r>
              <a:rPr lang="en-US" spc="-70" dirty="0"/>
              <a:t> </a:t>
            </a:r>
            <a:r>
              <a:rPr lang="en-US" spc="-20" dirty="0"/>
              <a:t>analyzing</a:t>
            </a:r>
            <a:r>
              <a:rPr lang="en-US" spc="-35" dirty="0"/>
              <a:t> </a:t>
            </a:r>
            <a:r>
              <a:rPr lang="en-US" spc="-10" dirty="0"/>
              <a:t>that.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4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25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70" dirty="0"/>
              <a:t>What</a:t>
            </a:r>
            <a:r>
              <a:rPr spc="-175" dirty="0"/>
              <a:t> </a:t>
            </a:r>
            <a:r>
              <a:rPr dirty="0"/>
              <a:t>to</a:t>
            </a:r>
            <a:r>
              <a:rPr spc="-75" dirty="0"/>
              <a:t> </a:t>
            </a:r>
            <a:r>
              <a:rPr dirty="0"/>
              <a:t>do</a:t>
            </a:r>
            <a:r>
              <a:rPr spc="-140" dirty="0"/>
              <a:t> </a:t>
            </a:r>
            <a:r>
              <a:rPr dirty="0"/>
              <a:t>in</a:t>
            </a:r>
            <a:r>
              <a:rPr spc="-165" dirty="0"/>
              <a:t> </a:t>
            </a:r>
            <a:r>
              <a:rPr spc="-25" dirty="0"/>
              <a:t>world</a:t>
            </a:r>
            <a:r>
              <a:rPr spc="-150" dirty="0"/>
              <a:t> </a:t>
            </a:r>
            <a:r>
              <a:rPr dirty="0"/>
              <a:t>in</a:t>
            </a:r>
            <a:r>
              <a:rPr spc="-160" dirty="0"/>
              <a:t> </a:t>
            </a:r>
            <a:r>
              <a:rPr spc="-10" dirty="0"/>
              <a:t>tune?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51610" y="1421828"/>
            <a:ext cx="8776970" cy="4624599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0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Anticipated</a:t>
            </a:r>
            <a:r>
              <a:rPr sz="20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Work</a:t>
            </a:r>
            <a:r>
              <a:rPr lang="en-US"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(done during the Genuis API phase)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:</a:t>
            </a:r>
            <a:endParaRPr sz="2000" dirty="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Data</a:t>
            </a: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Cleaning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–</a:t>
            </a:r>
            <a:r>
              <a:rPr sz="20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Almost</a:t>
            </a: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None</a:t>
            </a:r>
            <a:endParaRPr sz="2000" dirty="0">
              <a:latin typeface="Franklin Gothic Medium"/>
              <a:cs typeface="Franklin Gothic Medium"/>
            </a:endParaRPr>
          </a:p>
          <a:p>
            <a:pPr marL="927735" marR="280035">
              <a:lnSpc>
                <a:spcPts val="2250"/>
              </a:lnSpc>
              <a:spcBef>
                <a:spcPts val="1255"/>
              </a:spcBef>
            </a:pP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There</a:t>
            </a: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are</a:t>
            </a:r>
            <a:r>
              <a:rPr sz="2000" spc="-9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</a:t>
            </a: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few</a:t>
            </a:r>
            <a:r>
              <a:rPr sz="20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errors</a:t>
            </a:r>
            <a:r>
              <a:rPr sz="20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that</a:t>
            </a:r>
            <a:r>
              <a:rPr sz="20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have</a:t>
            </a:r>
            <a:r>
              <a:rPr sz="2000" spc="-9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been</a:t>
            </a:r>
            <a:r>
              <a:rPr sz="20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mentioned</a:t>
            </a:r>
            <a:r>
              <a:rPr sz="20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throughout</a:t>
            </a:r>
            <a:r>
              <a:rPr sz="20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discourse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on</a:t>
            </a:r>
            <a:r>
              <a:rPr sz="20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9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data</a:t>
            </a: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set,</a:t>
            </a:r>
            <a:r>
              <a:rPr sz="20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but</a:t>
            </a:r>
            <a:r>
              <a:rPr sz="20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overall,</a:t>
            </a:r>
            <a:r>
              <a:rPr sz="20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9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data</a:t>
            </a: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is</a:t>
            </a:r>
            <a:r>
              <a:rPr sz="20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quite</a:t>
            </a:r>
            <a:r>
              <a:rPr sz="20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clean.</a:t>
            </a:r>
            <a:endParaRPr sz="2000" dirty="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Data</a:t>
            </a:r>
            <a:r>
              <a:rPr sz="20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Incorporation</a:t>
            </a: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–</a:t>
            </a:r>
            <a:r>
              <a:rPr sz="20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Significant</a:t>
            </a:r>
            <a:endParaRPr sz="2000" dirty="0">
              <a:latin typeface="Franklin Gothic Medium"/>
              <a:cs typeface="Franklin Gothic Medium"/>
            </a:endParaRPr>
          </a:p>
          <a:p>
            <a:pPr marL="927735" marR="414655">
              <a:lnSpc>
                <a:spcPct val="95500"/>
              </a:lnSpc>
              <a:spcBef>
                <a:spcPts val="1165"/>
              </a:spcBef>
            </a:pPr>
            <a:r>
              <a:rPr sz="20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Work</a:t>
            </a:r>
            <a:r>
              <a:rPr sz="20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has</a:t>
            </a:r>
            <a:r>
              <a:rPr sz="20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already</a:t>
            </a:r>
            <a:r>
              <a:rPr sz="2000" spc="-10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begun</a:t>
            </a:r>
            <a:r>
              <a:rPr sz="20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on</a:t>
            </a:r>
            <a:r>
              <a:rPr sz="20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obtaining</a:t>
            </a:r>
            <a:r>
              <a:rPr sz="20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10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lyrics</a:t>
            </a:r>
            <a:r>
              <a:rPr sz="20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2000" spc="-9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all</a:t>
            </a:r>
            <a:r>
              <a:rPr sz="20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9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associated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songs.</a:t>
            </a:r>
            <a:r>
              <a:rPr sz="2000" spc="3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</a:t>
            </a:r>
            <a:r>
              <a:rPr sz="20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expect</a:t>
            </a:r>
            <a:r>
              <a:rPr sz="20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that</a:t>
            </a:r>
            <a:r>
              <a:rPr sz="20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this</a:t>
            </a:r>
            <a:r>
              <a:rPr sz="2000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along</a:t>
            </a:r>
            <a:r>
              <a:rPr sz="20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with</a:t>
            </a:r>
            <a:r>
              <a:rPr sz="2000" spc="-9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any</a:t>
            </a:r>
            <a:r>
              <a:rPr sz="20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word</a:t>
            </a:r>
            <a:r>
              <a:rPr sz="2000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identification</a:t>
            </a:r>
            <a:r>
              <a:rPr sz="2000" spc="-1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2000" spc="-114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take</a:t>
            </a:r>
            <a:r>
              <a:rPr sz="20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longest</a:t>
            </a:r>
            <a:r>
              <a:rPr sz="20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sz="2000" spc="-1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all</a:t>
            </a:r>
            <a:r>
              <a:rPr sz="2000" spc="-1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associated</a:t>
            </a:r>
            <a:r>
              <a:rPr sz="20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tasking.</a:t>
            </a:r>
            <a:endParaRPr sz="2000" dirty="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Data</a:t>
            </a: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Preprocessing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–</a:t>
            </a:r>
            <a:r>
              <a:rPr sz="20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Some</a:t>
            </a:r>
            <a:endParaRPr sz="2000" dirty="0">
              <a:latin typeface="Franklin Gothic Medium"/>
              <a:cs typeface="Franklin Gothic Medium"/>
            </a:endParaRPr>
          </a:p>
          <a:p>
            <a:pPr marL="927735" marR="5080">
              <a:lnSpc>
                <a:spcPts val="2250"/>
              </a:lnSpc>
              <a:spcBef>
                <a:spcPts val="1255"/>
              </a:spcBef>
            </a:pP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Here</a:t>
            </a:r>
            <a:r>
              <a:rPr sz="2000" spc="-1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</a:t>
            </a:r>
            <a:r>
              <a:rPr sz="20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expect</a:t>
            </a:r>
            <a:r>
              <a:rPr sz="20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that</a:t>
            </a:r>
            <a:r>
              <a:rPr sz="20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</a:t>
            </a:r>
            <a:r>
              <a:rPr sz="20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will</a:t>
            </a:r>
            <a:r>
              <a:rPr sz="2000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need</a:t>
            </a:r>
            <a:r>
              <a:rPr sz="20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do</a:t>
            </a: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some stastical</a:t>
            </a:r>
            <a:r>
              <a:rPr sz="20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analysis</a:t>
            </a:r>
            <a:r>
              <a:rPr sz="2000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perform</a:t>
            </a:r>
            <a:r>
              <a:rPr sz="2000" spc="-1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and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derive</a:t>
            </a:r>
            <a:r>
              <a:rPr sz="2000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further</a:t>
            </a:r>
            <a:r>
              <a:rPr sz="20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data.</a:t>
            </a:r>
            <a:r>
              <a:rPr sz="2000" spc="4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Overall</a:t>
            </a:r>
            <a:r>
              <a:rPr sz="2000" spc="-1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while</a:t>
            </a:r>
            <a:r>
              <a:rPr sz="20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there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is</a:t>
            </a:r>
            <a:r>
              <a:rPr sz="20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significant</a:t>
            </a:r>
            <a:r>
              <a:rPr sz="20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volume</a:t>
            </a:r>
            <a:r>
              <a:rPr sz="2000" spc="-9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data</a:t>
            </a:r>
            <a:endParaRPr sz="2000" dirty="0">
              <a:latin typeface="Franklin Gothic Medium"/>
              <a:cs typeface="Franklin Gothic Medium"/>
            </a:endParaRPr>
          </a:p>
          <a:p>
            <a:pPr marL="927735">
              <a:lnSpc>
                <a:spcPts val="2205"/>
              </a:lnSpc>
            </a:pPr>
            <a:r>
              <a:rPr sz="20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~52weeks</a:t>
            </a:r>
            <a:r>
              <a:rPr sz="20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x</a:t>
            </a:r>
            <a:r>
              <a:rPr sz="20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60+</a:t>
            </a:r>
            <a:r>
              <a:rPr sz="2000" spc="-9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years,</a:t>
            </a:r>
            <a:r>
              <a:rPr sz="20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once</a:t>
            </a:r>
            <a:r>
              <a:rPr sz="20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established</a:t>
            </a:r>
            <a:r>
              <a:rPr sz="20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1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process</a:t>
            </a:r>
            <a:r>
              <a:rPr sz="20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will</a:t>
            </a: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not</a:t>
            </a:r>
            <a:r>
              <a:rPr sz="20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take</a:t>
            </a:r>
            <a:r>
              <a:rPr sz="20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long.</a:t>
            </a:r>
            <a:endParaRPr sz="200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2B332-C5C4-6849-1AAE-5B9DA52C1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14CDF2E-504B-1150-64FD-50DC7F9B759B}"/>
              </a:ext>
            </a:extLst>
          </p:cNvPr>
          <p:cNvSpPr/>
          <p:nvPr/>
        </p:nvSpPr>
        <p:spPr>
          <a:xfrm>
            <a:off x="47625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6F4A093-F347-90D7-10AE-0673F630A630}"/>
              </a:ext>
            </a:extLst>
          </p:cNvPr>
          <p:cNvSpPr txBox="1">
            <a:spLocks/>
          </p:cNvSpPr>
          <p:nvPr/>
        </p:nvSpPr>
        <p:spPr>
          <a:xfrm rot="16200000">
            <a:off x="-2874109" y="2480628"/>
            <a:ext cx="7795895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81B0D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r>
              <a:rPr lang="en-US" dirty="0"/>
              <a:t>Results</a:t>
            </a:r>
          </a:p>
        </p:txBody>
      </p:sp>
      <p:pic>
        <p:nvPicPr>
          <p:cNvPr id="3" name="Picture 2" descr="A graph with colorful squares and dots&#10;&#10;Description automatically generated with medium confidence">
            <a:extLst>
              <a:ext uri="{FF2B5EF4-FFF2-40B4-BE49-F238E27FC236}">
                <a16:creationId xmlns:a16="http://schemas.microsoft.com/office/drawing/2014/main" id="{E2C90F00-5F53-D340-1BFB-EEA37A826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70" y="278524"/>
            <a:ext cx="5430180" cy="3607676"/>
          </a:xfrm>
          <a:prstGeom prst="rect">
            <a:avLst/>
          </a:prstGeom>
        </p:spPr>
      </p:pic>
      <p:pic>
        <p:nvPicPr>
          <p:cNvPr id="4" name="Picture 3" descr="A screen shot of a graph&#10;&#10;Description automatically generated">
            <a:extLst>
              <a:ext uri="{FF2B5EF4-FFF2-40B4-BE49-F238E27FC236}">
                <a16:creationId xmlns:a16="http://schemas.microsoft.com/office/drawing/2014/main" id="{B952BE6B-95BB-D849-6F75-3BF265AE6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393097"/>
            <a:ext cx="4355882" cy="3524634"/>
          </a:xfrm>
          <a:prstGeom prst="rect">
            <a:avLst/>
          </a:prstGeom>
        </p:spPr>
      </p:pic>
      <p:pic>
        <p:nvPicPr>
          <p:cNvPr id="5" name="Picture 4" descr="A red white and blue graph&#10;&#10;Description automatically generated">
            <a:extLst>
              <a:ext uri="{FF2B5EF4-FFF2-40B4-BE49-F238E27FC236}">
                <a16:creationId xmlns:a16="http://schemas.microsoft.com/office/drawing/2014/main" id="{0AA19A2D-F80D-B158-479C-52DA4C305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601" y="4018372"/>
            <a:ext cx="5386797" cy="2426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A49D19-1F02-0680-DF5D-6123ABEE895B}"/>
              </a:ext>
            </a:extLst>
          </p:cNvPr>
          <p:cNvSpPr txBox="1"/>
          <p:nvPr/>
        </p:nvSpPr>
        <p:spPr>
          <a:xfrm>
            <a:off x="9747146" y="2438400"/>
            <a:ext cx="1796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 Map of Final Popularity and Rank – Unique Songs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3F6E2-711A-D0F8-11BB-E1AE877066CA}"/>
              </a:ext>
            </a:extLst>
          </p:cNvPr>
          <p:cNvSpPr txBox="1"/>
          <p:nvPr/>
        </p:nvSpPr>
        <p:spPr>
          <a:xfrm>
            <a:off x="3402602" y="6392181"/>
            <a:ext cx="538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 Map of Final Popularity and Rank – All Songs</a:t>
            </a:r>
          </a:p>
        </p:txBody>
      </p:sp>
    </p:spTree>
    <p:extLst>
      <p:ext uri="{BB962C8B-B14F-4D97-AF65-F5344CB8AC3E}">
        <p14:creationId xmlns:p14="http://schemas.microsoft.com/office/powerpoint/2010/main" val="2912241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F4ACD-61C8-93AE-60DB-E6C63CCCB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DF85E7A-46AF-B86F-796F-33754A0CEB78}"/>
              </a:ext>
            </a:extLst>
          </p:cNvPr>
          <p:cNvSpPr/>
          <p:nvPr/>
        </p:nvSpPr>
        <p:spPr>
          <a:xfrm>
            <a:off x="47625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9C26CD-2A68-8843-D3DB-865FDB715258}"/>
              </a:ext>
            </a:extLst>
          </p:cNvPr>
          <p:cNvSpPr txBox="1">
            <a:spLocks/>
          </p:cNvSpPr>
          <p:nvPr/>
        </p:nvSpPr>
        <p:spPr>
          <a:xfrm rot="16200000">
            <a:off x="-2874109" y="2480628"/>
            <a:ext cx="7795895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81B0D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r>
              <a:rPr lang="en-US" dirty="0"/>
              <a:t>Results</a:t>
            </a:r>
          </a:p>
        </p:txBody>
      </p:sp>
      <p:pic>
        <p:nvPicPr>
          <p:cNvPr id="6" name="Picture 5" descr="A graph of a number of words&#10;&#10;Description automatically generated">
            <a:extLst>
              <a:ext uri="{FF2B5EF4-FFF2-40B4-BE49-F238E27FC236}">
                <a16:creationId xmlns:a16="http://schemas.microsoft.com/office/drawing/2014/main" id="{71080F75-FF78-B3BF-5456-D55B1773E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28600"/>
            <a:ext cx="6789552" cy="45108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3AE2B4-39A6-D57E-4CBD-142DEC171D8E}"/>
              </a:ext>
            </a:extLst>
          </p:cNvPr>
          <p:cNvSpPr txBox="1"/>
          <p:nvPr/>
        </p:nvSpPr>
        <p:spPr>
          <a:xfrm>
            <a:off x="1828800" y="50292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Prediction: Range of +/- 19% confidence</a:t>
            </a:r>
          </a:p>
          <a:p>
            <a:r>
              <a:rPr lang="en-US" dirty="0"/>
              <a:t>Epic Computation Time : 7-15 seconds per step totaling 8 days for 5 Epics</a:t>
            </a:r>
          </a:p>
        </p:txBody>
      </p:sp>
    </p:spTree>
    <p:extLst>
      <p:ext uri="{BB962C8B-B14F-4D97-AF65-F5344CB8AC3E}">
        <p14:creationId xmlns:p14="http://schemas.microsoft.com/office/powerpoint/2010/main" val="165836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0487C-D2DC-7783-A85E-F852FF2B8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10B99CF-721F-D298-37E8-8D5F2B445260}"/>
              </a:ext>
            </a:extLst>
          </p:cNvPr>
          <p:cNvSpPr/>
          <p:nvPr/>
        </p:nvSpPr>
        <p:spPr>
          <a:xfrm>
            <a:off x="47625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4C47558-B083-122B-A42E-B384CADC9063}"/>
              </a:ext>
            </a:extLst>
          </p:cNvPr>
          <p:cNvSpPr txBox="1">
            <a:spLocks/>
          </p:cNvSpPr>
          <p:nvPr/>
        </p:nvSpPr>
        <p:spPr>
          <a:xfrm rot="16200000">
            <a:off x="-2874109" y="2480628"/>
            <a:ext cx="7795895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81B0D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r>
              <a:rPr lang="en-US" dirty="0"/>
              <a:t>Application of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451381-635D-5F1A-EB88-E057A51C5477}"/>
              </a:ext>
            </a:extLst>
          </p:cNvPr>
          <p:cNvSpPr txBox="1"/>
          <p:nvPr/>
        </p:nvSpPr>
        <p:spPr>
          <a:xfrm>
            <a:off x="1676400" y="457200"/>
            <a:ext cx="10210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was learned?</a:t>
            </a:r>
          </a:p>
          <a:p>
            <a:pPr marL="457200" lvl="4" indent="-457200">
              <a:buAutoNum type="arabicPeriod"/>
            </a:pPr>
            <a:r>
              <a:rPr lang="en-US" sz="2000" dirty="0"/>
              <a:t>Can lyrics predict Billboard chart success? </a:t>
            </a:r>
          </a:p>
          <a:p>
            <a:pPr lvl="6"/>
            <a:r>
              <a:rPr lang="en-US" sz="2000" dirty="0"/>
              <a:t>	– Yes, though with limited accuracy to 19%.</a:t>
            </a:r>
          </a:p>
          <a:p>
            <a:pPr lvl="6"/>
            <a:endParaRPr lang="en-US" sz="2000" dirty="0"/>
          </a:p>
          <a:p>
            <a:pPr lvl="2"/>
            <a:r>
              <a:rPr lang="en-US" sz="2000" dirty="0"/>
              <a:t>2. Are thematic correlations evident among top hits? </a:t>
            </a:r>
          </a:p>
          <a:p>
            <a:pPr lvl="2"/>
            <a:r>
              <a:rPr lang="en-US" sz="2000" dirty="0"/>
              <a:t>	– Yes, love is the highest scoring non-trivial word.</a:t>
            </a:r>
          </a:p>
          <a:p>
            <a:pPr lvl="2"/>
            <a:endParaRPr lang="en-US" sz="2000" dirty="0"/>
          </a:p>
          <a:p>
            <a:pPr lvl="2"/>
            <a:r>
              <a:rPr lang="en-US" sz="2000" dirty="0"/>
              <a:t>3. Do world events influence lyrical content?</a:t>
            </a:r>
          </a:p>
          <a:p>
            <a:pPr lvl="2"/>
            <a:r>
              <a:rPr lang="en-US" sz="2000" dirty="0"/>
              <a:t>	- Undetermined, available for further research.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How can this be applied?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000" dirty="0"/>
              <a:t>From a financial perspective, you can bet love songs will be more successful.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From a RNN, we can determine that the lyrics may not be enough…</a:t>
            </a:r>
          </a:p>
        </p:txBody>
      </p:sp>
    </p:spTree>
    <p:extLst>
      <p:ext uri="{BB962C8B-B14F-4D97-AF65-F5344CB8AC3E}">
        <p14:creationId xmlns:p14="http://schemas.microsoft.com/office/powerpoint/2010/main" val="95261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7A1B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2272</TotalTime>
  <Words>610</Words>
  <Application>Microsoft Macintosh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Franklin Gothic Medium</vt:lpstr>
      <vt:lpstr>Menlo</vt:lpstr>
      <vt:lpstr>Wingdings</vt:lpstr>
      <vt:lpstr>Office Theme</vt:lpstr>
      <vt:lpstr>MUSIC WORDS SLAP</vt:lpstr>
      <vt:lpstr>The What’s What</vt:lpstr>
      <vt:lpstr>PowerPoint Presentation</vt:lpstr>
      <vt:lpstr>What to do in world in tune?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Cole Gaito</cp:lastModifiedBy>
  <cp:revision>8</cp:revision>
  <dcterms:created xsi:type="dcterms:W3CDTF">2024-12-08T13:33:54Z</dcterms:created>
  <dcterms:modified xsi:type="dcterms:W3CDTF">2024-12-10T03:27:09Z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2024-09-17T00:00:00Z</vt:filetime>
  </property>
  <property fmtid="{D5CDD505-2E9C-101B-9397-08002B2CF9AE}" pid="3" name="LastSaved">
    <vt:filetime>2024-12-08T00:00:00Z</vt:filetime>
  </property>
</Properties>
</file>