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81" d="100"/>
          <a:sy n="81" d="100"/>
        </p:scale>
        <p:origin x="21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BB547E1-944D-C94B-910A-D70F877314FD}" type="datetimeFigureOut">
              <a:rPr lang="en-US" smtClean="0"/>
              <a:t>9/16/24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9D4043D-E7A9-5E4A-9DA6-FE88FA7F304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4160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547E1-944D-C94B-910A-D70F877314FD}"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4043D-E7A9-5E4A-9DA6-FE88FA7F304A}" type="slidenum">
              <a:rPr lang="en-US" smtClean="0"/>
              <a:t>‹#›</a:t>
            </a:fld>
            <a:endParaRPr lang="en-US"/>
          </a:p>
        </p:txBody>
      </p:sp>
    </p:spTree>
    <p:extLst>
      <p:ext uri="{BB962C8B-B14F-4D97-AF65-F5344CB8AC3E}">
        <p14:creationId xmlns:p14="http://schemas.microsoft.com/office/powerpoint/2010/main" val="97623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547E1-944D-C94B-910A-D70F877314FD}"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4043D-E7A9-5E4A-9DA6-FE88FA7F304A}" type="slidenum">
              <a:rPr lang="en-US" smtClean="0"/>
              <a:t>‹#›</a:t>
            </a:fld>
            <a:endParaRPr lang="en-US"/>
          </a:p>
        </p:txBody>
      </p:sp>
    </p:spTree>
    <p:extLst>
      <p:ext uri="{BB962C8B-B14F-4D97-AF65-F5344CB8AC3E}">
        <p14:creationId xmlns:p14="http://schemas.microsoft.com/office/powerpoint/2010/main" val="350958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547E1-944D-C94B-910A-D70F877314FD}"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4043D-E7A9-5E4A-9DA6-FE88FA7F304A}" type="slidenum">
              <a:rPr lang="en-US" smtClean="0"/>
              <a:t>‹#›</a:t>
            </a:fld>
            <a:endParaRPr lang="en-US"/>
          </a:p>
        </p:txBody>
      </p:sp>
    </p:spTree>
    <p:extLst>
      <p:ext uri="{BB962C8B-B14F-4D97-AF65-F5344CB8AC3E}">
        <p14:creationId xmlns:p14="http://schemas.microsoft.com/office/powerpoint/2010/main" val="40556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BB547E1-944D-C94B-910A-D70F877314FD}" type="datetimeFigureOut">
              <a:rPr lang="en-US" smtClean="0"/>
              <a:t>9/16/24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9D4043D-E7A9-5E4A-9DA6-FE88FA7F304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141843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547E1-944D-C94B-910A-D70F877314FD}"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4043D-E7A9-5E4A-9DA6-FE88FA7F304A}" type="slidenum">
              <a:rPr lang="en-US" smtClean="0"/>
              <a:t>‹#›</a:t>
            </a:fld>
            <a:endParaRPr lang="en-US"/>
          </a:p>
        </p:txBody>
      </p:sp>
    </p:spTree>
    <p:extLst>
      <p:ext uri="{BB962C8B-B14F-4D97-AF65-F5344CB8AC3E}">
        <p14:creationId xmlns:p14="http://schemas.microsoft.com/office/powerpoint/2010/main" val="281170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B547E1-944D-C94B-910A-D70F877314FD}" type="datetimeFigureOut">
              <a:rPr lang="en-US" smtClean="0"/>
              <a:t>9/16/24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D4043D-E7A9-5E4A-9DA6-FE88FA7F304A}" type="slidenum">
              <a:rPr lang="en-US" smtClean="0"/>
              <a:t>‹#›</a:t>
            </a:fld>
            <a:endParaRPr lang="en-US"/>
          </a:p>
        </p:txBody>
      </p:sp>
    </p:spTree>
    <p:extLst>
      <p:ext uri="{BB962C8B-B14F-4D97-AF65-F5344CB8AC3E}">
        <p14:creationId xmlns:p14="http://schemas.microsoft.com/office/powerpoint/2010/main" val="98113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B547E1-944D-C94B-910A-D70F877314FD}" type="datetimeFigureOut">
              <a:rPr lang="en-US" smtClean="0"/>
              <a:t>9/16/24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4043D-E7A9-5E4A-9DA6-FE88FA7F304A}" type="slidenum">
              <a:rPr lang="en-US" smtClean="0"/>
              <a:t>‹#›</a:t>
            </a:fld>
            <a:endParaRPr lang="en-US"/>
          </a:p>
        </p:txBody>
      </p:sp>
    </p:spTree>
    <p:extLst>
      <p:ext uri="{BB962C8B-B14F-4D97-AF65-F5344CB8AC3E}">
        <p14:creationId xmlns:p14="http://schemas.microsoft.com/office/powerpoint/2010/main" val="74920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547E1-944D-C94B-910A-D70F877314FD}" type="datetimeFigureOut">
              <a:rPr lang="en-US" smtClean="0"/>
              <a:t>9/16/24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D4043D-E7A9-5E4A-9DA6-FE88FA7F304A}" type="slidenum">
              <a:rPr lang="en-US" smtClean="0"/>
              <a:t>‹#›</a:t>
            </a:fld>
            <a:endParaRPr lang="en-US"/>
          </a:p>
        </p:txBody>
      </p:sp>
    </p:spTree>
    <p:extLst>
      <p:ext uri="{BB962C8B-B14F-4D97-AF65-F5344CB8AC3E}">
        <p14:creationId xmlns:p14="http://schemas.microsoft.com/office/powerpoint/2010/main" val="245947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B547E1-944D-C94B-910A-D70F877314FD}" type="datetimeFigureOut">
              <a:rPr lang="en-US" smtClean="0"/>
              <a:t>9/16/24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9D4043D-E7A9-5E4A-9DA6-FE88FA7F304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476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B547E1-944D-C94B-910A-D70F877314FD}" type="datetimeFigureOut">
              <a:rPr lang="en-US" smtClean="0"/>
              <a:t>9/16/24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9D4043D-E7A9-5E4A-9DA6-FE88FA7F304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137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BB547E1-944D-C94B-910A-D70F877314FD}" type="datetimeFigureOut">
              <a:rPr lang="en-US" smtClean="0"/>
              <a:t>9/16/24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9D4043D-E7A9-5E4A-9DA6-FE88FA7F304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76556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gaitocole/Final_Project.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eddit.com/r/musicleague/comments/kq3p3b/theme_ideas/" TargetMode="External"/><Relationship Id="rId7" Type="http://schemas.openxmlformats.org/officeDocument/2006/relationships/hyperlink" Target="https://genius.com/" TargetMode="External"/><Relationship Id="rId2" Type="http://schemas.openxmlformats.org/officeDocument/2006/relationships/hyperlink" Target="https://cs.brown.edu/courses/cs100/students/project11/" TargetMode="External"/><Relationship Id="rId1" Type="http://schemas.openxmlformats.org/officeDocument/2006/relationships/slideLayout" Target="../slideLayouts/slideLayout2.xml"/><Relationship Id="rId6" Type="http://schemas.openxmlformats.org/officeDocument/2006/relationships/hyperlink" Target="https://www.billboard.com/charts/" TargetMode="External"/><Relationship Id="rId5" Type="http://schemas.openxmlformats.org/officeDocument/2006/relationships/hyperlink" Target="https://github.com/utdata/rwd-billboard-data" TargetMode="External"/><Relationship Id="rId4" Type="http://schemas.openxmlformats.org/officeDocument/2006/relationships/hyperlink" Target="https://www.kaggle.com/datasets/dhruvildave/billboard-the-hot-100-song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7D3E-063E-FEEF-0BCF-86492FCC4857}"/>
              </a:ext>
            </a:extLst>
          </p:cNvPr>
          <p:cNvSpPr>
            <a:spLocks noGrp="1"/>
          </p:cNvSpPr>
          <p:nvPr>
            <p:ph type="ctrTitle"/>
          </p:nvPr>
        </p:nvSpPr>
        <p:spPr/>
        <p:txBody>
          <a:bodyPr/>
          <a:lstStyle/>
          <a:p>
            <a:r>
              <a:rPr lang="en-US" dirty="0"/>
              <a:t>Music Words Slap</a:t>
            </a:r>
          </a:p>
        </p:txBody>
      </p:sp>
      <p:sp>
        <p:nvSpPr>
          <p:cNvPr id="3" name="Subtitle 2">
            <a:extLst>
              <a:ext uri="{FF2B5EF4-FFF2-40B4-BE49-F238E27FC236}">
                <a16:creationId xmlns:a16="http://schemas.microsoft.com/office/drawing/2014/main" id="{5219CA77-80F0-3E56-130A-188685935AD6}"/>
              </a:ext>
            </a:extLst>
          </p:cNvPr>
          <p:cNvSpPr>
            <a:spLocks noGrp="1"/>
          </p:cNvSpPr>
          <p:nvPr>
            <p:ph type="subTitle" idx="1"/>
          </p:nvPr>
        </p:nvSpPr>
        <p:spPr>
          <a:xfrm>
            <a:off x="2297516" y="4066637"/>
            <a:ext cx="7596451" cy="1086237"/>
          </a:xfrm>
        </p:spPr>
        <p:txBody>
          <a:bodyPr>
            <a:normAutofit fontScale="92500" lnSpcReduction="10000"/>
          </a:bodyPr>
          <a:lstStyle/>
          <a:p>
            <a:r>
              <a:rPr lang="en-US" dirty="0"/>
              <a:t>By: Cole </a:t>
            </a:r>
            <a:r>
              <a:rPr lang="en-US" dirty="0" err="1"/>
              <a:t>Gaito</a:t>
            </a:r>
            <a:endParaRPr lang="en-US" dirty="0"/>
          </a:p>
          <a:p>
            <a:r>
              <a:rPr lang="en-US" dirty="0"/>
              <a:t>GitHub Location: </a:t>
            </a:r>
            <a:r>
              <a:rPr lang="en-US" dirty="0">
                <a:hlinkClick r:id="rId2"/>
              </a:rPr>
              <a:t>https://github.com/gaitocole/Final_Project.git</a:t>
            </a:r>
            <a:r>
              <a:rPr lang="en-US" dirty="0"/>
              <a:t> (See </a:t>
            </a:r>
            <a:r>
              <a:rPr lang="en-US" dirty="0" err="1"/>
              <a:t>Music_Trends</a:t>
            </a:r>
            <a:r>
              <a:rPr lang="en-US" dirty="0"/>
              <a:t>)</a:t>
            </a:r>
          </a:p>
        </p:txBody>
      </p:sp>
    </p:spTree>
    <p:extLst>
      <p:ext uri="{BB962C8B-B14F-4D97-AF65-F5344CB8AC3E}">
        <p14:creationId xmlns:p14="http://schemas.microsoft.com/office/powerpoint/2010/main" val="78871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887E-9CB8-227D-CDA7-1A1996BE8A4F}"/>
              </a:ext>
            </a:extLst>
          </p:cNvPr>
          <p:cNvSpPr>
            <a:spLocks noGrp="1"/>
          </p:cNvSpPr>
          <p:nvPr>
            <p:ph type="title"/>
          </p:nvPr>
        </p:nvSpPr>
        <p:spPr>
          <a:xfrm>
            <a:off x="914397" y="700087"/>
            <a:ext cx="1671638" cy="714375"/>
          </a:xfrm>
        </p:spPr>
        <p:txBody>
          <a:bodyPr>
            <a:normAutofit fontScale="90000"/>
          </a:bodyPr>
          <a:lstStyle/>
          <a:p>
            <a:r>
              <a:rPr lang="en-US" dirty="0"/>
              <a:t>The Whose Who in Group Two</a:t>
            </a:r>
          </a:p>
        </p:txBody>
      </p:sp>
      <p:sp>
        <p:nvSpPr>
          <p:cNvPr id="3" name="Content Placeholder 2">
            <a:extLst>
              <a:ext uri="{FF2B5EF4-FFF2-40B4-BE49-F238E27FC236}">
                <a16:creationId xmlns:a16="http://schemas.microsoft.com/office/drawing/2014/main" id="{446A89B5-92CB-6120-26B6-7829DD6ABCC9}"/>
              </a:ext>
            </a:extLst>
          </p:cNvPr>
          <p:cNvSpPr>
            <a:spLocks noGrp="1"/>
          </p:cNvSpPr>
          <p:nvPr>
            <p:ph idx="1"/>
          </p:nvPr>
        </p:nvSpPr>
        <p:spPr>
          <a:xfrm>
            <a:off x="914397" y="3543299"/>
            <a:ext cx="2057400" cy="714375"/>
          </a:xfrm>
        </p:spPr>
        <p:txBody>
          <a:bodyPr>
            <a:normAutofit/>
          </a:bodyPr>
          <a:lstStyle/>
          <a:p>
            <a:pPr marL="0" indent="0">
              <a:buNone/>
            </a:pPr>
            <a:r>
              <a:rPr lang="en-US" sz="1800" dirty="0"/>
              <a:t>Cole </a:t>
            </a:r>
            <a:r>
              <a:rPr lang="en-US" sz="1800" dirty="0" err="1"/>
              <a:t>Gaito</a:t>
            </a:r>
            <a:endParaRPr lang="en-US" sz="1800" dirty="0"/>
          </a:p>
        </p:txBody>
      </p:sp>
      <p:sp>
        <p:nvSpPr>
          <p:cNvPr id="4" name="Title 1">
            <a:extLst>
              <a:ext uri="{FF2B5EF4-FFF2-40B4-BE49-F238E27FC236}">
                <a16:creationId xmlns:a16="http://schemas.microsoft.com/office/drawing/2014/main" id="{7D206CDE-CC83-5D66-0250-0065F0E2479B}"/>
              </a:ext>
            </a:extLst>
          </p:cNvPr>
          <p:cNvSpPr txBox="1">
            <a:spLocks/>
          </p:cNvSpPr>
          <p:nvPr/>
        </p:nvSpPr>
        <p:spPr>
          <a:xfrm>
            <a:off x="3857624" y="685800"/>
            <a:ext cx="6091237" cy="714375"/>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The What’s What</a:t>
            </a:r>
          </a:p>
        </p:txBody>
      </p:sp>
      <p:sp>
        <p:nvSpPr>
          <p:cNvPr id="6" name="Content Placeholder 2">
            <a:extLst>
              <a:ext uri="{FF2B5EF4-FFF2-40B4-BE49-F238E27FC236}">
                <a16:creationId xmlns:a16="http://schemas.microsoft.com/office/drawing/2014/main" id="{E96A55D1-5860-D306-BF97-A23C5610D4DD}"/>
              </a:ext>
            </a:extLst>
          </p:cNvPr>
          <p:cNvSpPr txBox="1">
            <a:spLocks/>
          </p:cNvSpPr>
          <p:nvPr/>
        </p:nvSpPr>
        <p:spPr>
          <a:xfrm>
            <a:off x="3214688" y="1390652"/>
            <a:ext cx="8529637" cy="153352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t>This project, I wish to answer the following questions:</a:t>
            </a:r>
          </a:p>
          <a:p>
            <a:pPr marL="0" indent="0">
              <a:buNone/>
            </a:pPr>
            <a:r>
              <a:rPr lang="en-US" sz="1800" dirty="0"/>
              <a:t>	Is there a thematic correlation between top chart hits?</a:t>
            </a:r>
          </a:p>
          <a:p>
            <a:pPr marL="0" indent="0">
              <a:buNone/>
            </a:pPr>
            <a:r>
              <a:rPr lang="en-US" sz="1800" dirty="0"/>
              <a:t>	Is this derived from the words themselves, or  correlated to world events?</a:t>
            </a:r>
          </a:p>
        </p:txBody>
      </p:sp>
      <p:sp>
        <p:nvSpPr>
          <p:cNvPr id="8" name="Title 1">
            <a:extLst>
              <a:ext uri="{FF2B5EF4-FFF2-40B4-BE49-F238E27FC236}">
                <a16:creationId xmlns:a16="http://schemas.microsoft.com/office/drawing/2014/main" id="{3643DDB5-E972-8304-30E4-9DDF094A70D0}"/>
              </a:ext>
            </a:extLst>
          </p:cNvPr>
          <p:cNvSpPr txBox="1">
            <a:spLocks/>
          </p:cNvSpPr>
          <p:nvPr/>
        </p:nvSpPr>
        <p:spPr>
          <a:xfrm>
            <a:off x="3857625" y="2671756"/>
            <a:ext cx="7730030" cy="714375"/>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Novel Ideas and Prior Works</a:t>
            </a:r>
          </a:p>
        </p:txBody>
      </p:sp>
      <p:sp>
        <p:nvSpPr>
          <p:cNvPr id="9" name="Content Placeholder 2">
            <a:extLst>
              <a:ext uri="{FF2B5EF4-FFF2-40B4-BE49-F238E27FC236}">
                <a16:creationId xmlns:a16="http://schemas.microsoft.com/office/drawing/2014/main" id="{2C72B29F-3D9D-901C-B157-420AA3A7596E}"/>
              </a:ext>
            </a:extLst>
          </p:cNvPr>
          <p:cNvSpPr txBox="1">
            <a:spLocks/>
          </p:cNvSpPr>
          <p:nvPr/>
        </p:nvSpPr>
        <p:spPr>
          <a:xfrm>
            <a:off x="3214688" y="3428994"/>
            <a:ext cx="8529637" cy="2190751"/>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t>While I didn’t explicitly look for the question there are similar themes and projects such as: </a:t>
            </a:r>
          </a:p>
          <a:p>
            <a:pPr marL="530352" lvl="1" indent="0">
              <a:buNone/>
            </a:pPr>
            <a:r>
              <a:rPr lang="en-US" sz="1800" dirty="0">
                <a:hlinkClick r:id="rId2"/>
              </a:rPr>
              <a:t>https://cs.brown.edu/courses/cs100/students/project11/</a:t>
            </a:r>
            <a:endParaRPr lang="en-US" sz="1800" i="0" dirty="0"/>
          </a:p>
          <a:p>
            <a:pPr marL="530352" lvl="1" indent="0">
              <a:buNone/>
            </a:pPr>
            <a:r>
              <a:rPr lang="en-US" sz="1800" dirty="0">
                <a:hlinkClick r:id="rId3"/>
              </a:rPr>
              <a:t>https://www.reddit.com/r/musicleague/comments/kq3p3b/theme_ideas/</a:t>
            </a:r>
            <a:endParaRPr lang="en-US" sz="1800" dirty="0"/>
          </a:p>
          <a:p>
            <a:r>
              <a:rPr lang="en-US" sz="1800" dirty="0"/>
              <a:t>Data set Location from Kaggle/</a:t>
            </a:r>
            <a:r>
              <a:rPr lang="en-US" sz="1800" dirty="0" err="1"/>
              <a:t>Github</a:t>
            </a:r>
            <a:r>
              <a:rPr lang="en-US" sz="1800" dirty="0"/>
              <a:t>/Billboard:</a:t>
            </a:r>
          </a:p>
          <a:p>
            <a:pPr marL="530352" lvl="1" indent="0">
              <a:buNone/>
            </a:pPr>
            <a:r>
              <a:rPr lang="en-US" sz="1800" dirty="0">
                <a:hlinkClick r:id="rId4"/>
              </a:rPr>
              <a:t>https://www.kaggle.com/datasets/dhruvildave/billboard-the-hot-100-songs</a:t>
            </a:r>
            <a:endParaRPr lang="en-US" sz="1800" dirty="0"/>
          </a:p>
          <a:p>
            <a:pPr marL="530352" lvl="1" indent="0">
              <a:buNone/>
            </a:pPr>
            <a:r>
              <a:rPr lang="en-US" sz="1800" dirty="0">
                <a:hlinkClick r:id="rId5"/>
              </a:rPr>
              <a:t>https://github.com/utdata/rwd-billboard-data</a:t>
            </a:r>
            <a:endParaRPr lang="en-US" sz="1800" dirty="0"/>
          </a:p>
          <a:p>
            <a:pPr marL="530352" lvl="1" indent="0">
              <a:buNone/>
            </a:pPr>
            <a:r>
              <a:rPr lang="en-US" sz="1800" dirty="0"/>
              <a:t>Original Source: </a:t>
            </a:r>
            <a:r>
              <a:rPr lang="en-US" sz="1800" dirty="0">
                <a:hlinkClick r:id="rId6"/>
              </a:rPr>
              <a:t>https://www.billboard.com/charts/</a:t>
            </a:r>
            <a:endParaRPr lang="en-US" sz="1800" dirty="0"/>
          </a:p>
          <a:p>
            <a:pPr marL="530352" lvl="1" indent="0">
              <a:buNone/>
            </a:pPr>
            <a:r>
              <a:rPr lang="en-US" sz="1800" dirty="0"/>
              <a:t>Lyrics: Genuis API (built inhouse): </a:t>
            </a:r>
            <a:r>
              <a:rPr lang="en-US" sz="1800" dirty="0">
                <a:hlinkClick r:id="rId7"/>
              </a:rPr>
              <a:t>https://genius.com</a:t>
            </a:r>
            <a:endParaRPr lang="en-US" sz="1800" dirty="0"/>
          </a:p>
          <a:p>
            <a:pPr marL="530352" lvl="1" indent="0">
              <a:buNone/>
            </a:pPr>
            <a:endParaRPr lang="en-US" sz="1800" dirty="0"/>
          </a:p>
        </p:txBody>
      </p:sp>
      <p:sp>
        <p:nvSpPr>
          <p:cNvPr id="5" name="Title 1">
            <a:extLst>
              <a:ext uri="{FF2B5EF4-FFF2-40B4-BE49-F238E27FC236}">
                <a16:creationId xmlns:a16="http://schemas.microsoft.com/office/drawing/2014/main" id="{20EC21FB-0081-9147-252B-5DA2460967EC}"/>
              </a:ext>
            </a:extLst>
          </p:cNvPr>
          <p:cNvSpPr txBox="1">
            <a:spLocks/>
          </p:cNvSpPr>
          <p:nvPr/>
        </p:nvSpPr>
        <p:spPr>
          <a:xfrm>
            <a:off x="914396" y="4035974"/>
            <a:ext cx="1797273" cy="1277006"/>
          </a:xfrm>
          <a:prstGeom prst="rect">
            <a:avLst/>
          </a:prstGeom>
        </p:spPr>
        <p:txBody>
          <a:bodyPr vert="horz" lIns="91440" tIns="45720" rIns="91440" bIns="45720" rtlCol="0" anchor="t">
            <a:normAutofit fontScale="9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Where you at?</a:t>
            </a:r>
          </a:p>
        </p:txBody>
      </p:sp>
      <p:sp>
        <p:nvSpPr>
          <p:cNvPr id="7" name="Content Placeholder 2">
            <a:extLst>
              <a:ext uri="{FF2B5EF4-FFF2-40B4-BE49-F238E27FC236}">
                <a16:creationId xmlns:a16="http://schemas.microsoft.com/office/drawing/2014/main" id="{DE050691-0A9B-51FF-FDCE-79FC4D3D96C2}"/>
              </a:ext>
            </a:extLst>
          </p:cNvPr>
          <p:cNvSpPr txBox="1">
            <a:spLocks/>
          </p:cNvSpPr>
          <p:nvPr/>
        </p:nvSpPr>
        <p:spPr>
          <a:xfrm>
            <a:off x="905779" y="5312980"/>
            <a:ext cx="2057400" cy="7143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1800" dirty="0"/>
              <a:t>Saved Locally</a:t>
            </a:r>
          </a:p>
        </p:txBody>
      </p:sp>
    </p:spTree>
    <p:extLst>
      <p:ext uri="{BB962C8B-B14F-4D97-AF65-F5344CB8AC3E}">
        <p14:creationId xmlns:p14="http://schemas.microsoft.com/office/powerpoint/2010/main" val="289756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4647-2D94-88C3-3637-B20FC5AAB26C}"/>
              </a:ext>
            </a:extLst>
          </p:cNvPr>
          <p:cNvSpPr>
            <a:spLocks noGrp="1"/>
          </p:cNvSpPr>
          <p:nvPr>
            <p:ph type="title"/>
          </p:nvPr>
        </p:nvSpPr>
        <p:spPr>
          <a:xfrm>
            <a:off x="1371600" y="685799"/>
            <a:ext cx="9601200" cy="859221"/>
          </a:xfrm>
        </p:spPr>
        <p:txBody>
          <a:bodyPr>
            <a:normAutofit/>
          </a:bodyPr>
          <a:lstStyle/>
          <a:p>
            <a:r>
              <a:rPr lang="en-US" dirty="0"/>
              <a:t>What to do in world in tune?</a:t>
            </a:r>
          </a:p>
        </p:txBody>
      </p:sp>
      <p:sp>
        <p:nvSpPr>
          <p:cNvPr id="3" name="Content Placeholder 2">
            <a:extLst>
              <a:ext uri="{FF2B5EF4-FFF2-40B4-BE49-F238E27FC236}">
                <a16:creationId xmlns:a16="http://schemas.microsoft.com/office/drawing/2014/main" id="{D2E27DF3-89ED-9C8C-FFD2-AF9C8C81E378}"/>
              </a:ext>
            </a:extLst>
          </p:cNvPr>
          <p:cNvSpPr>
            <a:spLocks noGrp="1"/>
          </p:cNvSpPr>
          <p:nvPr>
            <p:ph idx="1"/>
          </p:nvPr>
        </p:nvSpPr>
        <p:spPr>
          <a:xfrm>
            <a:off x="1371600" y="1545020"/>
            <a:ext cx="9601200" cy="4776952"/>
          </a:xfrm>
        </p:spPr>
        <p:txBody>
          <a:bodyPr>
            <a:normAutofit/>
          </a:bodyPr>
          <a:lstStyle/>
          <a:p>
            <a:pPr marL="0" indent="0">
              <a:buNone/>
            </a:pPr>
            <a:r>
              <a:rPr lang="en-US" dirty="0"/>
              <a:t>Anticipated Work:</a:t>
            </a:r>
          </a:p>
          <a:p>
            <a:pPr marL="0" indent="0">
              <a:buNone/>
            </a:pPr>
            <a:r>
              <a:rPr lang="en-US" dirty="0"/>
              <a:t>Data Cleaning – Almost None</a:t>
            </a:r>
          </a:p>
          <a:p>
            <a:pPr marL="0" indent="0">
              <a:buNone/>
            </a:pPr>
            <a:r>
              <a:rPr lang="en-US" dirty="0"/>
              <a:t>	There are a few errors that have been mentioned throughout discourse 		on the data set, but overall, the data is quite clean.</a:t>
            </a:r>
          </a:p>
          <a:p>
            <a:pPr marL="0" indent="0">
              <a:buNone/>
            </a:pPr>
            <a:r>
              <a:rPr lang="en-US" dirty="0"/>
              <a:t>Data Incorporation – Significant</a:t>
            </a:r>
          </a:p>
          <a:p>
            <a:pPr marL="0" indent="0">
              <a:buNone/>
            </a:pPr>
            <a:r>
              <a:rPr lang="en-US" dirty="0"/>
              <a:t>	Work has already begun on obtaining the lyrics to all the associated 			songs.  I expect that this along with any word identification to take the 		longest of all associated tasking.</a:t>
            </a:r>
          </a:p>
          <a:p>
            <a:pPr marL="0" indent="0">
              <a:buNone/>
            </a:pPr>
            <a:r>
              <a:rPr lang="en-US" dirty="0"/>
              <a:t>Data Preprocessing – Some</a:t>
            </a:r>
          </a:p>
          <a:p>
            <a:pPr marL="0" indent="0">
              <a:buNone/>
            </a:pPr>
            <a:r>
              <a:rPr lang="en-US" dirty="0"/>
              <a:t>	Here I expect that I will need to do some </a:t>
            </a:r>
            <a:r>
              <a:rPr lang="en-US" dirty="0" err="1"/>
              <a:t>stastical</a:t>
            </a:r>
            <a:r>
              <a:rPr lang="en-US" dirty="0"/>
              <a:t> analysis to perform and 	derive further data.  Overall while there is significant volume of data		 	~52weeks x 60+ years, once established the process will not take long.</a:t>
            </a:r>
          </a:p>
        </p:txBody>
      </p:sp>
    </p:spTree>
    <p:extLst>
      <p:ext uri="{BB962C8B-B14F-4D97-AF65-F5344CB8AC3E}">
        <p14:creationId xmlns:p14="http://schemas.microsoft.com/office/powerpoint/2010/main" val="104898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609D-F322-3689-6F01-5B7EEE7E8663}"/>
              </a:ext>
            </a:extLst>
          </p:cNvPr>
          <p:cNvSpPr>
            <a:spLocks noGrp="1"/>
          </p:cNvSpPr>
          <p:nvPr>
            <p:ph type="title"/>
          </p:nvPr>
        </p:nvSpPr>
        <p:spPr>
          <a:xfrm>
            <a:off x="1371600" y="685800"/>
            <a:ext cx="9601200" cy="843455"/>
          </a:xfrm>
        </p:spPr>
        <p:txBody>
          <a:bodyPr/>
          <a:lstStyle/>
          <a:p>
            <a:r>
              <a:rPr lang="en-US" dirty="0"/>
              <a:t>When do we know we have a hit?</a:t>
            </a:r>
          </a:p>
        </p:txBody>
      </p:sp>
      <p:sp>
        <p:nvSpPr>
          <p:cNvPr id="3" name="Content Placeholder 2">
            <a:extLst>
              <a:ext uri="{FF2B5EF4-FFF2-40B4-BE49-F238E27FC236}">
                <a16:creationId xmlns:a16="http://schemas.microsoft.com/office/drawing/2014/main" id="{839AE46A-B59B-C477-52BF-7702060A791A}"/>
              </a:ext>
            </a:extLst>
          </p:cNvPr>
          <p:cNvSpPr>
            <a:spLocks noGrp="1"/>
          </p:cNvSpPr>
          <p:nvPr>
            <p:ph idx="1"/>
          </p:nvPr>
        </p:nvSpPr>
        <p:spPr>
          <a:xfrm>
            <a:off x="1371600" y="1529255"/>
            <a:ext cx="9601200" cy="4338145"/>
          </a:xfrm>
        </p:spPr>
        <p:txBody>
          <a:bodyPr/>
          <a:lstStyle/>
          <a:p>
            <a:pPr marL="0" indent="0">
              <a:buNone/>
            </a:pPr>
            <a:r>
              <a:rPr lang="en-US" dirty="0"/>
              <a:t>Tools:</a:t>
            </a:r>
          </a:p>
          <a:p>
            <a:pPr marL="0" indent="0">
              <a:buNone/>
            </a:pPr>
            <a:r>
              <a:rPr lang="en-US" dirty="0"/>
              <a:t>	Ultimately, I am sure that there are trends within the music hits.  I plan on 	utilizing </a:t>
            </a:r>
            <a:r>
              <a:rPr lang="en-US" dirty="0" err="1"/>
              <a:t>Jupyter</a:t>
            </a:r>
            <a:r>
              <a:rPr lang="en-US" dirty="0"/>
              <a:t> Notebooks to stage all the associated code.  Python3 will be 	the base coding language.  I assume that plotting will need to occur so 	</a:t>
            </a:r>
            <a:r>
              <a:rPr lang="en-US" dirty="0" err="1"/>
              <a:t>ScikitLearn</a:t>
            </a:r>
            <a:r>
              <a:rPr lang="en-US" dirty="0"/>
              <a:t> will also be a functional library.</a:t>
            </a:r>
          </a:p>
          <a:p>
            <a:pPr marL="0" indent="0">
              <a:buNone/>
            </a:pPr>
            <a:endParaRPr lang="en-US" dirty="0"/>
          </a:p>
          <a:p>
            <a:pPr marL="0" indent="0">
              <a:buNone/>
            </a:pPr>
            <a:r>
              <a:rPr lang="en-US" dirty="0"/>
              <a:t>Evaluation:</a:t>
            </a:r>
          </a:p>
          <a:p>
            <a:pPr marL="0" indent="0">
              <a:buNone/>
            </a:pPr>
            <a:r>
              <a:rPr lang="en-US" dirty="0"/>
              <a:t>	In terms of finishing, being able to capture trends, or dispel the idea that trends 	exist within the charts among lyrics.  If the data isn’t dense enough there may 	be other methods of evaluation like beat and chord progression, but for the 	moment, I don’t plan on analyzing that.</a:t>
            </a:r>
          </a:p>
        </p:txBody>
      </p:sp>
    </p:spTree>
    <p:extLst>
      <p:ext uri="{BB962C8B-B14F-4D97-AF65-F5344CB8AC3E}">
        <p14:creationId xmlns:p14="http://schemas.microsoft.com/office/powerpoint/2010/main" val="11859756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33</TotalTime>
  <Words>466</Words>
  <Application>Microsoft Macintosh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Franklin Gothic Book</vt:lpstr>
      <vt:lpstr>Crop</vt:lpstr>
      <vt:lpstr>Music Words Slap</vt:lpstr>
      <vt:lpstr>The Whose Who in Group Two</vt:lpstr>
      <vt:lpstr>What to do in world in tune?</vt:lpstr>
      <vt:lpstr>When do we know we have a hit?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Cole Gaito</dc:creator>
  <cp:lastModifiedBy>Cole Gaito</cp:lastModifiedBy>
  <cp:revision>3</cp:revision>
  <dcterms:created xsi:type="dcterms:W3CDTF">2024-09-17T00:59:07Z</dcterms:created>
  <dcterms:modified xsi:type="dcterms:W3CDTF">2024-09-17T01:34:43Z</dcterms:modified>
</cp:coreProperties>
</file>