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260" r:id="rId5"/>
    <p:sldId id="294" r:id="rId6"/>
    <p:sldId id="290" r:id="rId7"/>
    <p:sldId id="287" r:id="rId8"/>
    <p:sldId id="270" r:id="rId9"/>
    <p:sldId id="295" r:id="rId10"/>
    <p:sldId id="288" r:id="rId11"/>
    <p:sldId id="274" r:id="rId12"/>
    <p:sldId id="298" r:id="rId13"/>
    <p:sldId id="299" r:id="rId14"/>
    <p:sldId id="300" r:id="rId15"/>
    <p:sldId id="308" r:id="rId16"/>
    <p:sldId id="303" r:id="rId17"/>
    <p:sldId id="301" r:id="rId18"/>
    <p:sldId id="307" r:id="rId19"/>
    <p:sldId id="305" r:id="rId20"/>
    <p:sldId id="306" r:id="rId21"/>
    <p:sldId id="312" r:id="rId22"/>
    <p:sldId id="302" r:id="rId23"/>
    <p:sldId id="314" r:id="rId24"/>
    <p:sldId id="304" r:id="rId25"/>
    <p:sldId id="313" r:id="rId26"/>
    <p:sldId id="311" r:id="rId27"/>
    <p:sldId id="309" r:id="rId28"/>
    <p:sldId id="310" r:id="rId29"/>
    <p:sldId id="296" r:id="rId30"/>
    <p:sldId id="297" r:id="rId31"/>
    <p:sldId id="319" r:id="rId32"/>
    <p:sldId id="327" r:id="rId33"/>
    <p:sldId id="320" r:id="rId34"/>
    <p:sldId id="321" r:id="rId35"/>
    <p:sldId id="328" r:id="rId36"/>
    <p:sldId id="329" r:id="rId37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17BCE-208A-44C4-8272-E8D7D6CDBDBB}" type="doc">
      <dgm:prSet loTypeId="urn:microsoft.com/office/officeart/2005/8/layout/venn1" loCatId="relationship" qsTypeId="urn:microsoft.com/office/officeart/2005/8/quickstyle/simple2" qsCatId="simple" csTypeId="urn:microsoft.com/office/officeart/2005/8/colors/colorful3" csCatId="colorful" phldr="1"/>
      <dgm:spPr/>
    </dgm:pt>
    <dgm:pt modelId="{5B80745F-5F80-443A-A9E6-F58D31571136}">
      <dgm:prSet phldrT="[Text]" custT="1"/>
      <dgm:spPr/>
      <dgm:t>
        <a:bodyPr/>
        <a:lstStyle/>
        <a:p>
          <a:r>
            <a:rPr lang="en-US" sz="1800" dirty="0" smtClean="0"/>
            <a:t>Computer Science</a:t>
          </a:r>
          <a:endParaRPr lang="en-US" sz="1800" dirty="0"/>
        </a:p>
      </dgm:t>
    </dgm:pt>
    <dgm:pt modelId="{C381B430-9FA4-4078-9923-727F5B4DD74B}" type="parTrans" cxnId="{BCE6BA55-223C-4154-A65C-D68A9ED0DC19}">
      <dgm:prSet/>
      <dgm:spPr/>
      <dgm:t>
        <a:bodyPr/>
        <a:lstStyle/>
        <a:p>
          <a:endParaRPr lang="en-US"/>
        </a:p>
      </dgm:t>
    </dgm:pt>
    <dgm:pt modelId="{4DF1C68C-549C-4556-BBEC-0CE87B755EB5}" type="sibTrans" cxnId="{BCE6BA55-223C-4154-A65C-D68A9ED0DC19}">
      <dgm:prSet/>
      <dgm:spPr/>
      <dgm:t>
        <a:bodyPr/>
        <a:lstStyle/>
        <a:p>
          <a:endParaRPr lang="en-US"/>
        </a:p>
      </dgm:t>
    </dgm:pt>
    <dgm:pt modelId="{F8FD54E9-98FD-46E3-9C6B-EB13C6CC5A32}">
      <dgm:prSet phldrT="[Text]" custT="1"/>
      <dgm:spPr/>
      <dgm:t>
        <a:bodyPr/>
        <a:lstStyle/>
        <a:p>
          <a:r>
            <a:rPr lang="en-US" sz="1800" dirty="0" smtClean="0"/>
            <a:t>Linguistics</a:t>
          </a:r>
          <a:endParaRPr lang="en-US" sz="1800" dirty="0"/>
        </a:p>
      </dgm:t>
    </dgm:pt>
    <dgm:pt modelId="{967832C0-6830-4552-B709-714BC9B7534F}" type="parTrans" cxnId="{88E03207-14E8-45A2-BECE-B840941543AF}">
      <dgm:prSet/>
      <dgm:spPr/>
      <dgm:t>
        <a:bodyPr/>
        <a:lstStyle/>
        <a:p>
          <a:endParaRPr lang="en-US"/>
        </a:p>
      </dgm:t>
    </dgm:pt>
    <dgm:pt modelId="{9956203C-7706-452E-9080-0ECB32028C85}" type="sibTrans" cxnId="{88E03207-14E8-45A2-BECE-B840941543AF}">
      <dgm:prSet/>
      <dgm:spPr/>
      <dgm:t>
        <a:bodyPr/>
        <a:lstStyle/>
        <a:p>
          <a:endParaRPr lang="en-US"/>
        </a:p>
      </dgm:t>
    </dgm:pt>
    <dgm:pt modelId="{BF7537EC-6BA1-4E5A-BA17-0E54B9BA8390}">
      <dgm:prSet phldrT="[Text]" custT="1"/>
      <dgm:spPr/>
      <dgm:t>
        <a:bodyPr/>
        <a:lstStyle/>
        <a:p>
          <a:r>
            <a:rPr lang="en-US" sz="1800" dirty="0" smtClean="0"/>
            <a:t>Artificial Intelligence</a:t>
          </a:r>
          <a:endParaRPr lang="en-US" sz="1800" dirty="0"/>
        </a:p>
      </dgm:t>
    </dgm:pt>
    <dgm:pt modelId="{F4F590A7-8EC7-44C4-9BED-9E5B4BC315FF}" type="sibTrans" cxnId="{0746D159-2579-4C46-81C1-F6093B2659FC}">
      <dgm:prSet/>
      <dgm:spPr/>
      <dgm:t>
        <a:bodyPr/>
        <a:lstStyle/>
        <a:p>
          <a:endParaRPr lang="en-US"/>
        </a:p>
      </dgm:t>
    </dgm:pt>
    <dgm:pt modelId="{159D0156-15EB-45C5-9DAB-346A4408974E}" type="parTrans" cxnId="{0746D159-2579-4C46-81C1-F6093B2659FC}">
      <dgm:prSet/>
      <dgm:spPr/>
      <dgm:t>
        <a:bodyPr/>
        <a:lstStyle/>
        <a:p>
          <a:endParaRPr lang="en-US"/>
        </a:p>
      </dgm:t>
    </dgm:pt>
    <dgm:pt modelId="{FBD92F67-0F0D-4F2F-B23A-0446271C107A}" type="pres">
      <dgm:prSet presAssocID="{A1A17BCE-208A-44C4-8272-E8D7D6CDBDBB}" presName="compositeShape" presStyleCnt="0">
        <dgm:presLayoutVars>
          <dgm:chMax val="7"/>
          <dgm:dir/>
          <dgm:resizeHandles val="exact"/>
        </dgm:presLayoutVars>
      </dgm:prSet>
      <dgm:spPr/>
    </dgm:pt>
    <dgm:pt modelId="{200F09D2-0514-40CE-9C11-18D2A4BD2586}" type="pres">
      <dgm:prSet presAssocID="{5B80745F-5F80-443A-A9E6-F58D31571136}" presName="circ1" presStyleLbl="vennNode1" presStyleIdx="0" presStyleCnt="3" custScaleX="98677" custScaleY="101946" custLinFactNeighborX="-6770" custLinFactNeighborY="13701"/>
      <dgm:spPr/>
      <dgm:t>
        <a:bodyPr/>
        <a:lstStyle/>
        <a:p>
          <a:endParaRPr lang="en-US"/>
        </a:p>
      </dgm:t>
    </dgm:pt>
    <dgm:pt modelId="{3C8F27E2-E59A-4779-8EB6-0D9AD23397F2}" type="pres">
      <dgm:prSet presAssocID="{5B80745F-5F80-443A-A9E6-F58D3157113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2ED33-4C0E-473D-9D29-EEE25D113D16}" type="pres">
      <dgm:prSet presAssocID="{F8FD54E9-98FD-46E3-9C6B-EB13C6CC5A32}" presName="circ2" presStyleLbl="vennNode1" presStyleIdx="1" presStyleCnt="3" custScaleX="106170" custScaleY="98298" custLinFactNeighborX="-6972" custLinFactNeighborY="906"/>
      <dgm:spPr/>
      <dgm:t>
        <a:bodyPr/>
        <a:lstStyle/>
        <a:p>
          <a:endParaRPr lang="en-US"/>
        </a:p>
      </dgm:t>
    </dgm:pt>
    <dgm:pt modelId="{1D40C823-2388-48CB-AE59-42BD09ACA298}" type="pres">
      <dgm:prSet presAssocID="{F8FD54E9-98FD-46E3-9C6B-EB13C6CC5A3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D63A5-58C5-4CE3-95DB-DB5CB57CABF1}" type="pres">
      <dgm:prSet presAssocID="{BF7537EC-6BA1-4E5A-BA17-0E54B9BA8390}" presName="circ3" presStyleLbl="vennNode1" presStyleIdx="2" presStyleCnt="3" custScaleX="110717" custScaleY="98298" custLinFactNeighborX="-3180" custLinFactNeighborY="2138"/>
      <dgm:spPr/>
      <dgm:t>
        <a:bodyPr/>
        <a:lstStyle/>
        <a:p>
          <a:endParaRPr lang="en-US"/>
        </a:p>
      </dgm:t>
    </dgm:pt>
    <dgm:pt modelId="{A1848667-C463-4E69-879D-D0CC94E26FFC}" type="pres">
      <dgm:prSet presAssocID="{BF7537EC-6BA1-4E5A-BA17-0E54B9BA839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91CB10-8302-457C-B56D-12D6D84AACE3}" type="presOf" srcId="{5B80745F-5F80-443A-A9E6-F58D31571136}" destId="{200F09D2-0514-40CE-9C11-18D2A4BD2586}" srcOrd="0" destOrd="0" presId="urn:microsoft.com/office/officeart/2005/8/layout/venn1"/>
    <dgm:cxn modelId="{A4F3CF46-4B7C-4637-9B09-ADCEADDBA5DB}" type="presOf" srcId="{F8FD54E9-98FD-46E3-9C6B-EB13C6CC5A32}" destId="{D372ED33-4C0E-473D-9D29-EEE25D113D16}" srcOrd="0" destOrd="0" presId="urn:microsoft.com/office/officeart/2005/8/layout/venn1"/>
    <dgm:cxn modelId="{917AE0DE-3E66-48C5-9E0F-F99D72F3770E}" type="presOf" srcId="{BF7537EC-6BA1-4E5A-BA17-0E54B9BA8390}" destId="{A1848667-C463-4E69-879D-D0CC94E26FFC}" srcOrd="1" destOrd="0" presId="urn:microsoft.com/office/officeart/2005/8/layout/venn1"/>
    <dgm:cxn modelId="{5CA451FC-D688-4411-8090-A89D749A4DDF}" type="presOf" srcId="{5B80745F-5F80-443A-A9E6-F58D31571136}" destId="{3C8F27E2-E59A-4779-8EB6-0D9AD23397F2}" srcOrd="1" destOrd="0" presId="urn:microsoft.com/office/officeart/2005/8/layout/venn1"/>
    <dgm:cxn modelId="{88E03207-14E8-45A2-BECE-B840941543AF}" srcId="{A1A17BCE-208A-44C4-8272-E8D7D6CDBDBB}" destId="{F8FD54E9-98FD-46E3-9C6B-EB13C6CC5A32}" srcOrd="1" destOrd="0" parTransId="{967832C0-6830-4552-B709-714BC9B7534F}" sibTransId="{9956203C-7706-452E-9080-0ECB32028C85}"/>
    <dgm:cxn modelId="{18DD2D67-75C9-485F-B4FE-4012138C5260}" type="presOf" srcId="{F8FD54E9-98FD-46E3-9C6B-EB13C6CC5A32}" destId="{1D40C823-2388-48CB-AE59-42BD09ACA298}" srcOrd="1" destOrd="0" presId="urn:microsoft.com/office/officeart/2005/8/layout/venn1"/>
    <dgm:cxn modelId="{FD5380CA-7964-4933-A9C7-63D4F3773439}" type="presOf" srcId="{BF7537EC-6BA1-4E5A-BA17-0E54B9BA8390}" destId="{3BFD63A5-58C5-4CE3-95DB-DB5CB57CABF1}" srcOrd="0" destOrd="0" presId="urn:microsoft.com/office/officeart/2005/8/layout/venn1"/>
    <dgm:cxn modelId="{84DB3A8E-A169-4C4C-BFE9-5D81FF75B01A}" type="presOf" srcId="{A1A17BCE-208A-44C4-8272-E8D7D6CDBDBB}" destId="{FBD92F67-0F0D-4F2F-B23A-0446271C107A}" srcOrd="0" destOrd="0" presId="urn:microsoft.com/office/officeart/2005/8/layout/venn1"/>
    <dgm:cxn modelId="{0746D159-2579-4C46-81C1-F6093B2659FC}" srcId="{A1A17BCE-208A-44C4-8272-E8D7D6CDBDBB}" destId="{BF7537EC-6BA1-4E5A-BA17-0E54B9BA8390}" srcOrd="2" destOrd="0" parTransId="{159D0156-15EB-45C5-9DAB-346A4408974E}" sibTransId="{F4F590A7-8EC7-44C4-9BED-9E5B4BC315FF}"/>
    <dgm:cxn modelId="{BCE6BA55-223C-4154-A65C-D68A9ED0DC19}" srcId="{A1A17BCE-208A-44C4-8272-E8D7D6CDBDBB}" destId="{5B80745F-5F80-443A-A9E6-F58D31571136}" srcOrd="0" destOrd="0" parTransId="{C381B430-9FA4-4078-9923-727F5B4DD74B}" sibTransId="{4DF1C68C-549C-4556-BBEC-0CE87B755EB5}"/>
    <dgm:cxn modelId="{C3E75163-DD60-4507-9853-2F24D8F3DF13}" type="presParOf" srcId="{FBD92F67-0F0D-4F2F-B23A-0446271C107A}" destId="{200F09D2-0514-40CE-9C11-18D2A4BD2586}" srcOrd="0" destOrd="0" presId="urn:microsoft.com/office/officeart/2005/8/layout/venn1"/>
    <dgm:cxn modelId="{EF8DB247-B1C6-4326-A366-4C1BC255F181}" type="presParOf" srcId="{FBD92F67-0F0D-4F2F-B23A-0446271C107A}" destId="{3C8F27E2-E59A-4779-8EB6-0D9AD23397F2}" srcOrd="1" destOrd="0" presId="urn:microsoft.com/office/officeart/2005/8/layout/venn1"/>
    <dgm:cxn modelId="{D6C31045-2304-44A9-89CF-21976DB8185C}" type="presParOf" srcId="{FBD92F67-0F0D-4F2F-B23A-0446271C107A}" destId="{D372ED33-4C0E-473D-9D29-EEE25D113D16}" srcOrd="2" destOrd="0" presId="urn:microsoft.com/office/officeart/2005/8/layout/venn1"/>
    <dgm:cxn modelId="{EEFB6D57-3CD7-404D-A734-3EFC4B03085A}" type="presParOf" srcId="{FBD92F67-0F0D-4F2F-B23A-0446271C107A}" destId="{1D40C823-2388-48CB-AE59-42BD09ACA298}" srcOrd="3" destOrd="0" presId="urn:microsoft.com/office/officeart/2005/8/layout/venn1"/>
    <dgm:cxn modelId="{A5EE8A8A-00AF-4F3F-A613-562F1AAB4998}" type="presParOf" srcId="{FBD92F67-0F0D-4F2F-B23A-0446271C107A}" destId="{3BFD63A5-58C5-4CE3-95DB-DB5CB57CABF1}" srcOrd="4" destOrd="0" presId="urn:microsoft.com/office/officeart/2005/8/layout/venn1"/>
    <dgm:cxn modelId="{823621AF-B199-4877-984C-DC5AC04CF390}" type="presParOf" srcId="{FBD92F67-0F0D-4F2F-B23A-0446271C107A}" destId="{A1848667-C463-4E69-879D-D0CC94E26F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09D2-0514-40CE-9C11-18D2A4BD2586}">
      <dsp:nvSpPr>
        <dsp:cNvPr id="0" name=""/>
        <dsp:cNvSpPr/>
      </dsp:nvSpPr>
      <dsp:spPr>
        <a:xfrm>
          <a:off x="1472778" y="330680"/>
          <a:ext cx="2075295" cy="214404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Computer Science</a:t>
          </a:r>
          <a:endParaRPr lang="en-US" sz="1800" kern="1200" dirty="0"/>
        </a:p>
      </dsp:txBody>
      <dsp:txXfrm>
        <a:off x="1749484" y="705888"/>
        <a:ext cx="1521883" cy="964821"/>
      </dsp:txXfrm>
    </dsp:sp>
    <dsp:sp modelId="{D372ED33-4C0E-473D-9D29-EEE25D113D16}">
      <dsp:nvSpPr>
        <dsp:cNvPr id="0" name=""/>
        <dsp:cNvSpPr/>
      </dsp:nvSpPr>
      <dsp:spPr>
        <a:xfrm>
          <a:off x="2148612" y="1414397"/>
          <a:ext cx="2232882" cy="2067324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Linguistics</a:t>
          </a:r>
          <a:endParaRPr lang="en-US" sz="1800" kern="1200" dirty="0"/>
        </a:p>
      </dsp:txBody>
      <dsp:txXfrm>
        <a:off x="2831502" y="1948456"/>
        <a:ext cx="1339729" cy="1137028"/>
      </dsp:txXfrm>
    </dsp:sp>
    <dsp:sp modelId="{3BFD63A5-58C5-4CE3-95DB-DB5CB57CABF1}">
      <dsp:nvSpPr>
        <dsp:cNvPr id="0" name=""/>
        <dsp:cNvSpPr/>
      </dsp:nvSpPr>
      <dsp:spPr>
        <a:xfrm>
          <a:off x="662796" y="1437875"/>
          <a:ext cx="2328511" cy="2067324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Artificial Intelligence</a:t>
          </a:r>
          <a:endParaRPr lang="en-US" sz="1800" kern="1200" dirty="0"/>
        </a:p>
      </dsp:txBody>
      <dsp:txXfrm>
        <a:off x="882064" y="1971934"/>
        <a:ext cx="1397106" cy="1137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C4046-0F16-4914-87E1-2EA19834B87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8F94-FB7E-4378-B23D-186AA968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AB329-5C0B-4C47-B417-2BA3757AE11E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63C5E-4C89-402E-99B6-90D5F26C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522B-135B-436B-A7CF-1166815CD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5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a case study done by </a:t>
            </a:r>
            <a:r>
              <a:rPr lang="en-US" dirty="0" err="1" smtClean="0"/>
              <a:t>Bossers</a:t>
            </a:r>
            <a:r>
              <a:rPr lang="en-US" dirty="0" smtClean="0"/>
              <a:t>, B. (1991) Second language learners tend to read much slower than first language learners.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63C5E-4C89-402E-99B6-90D5F26CE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23613" y="3373754"/>
            <a:ext cx="7388859" cy="27603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**Change</a:t>
            </a:r>
            <a:r>
              <a:rPr lang="en-US" baseline="0" dirty="0" smtClean="0"/>
              <a:t> slide title**</a:t>
            </a:r>
            <a:endParaRPr dirty="0"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041650" y="876300"/>
            <a:ext cx="3152775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869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23611" y="3373754"/>
            <a:ext cx="7388859" cy="2760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**Prove isolating POS helps comprehension by talking to mentor, get case study.  Also, shorten statement.  State goal, then list objectives** (Took at cut at it)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041650" y="876300"/>
            <a:ext cx="3152775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853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5114C-A1F4-463F-B55A-6A5A337446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23613" y="3373754"/>
            <a:ext cx="7388859" cy="27603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**Low score on improved</a:t>
            </a:r>
            <a:r>
              <a:rPr lang="en-US" baseline="0" dirty="0" smtClean="0"/>
              <a:t> process identified**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**Add logo, make first bullet singular, lower case all”</a:t>
            </a:r>
            <a:endParaRPr dirty="0"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041650" y="876300"/>
            <a:ext cx="3152775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228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923613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**Spell COLRS right**</a:t>
            </a: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937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870-214F-431F-998E-5523070A9A1A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01-BDA9-42DF-AC74-31E88B3AFAB1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ECD2-CF2A-4984-BB6B-01C18059B656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874-21A7-485D-A5C2-9E2948BC634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B72B-AFB5-4987-AEAB-6C43AD157A3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48A7-A605-4C7F-B278-4FEE4F2504C0}" type="datetime1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A94F-9EF8-461D-8A1A-0535374D9908}" type="datetime1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7B37-AB7B-4C22-9E5F-55AE0D31E380}" type="datetime1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D76-C041-4F75-AA89-26B0412EA7D4}" type="datetime1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67E-0498-4F86-87F1-B19429A212A0}" type="datetime1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5F5-498E-461E-851E-AF863DB1C032}" type="datetime1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39EC-2645-4DBF-B69F-26383331685B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1289D-5DBB-4EF7-926F-E821945DD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of Real World Product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88" y="2286000"/>
            <a:ext cx="5160623" cy="34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57201" y="1600200"/>
            <a:ext cx="8229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Utilize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ource Parts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of Speech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agger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our “Engine”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Output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text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 a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clean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and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easy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consume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ormat</a:t>
            </a:r>
            <a:endParaRPr lang="en-US" sz="28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Allow for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user intervention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change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Parts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of Speech tag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,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if needed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Save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final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ersions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of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documents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for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later use</a:t>
            </a:r>
            <a:endParaRPr lang="en-US" sz="28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5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COLRS Explained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11/19/2014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makes our solution better?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73152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Slash Reader is a web based application that gives: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Ease </a:t>
            </a:r>
            <a:r>
              <a:rPr lang="en-US" dirty="0"/>
              <a:t>o</a:t>
            </a:r>
            <a:r>
              <a:rPr lang="en-US" dirty="0" smtClean="0"/>
              <a:t>f access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Instructor Monitor Access (Admin Rights)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Instructor Customization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Individual Login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Ability to save data (real time)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Lexical bundle Algorithm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Proposed CLASH Process 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14400"/>
            <a:ext cx="6742758" cy="52117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03" y="1600200"/>
            <a:ext cx="5783593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Language Processing Library</a:t>
            </a:r>
          </a:p>
          <a:p>
            <a:r>
              <a:rPr lang="en-US" dirty="0" smtClean="0"/>
              <a:t>SQL Server Express</a:t>
            </a:r>
          </a:p>
          <a:p>
            <a:r>
              <a:rPr lang="en-US" dirty="0" smtClean="0"/>
              <a:t>Node.js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390463"/>
              </p:ext>
            </p:extLst>
          </p:nvPr>
        </p:nvGraphicFramePr>
        <p:xfrm>
          <a:off x="4495800" y="2438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www.a2hosting.com/images/uploads/landing_images/node.js-host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8" y="35536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48" y="3071655"/>
            <a:ext cx="2590796" cy="9806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0" y="2133600"/>
            <a:ext cx="509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accent6"/>
                </a:solidFill>
              </a:rPr>
              <a:t>Natural Language Processing</a:t>
            </a:r>
            <a:endParaRPr lang="en-US" sz="3200" i="1" dirty="0">
              <a:solidFill>
                <a:schemeClr val="accent6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162800" y="4824288"/>
            <a:ext cx="1676400" cy="1910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847551" y="2633597"/>
            <a:ext cx="0" cy="2209800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Functional Component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" y="1905000"/>
            <a:ext cx="8899635" cy="38862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500187"/>
            <a:ext cx="8734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64256"/>
            <a:ext cx="6477000" cy="1036638"/>
          </a:xfrm>
        </p:spPr>
        <p:txBody>
          <a:bodyPr/>
          <a:lstStyle/>
          <a:p>
            <a:r>
              <a:rPr lang="en-US" dirty="0" smtClean="0"/>
              <a:t>Entity Relation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88" y="935589"/>
            <a:ext cx="4387223" cy="53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19" y="0"/>
            <a:ext cx="8229600" cy="1143000"/>
          </a:xfrm>
        </p:spPr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957164"/>
            <a:ext cx="5010150" cy="53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9010"/>
            <a:ext cx="8229600" cy="40083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Artem</a:t>
            </a:r>
            <a:r>
              <a:rPr lang="en-US" dirty="0" smtClean="0"/>
              <a:t> </a:t>
            </a:r>
            <a:r>
              <a:rPr lang="en-US" dirty="0" err="1" smtClean="0"/>
              <a:t>Fisan</a:t>
            </a:r>
            <a:r>
              <a:rPr lang="en-US" dirty="0" smtClean="0"/>
              <a:t> (Slash Reader)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Morewitz</a:t>
            </a:r>
            <a:r>
              <a:rPr lang="en-US" dirty="0" smtClean="0"/>
              <a:t> (</a:t>
            </a:r>
            <a:r>
              <a:rPr lang="en-US" dirty="0" err="1" smtClean="0"/>
              <a:t>Colrs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Justin Bennett (Colrs)</a:t>
            </a:r>
          </a:p>
          <a:p>
            <a:r>
              <a:rPr lang="en-US" dirty="0" smtClean="0"/>
              <a:t>Ming Jiang (Slash Reader)</a:t>
            </a:r>
          </a:p>
          <a:p>
            <a:r>
              <a:rPr lang="en-US" dirty="0"/>
              <a:t>Erich </a:t>
            </a:r>
            <a:r>
              <a:rPr lang="en-US" dirty="0" err="1"/>
              <a:t>O’Saben</a:t>
            </a:r>
            <a:r>
              <a:rPr lang="en-US" dirty="0"/>
              <a:t> (</a:t>
            </a:r>
            <a:r>
              <a:rPr lang="en-US" dirty="0" err="1"/>
              <a:t>Colrs</a:t>
            </a:r>
            <a:r>
              <a:rPr lang="en-US" dirty="0"/>
              <a:t>)</a:t>
            </a:r>
          </a:p>
          <a:p>
            <a:r>
              <a:rPr lang="en-US" dirty="0" smtClean="0"/>
              <a:t>Charles </a:t>
            </a:r>
            <a:r>
              <a:rPr lang="en-US" dirty="0"/>
              <a:t>Stafford </a:t>
            </a:r>
            <a:r>
              <a:rPr lang="en-US" dirty="0" smtClean="0"/>
              <a:t>(</a:t>
            </a:r>
            <a:r>
              <a:rPr lang="en-US" dirty="0" err="1" smtClean="0"/>
              <a:t>Colrs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11/19/2014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Text Algorithm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30" y="1600200"/>
            <a:ext cx="5624939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Text 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4" y="1600200"/>
            <a:ext cx="5834512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Slashing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06"/>
            <a:ext cx="9144000" cy="40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Control 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0221"/>
            <a:ext cx="8229600" cy="42659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De-multiplex 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29" y="1219200"/>
            <a:ext cx="6146313" cy="4906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Text </a:t>
            </a:r>
            <a:r>
              <a:rPr lang="en-US" dirty="0"/>
              <a:t>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5" y="1600200"/>
            <a:ext cx="560275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Document Load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5" y="1417638"/>
            <a:ext cx="8544849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 View Colrs with optional Slashes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91443"/>
            <a:ext cx="8477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Slash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143000"/>
            <a:ext cx="8477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698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Slash Reader vs. Competitors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304926" y="1207256"/>
          <a:ext cx="6881003" cy="467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3" imgW="5419710" imgH="2762340" progId="Excel.Sheet.12">
                  <p:embed/>
                </p:oleObj>
              </mc:Choice>
              <mc:Fallback>
                <p:oleObj name="Worksheet" r:id="rId3" imgW="5419710" imgH="27623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4926" y="1207256"/>
                        <a:ext cx="6881003" cy="4676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/>
              <a:t>Mentor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26" y="2022403"/>
            <a:ext cx="234315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113234" y="2707340"/>
            <a:ext cx="5325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Greg Raver-</a:t>
            </a:r>
            <a:r>
              <a:rPr lang="en-US" sz="3600" dirty="0" err="1"/>
              <a:t>Lampman</a:t>
            </a:r>
            <a:r>
              <a:rPr lang="en-US" sz="3600" dirty="0"/>
              <a:t> is an instructor at the Old Dominion University English Language Center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11/19/2014</a:t>
            </a:r>
            <a:r>
              <a:rPr lang="en-US" dirty="0"/>
              <a:t>	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/>
          </p:nvPr>
        </p:nvSpPr>
        <p:spPr>
          <a:xfrm>
            <a:off x="682680" y="-292121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Colrs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vs. Competitors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aphicFrame>
        <p:nvGraphicFramePr>
          <p:cNvPr id="358" name="Shape 358"/>
          <p:cNvGraphicFramePr/>
          <p:nvPr>
            <p:extLst>
              <p:ext uri="{D42A27DB-BD31-4B8C-83A1-F6EECF244321}">
                <p14:modId xmlns:p14="http://schemas.microsoft.com/office/powerpoint/2010/main" val="1388894806"/>
              </p:ext>
            </p:extLst>
          </p:nvPr>
        </p:nvGraphicFramePr>
        <p:xfrm>
          <a:off x="530280" y="850879"/>
          <a:ext cx="8229508" cy="54831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5644"/>
                <a:gridCol w="1262756"/>
                <a:gridCol w="1088532"/>
                <a:gridCol w="1175644"/>
                <a:gridCol w="1175644"/>
                <a:gridCol w="1175644"/>
                <a:gridCol w="1175644"/>
              </a:tblGrid>
              <a:tr h="46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 smtClean="0">
                          <a:rtl val="0"/>
                        </a:rPr>
                        <a:t>COLRS</a:t>
                      </a:r>
                      <a:endParaRPr lang="en-US" sz="1200" u="none" strike="noStrike" cap="none" baseline="0" dirty="0">
                        <a:rtl val="0"/>
                      </a:endParaRPr>
                    </a:p>
                  </a:txBody>
                  <a:tcPr marL="42788" marR="42788" marT="57050" marB="5705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Stanford</a:t>
                      </a:r>
                    </a:p>
                  </a:txBody>
                  <a:tcPr marL="42788" marR="42788" marT="57050" marB="5705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Illinois</a:t>
                      </a:r>
                    </a:p>
                  </a:txBody>
                  <a:tcPr marL="42788" marR="42788" marT="57050" marB="5705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Children’s games</a:t>
                      </a: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(Grammar Gorillas, British Council Games)</a:t>
                      </a:r>
                    </a:p>
                  </a:txBody>
                  <a:tcPr marL="42788" marR="42788" marT="57050" marB="5705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ZZCad</a:t>
                      </a:r>
                    </a:p>
                  </a:txBody>
                  <a:tcPr marL="42788" marR="42788" marT="57050" marB="5705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Xerox</a:t>
                      </a:r>
                    </a:p>
                  </a:txBody>
                  <a:tcPr marL="42788" marR="42788" marT="57050" marB="57050">
                    <a:solidFill>
                      <a:srgbClr val="B7B7B7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Ease of use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</a:tr>
              <a:tr h="46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POS Recognition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</a:tr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POS marking (color)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</a:tr>
              <a:tr h="46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Easy to read output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</a:tr>
              <a:tr h="46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Editable output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</a:tr>
              <a:tr h="81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Target audience (ESL students)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</a:tr>
              <a:tr h="46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Simple interface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</a:tr>
              <a:tr h="46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Custom input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u="none" strike="noStrike" cap="none" baseline="0" dirty="0">
                          <a:rtl val="0"/>
                        </a:rPr>
                        <a:t>Limited</a:t>
                      </a:r>
                    </a:p>
                  </a:txBody>
                  <a:tcPr marL="42788" marR="42788" marT="57050" marB="57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</a:tr>
              <a:tr h="46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strike="noStrike" cap="none" baseline="0" dirty="0">
                          <a:rtl val="0"/>
                        </a:rPr>
                        <a:t>Fast &amp; Efficient</a:t>
                      </a:r>
                    </a:p>
                  </a:txBody>
                  <a:tcPr marL="42788" marR="42788" marT="57050" marB="570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 dirty="0">
                          <a:rtl val="0"/>
                        </a:rPr>
                        <a:t> </a:t>
                      </a:r>
                    </a:p>
                  </a:txBody>
                  <a:tcPr marL="42788" marR="42788" marT="57050" marB="57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baseline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L="42788" marR="42788" marT="57050" marB="57050"/>
                </a:tc>
              </a:tr>
            </a:tbl>
          </a:graphicData>
        </a:graphic>
      </p:graphicFrame>
      <p:sp>
        <p:nvSpPr>
          <p:cNvPr id="359" name="Shape 359"/>
          <p:cNvSpPr/>
          <p:nvPr/>
        </p:nvSpPr>
        <p:spPr>
          <a:xfrm>
            <a:off x="2165780" y="1808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2165780" y="2189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165780" y="27233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165780" y="33177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165780" y="37610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165780" y="439447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165780" y="50279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165780" y="54712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165780" y="59873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326304" y="2189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326304" y="54712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326304" y="59873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533155" y="1808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4533155" y="2189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533155" y="27233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533155" y="33177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533155" y="50279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533155" y="54712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33155" y="59873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681430" y="1808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681430" y="27233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5681430" y="33177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681430" y="50279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900529" y="2189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900529" y="33177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6900529" y="50279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900529" y="59873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8111880" y="1808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8111880" y="2189904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8111880" y="50279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8111880" y="54712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111880" y="5987329"/>
            <a:ext cx="223875" cy="212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idx="12"/>
          </p:nvPr>
        </p:nvSpPr>
        <p:spPr>
          <a:xfrm>
            <a:off x="6553200" y="6360440"/>
            <a:ext cx="2128319" cy="470927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1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11/19/2014	</a:t>
            </a:r>
            <a:endParaRPr lang="en-US" dirty="0"/>
          </a:p>
        </p:txBody>
      </p:sp>
      <p:sp>
        <p:nvSpPr>
          <p:cNvPr id="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874-21A7-485D-A5C2-9E2948BC634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31</a:t>
            </a:fld>
            <a:endParaRPr lang="en-US"/>
          </a:p>
        </p:txBody>
      </p:sp>
      <p:sp>
        <p:nvSpPr>
          <p:cNvPr id="7" name="Shape 437"/>
          <p:cNvSpPr txBox="1"/>
          <p:nvPr/>
        </p:nvSpPr>
        <p:spPr>
          <a:xfrm>
            <a:off x="3200400" y="4114800"/>
            <a:ext cx="3124200" cy="14541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C1: Customer adoption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C2: Interface complexity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C3: Limited output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C4: User adoption</a:t>
            </a:r>
          </a:p>
        </p:txBody>
      </p:sp>
      <p:graphicFrame>
        <p:nvGraphicFramePr>
          <p:cNvPr id="8" name="Shape 438"/>
          <p:cNvGraphicFramePr/>
          <p:nvPr>
            <p:extLst>
              <p:ext uri="{D42A27DB-BD31-4B8C-83A1-F6EECF244321}">
                <p14:modId xmlns:p14="http://schemas.microsoft.com/office/powerpoint/2010/main" val="292032816"/>
              </p:ext>
            </p:extLst>
          </p:nvPr>
        </p:nvGraphicFramePr>
        <p:xfrm>
          <a:off x="228600" y="1465071"/>
          <a:ext cx="8686819" cy="2561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00"/>
                <a:gridCol w="1447800"/>
                <a:gridCol w="1344919"/>
                <a:gridCol w="1583700"/>
                <a:gridCol w="1583700"/>
                <a:gridCol w="1583700"/>
              </a:tblGrid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Impact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Probability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>
                          <a:solidFill>
                            <a:schemeClr val="dk1"/>
                          </a:solidFill>
                          <a:rtl val="0"/>
                        </a:rPr>
                        <a:t>C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>
                          <a:rtl val="0"/>
                        </a:rPr>
                        <a:t>C</a:t>
                      </a:r>
                      <a:r>
                        <a:rPr lang="en-US" sz="2000" b="0" dirty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>
                          <a:rtl val="0"/>
                        </a:rPr>
                        <a:t>C1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4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 smtClean="0">
                          <a:rtl val="0"/>
                        </a:rPr>
                        <a:t>C</a:t>
                      </a:r>
                      <a:r>
                        <a:rPr lang="en-US" sz="2000" b="0" dirty="0" smtClean="0">
                          <a:rtl val="0"/>
                        </a:rPr>
                        <a:t>2</a:t>
                      </a: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Shape 435"/>
          <p:cNvSpPr txBox="1">
            <a:spLocks/>
          </p:cNvSpPr>
          <p:nvPr/>
        </p:nvSpPr>
        <p:spPr>
          <a:xfrm>
            <a:off x="2743201" y="304800"/>
            <a:ext cx="2971800" cy="8572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Customer Risks</a:t>
            </a:r>
            <a:endParaRPr lang="en-US"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D76-C041-4F75-AA89-26B0412EA7D4}" type="datetime1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32</a:t>
            </a:fld>
            <a:endParaRPr lang="en-US"/>
          </a:p>
        </p:txBody>
      </p:sp>
      <p:sp>
        <p:nvSpPr>
          <p:cNvPr id="5" name="Shape 445"/>
          <p:cNvSpPr txBox="1">
            <a:spLocks/>
          </p:cNvSpPr>
          <p:nvPr/>
        </p:nvSpPr>
        <p:spPr>
          <a:xfrm>
            <a:off x="2362201" y="304800"/>
            <a:ext cx="4495800" cy="8572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Customer Risk Mitigation</a:t>
            </a:r>
            <a:endParaRPr lang="en-US"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" name="Shape 447"/>
          <p:cNvSpPr txBox="1"/>
          <p:nvPr/>
        </p:nvSpPr>
        <p:spPr>
          <a:xfrm>
            <a:off x="3124201" y="4114800"/>
            <a:ext cx="3886200" cy="14541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 Mentor involvement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 Simple UI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C3: Necessary output with scalability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C4: User stories/testing</a:t>
            </a:r>
          </a:p>
        </p:txBody>
      </p:sp>
      <p:graphicFrame>
        <p:nvGraphicFramePr>
          <p:cNvPr id="8" name="Shape 438"/>
          <p:cNvGraphicFramePr/>
          <p:nvPr>
            <p:extLst>
              <p:ext uri="{D42A27DB-BD31-4B8C-83A1-F6EECF244321}">
                <p14:modId xmlns:p14="http://schemas.microsoft.com/office/powerpoint/2010/main" val="875441257"/>
              </p:ext>
            </p:extLst>
          </p:nvPr>
        </p:nvGraphicFramePr>
        <p:xfrm>
          <a:off x="228600" y="1465071"/>
          <a:ext cx="8686819" cy="2561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00"/>
                <a:gridCol w="1447800"/>
                <a:gridCol w="1344919"/>
                <a:gridCol w="1583700"/>
                <a:gridCol w="1583700"/>
                <a:gridCol w="1583700"/>
              </a:tblGrid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Impact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Probability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>
                          <a:solidFill>
                            <a:schemeClr val="dk1"/>
                          </a:solidFill>
                          <a:rtl val="0"/>
                        </a:rPr>
                        <a:t>C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>
                          <a:rtl val="0"/>
                        </a:rPr>
                        <a:t>C</a:t>
                      </a:r>
                      <a:r>
                        <a:rPr lang="en-US" sz="2000" b="0" dirty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>
                          <a:rtl val="0"/>
                        </a:rPr>
                        <a:t>C1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4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 smtClean="0">
                          <a:rtl val="0"/>
                        </a:rPr>
                        <a:t>C</a:t>
                      </a:r>
                      <a:r>
                        <a:rPr lang="en-US" sz="2000" b="0" dirty="0" smtClean="0">
                          <a:rtl val="0"/>
                        </a:rPr>
                        <a:t>2</a:t>
                      </a: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874-21A7-485D-A5C2-9E2948BC634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33</a:t>
            </a:fld>
            <a:endParaRPr lang="en-US"/>
          </a:p>
        </p:txBody>
      </p:sp>
      <p:sp>
        <p:nvSpPr>
          <p:cNvPr id="7" name="Shape 454"/>
          <p:cNvSpPr txBox="1">
            <a:spLocks/>
          </p:cNvSpPr>
          <p:nvPr/>
        </p:nvSpPr>
        <p:spPr>
          <a:xfrm>
            <a:off x="2769870" y="304800"/>
            <a:ext cx="3048000" cy="8572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Technical Risks</a:t>
            </a:r>
            <a:endParaRPr lang="en-US"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" name="Shape 456"/>
          <p:cNvSpPr txBox="1"/>
          <p:nvPr/>
        </p:nvSpPr>
        <p:spPr>
          <a:xfrm>
            <a:off x="3276600" y="4114800"/>
            <a:ext cx="3429000" cy="20083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T1: Slash integration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T2: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Part of Speech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tagging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T3: Runtime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T4: Limited import options</a:t>
            </a:r>
          </a:p>
        </p:txBody>
      </p:sp>
      <p:graphicFrame>
        <p:nvGraphicFramePr>
          <p:cNvPr id="10" name="Shape 438"/>
          <p:cNvGraphicFramePr/>
          <p:nvPr>
            <p:extLst>
              <p:ext uri="{D42A27DB-BD31-4B8C-83A1-F6EECF244321}">
                <p14:modId xmlns:p14="http://schemas.microsoft.com/office/powerpoint/2010/main" val="3907481373"/>
              </p:ext>
            </p:extLst>
          </p:nvPr>
        </p:nvGraphicFramePr>
        <p:xfrm>
          <a:off x="304800" y="1447800"/>
          <a:ext cx="8686819" cy="2601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00"/>
                <a:gridCol w="1447800"/>
                <a:gridCol w="1344919"/>
                <a:gridCol w="1583700"/>
                <a:gridCol w="1583700"/>
                <a:gridCol w="1583700"/>
              </a:tblGrid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Impact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Probability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2000" b="0" dirty="0">
                        <a:solidFill>
                          <a:schemeClr val="dk1"/>
                        </a:solidFill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2000" b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 smtClean="0">
                          <a:rtl val="0"/>
                        </a:rPr>
                        <a:t>T2</a:t>
                      </a:r>
                      <a:endParaRPr lang="en-US" sz="2000" b="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u="none" strike="noStrike" cap="none" baseline="0" dirty="0" smtClean="0">
                          <a:rtl val="0"/>
                        </a:rPr>
                        <a:t>T3</a:t>
                      </a: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u="none" strike="noStrike" cap="none" baseline="0" dirty="0" smtClean="0">
                          <a:rtl val="0"/>
                        </a:rPr>
                        <a:t>T1</a:t>
                      </a: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4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u="none" strike="noStrike" cap="none" baseline="0" dirty="0" smtClean="0">
                          <a:solidFill>
                            <a:schemeClr val="dk1"/>
                          </a:solidFill>
                          <a:rtl val="0"/>
                        </a:rPr>
                        <a:t>T</a:t>
                      </a:r>
                      <a:r>
                        <a:rPr lang="en-US" sz="2000" b="0" dirty="0" smtClean="0">
                          <a:solidFill>
                            <a:schemeClr val="dk1"/>
                          </a:solidFill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874-21A7-485D-A5C2-9E2948BC634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34</a:t>
            </a:fld>
            <a:endParaRPr lang="en-US"/>
          </a:p>
        </p:txBody>
      </p:sp>
      <p:sp>
        <p:nvSpPr>
          <p:cNvPr id="7" name="Shape 463"/>
          <p:cNvSpPr txBox="1">
            <a:spLocks noGrp="1"/>
          </p:cNvSpPr>
          <p:nvPr>
            <p:ph type="title"/>
          </p:nvPr>
        </p:nvSpPr>
        <p:spPr>
          <a:xfrm>
            <a:off x="2285999" y="304800"/>
            <a:ext cx="4572001" cy="8572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Technical Risk Mitigation</a:t>
            </a:r>
          </a:p>
        </p:txBody>
      </p:sp>
      <p:sp>
        <p:nvSpPr>
          <p:cNvPr id="9" name="Shape 465"/>
          <p:cNvSpPr txBox="1"/>
          <p:nvPr/>
        </p:nvSpPr>
        <p:spPr>
          <a:xfrm>
            <a:off x="3276600" y="4114800"/>
            <a:ext cx="5181600" cy="1951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T1: A merger with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Slash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T2: Utilization of existing software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T3: Runtime testing and optimization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T4: Necessary import options with customer approval</a:t>
            </a:r>
          </a:p>
        </p:txBody>
      </p:sp>
      <p:graphicFrame>
        <p:nvGraphicFramePr>
          <p:cNvPr id="10" name="Shape 438"/>
          <p:cNvGraphicFramePr/>
          <p:nvPr>
            <p:extLst>
              <p:ext uri="{D42A27DB-BD31-4B8C-83A1-F6EECF244321}">
                <p14:modId xmlns:p14="http://schemas.microsoft.com/office/powerpoint/2010/main" val="570374987"/>
              </p:ext>
            </p:extLst>
          </p:nvPr>
        </p:nvGraphicFramePr>
        <p:xfrm>
          <a:off x="304800" y="1447800"/>
          <a:ext cx="8686819" cy="2601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00"/>
                <a:gridCol w="1447800"/>
                <a:gridCol w="1344919"/>
                <a:gridCol w="1583700"/>
                <a:gridCol w="1583700"/>
                <a:gridCol w="1583700"/>
              </a:tblGrid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Impact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Probability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1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2000" b="0" dirty="0">
                        <a:solidFill>
                          <a:schemeClr val="dk1"/>
                        </a:solidFill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2000" b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0" u="none" strike="noStrike" cap="none" baseline="0" dirty="0" smtClean="0">
                          <a:rtl val="0"/>
                        </a:rPr>
                        <a:t>T2</a:t>
                      </a:r>
                      <a:endParaRPr lang="en-US" sz="2000" b="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u="none" strike="noStrike" cap="none" baseline="0" dirty="0" smtClean="0">
                          <a:rtl val="0"/>
                        </a:rPr>
                        <a:t>T3</a:t>
                      </a: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u="none" strike="noStrike" cap="none" baseline="0" dirty="0" smtClean="0">
                          <a:rtl val="0"/>
                        </a:rPr>
                        <a:t>T1</a:t>
                      </a: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48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541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u="none" strike="noStrike" cap="none" baseline="0" dirty="0" smtClean="0">
                          <a:solidFill>
                            <a:schemeClr val="dk1"/>
                          </a:solidFill>
                          <a:rtl val="0"/>
                        </a:rPr>
                        <a:t>T</a:t>
                      </a:r>
                      <a:r>
                        <a:rPr lang="en-US" sz="2000" b="0" dirty="0" smtClean="0">
                          <a:solidFill>
                            <a:schemeClr val="dk1"/>
                          </a:solidFill>
                          <a:rtl val="0"/>
                        </a:rPr>
                        <a:t>4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 dirty="0">
                          <a:rtl val="0"/>
                        </a:rPr>
                        <a:t>5</a:t>
                      </a: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 dirty="0">
                        <a:rtl val="0"/>
                      </a:endParaRPr>
                    </a:p>
                  </a:txBody>
                  <a:tcPr marL="44531" marR="44531" marT="44531" marB="44531">
                    <a:lnL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0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874-21A7-485D-A5C2-9E2948BC634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874-21A7-485D-A5C2-9E2948BC6343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676399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</a:rPr>
              <a:t>https://www.odu.edu/esl/courses/intensive</a:t>
            </a:r>
            <a:endParaRPr lang="nn-NO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</a:rPr>
              <a:t>Professor Greg Raver-Lampman – Mentor</a:t>
            </a:r>
            <a:endParaRPr lang="nn-NO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 smtClean="0">
                <a:latin typeface="Calibri" panose="020F0502020204030204" pitchFamily="34" charset="0"/>
              </a:rPr>
              <a:t>Curitibainenglish.com.br</a:t>
            </a:r>
            <a:endParaRPr lang="nn-NO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</a:rPr>
              <a:t>http://</a:t>
            </a:r>
            <a:r>
              <a:rPr lang="nn-NO" dirty="0" smtClean="0">
                <a:latin typeface="Calibri" panose="020F0502020204030204" pitchFamily="34" charset="0"/>
              </a:rPr>
              <a:t>www.wes.org/ras/TrendInInternationalStudentMobility.pdf</a:t>
            </a:r>
            <a:endParaRPr lang="nn-NO" dirty="0"/>
          </a:p>
          <a:p>
            <a:pPr marL="463550" indent="-285750">
              <a:buFont typeface="Arial" panose="020B0604020202020204" pitchFamily="34" charset="0"/>
              <a:buChar char="•"/>
            </a:pPr>
            <a:r>
              <a:rPr lang="nn-NO" dirty="0" smtClean="0">
                <a:latin typeface="Calibri" panose="020F0502020204030204" pitchFamily="34" charset="0"/>
              </a:rPr>
              <a:t>http</a:t>
            </a:r>
            <a:r>
              <a:rPr lang="nn-NO" dirty="0">
                <a:latin typeface="Calibri" panose="020F0502020204030204" pitchFamily="34" charset="0"/>
              </a:rPr>
              <a:t>://ww2.odu.edu/ao/ira/factbook/cds/data/CDSRDS1314FINAL.pdf</a:t>
            </a:r>
            <a:endParaRPr lang="nn-NO" dirty="0"/>
          </a:p>
          <a:p>
            <a:pPr marL="463550" indent="-285750"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</a:rPr>
              <a:t>http://japan.usembassy.gov/e/visa/tvisa-niv-fmfaq.html</a:t>
            </a:r>
            <a:endParaRPr lang="nn-NO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</a:rPr>
              <a:t>http://en.Wikipedia.org/wiki/Natural_language_processing</a:t>
            </a:r>
            <a:endParaRPr lang="nn-NO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</a:rPr>
              <a:t>http://en.Wikipedia.org/wiki/Part-of-speech_tagging</a:t>
            </a:r>
            <a:endParaRPr lang="nn-NO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</a:rPr>
              <a:t>http://</a:t>
            </a:r>
            <a:r>
              <a:rPr lang="nn-NO" dirty="0" smtClean="0">
                <a:latin typeface="Calibri" panose="020F0502020204030204" pitchFamily="34" charset="0"/>
              </a:rPr>
              <a:t>www.gr8ambitionz.com/2012/05/parts-of-speech-identification.html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/>
              <a:t>http://</a:t>
            </a:r>
            <a:r>
              <a:rPr lang="nn-NO" dirty="0" smtClean="0"/>
              <a:t>en.wikipedia.org/wiki/Node.js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/>
              <a:t>http://</a:t>
            </a:r>
            <a:r>
              <a:rPr lang="nn-NO" dirty="0" smtClean="0"/>
              <a:t>en.wikipedia.org/wiki/SQL_Server_Express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n-NO" dirty="0"/>
              <a:t>http://</a:t>
            </a:r>
            <a:r>
              <a:rPr lang="nn-NO" dirty="0" smtClean="0"/>
              <a:t>en.wikipedia.org/wiki/Natural_language_processing</a:t>
            </a:r>
            <a:endParaRPr lang="nn-NO" dirty="0"/>
          </a:p>
          <a:p>
            <a:r>
              <a:rPr lang="nn-NO" dirty="0"/>
              <a:t/>
            </a:r>
            <a:br>
              <a:rPr lang="nn-N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Combined Problem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14035" cy="312420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There is a lack of software designed to improve the reading speed and comprehension </a:t>
            </a:r>
            <a:r>
              <a:rPr lang="en-US" dirty="0"/>
              <a:t>specifically </a:t>
            </a:r>
            <a:r>
              <a:rPr lang="en-US" dirty="0" smtClean="0"/>
              <a:t>for English as a Second </a:t>
            </a:r>
            <a:r>
              <a:rPr lang="en-US" dirty="0"/>
              <a:t>Language (ESL</a:t>
            </a:r>
            <a:r>
              <a:rPr lang="en-US" dirty="0" smtClean="0"/>
              <a:t>) Students.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17780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  <a:rtl val="0"/>
              </a:rPr>
              <a:t>ESL Instructors have observed a shared difficulty among students in identifying parts of speech (POS) in the English language. </a:t>
            </a:r>
          </a:p>
          <a:p>
            <a:pPr marL="17780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  <a:rtl val="0"/>
            </a:endParaRPr>
          </a:p>
          <a:p>
            <a:pPr marL="17780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  <a:rtl val="0"/>
              </a:rPr>
              <a:t>This is due in part to the highly variable sentence structures which sometimes means a noun is an adjective, or vice versa.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11/19/2014</a:t>
            </a:r>
            <a:r>
              <a:rPr lang="en-US" dirty="0"/>
              <a:t>	</a:t>
            </a: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ESL students are trying to succeed in Old Dominion University without any previous knowledge of English. </a:t>
            </a:r>
          </a:p>
          <a:p>
            <a:r>
              <a:rPr lang="en-US" dirty="0" smtClean="0"/>
              <a:t>Students have limited English experience and are expected to compete with native English speakers to get a college degree.</a:t>
            </a:r>
          </a:p>
          <a:p>
            <a:r>
              <a:rPr lang="en-US" dirty="0" smtClean="0"/>
              <a:t>ESL students want to learn but notice that reading comprehension can be a major obstacle. </a:t>
            </a:r>
          </a:p>
          <a:p>
            <a:r>
              <a:rPr lang="en-US" dirty="0" smtClean="0"/>
              <a:t>Student Visas are only for as long as the student is full time. </a:t>
            </a:r>
          </a:p>
          <a:p>
            <a:r>
              <a:rPr lang="en-US" dirty="0" smtClean="0"/>
              <a:t>If a student is unable to correctly understand material, they will fail, and have to spend a significant amount of time and money to succeed.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289D-5DBB-4EF7-926F-E821945DD9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5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ESL at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ODU</a:t>
            </a:r>
            <a:endParaRPr lang="en-US" sz="44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1" y="1600200"/>
            <a:ext cx="8229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1869" y="1219200"/>
            <a:ext cx="5779511" cy="465383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 rot="2312464">
            <a:off x="4148020" y="1353376"/>
            <a:ext cx="5829300" cy="7587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Can you see any areas that can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Combined Presentation - "Clash" (Colrs/Slash Reader)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5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Combined Solution Statement</a:t>
            </a:r>
            <a:endParaRPr lang="en-US" sz="44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ESL Clash is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computer program that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will incorporate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two separate modules: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-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Colrs will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colorize text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identify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different parts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of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speech to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help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facilitate ESL students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'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recognition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and comprehension of parts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of speech.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	- Slash will use lexical bundles to </a:t>
            </a:r>
            <a:r>
              <a:rPr lang="en-US" sz="2400" dirty="0" smtClean="0"/>
              <a:t>reduce the number of fixations and regressions met by the reader.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This will help to improve ESL students reading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efficiency and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comprehension by providing a user friendly interface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which renders the identification of parts of speech and lexical bundles in an easy to consume format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10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429">
            <a:off x="5416910" y="2077999"/>
            <a:ext cx="3240358" cy="324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8241" y="182393"/>
            <a:ext cx="7514035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 smtClean="0"/>
              <a:t>What is a lexical bundle?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9822" y="1934992"/>
            <a:ext cx="3914496" cy="3526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Lexical Bundle, or thought group, is group </a:t>
            </a:r>
            <a:r>
              <a:rPr lang="en-US" dirty="0"/>
              <a:t>of words that occur repeatedly together within the same register. </a:t>
            </a:r>
            <a:r>
              <a:rPr lang="en-US" dirty="0" smtClean="0"/>
              <a:t>It is a group of words that present a thought together.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Combined Presentation - "Clash" (</a:t>
            </a:r>
            <a:r>
              <a:rPr lang="en-US" dirty="0" err="1" smtClean="0"/>
              <a:t>Colrs</a:t>
            </a:r>
            <a:r>
              <a:rPr lang="en-US" dirty="0" smtClean="0"/>
              <a:t>/Slash Reader)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320678"/>
            <a:ext cx="7514035" cy="1752599"/>
          </a:xfrm>
        </p:spPr>
        <p:txBody>
          <a:bodyPr/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 smtClean="0"/>
              <a:t>What is a lexical bundle?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3" y="1725769"/>
            <a:ext cx="7649768" cy="109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Lexical </a:t>
            </a:r>
            <a:r>
              <a:rPr lang="en-US" dirty="0"/>
              <a:t>bundles are often a set of 3 or more words that are just about always together.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 Purple - The Slash Reader (SR)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17518"/>
              </p:ext>
            </p:extLst>
          </p:nvPr>
        </p:nvGraphicFramePr>
        <p:xfrm>
          <a:off x="1447800" y="2590800"/>
          <a:ext cx="7162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0"/>
                <a:gridCol w="2387600"/>
                <a:gridCol w="2387600"/>
              </a:tblGrid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Lexical Bundle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Conversation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</a:t>
                      </a:r>
                      <a:r>
                        <a:rPr lang="en-US" baseline="0" dirty="0" smtClean="0"/>
                        <a:t> know what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Do you want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I was going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you going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</a:t>
                      </a:r>
                      <a:r>
                        <a:rPr lang="en-US" baseline="0" dirty="0" smtClean="0"/>
                        <a:t> think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Would</a:t>
                      </a:r>
                      <a:r>
                        <a:rPr lang="en-US" baseline="0" dirty="0" smtClean="0"/>
                        <a:t> you mind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In the 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the end of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5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1280</Words>
  <Application>Microsoft Office PowerPoint</Application>
  <PresentationFormat>On-screen Show (4:3)</PresentationFormat>
  <Paragraphs>355</Paragraphs>
  <Slides>36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Aharoni</vt:lpstr>
      <vt:lpstr>Arial</vt:lpstr>
      <vt:lpstr>Calibri</vt:lpstr>
      <vt:lpstr>Office Theme</vt:lpstr>
      <vt:lpstr>Worksheet</vt:lpstr>
      <vt:lpstr>Design of Real World Product    </vt:lpstr>
      <vt:lpstr>Presenters: </vt:lpstr>
      <vt:lpstr>Our Mentor </vt:lpstr>
      <vt:lpstr>Combined Problem Statement</vt:lpstr>
      <vt:lpstr>Combined Case Study</vt:lpstr>
      <vt:lpstr>ESL at ODU</vt:lpstr>
      <vt:lpstr>Combined Solution Statement</vt:lpstr>
      <vt:lpstr>Solution What is a lexical bundle?</vt:lpstr>
      <vt:lpstr>Solution What is a lexical bundle? (cont.)</vt:lpstr>
      <vt:lpstr>COLRS Explained</vt:lpstr>
      <vt:lpstr>What makes our solution better? </vt:lpstr>
      <vt:lpstr>Proposed CLASH Process Flow</vt:lpstr>
      <vt:lpstr>Hardware Requirements</vt:lpstr>
      <vt:lpstr>Software Requirements</vt:lpstr>
      <vt:lpstr>Major Functional Component Diagram</vt:lpstr>
      <vt:lpstr>Database Schema</vt:lpstr>
      <vt:lpstr>Entity Relation Diagram</vt:lpstr>
      <vt:lpstr>Data Definition Language</vt:lpstr>
      <vt:lpstr>Algorithm Flow</vt:lpstr>
      <vt:lpstr>Input Text Algorithm</vt:lpstr>
      <vt:lpstr>Process Text Algorithm</vt:lpstr>
      <vt:lpstr>Slashing Algorithm</vt:lpstr>
      <vt:lpstr>Display Control Algorithm</vt:lpstr>
      <vt:lpstr>De-multiplex Algorithm</vt:lpstr>
      <vt:lpstr>Output Text Algorithm</vt:lpstr>
      <vt:lpstr>Login and Document Load</vt:lpstr>
      <vt:lpstr>Student View Colrs with optional Slashes</vt:lpstr>
      <vt:lpstr>Slash Module</vt:lpstr>
      <vt:lpstr>Slash Reader vs. Competitors</vt:lpstr>
      <vt:lpstr>Colrs vs. Competitors</vt:lpstr>
      <vt:lpstr>PowerPoint Presentation</vt:lpstr>
      <vt:lpstr>PowerPoint Presentation</vt:lpstr>
      <vt:lpstr>PowerPoint Presentation</vt:lpstr>
      <vt:lpstr>Technical Risk Mitigation</vt:lpstr>
      <vt:lpstr>Questions?</vt:lpstr>
      <vt:lpstr>References</vt:lpstr>
    </vt:vector>
  </TitlesOfParts>
  <Company>ODU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Real World Product</dc:title>
  <dc:creator>fmolina</dc:creator>
  <cp:lastModifiedBy>jbennett</cp:lastModifiedBy>
  <cp:revision>62</cp:revision>
  <cp:lastPrinted>2014-11-19T17:03:19Z</cp:lastPrinted>
  <dcterms:created xsi:type="dcterms:W3CDTF">2014-11-17T18:33:35Z</dcterms:created>
  <dcterms:modified xsi:type="dcterms:W3CDTF">2014-11-19T17:39:39Z</dcterms:modified>
</cp:coreProperties>
</file>