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9" r:id="rId3"/>
    <p:sldId id="293" r:id="rId4"/>
    <p:sldId id="290" r:id="rId5"/>
    <p:sldId id="260" r:id="rId6"/>
    <p:sldId id="277" r:id="rId7"/>
    <p:sldId id="262" r:id="rId8"/>
    <p:sldId id="291" r:id="rId9"/>
    <p:sldId id="278" r:id="rId10"/>
    <p:sldId id="292" r:id="rId11"/>
    <p:sldId id="288" r:id="rId12"/>
    <p:sldId id="280" r:id="rId13"/>
    <p:sldId id="295" r:id="rId14"/>
    <p:sldId id="294" r:id="rId1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706"/>
    <a:srgbClr val="0000C4"/>
    <a:srgbClr val="0000E4"/>
    <a:srgbClr val="228E4B"/>
    <a:srgbClr val="2F50C7"/>
    <a:srgbClr val="2CA1C7"/>
    <a:srgbClr val="5D5AC7"/>
    <a:srgbClr val="6663DA"/>
    <a:srgbClr val="FFE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verlay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5F3C0-B569-4C3A-9F9F-78F890610966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5851-0388-43ED-8297-93E43FCCF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overlayBl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anchor="b"/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B9BC-7800-4D54-9EB4-7823DEAA1598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063A-DE2D-4D5F-8165-F8DA63319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57638-C49B-44B3-9BD7-7FE2F51B520E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6379-8211-4766-A271-8905B5D96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2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35883-BABD-4684-A212-FD2A63022B5E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8244-64C6-4A59-AEF2-D2D6AC073F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verlayVerti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CDF51-3E93-408D-B733-DA2A5AC212F1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BB4C-FB0C-4704-AE97-29BDAA464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2D4C5-E622-4869-A18B-564629236F1C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D0A6-8C9B-4325-9E11-B292C01A94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overlay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anchor="b" anchorCtr="0"/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2E6B-8A84-4AD1-8623-E47819338AB5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297E-A6B9-4C57-91C7-92455F2412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verlayBl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anchor="b" anchorCtr="0"/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8A09B-FB4D-482B-97DF-AE911874C45C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AD20C-2130-4F64-BE52-89758766A7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/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/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BDA0D-9156-4DFD-BD9F-BC34B3CCE5A8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FD8A-C03C-437B-83BA-7B7AD1101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/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D3C0-ABA6-41CF-BDB9-41A20B7D9446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911A2-061A-4AC2-8897-7C31462A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5490A-0B29-449F-BD5C-D987080FE97E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8AB2-249F-4B0B-9A01-BDFA25698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overlayBl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CDF14-B84F-4328-AE4E-58E831494CFE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D0488-C44E-431E-9E0D-07989C89A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overlayBl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anchor="b"/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/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9BF61-C770-4AF4-9B53-95456C17F148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E50D-B628-4789-A622-C40266E3B7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overlayText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8900"/>
            <a:ext cx="75834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189CED-6CA2-4CAB-A89E-1E6548E7D548}" type="datetimeFigureOut">
              <a:rPr lang="en-US"/>
              <a:pPr>
                <a:defRPr/>
              </a:pPr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423D61-5700-4C0C-AA8B-DBC3AEDF4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1" r:id="rId2"/>
    <p:sldLayoutId id="2147484158" r:id="rId3"/>
    <p:sldLayoutId id="2147484159" r:id="rId4"/>
    <p:sldLayoutId id="2147484152" r:id="rId5"/>
    <p:sldLayoutId id="2147484153" r:id="rId6"/>
    <p:sldLayoutId id="2147484154" r:id="rId7"/>
    <p:sldLayoutId id="2147484160" r:id="rId8"/>
    <p:sldLayoutId id="2147484161" r:id="rId9"/>
    <p:sldLayoutId id="2147484162" r:id="rId10"/>
    <p:sldLayoutId id="2147484155" r:id="rId11"/>
    <p:sldLayoutId id="2147484156" r:id="rId12"/>
    <p:sldLayoutId id="2147484163" r:id="rId13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MS PGothic" pitchFamily="34" charset="-128"/>
          <a:cs typeface="ＭＳ Ｐゴシック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ＭＳ Ｐゴシック" charset="-128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ＭＳ Ｐゴシック" charset="-128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ＭＳ Ｐゴシック" charset="-128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entury Gothic" pitchFamily="34" charset="0"/>
          <a:ea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914400" indent="-457200" algn="l" rtl="0" eaLnBrk="0" fontAlgn="base" hangingPunct="0">
        <a:spcBef>
          <a:spcPts val="1000"/>
        </a:spcBef>
        <a:spcAft>
          <a:spcPct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MS PGothic" pitchFamily="34" charset="-128"/>
          <a:cs typeface="+mn-cs"/>
        </a:defRPr>
      </a:lvl2pPr>
      <a:lvl3pPr marL="1371600" indent="-457200" algn="l" rtl="0" eaLnBrk="0" fontAlgn="base" hangingPunct="0">
        <a:spcBef>
          <a:spcPts val="1000"/>
        </a:spcBef>
        <a:spcAft>
          <a:spcPct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MS PGothic" pitchFamily="34" charset="-128"/>
          <a:cs typeface="+mn-cs"/>
        </a:defRPr>
      </a:lvl3pPr>
      <a:lvl4pPr marL="1828800" indent="-457200" algn="l" rtl="0" eaLnBrk="0" fontAlgn="base" hangingPunct="0">
        <a:spcBef>
          <a:spcPts val="1000"/>
        </a:spcBef>
        <a:spcAft>
          <a:spcPct val="0"/>
        </a:spcAft>
        <a:buSzPct val="90000"/>
        <a:buFont typeface="Wingdings" pitchFamily="2" charset="2"/>
        <a:buChar char=""/>
        <a:defRPr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MS PGothic" pitchFamily="34" charset="-128"/>
          <a:cs typeface="+mn-cs"/>
        </a:defRPr>
      </a:lvl4pPr>
      <a:lvl5pPr marL="2286000" indent="-457200" algn="l" rtl="0" eaLnBrk="0" fontAlgn="base" hangingPunct="0">
        <a:spcBef>
          <a:spcPts val="1000"/>
        </a:spcBef>
        <a:spcAft>
          <a:spcPct val="0"/>
        </a:spcAft>
        <a:buSzPct val="90000"/>
        <a:buFont typeface="Wingdings" pitchFamily="2" charset="2"/>
        <a:buChar char=""/>
        <a:defRPr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MS PGothic" pitchFamily="34" charset="-128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eeder.com/app.php?intro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87" y="913444"/>
            <a:ext cx="7583487" cy="399590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Creating software to improve reading of English as a Second Language students</a:t>
            </a:r>
            <a:b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 smtClean="0">
              <a:solidFill>
                <a:srgbClr val="0000E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-113191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Reading Speed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764444"/>
              </p:ext>
            </p:extLst>
          </p:nvPr>
        </p:nvGraphicFramePr>
        <p:xfrm>
          <a:off x="941219" y="1047564"/>
          <a:ext cx="7137646" cy="5362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769"/>
                <a:gridCol w="1029809"/>
                <a:gridCol w="1020932"/>
                <a:gridCol w="852257"/>
                <a:gridCol w="843378"/>
                <a:gridCol w="834501"/>
              </a:tblGrid>
              <a:tr h="905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Survey Question    </a:t>
                      </a:r>
                      <a:r>
                        <a:rPr lang="en-US" sz="1400" dirty="0" smtClean="0">
                          <a:effectLst/>
                        </a:rPr>
                        <a:t>          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           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Strongly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Agree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Agree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 Not Agree 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Disagree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Strongly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</a:txBody>
                  <a:tcPr marL="46863" marR="46863" marT="0" marB="0"/>
                </a:tc>
              </a:tr>
              <a:tr h="732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feel good about the way the reading techniques were implemented in the classroom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</a:tr>
              <a:tr h="8548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believe that using the software to present the readings helped improve my reading speed.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</a:tr>
              <a:tr h="10990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believe that identifying word clusters often used in English have helped improve my reading speed and comprehension.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(one written comment: “great”)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</a:tr>
              <a:tr h="500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noticed an improvement in my reading comprehension.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</a:tr>
              <a:tr h="488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noticed an improvement in my reading speed.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</a:tr>
              <a:tr h="4063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thought the process was valuable.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863" marR="468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66453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4400" dirty="0" err="1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Spreeder</a:t>
            </a:r>
            <a:endParaRPr lang="en-US" sz="4400" dirty="0" smtClean="0">
              <a:solidFill>
                <a:srgbClr val="0000E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787" y="3940775"/>
            <a:ext cx="163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http://www.spreeder.com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66453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Slash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40276"/>
            <a:ext cx="7316972" cy="196862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9C1706"/>
                </a:solidFill>
                <a:effectLst/>
              </a:rPr>
              <a:t>Break a sentence before each conjunction or preposition, as well as </a:t>
            </a:r>
            <a:r>
              <a:rPr lang="en-US" b="1" i="1" dirty="0" smtClean="0">
                <a:solidFill>
                  <a:srgbClr val="9C1706"/>
                </a:solidFill>
                <a:effectLst/>
              </a:rPr>
              <a:t>if </a:t>
            </a:r>
            <a:r>
              <a:rPr lang="en-US" b="1" dirty="0" smtClean="0">
                <a:solidFill>
                  <a:srgbClr val="9C1706"/>
                </a:solidFill>
                <a:effectLst/>
              </a:rPr>
              <a:t>and </a:t>
            </a:r>
            <a:r>
              <a:rPr lang="en-US" b="1" i="1" dirty="0" smtClean="0">
                <a:solidFill>
                  <a:srgbClr val="9C1706"/>
                </a:solidFill>
                <a:effectLst/>
              </a:rPr>
              <a:t>whether, </a:t>
            </a:r>
            <a:r>
              <a:rPr lang="en-US" b="1" dirty="0" smtClean="0">
                <a:solidFill>
                  <a:srgbClr val="9C1706"/>
                </a:solidFill>
                <a:effectLst/>
              </a:rPr>
              <a:t>after a comma, after words such as “said, thought, wondered, I’m sure, I’m glad, I’m sorry, I’m disappointed” *list follows)</a:t>
            </a:r>
            <a:endParaRPr lang="en-US" b="1" dirty="0">
              <a:solidFill>
                <a:srgbClr val="9C1706"/>
              </a:solidFill>
              <a:effectLst/>
            </a:endParaRPr>
          </a:p>
          <a:p>
            <a:r>
              <a:rPr lang="en-US" b="1" dirty="0">
                <a:solidFill>
                  <a:srgbClr val="9C1706"/>
                </a:solidFill>
                <a:effectLst/>
              </a:rPr>
              <a:t>Circle each pronoun (he, him, she) and draw an arrow to its referent.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463" y="4505034"/>
            <a:ext cx="7093257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hangingPunct="0">
              <a:spcBef>
                <a:spcPts val="2000"/>
              </a:spcBef>
              <a:buSzPct val="90000"/>
              <a:buFont typeface="Wingdings" pitchFamily="2" charset="2"/>
              <a:buChar char=""/>
            </a:pPr>
            <a:r>
              <a:rPr lang="en-US" sz="2400" b="1" dirty="0">
                <a:solidFill>
                  <a:srgbClr val="9C1706"/>
                </a:solidFill>
                <a:latin typeface="Century Gothic"/>
              </a:rPr>
              <a:t>Circle the main subject and underline main verb of each sentence.</a:t>
            </a:r>
          </a:p>
          <a:p>
            <a:pPr marL="457200" lvl="0" indent="-457200" eaLnBrk="0" hangingPunct="0">
              <a:spcBef>
                <a:spcPts val="2000"/>
              </a:spcBef>
              <a:buSzPct val="90000"/>
              <a:buFont typeface="Wingdings" pitchFamily="2" charset="2"/>
              <a:buChar char=""/>
            </a:pPr>
            <a:r>
              <a:rPr lang="en-US" sz="2400" b="1" dirty="0">
                <a:solidFill>
                  <a:srgbClr val="9C1706"/>
                </a:solidFill>
                <a:latin typeface="Century Gothic"/>
              </a:rPr>
              <a:t>Circle all instances of who, what, when, why, how and that</a:t>
            </a:r>
          </a:p>
        </p:txBody>
      </p:sp>
    </p:spTree>
    <p:extLst>
      <p:ext uri="{BB962C8B-B14F-4D97-AF65-F5344CB8AC3E}">
        <p14:creationId xmlns:p14="http://schemas.microsoft.com/office/powerpoint/2010/main" val="19883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66453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only ELC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9" y="1675936"/>
            <a:ext cx="7619514" cy="43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267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Wish list (extensions)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148"/>
            <a:ext cx="9081856" cy="196862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9C1706"/>
                </a:solidFill>
                <a:effectLst/>
              </a:rPr>
              <a:t>It </a:t>
            </a:r>
            <a:r>
              <a:rPr lang="en-US" sz="2800" b="1" dirty="0">
                <a:solidFill>
                  <a:srgbClr val="9C1706"/>
                </a:solidFill>
                <a:effectLst/>
              </a:rPr>
              <a:t>would be good for the teacher to be able to </a:t>
            </a:r>
            <a:r>
              <a:rPr lang="en-US" sz="2800" b="1" dirty="0" smtClean="0">
                <a:solidFill>
                  <a:srgbClr val="9C1706"/>
                </a:solidFill>
                <a:effectLst/>
              </a:rPr>
              <a:t>modify groups or clusters by using visible breaks in the saved document.</a:t>
            </a:r>
          </a:p>
          <a:p>
            <a:r>
              <a:rPr lang="en-US" sz="2800" b="1" dirty="0" smtClean="0">
                <a:solidFill>
                  <a:srgbClr val="9C1706"/>
                </a:solidFill>
                <a:effectLst/>
              </a:rPr>
              <a:t>In </a:t>
            </a:r>
            <a:r>
              <a:rPr lang="en-US" sz="2800" b="1" dirty="0">
                <a:solidFill>
                  <a:srgbClr val="9C1706"/>
                </a:solidFill>
                <a:effectLst/>
              </a:rPr>
              <a:t>particular, it would be good to </a:t>
            </a:r>
            <a:r>
              <a:rPr lang="en-US" sz="2800" b="1" dirty="0" smtClean="0">
                <a:solidFill>
                  <a:srgbClr val="9C1706"/>
                </a:solidFill>
                <a:effectLst/>
              </a:rPr>
              <a:t>bold </a:t>
            </a:r>
            <a:r>
              <a:rPr lang="en-US" sz="2800" b="1" dirty="0">
                <a:solidFill>
                  <a:srgbClr val="9C1706"/>
                </a:solidFill>
                <a:effectLst/>
              </a:rPr>
              <a:t>or underline the verbs or bold and underline the subjects.  Colors could be used instead. </a:t>
            </a:r>
            <a:endParaRPr lang="en-US" sz="2800" b="1" dirty="0" smtClean="0">
              <a:solidFill>
                <a:srgbClr val="9C1706"/>
              </a:solidFill>
              <a:effectLst/>
            </a:endParaRPr>
          </a:p>
          <a:p>
            <a:r>
              <a:rPr lang="en-US" sz="2800" b="1" dirty="0" smtClean="0">
                <a:solidFill>
                  <a:srgbClr val="9C1706"/>
                </a:solidFill>
                <a:effectLst/>
              </a:rPr>
              <a:t>Possibly, modifying clauses </a:t>
            </a:r>
            <a:r>
              <a:rPr lang="en-US" sz="2800" b="1" dirty="0">
                <a:solidFill>
                  <a:srgbClr val="9C1706"/>
                </a:solidFill>
                <a:effectLst/>
              </a:rPr>
              <a:t>and phrases could be signified in some manner.  Maybe </a:t>
            </a:r>
            <a:r>
              <a:rPr lang="en-US" sz="2800" b="1" dirty="0" smtClean="0">
                <a:solidFill>
                  <a:srgbClr val="9C1706"/>
                </a:solidFill>
                <a:effectLst/>
              </a:rPr>
              <a:t>colors. </a:t>
            </a:r>
          </a:p>
          <a:p>
            <a:r>
              <a:rPr lang="en-US" sz="2800" b="1" dirty="0" smtClean="0">
                <a:solidFill>
                  <a:srgbClr val="9C1706"/>
                </a:solidFill>
                <a:effectLst/>
              </a:rPr>
              <a:t>Something students could use – and that we might even be able to track for homework.</a:t>
            </a:r>
            <a:endParaRPr lang="en-US" sz="2800" b="1" dirty="0">
              <a:solidFill>
                <a:srgbClr val="9C170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71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63500" y="237247"/>
            <a:ext cx="908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rgbClr val="0000E4"/>
                </a:solidFill>
              </a:rPr>
              <a:t>Is reading comprehension a problem?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9523" y="1270261"/>
            <a:ext cx="8864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0" lvl="8" indent="-457200">
              <a:buFont typeface="Arial" pitchFamily="34" charset="0"/>
              <a:buChar char="•"/>
            </a:pPr>
            <a:endParaRPr lang="en-US" sz="2800" b="1" dirty="0" smtClean="0">
              <a:solidFill>
                <a:srgbClr val="9C1706"/>
              </a:solidFill>
            </a:endParaRPr>
          </a:p>
          <a:p>
            <a:pPr marL="4114800" lvl="8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9C1706"/>
                </a:solidFill>
              </a:rPr>
              <a:t>Research has shown that many ESL readers are word-by-word readers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rgbClr val="9C1706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rgbClr val="9C1706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rgbClr val="9C1706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9C1706"/>
                </a:solidFill>
              </a:rPr>
              <a:t>The issue is not only at ODU but at English Language Centers around the Country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9C1706"/>
                </a:solidFill>
              </a:rPr>
              <a:t>In some cultures, L1 reading literacy is low</a:t>
            </a:r>
          </a:p>
          <a:p>
            <a:endParaRPr lang="en-US" sz="2800" b="1" dirty="0">
              <a:solidFill>
                <a:srgbClr val="9C1706"/>
              </a:solidFill>
            </a:endParaRPr>
          </a:p>
          <a:p>
            <a:endParaRPr lang="en-US" sz="2800" b="1" dirty="0">
              <a:solidFill>
                <a:srgbClr val="9C1706"/>
              </a:solidFill>
            </a:endParaRPr>
          </a:p>
        </p:txBody>
      </p:sp>
      <p:sp>
        <p:nvSpPr>
          <p:cNvPr id="3" name="AutoShape 2" descr="data:image/jpeg;base64,/9j/4AAQSkZJRgABAQAAAQABAAD/2wCEAAkGBxQTEhUUExIVFRUXFxgXGRgYGBwYGBsXGBgXGBgcGhwaHCggGBolHBQVIjEiJSktLi8uFx8zODMsNygtLisBCgoKDg0OGhAQGywmICQsLCwsLCwsLCwsLCwsLCwsLCwsLC8sLCwsLCwsLCwsLCwsLCwsLCwsLCwsLCwsLCwsLP/AABEIALcBEwMBIgACEQEDEQH/xAAcAAACAgMBAQAAAAAAAAAAAAAFBgMEAAEHAgj/xABJEAACAQIDBQUEBwYEBAQHAAABAhEAAwQSIQUGMUFRImFxgZETMqGxB0JSYsHR8BQjM4KS4RVTcvEkQ6LSNLLC4hYXJURjg5P/xAAaAQACAwEBAAAAAAAAAAAAAAACAwABBAUG/8QALhEAAgIBAwMDAgUFAQAAAAAAAAECEQMSITEEQVETImFx8AUUgaGxUpHB0eEy/9oADAMBAAIRAxEAPwDoAHh6V7A8K8KK9CucbD2PAegr0D4egrxWwKhCQHw9BXoNUYr1UKPYat5u+vFbqEPYY1vOeteBW6hD1mPWszHrXmt1CG8x61mY9a1Sf9Iu8Rw9sWkJFy4D2hyUEA94Jq1uQZsTtO3bMPcCnvMUOTe/CksP2gDLxk/LrXD7mMz6s7HKP0B6VXW8epGs68vDrTFjB1H0Tgto27y5rdwOO4/McqszXANi7ZfD3FuW3YCdRxlZEgg8jXat2dsjF2BdC5TJBWZgg/iIPnQyi0WnYUrVeq1QkNVlbodtzaqYa0bj68lXmzHgBVlhCsrl2K31xbyUZbeTUqqggiY4sCefdw4UR3X32b2ns8U2YNBR4AIJMQ0aRPOqsJ42joFZWVlWAZWprdaqyGwa2K0KrY7EhFE/WOX1qFFY7SOdio0Q5T3xqY+Pwryu2FXNc0W2ujzrEDgAO80JvNlcycpMEdNSJ/AUqbZx11yqorBFA4RDP9ZmB+FDYyMNTGHCb23nxWQlVw5BCgr25Gskzz10pwVpAI4EAjzrmSYS8L1rQhewcwiO1o08414V00d1HG6JliovY3NZWqyiFEI8Pl+dehPT4j868CtilBkuU/oj862FP6I/OqjYtROokcudK2199ls+7DHjl6eOulQtKx07vxH50F29vRYwpyuS1wifZoMzR1aDCjvNLuA+kS3eBCoy3QPdaCp4cxr38BSftXHhS+Qku5JdyZOveeJ6dKYsd7sDVWwbxn0mXXaLSC0vUw7fHSvVrf7E2z2wt0d65T6qIpLwdtTBI0qztHFLGVYP68avQg7OsbA34w2IhWb2V0/VcgAn7rGAfDjTQAenxH518zhuR4d9dI+j/fjLkw2IMr7qXCeHRW7uQPKhlCuAbOpZT+iPzrI/Uj868zWTSyz2B+pH51wn6Q8Vmx17tEhWC6mYgcB0E8hXdK+eNv2LtzEX3yExdcsQNAcxJimY+dymm+AdnM6anXjwANaTUElp6dKiQnhrrRrZuzQyy091MlJRW5MeNzdIGBiIPp/anj6MNrG3ifZkwlwRBMAOOGnXl50qY/ZrA6cOUUQ3KwVxsXaItu+UhiBpoCNZI5aVVqUSShKL3O8we71/tWoPd6n8q3UGIxITjxPADnFJLJj5ep/Kucb8K+Ju5V0W20Azpw7RjrpzqLe7aOLuXclsXUVj2YEJkA1LNxBB+rpEc5qCzdyKEJnTUzJJ6zQZJOJowY1Lcr2NmhSxZ9WBBg9aDbU2e9sDKAyqrDMOOpJ1+FXUvXM2VlOXXtHpyoxu7gv2l8imU+ueQHTxPCpFu9xs4x0t8HR8CxNtCYkqvXoO6poP3fj+VaUQIFaJphhN693qfyrNfu/H8q8k1qahD0zRzX1P5UGvYy1deEvIWWQAG1nuka0B3n29nJtoewDqftEfhSxcvSYPiDwqck4HDEWSwZ+acUPERM+oIPkKWGvH3VGZeUHl9Wp9k7zNbINztqOzm1LrHKfrDuJph/ZcNiIcOqFj7yjIW5legbymqcLG48ulnrdywzANc90CO0Znj3aATFEcVtu3YKLdYrnnLpm4RMwaJHChNVPYZcoBGugjU9a5rv02a8y8rYCj0DH4sfSnJbCpycpWzpVrEKwDLcQg8CP96yuNWbYIBzelZVgHXbmMtqYZ1B6Eia1/iFqP4in+YVzxdqreJZWknUjnr1FelxB610Ifh0HG9RzpdfNSrSa382oGbstqFiVPM6xx8K54Fc8ST3k1f2pie2ZPM/E0NuvrXPjFLg6knsixg7vsySOMV7U5hJOp1J6zVFX1q0uI0iOHyomCqLlsRzqnfEGju7+zhelnPYXkNCT0k8BxJMcqq7xYJLbKbYIVp0JmCOh6GaX6i1aR/oy0a+wIDV6U66Vdwex7lz3R8aIYbYFwGGAqPIl3Kjik+x1jcDaxxGEQsZdOw08THuk/ykfGvG8m+1jCHKQbj8wpAjxJqtsZRhcA9xRDmYgcT7o9NT5VzLbmHzFbhPYeFc8SCOY7yNPEUMEpNsCSa2GbGfSzcn93h0A+8Sx+EUFbF3L4N4qAXJYgTAzGdJk9PShmH2P7XhZa2kznYmY5jUdo+FFrxymF0A006Chy1VIf09xlbAtrZZ9rHLjR/DWI0qrhHGcnrV3EWSwlTr0PCkzm29zTjgoptHsWp76aNw7YF5o5IfmKUdn4btySNeS6f710rd1LVnCSrToWckj3/vGPCrgt9gM8qhuuS/i8cM/s0Ye04hT9aOMn6g4drvihlzaK5lJcZgYyIrObb6iJn3TB5cao3MY/7wribWY5bYVlKgsTLQZJ4ltY5V6xllhcCB7dlbgyt7PtMbgUGe/QjU/ZNbIxpHObsD724lrKNYtMF9pFwqWg29e2x0kltBHIAmlnEYggmGSRqQpJHl3fnTcuYZGy4kkyhYj3XHDQgAqRIieQoXtTAQe3cJynWLUEqCSBIJBMBhz1Ud1SUFJbh48jgwdh8SXQr7M6/LnJOkd9P26xt2rCLbVoYZmhZh5ysCV4QY48jx0pbTDKW1QKptRJLKQpDcAO6fM0wYJXIhvbGeaQFAIVZAMldCCc3MTQ4oRaGdTOWqmMoaa0TVGxfg5TIALKNQICATMjx8PCKtadT6j/ALaCUXFik7Nk0O27i/Z2HI4kZR4tp8pq87Dv9R/20ib+XrjuttLmQBc3eSSRMx3UJYExFttapYiYnpINU7a3MxC4osRxCrmjxJ0qVDfkZ8rIeJPZb0BJmiSopsm2UP3eusyTU2FZkJNm4QeaNqD041Ww+CYQQ5gco4/GnLB7n2pDXmYtH1CVA7pHH5VHJIKMHLgm3W3hd2NpyeBMtBKsOI8wZ06GhG8GDuJdm6B+8JysPcM8ge4cjXvbmwHslbuGu5WRgTnPZ04HMBw5EEc6aUVMXhYGsiVIBOW4JGngZE8waKEk2ScHHk5ZljQNHdWUew+7GNZQWsQdeKNOhjWPCt1dIDcT9gWBmDtcAjWFOvcDHXpRnZe2lL3EKnpbnWI4z30l2nysGAmDNW9n4srdD98nwPGtWObhK0zPkgpqmiXakm4SYmqVw1d2shDmeevrwqiE5mkj2YLRJEeNWRa014xUavGnAnie7pXu3dY+Aqmy0kOe7NgLZCsNHkHzq5c2SGtHMAYJjSNJMQORio93MTms6yJBUkDX9cqMXLuYk8u+J8TGgmsEubOrHeKjWxT2HggikDSakz/vTb4MNfLr31IjQale2H6ZypAP68aGLuVsKSajsV9vbWLqttdEUdkDu4k9SRm+NL+OYgQDEgMviOYq7jEhQeYPDv76DY65AEe7MgdP9xFb0qOS2XMLtlnhbh7WoB6/30qviX1NCcRMyNeEjv6ipbWMmMx8/wA6VLH3RohlvZk9i6QYol+1ELpqaHlJ1mI51WTH5eUifA0GjVuhnqaNmHMDcugFgBA4A9e7rRrYm0yjAEnK8SAMxzAyIXmZ086Wtj4z2ivHZbhHKNYq3h7jDIeDA+jAyK048aSMmbK5v6D5cMwHuqRblmF22VLXmiFBn73COLd1Bdq7RuWYRvZWbtzUMp1DEsZUx2VIEHT50Uw2PxFy2rzbIBByXWGV2aYOYoAHH2ZPH1AYXZWON72ly3bY+0OohlgA6DKD2AOXLSjFjJZtFc+e5aOe0HzF2YllnUk6z2etWV9lmMXVBdVuAJcaWK6MBnkA6A+MUr4DZs+xL4RzKMGKvoSI49rTnyHOvOAwCpctkYe52UZbis0ZSRoZzDiDw8KlpckSbewdbZrK7IUuMpGZSzICHUwApEFey0gzoGrzcx1u3AuFLbSQQ2a7HIEnMZMQD4juJG3tpOSmXCKGQCc5YsxgghAJz6ATHQVdzNahrti0ttioOmcBlgq0gE6zqSABIE0S+Cnfclw+2Lbs1tWSCAqODIC6s5IklQPdnnHMRVzB7bUXCLjKouaopMwB9aQICHSJ60ibTj9tuMjgdlAwT+GywMyj7S9+lNmxLTFbbe0jOlx3ACwqtAXVtYA0mRw0opxTVMCMvAym4CJBkHnXMvpHvk4gIp1yKD4STHxroeGBCKCSTlEk6GY1mgG8W73t29pbcJciCSCQQOEQdDWPhj+UIWAUWl1IU8welWGxycS4PdOtDt4dkXMPcVbjK2aCGBOXUxrI5c6dNg7r7KIU3sertAlbd5FWeYknMR6UWkqwbuxhlxd+Lt5bFldWZnVGJ5KgY6nvgwB4V0m3s7CswybRJP2RdsEHxGUmreytkbOURYs2iOqqLhPiwJJqnvBvBsvB6XUTPE+zW0M/mCBA7zRrHFlepJcBm1se3oVeY/0kflRGQmhZQekgfCa4xtH6UFk/smGtYcfbyA3P+kAL60Aw+/WIS49zPnLKQQ6AgH7Q14imwUYgTnKXLPortVlfPh+kbFfbQ9+X/wB1ZR1AD3CQLkTHPz0qTChSwDaCdahmvSHWlhhXEHMgP2SQCea8vSqqJMk1cyyI6RV5NiXWti4i5lEgwZI6yP1wpWo0rHbpAUWjE9auWlCz3QAPEUWt4MEQNREHTXvoZjLDW2g+R7uVL16nQ309KsZthLltgUYVqWcBjSFk/wBp50csXpFZJp3ubcbTjsXJFUtpYzLlZT3d361r1ir4S2zkjQTHXoKXbmPDngAD0puGF7sT1GXQqT3JcXiGYHXjQi9ibhhS0AcoFW3vheOtVb0ONONaznGlJ5x5CBUV23l1jTmPxr1ZufVNWLZnQ/71ZCETlgHsnl+FQ3hpVhEykryPConqguUZsO9kvRybT1IimJmmdZh49NKU0MXAehHzFM1oQjk8c7H/AK6ZF9hMkPG5tjEX1KWWWLascrSFLPAXUc9G5HhTIm72JVQq20UgBA6XMrAGDcYAAAEtPLkKRfo63jt4fEJnfKr9hvBuBP8ANFd1otKZWpiHa2FiFDH2dyST/wA4GQq5UB1066c/GglrdfGAfwSO0To4JgnnLa11eqO28d7Cw9zmo0HVjoo9SKCWJT2YePO8btHOsHsS6SyO4sCNSWECI0BE5SZ5R8xRDA7uW/Z5HxeHcye0SGYDkdW978h0pLxmNJY6zqSZ5k6k+tas46Pqg+VOhhUFSE5M8skrYO25s67bxWim4ihQrIhylRoZ4wTqT40z7K2epCkWicuYwBIj7yvIaNaEXNqnkMvhIqL/ABW5/mOP5j+dXPG5VToqGVRu1Y/bK2e5trFvKDrB0A8J5RGgovb2ASAWcCfuyPjFctO1H/zn9T+dQttJwf4jepofyyu2T13VJBz6Sd3vaWc9kOxsscwNojMvBipHEDjryrk/sSGAEzMCOvKuvbsbVuveSWJHCOE8ONBd9t2RZxSXbY7F0lgvJbmmg7pYGqyYtKtBY8mp0xY2/jGsKltW7bKSxjXLOVdeU5WPmKV3YkySSe+ie1r5vXnKiRIUc+ygyj4CfOt4fYl5/ds3D/KaSmojWmwYoqRInUUxYXdPE8TZgfeZflM0RTdZo1VJ/XdRa15K0S8CgMOvR/If2rKd13duARkHqKyr1R8laZeDniASOnOr7XVSEUTwkkDjx4inMbkYccXueo/Kgb7sFcZZsI8peZQrHkCYae8fiKVHLGbpD5YJwVsP7i7ue2u2muCLdz2gSfrOgBI9CfQ9KZ9x8IMHj7uDvgDOZtkiZPFYnqp9Vo2lq1bwvsDeWzdwd4ezZuPvFreg1fOjEEDiZolisK+KurfFi3ZyCFvXxLxMytqQF14FzI6CmxikLlNvgTt8LFu9iimARrt9T+8Ke6MuhB5N0PLvpc2nsq4CUu2yjxmgj1Kn8OVdUw+S23Y2jYVzoRksAHuIWG+NVNobJQ5rt6y2IJki5ZuM5UkAdlGbsDwJHlS8mFPjk0YeoaWme6/g5ThdnmQnIgkfjR/bGF/cvdw1n2a2ET2ysSxJYkErJ90ATPQ91Ehsd0Km7bNttSoMSVmJ00nhI5TUmOsHKSskQFuIP+ZakFl8dJHmOdZk0nUkanH+l/R/f2jm+01du2GLoRJWZjy/GhS3cp7jz/OjO3cqXG9jmNrM2Rvuzp5wRQa5iM3EDxjWtSRz5Xe/JOWmoBcymvFi7Bia3iBUKstXFzCR73z/AL1qze68arYe9FTXYbUaN8/71Ci67ZhpxXXy6/rpVe5xreHuZxEdrhMcP7GmbB7qyoN1iT9lSPmaCc1HdjcWOU9kKVqwzuAqlj0AJOgnl60x3WmyxHHLPmBJ+M0f2fhhZcZLSoPrXJWY6cSx1ApysbetiJZQSOnh/eqhnQeTpZLjc5VsHZgkXPrKQROgBGojTUg86c8btvG+zUC9iM0knLJMd8ctZ8q6BhcUzAENIPOra3m60d2IcaZxs7Y2nOlzGNBIYn2kHoQBxqxhL+PuIy3himCn64cg9DB0rrwxLday/iiAsnQsAfAzPyooyp2BKNqjh7tXq21Pe/u7+FtWBdUexfgFXUO3MGddIOvdXOQ9bIyUlsZWqZ7dta8s1RF61noxdnotWjdqN2qEvUKsYtjY9rXaRWdp0VRLE84HPST5UYxO8K3sq3mKkGQtxcpB4aAilzd2/F60ej/+lh+NdSw7hxDAMOhAPwOlZ8uNzdXRqw5FBXVinZKR2MsfdgVbsUA3o3XZMS72SVR4cKpChTzAHSQT51Ve1i7cezbPwnMwB4eGutYZ4pQdG6OWMkOLDSqOLwRcdm41s/djXx5/Glq5vLfRATlMs6nuZIkehn1qqm9mIYwAi+U1Ipkk15DjbAuz/GnvzOKylwb2Yg/XX+kVqmCtiD/4mni4ph3KxKYi+RIzMjpac8EukBl8+xXMbdrTUiugbg7L9vhb1pGCXxcW9ZbhJtjKwn+YeoqQwxi7Dl1E5KmdRt4q5cIuDAhcSq5Wu3oW2kEzlbVnHEiBw5il/bO3cEp/4vEPjbg/5VvSwD0ABynzJNaxG7OIurn2ltDLbjVQwVfOYX4GoV2/sfBCLFn27j62XNr/AKn09Keq7ft/szsrDfO2dLex1KeE6eVupcLvVhUaWwmIwbfatEhfNdAfNTUV/wClg8LeEUDvf8AteE+k283v4JWHi34g1dPx+5L+QzjNs4S6Pa3dpMQDNu2qAFWyxLKFlufQa1Hs3aCX0zIRIMEfIweRoJe3m2deuIcRgjaZTMgCD3OBBZZ7qt7V33wTJkw+GKsPccBbY8CBqynofgaTlw6uFuacGdR9snt/H/Pv6jN57It27tvLAuMLtph9S6IDqfussnxFJWJwFwEi7bCkcTwPCR3HSnba+0lvYbVGUyIlTEjo0RUu/wDhFvLgf3P/ABDWB2B2QZyhFPnmil4dVaWuDX1uBxxxzPvt8Pw0ctvROhmvasWgdaJLsZi4RtNTPI6HWB0EH4daLDCpabOBwUwI58qbZzaA9nY7H6wGknTQfmaIWdjpEzJkTPSegqxaEIR1PyA/KqxfK8jgaGwqCrYa2mgE0WtY3MgMd3pS8+KAHKa1gcflaJgE91KzR1I0dNPTL6hu6VJ1dpPDUD5iiOz9k3GhlXUcCxBHpw84oUt/NwKme/X5UT2ZhAxCFWgniIMfCsyjezN8pd0x82FhLwH71w0jgP8AYUbFk9KX9jYL2QhSeVGbSnT9cj/atkVSOZklcvtFj2R6Go8RaJyQp0dCfCdfhWAcB3fLLU9i3r5/jRCzln0o7TLYkWvq2lHqwk/hSUb9HPpGb/6hf8V/8i0t1txqooxZHcmSm7WjdqEitEU1MS0Sm7UbPUbVETUZEgxsi7Dqejr84/GulbLxbtEJHi3/AKRXKtntx7oPxFOmzkUjW3ymZlfIk0ibqSY+G6Gnb9osqt9kGeXMfnS6TRNVQ2XKGIEnQkQI5n9aUINxftr6f+6s/UL3WaMDuNCamoxCNxVvaj+UkP6qx9Kp4fR46SPhRLGsLONDEgqxBPTK4ytz8ap38Mbd4KeRy+mgPmIPnQINgmaytMIJrKhZXt4anvdPAtdwsWLnssTZuO9ozGZWVA6z/SfMdaU8VhmttlZSD6g+BHEUw7GwZOGV87LbN1x7ReNi4qplZog5GBIPgtOppik0+A1szcjFYs58XfK9xJuP6TC+vlTIm7OzMIJvMhPW6+v9Ij5UrXMDtUrkTE+1VjxRgpjqWgGPPnU2A+jS45zYi+ATxCyx/qNRvywkvCGB99tm2dLaAx/l2gPiYqrd+lDD/Vw9w+JUfia2N2dl4b+M6kj/ADLmv9II+VbG8WyLWiWkaPs2Z+LChpPsy7fkHYnfjC4keyvYY5WGXMxUlJ5hoBAHGjeydq7HwyjL7IsOYQ3G9YNUMRvZgb6mx7BkFwFMxVFC5hEzOkTxqfCbo7JWM10HxvgfIirpLmyfQtbU+lK1GTD2C55G4AF8lGp+FSbqbIxOJxQxuMGUIOwGGXXXLC8lEk686tYXH7GweqGxmHNQbr+utBd4N/LmMP7NgkdQ5yz9dgeQA91ep6dKJLwgX8sXt5rwu4nE4u1bi1nW2z8tRAb+Yr8R1pfu4oOQoYRXQt58AbODTZtlQ124huXjyAHaknkJUAHovfXMrW7OLPC0fn8qTNxTGQjKXCJ7uOAaBqBUeKvBhmHLjRLZO5F92HtT7JOZI7R7lB+Zp42VsHCWCAttGMatd7beWkDyApTyx7D4dPORyU4jqae/o/8Ao/fHqL958mGzEQPfuZdGA5Is6Tx4wOdSbc3Ft3Ga5hie12vZ6AQfsd3dXU91LtnDYXD4cNLLbUQoLS5EtwH2iaOE4yF5cU4cl/AbvYayoW3YtqF4DKPx1miKWQOAA8qkzdx+H51qT0NNpGe2bCivWleV86zNHI0QJ5ug8jHXr5VUbGWw4t5hmiQJ5CrZknhA/XCvRAGugjnVNNlp0K21dxcLibj3biPnfiwcjgAAQOHIcaFH6K8IP+bf/qT/ALK3tTfxP2kJaRntqCC6kAEnTsz73PX0qxf37s27RKK7PyD8c3fr7vhRJy4RTiuWAdr/AEV/WsXwiAa+2PxlViKQ9u7H/Z3Ce2tXdJm0xYDuJga0Z2xtq/ijN24SOSjRR4AUJbCU+NrliZJPhAZlqJloy+ANVLuHiiTsW1RDs7ifD8aZkusMuXQgCOk6zI58RQbZuF0uNGgX5017J2at22TnOZVJgQdY4HpQ5ItxpB42k7Ze2ZjDlIv3FKsCrKUAGVhECAOtcu2/sn2WJuW7SsyBuwYJlDqOWvGPKmSw7ScxJOvH9cKjxOPYAiTpXPfUtqqOpDolzYI2dst1XVO2x7Kke6ObGdOgAPeasbVcJbU3SS6iOzz0ganyqzb2tBk8eYP51av4FcUukKO/j5DnWiOPazJPJvS2EXP941un6xuth1UAjMRxJJk+hit1egX6gLxJDCDw+XeKNbsYwYew5turXxcJayxgXbOUAZJ0zgyevEUDxlpkaGEGi+z8FgLtlf2h2s3RILAkK2pjUgrMEdDW/qoxa1dzF0cpanHsbO9OGS4b2GtvaxGUr7Nl/dsTHFVPHvgVns9rY7iXRD1/dJ6DU/GvapZtlQl7D4vKQUDlVuiOGW5wbuBip9o7+Ypn9lYwxR/vKXf+ngPjWB/B0l8ljZ30Yj3sRiPEIIHmzflRA7N2Nhv4jI5HIsbh9F0oJa3Y2jjDmxN4op5O0+iLoPhRqxuLgMOA2Kvlj99wg9BqfWhvy/7F/REN7enZiArZwxJIjMLaqNdNZMkeVQYT6N7DAH9puei0TG8OyMN/CtK5HNbc/wDU9Kg3YbEM1+ziPZpcdnVDPZDMTHZMaVHt8BLf5G/CfR1g11e7cbxZVHwFE/8AGdm7NU+yCF4iLfbc9xbkPE0h29wb7e9iljwY/M0Uwm62CwpVsRdN1tMqcAx5AINW8zFVafLJpfgsXNuuLbYgrF/FNP8Aow6dlR/MRA66nlXhduPAobvZtZTdKiABGYjhIUAKDwhAYjqWPOgGI3iQCAMx+HrWbMnOWxrwOMIbsbrePLntmpJzsFB0JAk6ACfgK58NvXR2gVGugidK92dv4u6wt2jLtoAiyT86r0mNXVQS7nY7ey3W+HBTIBAhuUdI7qJ7I2lYw6F7gW27mGY6EwOHX0pO3a3euWkJxeIuXGYa285yL+bfCr2Dui2zfvrpX6qEgx5kTVp447p7/t9/oDJZMqqS2/f7/Uab/wBIWAQw2IAPTK8/+WvH/wAyNnRJxEDvR/8AtoBdxFq7CFEfNpDZWOviKkwH0P4QQbly+56Sqgd2iz8adiyOZk6jAsVB239IuzW4YtfNXHzWp0382cf/AL2z5tHzFQ4P6O9nW9RhVY9XLP8ABiRRqxsbD2xlTD2VHQW1A+VPM2xUG9mCKllxVlgNYVwx8gDJpN3w3xW8DZtEi2R2miC3drwWre+P0W2MU3tLEWLmshV7DnvH1fIVzHbW6WMwh/e5lTgGQkofPkfGqd9gklVlxcOZ07XgdfTjWDIeOaotk4ooNSSftHU0XdrdwSwhvtLp6imp+TPJb7FO3at/bb0r2cPb/wAz/pqT/Dz9UhvgfSvK4FzwRvQx6mjr5A1fBWuWgODTUN62DoBRA7NbmVH8wJ9Aao4gdrIpHeSfhRKlu2D7pOkiuRAyrz4n9cqbdztQ3PWhmL2fZs3UPbe2yLrm0OZQSRGgYEnr3jnRbd420ulbbZhPBhDievI6AGR1qoz1ZA3j04xW2lbuLcNpLZJL5QY4ktAjxJFBb1o5spMtOoHAd3eaZdvBva3YYjttHGB2jyoXg7DWycpBDCDKkd8jMJBEca5eTDJSpLudrpurx6dU3uuEZZ2R9pZPSjdnDqigARAqPZ+Hde0xOvAE8qmxFyK1YYaI7nNz5fUlZAz1lUnvieNZTRVFO5jBdHb56g1c2RtE2EgRq0EPIQnkVcAwYOoI5ClrZeIzDKeXu/MimHYW1PZP2xmRtHUiZHWOorVN/mMW3KFdPJdJn928Xs/vfuMVreK6Brg846o6MK0d8BZV7hwbrw4FYJ4akcBwqymyMHd7VlvZt1svlP8ATw+FRYnd1veN1boGsXLYJOvAspBI8q5W6e525LDKPsa/W/8AbX8AQbwbSx5y4dDbTqmgHjcb8Kv4fcO2n7zH4wAniA2p/mbVvIUesXMVe7FtUwtoaZ9Gcxoci+6o7zXtbuDwjwFbE4o8p9pdJ+8x0tj08KZrozQxSm6Ssj2fszBLH7PgLt88nZIU983SPgKVN8NmXBiS7ucIXUZUWSkKAJBWBPWmna228S+dBcW3lhXKe6juQEtKTrcuEsJJ0HSk7fTHZ8XcUMStvLaXwRQD5kyfOlZZ6VZ0Pw3oY9VmeOTpJW2v8G03ZxZE/tN9lPQNqPNqKbN3NVVL3Ddk8Y7V0jmAeCT699MeC2gBbQdEUfAVu5tbpWb8xIGXSxtpCfvFsC/iFtWsPg/Y2rWaM7LmYvGZmMn7Irzsz6MzxxF8KPs29T/Uw/Cmi5tk1Rv7XPWo+okyR6WJbw+62z7Q1te0I5uxb4cPhVtcbatDLZtIg+4oX5Cl1toTxNEtnWGvaW0LH4etBcpDlCMFZYuYtmrLVzuk9+tEre7eI/y48TVmxutiDxyL5z+FEsU32FvPjXcH4bM7BQDqQPXnpXS7KwoEzAAnwFBNibuizJZyzHj08qOgVsw43BbmDqcyyNV2N1lZWU8ymV4u2gwKsAQdCCJBHeK91DdxSrxYVC0m+Dm++X0bEg3cCcrcTaPA/wCg8j3GuX3We0xW9KupgqZB9K+ir21wPdE0k75YXDYr+PlFyOyV98eQEsKrUaodNOa3VHMsNt2PdB/CmDBbV9quV48Rx8jS/tvd27hcrMQbbe64584I4g0Ps42DCceZorMko06Gxd3rlyScW2TkAvajvMxPlRHZW7tpAf4pGkMeYIB+qJqDdrGyQCZkR8KaME49mn+lfkKRNu6sbBKrFnaaLbthbVwgkOLiksULK0oSrcDl0kcINUtmY1kZLqLrlmDwIDDQ+TH07qs7cX/iQnvZ3RQP9ZA1+NXExNu3bNwqMz5iqKBpJbQd0Rr30SnbT8FuFbeQx/htm6PaNbhn7TDMdGbU8++hu2sNh7CSUMsYEE8Y4nXhUOyN4HbRlABEgTxI5SNBp/vWb5OpsrcDCVaIkcG4+egonKMp3F7EfTzx47nGgYuNAEAzHCqGMxdCDjIGhqC9jhwNMsz6T3cxYk9qsoPcxZBIyCsqaiURYS8VIIpjJkBhwImlVDTBse7KFZ1Gvkf70XTT0zB6jHqgFcPjiBlaCB7shSB5tBHkRRGztRlGlxl/nYD/AKg6+hoERRHB2LRAaUzn6v7vTxBK0fV4qepcMHo8trS+UFsNta5eIsjEC2rmCwC5o6BlbQnwFFcZi7ODAw+DTPi7ugJ7RWeL3D3akClxdky2aFJ5GOHhDsPhW7N44ZcRctgNfcQGJJInjEqPH0rB7U7Z0/UyOGhcfH+fJI+MUX7dlWm1hM168/27wkkk8zmPrPSlU3jcuS3Fmk+Zk1bwtt1wrW1U57jy7fdHAaan+9RYbY12Z4frvrPmyRb5Or+HT9DHKVe5jGdqdKr3dp99VrexG+tcPlVu3sa2OMnxNZdcSvd4KV3bHfJ7ta82r7vyNFglhPsD41jbTtLwPoKvU+0QXXeQMxGzblwRBA86edy9qnB4cB8z5SQVPa0mQV+yYPwpW/xUn3bbH1/CvX7RiG4IFHfH40yE8kX2FTWNnb9n7bs3VQo4Icadx6HoaJ1xDd+/ftPLEFDxUfMd9dLwG3jkAIzdD+ddDHlUkY8nSpq8f9hkryzgcTFLmI2vcI4hB1JoFtDeKyn8S8WPQc/zplgx6OXMmkOt/adtfrelUru2ifdXzOlIZ3juP/4fD/zPoPjQXaG2eWIxv/67HyJGnxqbhaOnhy7+/vuPu0t4VT+LfVe4HX040FfeBrhjD2Hufffsr8dTSE+89q2f3GGWft3Dmb+3xqN95793Q3YH2V7IjyqUR9UltCNDti2c/wDicVl//Ha0PhI1+IpQ2zvithmt4WyqkaG4/aY9+v4zUeHxM6TNLu2ihvM0AwAD4j9fCqszzyznyyDF7WvYj+I7OZ4k8PDpVjZlnX5n8qoWQSego9s/DxUFjBsew3FBJAnpRo4W5GgaPIQP6qg2GSiT7G42YyCoBEDTqD1oscapgMl1RxINpjJ6HKCIrPNKT3HwtIC2MCwv2nKkfvA8mNfZqbukHpbNQ47BuAGKiBGoUqfMkCeNGL95XvFxP7vD3DqpXtMDb+sB/m0tWnOaJJkEce4x8Yo/T9uwt5qkkzdjZ2LQ9i1oeYZfI6n4VO2w71xGW4hBOqmV0bXnnmJ7q8XLhBksQPE89arvjW5M3qaOOKlySfVN7NCdfkEg8tKq3zPjRHbFwF8wAE9OEgCfz86E3GogDYuMOfxrVeJrdQhooKK7Gce0EDUgz/p5keBj41lZVx/9IkuGFry1TuWFN20XErnAYdQTWVldLKrwuzm4XWeNeRxb2ajQBV7hVW5tKypPPy/OsrK8xDGmrZ6uU2uCv/jC6wIHf/YGqOJ25HCPQ1uspscMPAmeaaXJQvbfY/WPkIqnc2sT18zW6ytUcUF2Mcs833K93aDRppTFubZZsxftHlMGB+vnWVlDlilHYmKTct2N2ByXBKtMHoR8xVl7SrWVlZHFJ0PtgzH7w2LI1JLdADr5xFANm773jfgtktscugkrPBteJ1rKytmLHFKxMssoy2YzbTsXLYBxWLheRRTmYeMSPUUv3d5LFsn2FjM327up8Y/M1qsrSuBMpN7tgvH7fvXtLjnL9kaL6DSgl62QdD4TWqyqfABEAeZq5hVg1lZQMIL27uVC3QE0vkknXx863WVERlrDjWBRzBngBxrKyrlwCuTqGFt5EVRwUAelTKdYrKysaNbBm1LRf20cWREH810Nr/8AzNL6bBuggymh6n8qysp6m0khEoJu2R39l3LoVlKxEakgypK9PuiqWO2Y9lM7kRw0M6kGOXWsrKvW6or0o3fyKuOwjm0bumRXyHXXMVVuFCGrKyjRUjxFZWVlWDZ//9k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3" y="1038079"/>
            <a:ext cx="3952477" cy="262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57200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addition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0" y="1464816"/>
            <a:ext cx="9090733" cy="436633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9C1706"/>
                </a:solidFill>
                <a:effectLst/>
              </a:rPr>
              <a:t>	</a:t>
            </a:r>
            <a:r>
              <a:rPr lang="en-US" sz="3200" b="1" dirty="0" smtClean="0">
                <a:effectLst/>
              </a:rPr>
              <a:t>Research has found that efficient readers </a:t>
            </a:r>
          </a:p>
          <a:p>
            <a:pPr algn="ctr"/>
            <a:r>
              <a:rPr lang="en-US" sz="3200" b="1" dirty="0" smtClean="0">
                <a:solidFill>
                  <a:srgbClr val="9C1706"/>
                </a:solidFill>
                <a:effectLst/>
              </a:rPr>
              <a:t> Reduce the number of fixations</a:t>
            </a:r>
          </a:p>
          <a:p>
            <a:pPr algn="ctr"/>
            <a:r>
              <a:rPr lang="en-US" sz="3200" b="1" dirty="0" smtClean="0">
                <a:solidFill>
                  <a:srgbClr val="9C1706"/>
                </a:solidFill>
                <a:effectLst/>
              </a:rPr>
              <a:t>Reduce the number of regression</a:t>
            </a:r>
          </a:p>
          <a:p>
            <a:pPr algn="ctr"/>
            <a:r>
              <a:rPr lang="en-US" sz="3200" b="1" dirty="0" smtClean="0">
                <a:solidFill>
                  <a:srgbClr val="9C1706"/>
                </a:solidFill>
                <a:effectLst/>
              </a:rPr>
              <a:t>Especially difficult with different orthographies</a:t>
            </a:r>
          </a:p>
        </p:txBody>
      </p:sp>
    </p:spTree>
    <p:extLst>
      <p:ext uri="{BB962C8B-B14F-4D97-AF65-F5344CB8AC3E}">
        <p14:creationId xmlns:p14="http://schemas.microsoft.com/office/powerpoint/2010/main" val="1631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33" y="9001"/>
            <a:ext cx="8080452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Fixations and Regressions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3" y="2330985"/>
            <a:ext cx="8146606" cy="19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33" y="9001"/>
            <a:ext cx="8080452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Fixations and Regressions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3" y="1152001"/>
            <a:ext cx="8038258" cy="4870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153" y="6131769"/>
            <a:ext cx="8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* Eye Movements in Reading: Facts and Fallacies, Author(s): Stanford E.</a:t>
            </a:r>
          </a:p>
          <a:p>
            <a:r>
              <a:rPr lang="en-US" dirty="0" smtClean="0"/>
              <a:t>                  Taylor  American Educational Research Journal, Vol. 2, No. 4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507829" y="441433"/>
            <a:ext cx="79025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rgbClr val="0000E4"/>
                </a:solidFill>
              </a:rPr>
              <a:t>So what do we see in our programs?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31339"/>
              </p:ext>
            </p:extLst>
          </p:nvPr>
        </p:nvGraphicFramePr>
        <p:xfrm>
          <a:off x="726759" y="1783377"/>
          <a:ext cx="7603746" cy="1942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984"/>
                <a:gridCol w="1040989"/>
                <a:gridCol w="1041783"/>
                <a:gridCol w="1172006"/>
                <a:gridCol w="1172006"/>
                <a:gridCol w="1040989"/>
                <a:gridCol w="1040989"/>
              </a:tblGrid>
              <a:tr h="1556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Beginning </a:t>
                      </a:r>
                      <a:r>
                        <a:rPr lang="en-US" sz="1100" dirty="0">
                          <a:effectLst/>
                        </a:rPr>
                        <a:t>ESL Literacy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Beginning </a:t>
                      </a:r>
                      <a:r>
                        <a:rPr lang="en-US" sz="1100" dirty="0">
                          <a:effectLst/>
                        </a:rPr>
                        <a:t>ESL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Low Intermediate ESL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Intermediate ESL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Low Advanced ESL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Advanced ESL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Words per minute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&lt;180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191-200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201-210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211-200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221-235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&gt;235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6659" y="1783377"/>
            <a:ext cx="95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CASAS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39017"/>
              </p:ext>
            </p:extLst>
          </p:nvPr>
        </p:nvGraphicFramePr>
        <p:xfrm>
          <a:off x="1474568" y="4518845"/>
          <a:ext cx="60270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21"/>
                <a:gridCol w="2009021"/>
                <a:gridCol w="2009021"/>
              </a:tblGrid>
              <a:tr h="353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69-138</a:t>
                      </a:r>
                      <a:r>
                        <a:rPr lang="en-US" baseline="0" dirty="0" smtClean="0"/>
                        <a:t> WPM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 WPM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202.2</a:t>
                      </a:r>
                      <a:r>
                        <a:rPr lang="en-US" baseline="0" dirty="0" smtClean="0"/>
                        <a:t> WPM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C1706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9C170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C1706"/>
                          </a:solidFill>
                        </a:rPr>
                        <a:t>1 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(low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beginning)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C1706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(low intermediate)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2978" y="4025227"/>
            <a:ext cx="621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9C1706"/>
                </a:solidFill>
              </a:rPr>
              <a:t>Ranking of 15 beginning Advanced I Readers</a:t>
            </a:r>
            <a:endParaRPr lang="en-US" b="1" dirty="0">
              <a:solidFill>
                <a:srgbClr val="9C17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57200"/>
            <a:ext cx="758348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0" y="1464816"/>
            <a:ext cx="9090733" cy="436633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9C1706"/>
                </a:solidFill>
                <a:effectLst/>
              </a:rPr>
              <a:t>	</a:t>
            </a:r>
            <a:r>
              <a:rPr lang="en-US" sz="3200" b="1" dirty="0" smtClean="0">
                <a:effectLst/>
              </a:rPr>
              <a:t>Research has found that efficient readers </a:t>
            </a:r>
          </a:p>
          <a:p>
            <a:pPr algn="ctr"/>
            <a:r>
              <a:rPr lang="en-US" sz="3200" b="1" dirty="0" smtClean="0">
                <a:solidFill>
                  <a:srgbClr val="9C1706"/>
                </a:solidFill>
                <a:effectLst/>
              </a:rPr>
              <a:t>Increase recognition of “lexical bundles”</a:t>
            </a:r>
          </a:p>
          <a:p>
            <a:pPr algn="ctr"/>
            <a:r>
              <a:rPr lang="en-US" sz="3200" b="1" dirty="0" smtClean="0">
                <a:solidFill>
                  <a:srgbClr val="9C1706"/>
                </a:solidFill>
                <a:effectLst/>
              </a:rPr>
              <a:t>Increase awareness of thought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4" y="266453"/>
            <a:ext cx="8966447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part of analysis</a:t>
            </a:r>
            <a:br>
              <a:rPr lang="en-US" sz="4400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			– identifying bundles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1787" y="3940775"/>
            <a:ext cx="163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4979" y="1620175"/>
            <a:ext cx="5560536" cy="4291013"/>
          </a:xfrm>
        </p:spPr>
        <p:txBody>
          <a:bodyPr>
            <a:normAutofit fontScale="55000" lnSpcReduction="20000"/>
          </a:bodyPr>
          <a:lstStyle/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once a week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In the last two years 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Over time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In the last few years 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A decade ago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In the 1980s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waiting for the day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in the habit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In one (a) recent survey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There was nothing like this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>
                <a:solidFill>
                  <a:srgbClr val="9C1706"/>
                </a:solidFill>
                <a:effectLst/>
              </a:rPr>
              <a:t>numbers speak for </a:t>
            </a:r>
            <a:r>
              <a:rPr lang="en-US" sz="3800" b="1" dirty="0" smtClean="0">
                <a:solidFill>
                  <a:srgbClr val="9C1706"/>
                </a:solidFill>
                <a:effectLst/>
              </a:rPr>
              <a:t>themselves</a:t>
            </a:r>
          </a:p>
          <a:p>
            <a:pPr marL="285750" lvl="0" indent="-7429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b="1" dirty="0" smtClean="0">
                <a:solidFill>
                  <a:srgbClr val="9C1706"/>
                </a:solidFill>
                <a:effectLst/>
              </a:rPr>
              <a:t>In some ways</a:t>
            </a:r>
            <a:endParaRPr lang="en-US" sz="3800" b="1" dirty="0">
              <a:solidFill>
                <a:srgbClr val="9C1706"/>
              </a:solidFill>
              <a:effectLst/>
            </a:endParaRPr>
          </a:p>
          <a:p>
            <a:pPr lvl="0"/>
            <a:endParaRPr lang="en-US" sz="3800" dirty="0" smtClean="0">
              <a:effectLst/>
            </a:endParaRPr>
          </a:p>
          <a:p>
            <a:pPr marL="0" indent="0">
              <a:buNone/>
            </a:pPr>
            <a:endParaRPr lang="en-US" sz="3600" b="1" dirty="0">
              <a:solidFill>
                <a:srgbClr val="9C170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3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33" y="9001"/>
            <a:ext cx="8080452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E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Lexical bundles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845" y="215536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rgbClr val="9C1706"/>
                </a:solidFill>
              </a:rPr>
              <a:t>as </a:t>
            </a:r>
            <a:r>
              <a:rPr lang="en-US" sz="2800" b="1" i="1" dirty="0">
                <a:solidFill>
                  <a:srgbClr val="9C1706"/>
                </a:solidFill>
              </a:rPr>
              <a:t>a result of</a:t>
            </a:r>
            <a:endParaRPr lang="en-US" sz="2800" b="1" dirty="0">
              <a:solidFill>
                <a:srgbClr val="9C170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9C1706"/>
                </a:solidFill>
              </a:rPr>
              <a:t>at the same time</a:t>
            </a:r>
            <a:endParaRPr lang="en-US" sz="2800" b="1" dirty="0">
              <a:solidFill>
                <a:srgbClr val="9C170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9C1706"/>
                </a:solidFill>
              </a:rPr>
              <a:t>on the other hand</a:t>
            </a:r>
            <a:endParaRPr lang="en-US" sz="2800" b="1" dirty="0">
              <a:solidFill>
                <a:srgbClr val="9C170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2573" y="218896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rgbClr val="9C1706"/>
                </a:solidFill>
              </a:rPr>
              <a:t>is </a:t>
            </a:r>
            <a:r>
              <a:rPr lang="en-US" sz="2800" b="1" i="1" dirty="0">
                <a:solidFill>
                  <a:srgbClr val="9C1706"/>
                </a:solidFill>
              </a:rPr>
              <a:t>based on the</a:t>
            </a:r>
            <a:endParaRPr lang="en-US" sz="2800" b="1" dirty="0">
              <a:solidFill>
                <a:srgbClr val="9C170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9C1706"/>
                </a:solidFill>
              </a:rPr>
              <a:t>is one of the</a:t>
            </a:r>
            <a:endParaRPr lang="en-US" sz="2800" b="1" dirty="0">
              <a:solidFill>
                <a:srgbClr val="9C170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9C1706"/>
                </a:solidFill>
              </a:rPr>
              <a:t>is due to </a:t>
            </a:r>
            <a:r>
              <a:rPr lang="en-US" sz="2800" b="1" i="1" dirty="0" smtClean="0">
                <a:solidFill>
                  <a:srgbClr val="9C1706"/>
                </a:solidFill>
              </a:rPr>
              <a:t>the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1287237"/>
            <a:ext cx="923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4"/>
                </a:solidFill>
              </a:rPr>
              <a:t>Teaching them to recognize common lexical bundles</a:t>
            </a:r>
            <a:endParaRPr lang="en-US" sz="2400" b="1" dirty="0">
              <a:solidFill>
                <a:srgbClr val="0000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1093</TotalTime>
  <Words>555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Summer</vt:lpstr>
      <vt:lpstr>Creating software to improve reading of English as a Second Language students </vt:lpstr>
      <vt:lpstr>PowerPoint Presentation</vt:lpstr>
      <vt:lpstr>In addition</vt:lpstr>
      <vt:lpstr>Fixations and Regressions</vt:lpstr>
      <vt:lpstr>Fixations and Regressions</vt:lpstr>
      <vt:lpstr>PowerPoint Presentation</vt:lpstr>
      <vt:lpstr>Idea</vt:lpstr>
      <vt:lpstr>First part of analysis     – identifying bundles</vt:lpstr>
      <vt:lpstr>Lexical bundles</vt:lpstr>
      <vt:lpstr>Reading Speed</vt:lpstr>
      <vt:lpstr>Spreeder</vt:lpstr>
      <vt:lpstr>Slash Reading</vt:lpstr>
      <vt:lpstr>Not only ELC</vt:lpstr>
      <vt:lpstr>Wish list (extensions)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Raver-Lampman</dc:creator>
  <cp:lastModifiedBy>Raver-Lampman, Greg</cp:lastModifiedBy>
  <cp:revision>100</cp:revision>
  <cp:lastPrinted>2013-12-11T13:09:34Z</cp:lastPrinted>
  <dcterms:created xsi:type="dcterms:W3CDTF">2011-12-01T03:05:42Z</dcterms:created>
  <dcterms:modified xsi:type="dcterms:W3CDTF">2014-09-15T17:39:50Z</dcterms:modified>
</cp:coreProperties>
</file>