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251999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962" autoAdjust="0"/>
  </p:normalViewPr>
  <p:slideViewPr>
    <p:cSldViewPr snapToGrid="0">
      <p:cViewPr varScale="1">
        <p:scale>
          <a:sx n="36" d="100"/>
          <a:sy n="36" d="100"/>
        </p:scale>
        <p:origin x="106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3FFE8-AA1E-4009-8551-EA4375000452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239963" y="1143000"/>
            <a:ext cx="11337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11CE7-B1A7-4D5B-8BDD-B943B28AD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59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11CE7-B1A7-4D5B-8BDD-B943B28AD0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0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11CE7-B1A7-4D5B-8BDD-B943B28AD0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122363"/>
            <a:ext cx="188999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3602038"/>
            <a:ext cx="188999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53" indent="0" algn="ctr">
              <a:buNone/>
              <a:defRPr sz="2001"/>
            </a:lvl2pPr>
            <a:lvl3pPr marL="914507" indent="0" algn="ctr">
              <a:buNone/>
              <a:defRPr sz="1800"/>
            </a:lvl3pPr>
            <a:lvl4pPr marL="1371760" indent="0" algn="ctr">
              <a:buNone/>
              <a:defRPr sz="1601"/>
            </a:lvl4pPr>
            <a:lvl5pPr marL="1829014" indent="0" algn="ctr">
              <a:buNone/>
              <a:defRPr sz="1601"/>
            </a:lvl5pPr>
            <a:lvl6pPr marL="2286264" indent="0" algn="ctr">
              <a:buNone/>
              <a:defRPr sz="1601"/>
            </a:lvl6pPr>
            <a:lvl7pPr marL="2743518" indent="0" algn="ctr">
              <a:buNone/>
              <a:defRPr sz="1601"/>
            </a:lvl7pPr>
            <a:lvl8pPr marL="3200771" indent="0" algn="ctr">
              <a:buNone/>
              <a:defRPr sz="1601"/>
            </a:lvl8pPr>
            <a:lvl9pPr marL="3658025" indent="0" algn="ctr">
              <a:buNone/>
              <a:defRPr sz="160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5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7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365125"/>
            <a:ext cx="543374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365125"/>
            <a:ext cx="15986234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33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1709741"/>
            <a:ext cx="217349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4589466"/>
            <a:ext cx="217349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53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2pPr>
            <a:lvl3pPr marL="9145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60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901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26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518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771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802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6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1825625"/>
            <a:ext cx="1070998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1825625"/>
            <a:ext cx="1070998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7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365128"/>
            <a:ext cx="2173497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1681163"/>
            <a:ext cx="1066076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53" indent="0">
              <a:buNone/>
              <a:defRPr sz="2001" b="1"/>
            </a:lvl2pPr>
            <a:lvl3pPr marL="914507" indent="0">
              <a:buNone/>
              <a:defRPr sz="1800" b="1"/>
            </a:lvl3pPr>
            <a:lvl4pPr marL="1371760" indent="0">
              <a:buNone/>
              <a:defRPr sz="1601" b="1"/>
            </a:lvl4pPr>
            <a:lvl5pPr marL="1829014" indent="0">
              <a:buNone/>
              <a:defRPr sz="1601" b="1"/>
            </a:lvl5pPr>
            <a:lvl6pPr marL="2286264" indent="0">
              <a:buNone/>
              <a:defRPr sz="1601" b="1"/>
            </a:lvl6pPr>
            <a:lvl7pPr marL="2743518" indent="0">
              <a:buNone/>
              <a:defRPr sz="1601" b="1"/>
            </a:lvl7pPr>
            <a:lvl8pPr marL="3200771" indent="0">
              <a:buNone/>
              <a:defRPr sz="1601" b="1"/>
            </a:lvl8pPr>
            <a:lvl9pPr marL="3658025" indent="0">
              <a:buNone/>
              <a:defRPr sz="160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2505075"/>
            <a:ext cx="1066076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1681163"/>
            <a:ext cx="107132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53" indent="0">
              <a:buNone/>
              <a:defRPr sz="2001" b="1"/>
            </a:lvl2pPr>
            <a:lvl3pPr marL="914507" indent="0">
              <a:buNone/>
              <a:defRPr sz="1800" b="1"/>
            </a:lvl3pPr>
            <a:lvl4pPr marL="1371760" indent="0">
              <a:buNone/>
              <a:defRPr sz="1601" b="1"/>
            </a:lvl4pPr>
            <a:lvl5pPr marL="1829014" indent="0">
              <a:buNone/>
              <a:defRPr sz="1601" b="1"/>
            </a:lvl5pPr>
            <a:lvl6pPr marL="2286264" indent="0">
              <a:buNone/>
              <a:defRPr sz="1601" b="1"/>
            </a:lvl6pPr>
            <a:lvl7pPr marL="2743518" indent="0">
              <a:buNone/>
              <a:defRPr sz="1601" b="1"/>
            </a:lvl7pPr>
            <a:lvl8pPr marL="3200771" indent="0">
              <a:buNone/>
              <a:defRPr sz="1601" b="1"/>
            </a:lvl8pPr>
            <a:lvl9pPr marL="3658025" indent="0">
              <a:buNone/>
              <a:defRPr sz="160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2505075"/>
            <a:ext cx="1071327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1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9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2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3" y="457200"/>
            <a:ext cx="812764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987428"/>
            <a:ext cx="127574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3" y="2057400"/>
            <a:ext cx="8127648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253" indent="0">
              <a:buNone/>
              <a:defRPr sz="1400"/>
            </a:lvl2pPr>
            <a:lvl3pPr marL="914507" indent="0">
              <a:buNone/>
              <a:defRPr sz="1199"/>
            </a:lvl3pPr>
            <a:lvl4pPr marL="1371760" indent="0">
              <a:buNone/>
              <a:defRPr sz="1000"/>
            </a:lvl4pPr>
            <a:lvl5pPr marL="1829014" indent="0">
              <a:buNone/>
              <a:defRPr sz="1000"/>
            </a:lvl5pPr>
            <a:lvl6pPr marL="2286264" indent="0">
              <a:buNone/>
              <a:defRPr sz="1000"/>
            </a:lvl6pPr>
            <a:lvl7pPr marL="2743518" indent="0">
              <a:buNone/>
              <a:defRPr sz="1000"/>
            </a:lvl7pPr>
            <a:lvl8pPr marL="3200771" indent="0">
              <a:buNone/>
              <a:defRPr sz="1000"/>
            </a:lvl8pPr>
            <a:lvl9pPr marL="365802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9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3" y="457200"/>
            <a:ext cx="812764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987428"/>
            <a:ext cx="127574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53" indent="0">
              <a:buNone/>
              <a:defRPr sz="2800"/>
            </a:lvl2pPr>
            <a:lvl3pPr marL="914507" indent="0">
              <a:buNone/>
              <a:defRPr sz="2400"/>
            </a:lvl3pPr>
            <a:lvl4pPr marL="1371760" indent="0">
              <a:buNone/>
              <a:defRPr sz="2001"/>
            </a:lvl4pPr>
            <a:lvl5pPr marL="1829014" indent="0">
              <a:buNone/>
              <a:defRPr sz="2001"/>
            </a:lvl5pPr>
            <a:lvl6pPr marL="2286264" indent="0">
              <a:buNone/>
              <a:defRPr sz="2001"/>
            </a:lvl6pPr>
            <a:lvl7pPr marL="2743518" indent="0">
              <a:buNone/>
              <a:defRPr sz="2001"/>
            </a:lvl7pPr>
            <a:lvl8pPr marL="3200771" indent="0">
              <a:buNone/>
              <a:defRPr sz="2001"/>
            </a:lvl8pPr>
            <a:lvl9pPr marL="3658025" indent="0">
              <a:buNone/>
              <a:defRPr sz="200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3" y="2057400"/>
            <a:ext cx="8127648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253" indent="0">
              <a:buNone/>
              <a:defRPr sz="1400"/>
            </a:lvl2pPr>
            <a:lvl3pPr marL="914507" indent="0">
              <a:buNone/>
              <a:defRPr sz="1199"/>
            </a:lvl3pPr>
            <a:lvl4pPr marL="1371760" indent="0">
              <a:buNone/>
              <a:defRPr sz="1000"/>
            </a:lvl4pPr>
            <a:lvl5pPr marL="1829014" indent="0">
              <a:buNone/>
              <a:defRPr sz="1000"/>
            </a:lvl5pPr>
            <a:lvl6pPr marL="2286264" indent="0">
              <a:buNone/>
              <a:defRPr sz="1000"/>
            </a:lvl6pPr>
            <a:lvl7pPr marL="2743518" indent="0">
              <a:buNone/>
              <a:defRPr sz="1000"/>
            </a:lvl7pPr>
            <a:lvl8pPr marL="3200771" indent="0">
              <a:buNone/>
              <a:defRPr sz="1000"/>
            </a:lvl8pPr>
            <a:lvl9pPr marL="365802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365128"/>
            <a:ext cx="21734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1825625"/>
            <a:ext cx="21734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6356353"/>
            <a:ext cx="5669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6356353"/>
            <a:ext cx="8504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6356353"/>
            <a:ext cx="5669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507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7" indent="-228627" algn="l" defTabSz="91450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80" indent="-228627" algn="l" defTabSz="91450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34" indent="-228627" algn="l" defTabSz="91450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387" indent="-228627" algn="l" defTabSz="91450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38" indent="-228627" algn="l" defTabSz="91450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91" indent="-228627" algn="l" defTabSz="91450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44" indent="-228627" algn="l" defTabSz="91450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8" indent="-228627" algn="l" defTabSz="91450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51" indent="-228627" algn="l" defTabSz="91450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3" algn="l" defTabSz="9145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7" algn="l" defTabSz="9145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60" algn="l" defTabSz="9145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14" algn="l" defTabSz="9145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4" algn="l" defTabSz="9145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8" algn="l" defTabSz="9145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71" algn="l" defTabSz="9145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25" algn="l" defTabSz="9145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>
            <a:extLst>
              <a:ext uri="{FF2B5EF4-FFF2-40B4-BE49-F238E27FC236}">
                <a16:creationId xmlns:a16="http://schemas.microsoft.com/office/drawing/2014/main" id="{0606EF8E-4730-4A6F-8F5E-C6CB2DC281C5}"/>
              </a:ext>
            </a:extLst>
          </p:cNvPr>
          <p:cNvSpPr/>
          <p:nvPr/>
        </p:nvSpPr>
        <p:spPr>
          <a:xfrm rot="5400000" flipV="1">
            <a:off x="293135" y="3716512"/>
            <a:ext cx="2275645" cy="274218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6D42CCA-FDB6-468B-BD7B-FCEDAD0ACFAB}"/>
              </a:ext>
            </a:extLst>
          </p:cNvPr>
          <p:cNvCxnSpPr/>
          <p:nvPr/>
        </p:nvCxnSpPr>
        <p:spPr>
          <a:xfrm>
            <a:off x="2773070" y="3758879"/>
            <a:ext cx="227837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47E25B1-810D-4D21-B354-34032D5B3752}"/>
              </a:ext>
            </a:extLst>
          </p:cNvPr>
          <p:cNvSpPr txBox="1"/>
          <p:nvPr/>
        </p:nvSpPr>
        <p:spPr>
          <a:xfrm>
            <a:off x="3113574" y="3228165"/>
            <a:ext cx="19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normalize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4A9368-FE43-4ED7-A3E9-AEB8774037CE}"/>
              </a:ext>
            </a:extLst>
          </p:cNvPr>
          <p:cNvSpPr txBox="1"/>
          <p:nvPr/>
        </p:nvSpPr>
        <p:spPr>
          <a:xfrm>
            <a:off x="2913616" y="3858043"/>
            <a:ext cx="1977815" cy="70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1" dirty="0"/>
              <a:t>标准化图片</a:t>
            </a:r>
            <a:endParaRPr lang="en-US" altLang="zh-CN" sz="2001" dirty="0"/>
          </a:p>
          <a:p>
            <a:pPr algn="ctr"/>
            <a:r>
              <a:rPr lang="zh-CN" altLang="en-US" sz="2001" dirty="0"/>
              <a:t>但是未改变尺寸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0B6DD3-5676-4159-B702-65E56753A890}"/>
              </a:ext>
            </a:extLst>
          </p:cNvPr>
          <p:cNvSpPr txBox="1"/>
          <p:nvPr/>
        </p:nvSpPr>
        <p:spPr>
          <a:xfrm>
            <a:off x="1141874" y="2211369"/>
            <a:ext cx="59180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525</a:t>
            </a:r>
            <a:endParaRPr lang="zh-CN" altLang="en-US" sz="200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0EA159-184E-4F98-84C0-E0C7FCC196DA}"/>
              </a:ext>
            </a:extLst>
          </p:cNvPr>
          <p:cNvSpPr txBox="1"/>
          <p:nvPr/>
        </p:nvSpPr>
        <p:spPr>
          <a:xfrm>
            <a:off x="646671" y="3557925"/>
            <a:ext cx="72864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350</a:t>
            </a:r>
            <a:endParaRPr lang="zh-CN" altLang="en-US" sz="2001" dirty="0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B3766633-F78E-4160-8BBC-F03304CD70ED}"/>
              </a:ext>
            </a:extLst>
          </p:cNvPr>
          <p:cNvSpPr/>
          <p:nvPr/>
        </p:nvSpPr>
        <p:spPr>
          <a:xfrm rot="5400000" flipV="1">
            <a:off x="691406" y="3537057"/>
            <a:ext cx="2484116" cy="369195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039BDF-AEEB-4C06-AC55-EEF43C12896D}"/>
              </a:ext>
            </a:extLst>
          </p:cNvPr>
          <p:cNvSpPr txBox="1"/>
          <p:nvPr/>
        </p:nvSpPr>
        <p:spPr>
          <a:xfrm>
            <a:off x="2144278" y="3549332"/>
            <a:ext cx="593564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375</a:t>
            </a:r>
            <a:endParaRPr lang="zh-CN" altLang="en-US" sz="200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67CB5E-20C1-4E83-89D4-558317F02E01}"/>
              </a:ext>
            </a:extLst>
          </p:cNvPr>
          <p:cNvSpPr txBox="1"/>
          <p:nvPr/>
        </p:nvSpPr>
        <p:spPr>
          <a:xfrm>
            <a:off x="1705092" y="1998024"/>
            <a:ext cx="63085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573</a:t>
            </a:r>
            <a:endParaRPr lang="zh-CN" altLang="en-US" sz="2001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A5B107B-CA58-4208-93B8-F57D7315F896}"/>
              </a:ext>
            </a:extLst>
          </p:cNvPr>
          <p:cNvCxnSpPr>
            <a:cxnSpLocks/>
          </p:cNvCxnSpPr>
          <p:nvPr/>
        </p:nvCxnSpPr>
        <p:spPr>
          <a:xfrm flipV="1">
            <a:off x="7234477" y="3749386"/>
            <a:ext cx="2854203" cy="66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60BF541-677B-4F2C-837C-2C993C508656}"/>
              </a:ext>
            </a:extLst>
          </p:cNvPr>
          <p:cNvSpPr txBox="1"/>
          <p:nvPr/>
        </p:nvSpPr>
        <p:spPr>
          <a:xfrm>
            <a:off x="7305216" y="3881091"/>
            <a:ext cx="2550464" cy="101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1" dirty="0"/>
              <a:t>改变图片和</a:t>
            </a:r>
            <a:r>
              <a:rPr lang="en-US" altLang="zh-CN" sz="2001" dirty="0" err="1"/>
              <a:t>bbox</a:t>
            </a:r>
            <a:r>
              <a:rPr lang="zh-CN" altLang="en-US" sz="2001" dirty="0"/>
              <a:t>尺寸至限定范围，且计算缩放因子</a:t>
            </a:r>
            <a:r>
              <a:rPr lang="en-US" altLang="zh-CN" sz="2001" dirty="0"/>
              <a:t>scale</a:t>
            </a:r>
            <a:endParaRPr lang="zh-CN" altLang="en-US" sz="200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DB44F4-EEEE-4DB5-A6A6-0D25D49D035A}"/>
              </a:ext>
            </a:extLst>
          </p:cNvPr>
          <p:cNvSpPr txBox="1"/>
          <p:nvPr/>
        </p:nvSpPr>
        <p:spPr>
          <a:xfrm>
            <a:off x="8124098" y="3226167"/>
            <a:ext cx="114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resize</a:t>
            </a:r>
            <a:endParaRPr lang="zh-CN" altLang="en-US" sz="2800" dirty="0"/>
          </a:p>
        </p:txBody>
      </p: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A3FEF011-4DAB-4465-BED1-AD0909878C42}"/>
              </a:ext>
            </a:extLst>
          </p:cNvPr>
          <p:cNvSpPr/>
          <p:nvPr/>
        </p:nvSpPr>
        <p:spPr>
          <a:xfrm rot="5400000" flipV="1">
            <a:off x="8948873" y="3381760"/>
            <a:ext cx="4287716" cy="619508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7C3EE1E-414D-44B9-8135-0E3EDF708078}"/>
              </a:ext>
            </a:extLst>
          </p:cNvPr>
          <p:cNvSpPr txBox="1"/>
          <p:nvPr/>
        </p:nvSpPr>
        <p:spPr>
          <a:xfrm>
            <a:off x="10669382" y="1147544"/>
            <a:ext cx="127931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1201</a:t>
            </a:r>
            <a:endParaRPr lang="zh-CN" altLang="en-US" sz="200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D8A35A3-F1E3-4379-B2FD-1EB2E5AC0717}"/>
              </a:ext>
            </a:extLst>
          </p:cNvPr>
          <p:cNvSpPr txBox="1"/>
          <p:nvPr/>
        </p:nvSpPr>
        <p:spPr>
          <a:xfrm>
            <a:off x="10162803" y="3560706"/>
            <a:ext cx="754156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800</a:t>
            </a:r>
            <a:endParaRPr lang="zh-CN" altLang="en-US" sz="2001" dirty="0"/>
          </a:p>
        </p:txBody>
      </p: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65B21F6A-D1D8-4BFE-8F9D-013A3258CF7F}"/>
              </a:ext>
            </a:extLst>
          </p:cNvPr>
          <p:cNvSpPr/>
          <p:nvPr/>
        </p:nvSpPr>
        <p:spPr>
          <a:xfrm rot="5400000" flipV="1">
            <a:off x="9756945" y="3011967"/>
            <a:ext cx="4680515" cy="834071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C696A2A-4CCA-4D07-8AB4-2901ED9CCD9A}"/>
              </a:ext>
            </a:extLst>
          </p:cNvPr>
          <p:cNvSpPr txBox="1"/>
          <p:nvPr/>
        </p:nvSpPr>
        <p:spPr>
          <a:xfrm>
            <a:off x="11712816" y="835940"/>
            <a:ext cx="127931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1223</a:t>
            </a:r>
            <a:endParaRPr lang="zh-CN" altLang="en-US" sz="2001" dirty="0"/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7740F589-5C87-4C84-ADD2-1F48411E66D5}"/>
              </a:ext>
            </a:extLst>
          </p:cNvPr>
          <p:cNvSpPr/>
          <p:nvPr/>
        </p:nvSpPr>
        <p:spPr>
          <a:xfrm rot="5400000" flipV="1">
            <a:off x="4741174" y="3716515"/>
            <a:ext cx="2275645" cy="274218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9D4D1-1E06-43F2-90F9-CA729353C5BF}"/>
              </a:ext>
            </a:extLst>
          </p:cNvPr>
          <p:cNvSpPr txBox="1"/>
          <p:nvPr/>
        </p:nvSpPr>
        <p:spPr>
          <a:xfrm>
            <a:off x="5589914" y="2211369"/>
            <a:ext cx="59180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525</a:t>
            </a:r>
            <a:endParaRPr lang="zh-CN" altLang="en-US" sz="200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8B4B8B5-84D4-4D08-A3F1-D4B5F7D49DC2}"/>
              </a:ext>
            </a:extLst>
          </p:cNvPr>
          <p:cNvSpPr txBox="1"/>
          <p:nvPr/>
        </p:nvSpPr>
        <p:spPr>
          <a:xfrm>
            <a:off x="5094712" y="3557928"/>
            <a:ext cx="72864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350</a:t>
            </a:r>
            <a:endParaRPr lang="zh-CN" altLang="en-US" sz="2001" dirty="0"/>
          </a:p>
        </p:txBody>
      </p:sp>
      <p:sp>
        <p:nvSpPr>
          <p:cNvPr id="38" name="平行四边形 37">
            <a:extLst>
              <a:ext uri="{FF2B5EF4-FFF2-40B4-BE49-F238E27FC236}">
                <a16:creationId xmlns:a16="http://schemas.microsoft.com/office/drawing/2014/main" id="{CC821BA5-4A4E-4C53-A2DC-A6212F2BBF8B}"/>
              </a:ext>
            </a:extLst>
          </p:cNvPr>
          <p:cNvSpPr/>
          <p:nvPr/>
        </p:nvSpPr>
        <p:spPr>
          <a:xfrm rot="5400000" flipV="1">
            <a:off x="5139447" y="3537057"/>
            <a:ext cx="2484116" cy="369195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3A8614-6BC2-461F-BB54-781BB2CFA9EA}"/>
              </a:ext>
            </a:extLst>
          </p:cNvPr>
          <p:cNvSpPr txBox="1"/>
          <p:nvPr/>
        </p:nvSpPr>
        <p:spPr>
          <a:xfrm>
            <a:off x="6592319" y="3549332"/>
            <a:ext cx="593564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375</a:t>
            </a:r>
            <a:endParaRPr lang="zh-CN" altLang="en-US" sz="200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A4DDE6D-98EE-4F2E-899D-958584FFADA3}"/>
              </a:ext>
            </a:extLst>
          </p:cNvPr>
          <p:cNvSpPr txBox="1"/>
          <p:nvPr/>
        </p:nvSpPr>
        <p:spPr>
          <a:xfrm>
            <a:off x="6153133" y="1998024"/>
            <a:ext cx="63085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573</a:t>
            </a:r>
            <a:endParaRPr lang="zh-CN" altLang="en-US" sz="200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BC6939D-F5C6-4A90-ACBF-73B409840499}"/>
              </a:ext>
            </a:extLst>
          </p:cNvPr>
          <p:cNvSpPr txBox="1"/>
          <p:nvPr/>
        </p:nvSpPr>
        <p:spPr>
          <a:xfrm>
            <a:off x="12640304" y="3560706"/>
            <a:ext cx="754156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800</a:t>
            </a:r>
            <a:endParaRPr lang="zh-CN" altLang="en-US" sz="200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776422-D036-4AED-943E-08C9919DC951}"/>
              </a:ext>
            </a:extLst>
          </p:cNvPr>
          <p:cNvCxnSpPr>
            <a:cxnSpLocks/>
          </p:cNvCxnSpPr>
          <p:nvPr/>
        </p:nvCxnSpPr>
        <p:spPr>
          <a:xfrm flipV="1">
            <a:off x="13394463" y="3756596"/>
            <a:ext cx="2854203" cy="66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8B724A3-BDAF-4B32-B80E-46ACBC4BECE7}"/>
              </a:ext>
            </a:extLst>
          </p:cNvPr>
          <p:cNvSpPr txBox="1"/>
          <p:nvPr/>
        </p:nvSpPr>
        <p:spPr>
          <a:xfrm>
            <a:off x="13465201" y="3888300"/>
            <a:ext cx="2550464" cy="101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1" dirty="0"/>
              <a:t>改变图片和</a:t>
            </a:r>
            <a:r>
              <a:rPr lang="en-US" altLang="zh-CN" sz="2001" dirty="0" err="1"/>
              <a:t>bbox</a:t>
            </a:r>
            <a:r>
              <a:rPr lang="zh-CN" altLang="en-US" sz="2001" dirty="0"/>
              <a:t>尺寸至限定范围，且计算缩放因子</a:t>
            </a:r>
            <a:r>
              <a:rPr lang="en-US" altLang="zh-CN" sz="2001" dirty="0"/>
              <a:t>scale</a:t>
            </a:r>
            <a:endParaRPr lang="zh-CN" altLang="en-US" sz="200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DA0FFEB-FB89-4095-8E54-6045323118F2}"/>
              </a:ext>
            </a:extLst>
          </p:cNvPr>
          <p:cNvSpPr txBox="1"/>
          <p:nvPr/>
        </p:nvSpPr>
        <p:spPr>
          <a:xfrm>
            <a:off x="13676269" y="3222051"/>
            <a:ext cx="2290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batch_images</a:t>
            </a:r>
            <a:endParaRPr lang="zh-CN" altLang="en-US" sz="2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58C0C59-E6F4-4A61-97A5-962C377738CB}"/>
              </a:ext>
            </a:extLst>
          </p:cNvPr>
          <p:cNvSpPr txBox="1"/>
          <p:nvPr/>
        </p:nvSpPr>
        <p:spPr>
          <a:xfrm>
            <a:off x="17422835" y="673887"/>
            <a:ext cx="127931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1248</a:t>
            </a:r>
            <a:endParaRPr lang="zh-CN" altLang="en-US" sz="200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CA1C3A-7272-483C-92CA-5FDB1A55D7B2}"/>
              </a:ext>
            </a:extLst>
          </p:cNvPr>
          <p:cNvSpPr txBox="1"/>
          <p:nvPr/>
        </p:nvSpPr>
        <p:spPr>
          <a:xfrm>
            <a:off x="16636336" y="3545218"/>
            <a:ext cx="754156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800</a:t>
            </a:r>
            <a:endParaRPr lang="zh-CN" altLang="en-US" sz="2001" dirty="0"/>
          </a:p>
        </p:txBody>
      </p:sp>
      <p:sp>
        <p:nvSpPr>
          <p:cNvPr id="49" name="平行四边形 48">
            <a:extLst>
              <a:ext uri="{FF2B5EF4-FFF2-40B4-BE49-F238E27FC236}">
                <a16:creationId xmlns:a16="http://schemas.microsoft.com/office/drawing/2014/main" id="{627BC9A1-B4B2-4F8A-A09A-F0DA4F777A4E}"/>
              </a:ext>
            </a:extLst>
          </p:cNvPr>
          <p:cNvSpPr/>
          <p:nvPr/>
        </p:nvSpPr>
        <p:spPr>
          <a:xfrm rot="5400000" flipV="1">
            <a:off x="16379493" y="2969750"/>
            <a:ext cx="4680515" cy="834071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1A4281E-006E-4133-8808-67BC43F317B2}"/>
              </a:ext>
            </a:extLst>
          </p:cNvPr>
          <p:cNvSpPr txBox="1"/>
          <p:nvPr/>
        </p:nvSpPr>
        <p:spPr>
          <a:xfrm>
            <a:off x="18367927" y="684420"/>
            <a:ext cx="127931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1248</a:t>
            </a:r>
            <a:endParaRPr lang="zh-CN" altLang="en-US" sz="200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6711D9C-4C7A-4973-815D-EFA75067BAE8}"/>
              </a:ext>
            </a:extLst>
          </p:cNvPr>
          <p:cNvSpPr txBox="1"/>
          <p:nvPr/>
        </p:nvSpPr>
        <p:spPr>
          <a:xfrm>
            <a:off x="19328668" y="3555748"/>
            <a:ext cx="754156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800</a:t>
            </a:r>
            <a:endParaRPr lang="zh-CN" altLang="en-US" sz="2001" dirty="0"/>
          </a:p>
        </p:txBody>
      </p:sp>
      <p:sp>
        <p:nvSpPr>
          <p:cNvPr id="52" name="平行四边形 51">
            <a:extLst>
              <a:ext uri="{FF2B5EF4-FFF2-40B4-BE49-F238E27FC236}">
                <a16:creationId xmlns:a16="http://schemas.microsoft.com/office/drawing/2014/main" id="{4C743475-4B15-4ABA-A01A-798BDCA5A2C5}"/>
              </a:ext>
            </a:extLst>
          </p:cNvPr>
          <p:cNvSpPr/>
          <p:nvPr/>
        </p:nvSpPr>
        <p:spPr>
          <a:xfrm rot="5400000" flipV="1">
            <a:off x="15372001" y="3011967"/>
            <a:ext cx="4680515" cy="834071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50EA3A3-DC7D-47A0-AC5C-626DDAE0DEE0}"/>
              </a:ext>
            </a:extLst>
          </p:cNvPr>
          <p:cNvSpPr/>
          <p:nvPr/>
        </p:nvSpPr>
        <p:spPr>
          <a:xfrm>
            <a:off x="20736099" y="1712164"/>
            <a:ext cx="3854370" cy="27485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5EAF6A5-72FE-4AC8-8657-F3B64BB176B5}"/>
              </a:ext>
            </a:extLst>
          </p:cNvPr>
          <p:cNvSpPr/>
          <p:nvPr/>
        </p:nvSpPr>
        <p:spPr>
          <a:xfrm>
            <a:off x="20736098" y="1712161"/>
            <a:ext cx="3289043" cy="2748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5709262-1702-4D63-89D5-4AF71823F4BA}"/>
              </a:ext>
            </a:extLst>
          </p:cNvPr>
          <p:cNvSpPr txBox="1"/>
          <p:nvPr/>
        </p:nvSpPr>
        <p:spPr>
          <a:xfrm>
            <a:off x="23950813" y="1111997"/>
            <a:ext cx="83407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>
                <a:solidFill>
                  <a:srgbClr val="00B0F0"/>
                </a:solidFill>
              </a:rPr>
              <a:t>1248</a:t>
            </a:r>
            <a:endParaRPr lang="zh-CN" altLang="en-US" sz="2001" dirty="0">
              <a:solidFill>
                <a:srgbClr val="00B0F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8DA50DF-85AE-4470-8F97-2B0BDFDEF660}"/>
              </a:ext>
            </a:extLst>
          </p:cNvPr>
          <p:cNvSpPr txBox="1"/>
          <p:nvPr/>
        </p:nvSpPr>
        <p:spPr>
          <a:xfrm>
            <a:off x="21740965" y="1096022"/>
            <a:ext cx="127931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>
                <a:solidFill>
                  <a:srgbClr val="FF0000"/>
                </a:solidFill>
              </a:rPr>
              <a:t>1201</a:t>
            </a:r>
            <a:endParaRPr lang="zh-CN" altLang="en-US" sz="2001" dirty="0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E8A949D-F98F-4FA7-BBEF-B33F2F7CB3F4}"/>
              </a:ext>
            </a:extLst>
          </p:cNvPr>
          <p:cNvSpPr txBox="1"/>
          <p:nvPr/>
        </p:nvSpPr>
        <p:spPr>
          <a:xfrm>
            <a:off x="1748869" y="673888"/>
            <a:ext cx="5533244" cy="70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2" dirty="0"/>
              <a:t>transform</a:t>
            </a:r>
            <a:endParaRPr lang="zh-CN" altLang="en-US" sz="4002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C8E1B9B-B6A5-49C3-9D9E-CEF93B00FC7A}"/>
              </a:ext>
            </a:extLst>
          </p:cNvPr>
          <p:cNvSpPr txBox="1"/>
          <p:nvPr/>
        </p:nvSpPr>
        <p:spPr>
          <a:xfrm>
            <a:off x="5094710" y="793839"/>
            <a:ext cx="4078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以</a:t>
            </a:r>
            <a:r>
              <a:rPr lang="en-US" altLang="zh-CN" sz="2800" dirty="0" err="1"/>
              <a:t>batch_size</a:t>
            </a:r>
            <a:r>
              <a:rPr lang="zh-CN" altLang="en-US" sz="2800" dirty="0"/>
              <a:t>取</a:t>
            </a:r>
            <a:r>
              <a:rPr lang="en-US" altLang="zh-CN" sz="2800" dirty="0"/>
              <a:t>2</a:t>
            </a:r>
            <a:r>
              <a:rPr lang="zh-CN" altLang="en-US" sz="2800" dirty="0"/>
              <a:t>为例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6E3B21B-D111-4CD9-AD58-782C54F965AC}"/>
              </a:ext>
            </a:extLst>
          </p:cNvPr>
          <p:cNvSpPr txBox="1"/>
          <p:nvPr/>
        </p:nvSpPr>
        <p:spPr>
          <a:xfrm>
            <a:off x="16503576" y="5835370"/>
            <a:ext cx="3251439" cy="70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1" dirty="0"/>
              <a:t>一个</a:t>
            </a:r>
            <a:r>
              <a:rPr lang="en-US" altLang="zh-CN" sz="2001" dirty="0"/>
              <a:t>batch</a:t>
            </a:r>
          </a:p>
          <a:p>
            <a:pPr algn="ctr"/>
            <a:r>
              <a:rPr lang="en-US" altLang="zh-CN" sz="2001" dirty="0"/>
              <a:t> </a:t>
            </a:r>
            <a:r>
              <a:rPr lang="zh-CN" altLang="en-US" sz="2001" dirty="0"/>
              <a:t>（</a:t>
            </a:r>
            <a:r>
              <a:rPr lang="en-US" altLang="zh-CN" sz="2001" dirty="0"/>
              <a:t>2,3,800,1248</a:t>
            </a:r>
            <a:r>
              <a:rPr lang="zh-CN" altLang="en-US" sz="200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2069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C828BFDF-FDAE-46B3-B063-DF1622E067A7}"/>
              </a:ext>
            </a:extLst>
          </p:cNvPr>
          <p:cNvSpPr/>
          <p:nvPr/>
        </p:nvSpPr>
        <p:spPr>
          <a:xfrm rot="5400000" flipV="1">
            <a:off x="-757040" y="2861374"/>
            <a:ext cx="4680514" cy="834072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29E18F-282E-41DE-AD9E-6FA330A67491}"/>
              </a:ext>
            </a:extLst>
          </p:cNvPr>
          <p:cNvSpPr txBox="1"/>
          <p:nvPr/>
        </p:nvSpPr>
        <p:spPr>
          <a:xfrm>
            <a:off x="1231393" y="576047"/>
            <a:ext cx="127931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1248</a:t>
            </a:r>
            <a:endParaRPr lang="zh-CN" altLang="en-US" sz="200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8EA9B9-8A44-4598-AEB6-AA7EAD7BCB5F}"/>
              </a:ext>
            </a:extLst>
          </p:cNvPr>
          <p:cNvSpPr txBox="1"/>
          <p:nvPr/>
        </p:nvSpPr>
        <p:spPr>
          <a:xfrm>
            <a:off x="2057549" y="2023419"/>
            <a:ext cx="754156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1" dirty="0"/>
              <a:t>800</a:t>
            </a:r>
            <a:endParaRPr lang="zh-CN" altLang="en-US" sz="200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CB13274-DF7A-41DC-9AC2-6913104AF02C}"/>
              </a:ext>
            </a:extLst>
          </p:cNvPr>
          <p:cNvCxnSpPr>
            <a:cxnSpLocks/>
          </p:cNvCxnSpPr>
          <p:nvPr/>
        </p:nvCxnSpPr>
        <p:spPr>
          <a:xfrm>
            <a:off x="2310510" y="2941841"/>
            <a:ext cx="84027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D078E08-2020-497D-8BBF-174A3D1E3979}"/>
              </a:ext>
            </a:extLst>
          </p:cNvPr>
          <p:cNvSpPr/>
          <p:nvPr/>
        </p:nvSpPr>
        <p:spPr>
          <a:xfrm>
            <a:off x="3421881" y="2030385"/>
            <a:ext cx="2936241" cy="18229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Backbone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DC19E1-7D28-40A2-9DEC-F8482492D290}"/>
              </a:ext>
            </a:extLst>
          </p:cNvPr>
          <p:cNvSpPr txBox="1"/>
          <p:nvPr/>
        </p:nvSpPr>
        <p:spPr>
          <a:xfrm>
            <a:off x="2510708" y="3914256"/>
            <a:ext cx="46732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以</a:t>
            </a:r>
            <a:r>
              <a:rPr lang="en-US" altLang="zh-CN" sz="2000" dirty="0"/>
              <a:t>VGG16</a:t>
            </a:r>
            <a:r>
              <a:rPr lang="zh-CN" altLang="en-US" sz="2000" dirty="0"/>
              <a:t>为例：</a:t>
            </a:r>
            <a:endParaRPr lang="en-US" altLang="zh-CN" sz="2000" dirty="0"/>
          </a:p>
          <a:p>
            <a:pPr algn="ctr"/>
            <a:r>
              <a:rPr lang="zh-CN" altLang="en-US" sz="2000" dirty="0"/>
              <a:t>取</a:t>
            </a:r>
            <a:r>
              <a:rPr lang="en-US" altLang="zh-CN" sz="2000" dirty="0"/>
              <a:t>3×3</a:t>
            </a:r>
            <a:r>
              <a:rPr lang="zh-CN" altLang="en-US" sz="2000" dirty="0"/>
              <a:t>卷积核，</a:t>
            </a:r>
            <a:r>
              <a:rPr lang="en-US" altLang="zh-CN" sz="2000" dirty="0"/>
              <a:t>padding=1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algn="ctr"/>
            <a:r>
              <a:rPr lang="en-US" altLang="zh-CN" sz="2000" dirty="0"/>
              <a:t>stride=1, pooling</a:t>
            </a:r>
            <a:r>
              <a:rPr lang="zh-CN" altLang="en-US" sz="2000" dirty="0"/>
              <a:t>层</a:t>
            </a:r>
            <a:r>
              <a:rPr lang="en-US" altLang="zh-CN" sz="2000" dirty="0"/>
              <a:t> 4</a:t>
            </a:r>
            <a:r>
              <a:rPr lang="zh-CN" altLang="en-US" sz="2000" dirty="0"/>
              <a:t>个</a:t>
            </a:r>
            <a:endParaRPr lang="en-US" altLang="zh-CN" sz="2000" dirty="0"/>
          </a:p>
          <a:p>
            <a:pPr algn="ctr"/>
            <a:r>
              <a:rPr lang="zh-CN" altLang="en-US" sz="2000" dirty="0"/>
              <a:t>使得</a:t>
            </a:r>
            <a:r>
              <a:rPr lang="en-US" altLang="zh-CN" sz="2000" dirty="0"/>
              <a:t>feature</a:t>
            </a:r>
            <a:r>
              <a:rPr lang="zh-CN" altLang="en-US" sz="2000" dirty="0"/>
              <a:t>图放缩到输入图的</a:t>
            </a:r>
            <a:r>
              <a:rPr lang="en-US" altLang="zh-CN" sz="2000" dirty="0"/>
              <a:t>1/16</a:t>
            </a:r>
            <a:endParaRPr lang="zh-CN" altLang="en-US" sz="2000" dirty="0"/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6CDE493D-CDD9-47F3-903D-C467506B7BDC}"/>
              </a:ext>
            </a:extLst>
          </p:cNvPr>
          <p:cNvSpPr/>
          <p:nvPr/>
        </p:nvSpPr>
        <p:spPr>
          <a:xfrm rot="5400000" flipV="1">
            <a:off x="7399753" y="2589010"/>
            <a:ext cx="1169999" cy="208801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FF5850B-E034-4350-8CEB-DFB3C3E30274}"/>
              </a:ext>
            </a:extLst>
          </p:cNvPr>
          <p:cNvSpPr txBox="1"/>
          <p:nvPr/>
        </p:nvSpPr>
        <p:spPr>
          <a:xfrm>
            <a:off x="7542374" y="1477729"/>
            <a:ext cx="127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</a:t>
            </a:r>
            <a:r>
              <a:rPr lang="zh-CN" altLang="en-US" sz="2800" dirty="0"/>
              <a:t>：</a:t>
            </a:r>
            <a:r>
              <a:rPr lang="en-US" altLang="zh-CN" sz="2800" dirty="0"/>
              <a:t>78</a:t>
            </a:r>
            <a:endParaRPr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2246C5-243C-4C6F-936E-77EB62CD46C0}"/>
              </a:ext>
            </a:extLst>
          </p:cNvPr>
          <p:cNvSpPr txBox="1"/>
          <p:nvPr/>
        </p:nvSpPr>
        <p:spPr>
          <a:xfrm>
            <a:off x="8178735" y="2229648"/>
            <a:ext cx="127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</a:t>
            </a:r>
            <a:r>
              <a:rPr lang="zh-CN" altLang="en-US" sz="2800" dirty="0"/>
              <a:t>：</a:t>
            </a:r>
            <a:r>
              <a:rPr lang="en-US" altLang="zh-CN" sz="2800" dirty="0"/>
              <a:t>50</a:t>
            </a:r>
            <a:endParaRPr lang="zh-CN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29BCB6-5709-4BA1-A6A0-FFF86585E39B}"/>
              </a:ext>
            </a:extLst>
          </p:cNvPr>
          <p:cNvSpPr txBox="1"/>
          <p:nvPr/>
        </p:nvSpPr>
        <p:spPr>
          <a:xfrm>
            <a:off x="699044" y="5843264"/>
            <a:ext cx="1513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(1,3,M,N)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40B077-5EB0-4CE0-8036-8B3A96BEB2E5}"/>
              </a:ext>
            </a:extLst>
          </p:cNvPr>
          <p:cNvSpPr txBox="1"/>
          <p:nvPr/>
        </p:nvSpPr>
        <p:spPr>
          <a:xfrm>
            <a:off x="7094310" y="3526840"/>
            <a:ext cx="217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(1,512,W,H)</a:t>
            </a:r>
            <a:endParaRPr lang="zh-CN" altLang="en-US" sz="28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2B280A3-7742-4C02-A2BE-61C97AF0DF0B}"/>
              </a:ext>
            </a:extLst>
          </p:cNvPr>
          <p:cNvCxnSpPr>
            <a:cxnSpLocks/>
          </p:cNvCxnSpPr>
          <p:nvPr/>
        </p:nvCxnSpPr>
        <p:spPr>
          <a:xfrm>
            <a:off x="6618350" y="2927616"/>
            <a:ext cx="84027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07803D1-36A0-4ED6-AA24-3C84BD0BCE54}"/>
              </a:ext>
            </a:extLst>
          </p:cNvPr>
          <p:cNvCxnSpPr>
            <a:cxnSpLocks/>
          </p:cNvCxnSpPr>
          <p:nvPr/>
        </p:nvCxnSpPr>
        <p:spPr>
          <a:xfrm>
            <a:off x="8401550" y="2926600"/>
            <a:ext cx="84027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7A4A87B-61E2-4427-B20D-B63C53E0BF58}"/>
              </a:ext>
            </a:extLst>
          </p:cNvPr>
          <p:cNvSpPr/>
          <p:nvPr/>
        </p:nvSpPr>
        <p:spPr>
          <a:xfrm>
            <a:off x="9479666" y="2592729"/>
            <a:ext cx="2025569" cy="10417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3×3</a:t>
            </a:r>
            <a:r>
              <a:rPr lang="zh-CN" altLang="en-US" sz="2000" dirty="0"/>
              <a:t>卷积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28F8B8C-B8B4-4355-BCD9-2B9B0EB9AFF8}"/>
              </a:ext>
            </a:extLst>
          </p:cNvPr>
          <p:cNvSpPr txBox="1"/>
          <p:nvPr/>
        </p:nvSpPr>
        <p:spPr>
          <a:xfrm>
            <a:off x="8517962" y="4149272"/>
            <a:ext cx="39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进一步提取特征</a:t>
            </a:r>
            <a:endParaRPr lang="en-US" altLang="zh-CN" sz="1800" dirty="0"/>
          </a:p>
          <a:p>
            <a:pPr algn="ctr"/>
            <a:r>
              <a:rPr lang="en-US" altLang="zh-CN" sz="1800" dirty="0"/>
              <a:t>padding=1</a:t>
            </a:r>
            <a:r>
              <a:rPr lang="zh-CN" altLang="en-US" sz="1800" dirty="0"/>
              <a:t>，</a:t>
            </a:r>
            <a:r>
              <a:rPr lang="en-US" altLang="zh-CN" sz="1800" dirty="0"/>
              <a:t>stride=1,</a:t>
            </a:r>
          </a:p>
          <a:p>
            <a:pPr algn="ctr"/>
            <a:r>
              <a:rPr lang="zh-CN" altLang="en-US" sz="1800" dirty="0"/>
              <a:t>保证输入输出通道数相同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37EF498-FD7C-4855-8422-D97311BF5FB1}"/>
              </a:ext>
            </a:extLst>
          </p:cNvPr>
          <p:cNvGrpSpPr/>
          <p:nvPr/>
        </p:nvGrpSpPr>
        <p:grpSpPr>
          <a:xfrm>
            <a:off x="12662770" y="1477729"/>
            <a:ext cx="1934722" cy="1800681"/>
            <a:chOff x="12662770" y="1477729"/>
            <a:chExt cx="1934722" cy="1800681"/>
          </a:xfrm>
        </p:grpSpPr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B33D24CC-9B67-4864-9B04-A925338FA9FA}"/>
                </a:ext>
              </a:extLst>
            </p:cNvPr>
            <p:cNvSpPr/>
            <p:nvPr/>
          </p:nvSpPr>
          <p:spPr>
            <a:xfrm rot="5400000" flipV="1">
              <a:off x="12520149" y="2589010"/>
              <a:ext cx="1169999" cy="208801"/>
            </a:xfrm>
            <a:prstGeom prst="parallelogram">
              <a:avLst>
                <a:gd name="adj" fmla="val 52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7070B4-6D5A-452F-90BD-684BDAC9D17F}"/>
                </a:ext>
              </a:extLst>
            </p:cNvPr>
            <p:cNvSpPr txBox="1"/>
            <p:nvPr/>
          </p:nvSpPr>
          <p:spPr>
            <a:xfrm>
              <a:off x="12662770" y="1477729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W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78</a:t>
              </a:r>
              <a:endParaRPr lang="zh-CN" altLang="en-US" sz="28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30D8EB9-5A46-47E5-9D7B-338C5822C31D}"/>
                </a:ext>
              </a:extLst>
            </p:cNvPr>
            <p:cNvSpPr txBox="1"/>
            <p:nvPr/>
          </p:nvSpPr>
          <p:spPr>
            <a:xfrm>
              <a:off x="13318177" y="2246257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H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50</a:t>
              </a:r>
              <a:endParaRPr lang="zh-CN" altLang="en-US" sz="2800" dirty="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29FA1078-B265-4225-BD47-68DE6B494BCF}"/>
              </a:ext>
            </a:extLst>
          </p:cNvPr>
          <p:cNvSpPr txBox="1"/>
          <p:nvPr/>
        </p:nvSpPr>
        <p:spPr>
          <a:xfrm>
            <a:off x="12214706" y="3526840"/>
            <a:ext cx="217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(1,512,W,H)</a:t>
            </a:r>
            <a:endParaRPr lang="zh-CN" altLang="en-US" sz="28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2B6C41A-2E76-4BA8-A69D-C766819835C5}"/>
              </a:ext>
            </a:extLst>
          </p:cNvPr>
          <p:cNvCxnSpPr>
            <a:cxnSpLocks/>
          </p:cNvCxnSpPr>
          <p:nvPr/>
        </p:nvCxnSpPr>
        <p:spPr>
          <a:xfrm>
            <a:off x="11738746" y="2921520"/>
            <a:ext cx="84027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439D8DC-9B9A-4CE4-9480-68294AD1DFCA}"/>
              </a:ext>
            </a:extLst>
          </p:cNvPr>
          <p:cNvCxnSpPr>
            <a:cxnSpLocks/>
          </p:cNvCxnSpPr>
          <p:nvPr/>
        </p:nvCxnSpPr>
        <p:spPr>
          <a:xfrm flipV="1">
            <a:off x="2057549" y="2907323"/>
            <a:ext cx="17238636" cy="3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C9D55D98-2CF4-45A8-B3DB-186949F21BA6}"/>
              </a:ext>
            </a:extLst>
          </p:cNvPr>
          <p:cNvSpPr/>
          <p:nvPr/>
        </p:nvSpPr>
        <p:spPr>
          <a:xfrm>
            <a:off x="14417977" y="1262354"/>
            <a:ext cx="208802" cy="3289937"/>
          </a:xfrm>
          <a:prstGeom prst="leftBrace">
            <a:avLst>
              <a:gd name="adj1" fmla="val 47688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EF37FA-6B75-4CAD-AC57-5C0F0A0A9978}"/>
              </a:ext>
            </a:extLst>
          </p:cNvPr>
          <p:cNvSpPr/>
          <p:nvPr/>
        </p:nvSpPr>
        <p:spPr>
          <a:xfrm>
            <a:off x="14853920" y="1056640"/>
            <a:ext cx="2000907" cy="8782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1×1</a:t>
            </a:r>
            <a:r>
              <a:rPr lang="zh-CN" altLang="en-US" sz="1800" dirty="0"/>
              <a:t>卷积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168026F-47EF-40BF-8FB8-15955626820A}"/>
              </a:ext>
            </a:extLst>
          </p:cNvPr>
          <p:cNvSpPr/>
          <p:nvPr/>
        </p:nvSpPr>
        <p:spPr>
          <a:xfrm>
            <a:off x="14834753" y="4113157"/>
            <a:ext cx="2000907" cy="8782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1×1</a:t>
            </a:r>
            <a:r>
              <a:rPr lang="zh-CN" altLang="en-US" sz="1800" dirty="0"/>
              <a:t>卷积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6EEA70A-0E84-4805-AB28-39AAE490066B}"/>
              </a:ext>
            </a:extLst>
          </p:cNvPr>
          <p:cNvGrpSpPr/>
          <p:nvPr/>
        </p:nvGrpSpPr>
        <p:grpSpPr>
          <a:xfrm>
            <a:off x="17603651" y="214507"/>
            <a:ext cx="1934722" cy="1800681"/>
            <a:chOff x="12662770" y="1477729"/>
            <a:chExt cx="1934722" cy="1800681"/>
          </a:xfrm>
        </p:grpSpPr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77D47763-E26F-478D-BC64-9CAC13C990E1}"/>
                </a:ext>
              </a:extLst>
            </p:cNvPr>
            <p:cNvSpPr/>
            <p:nvPr/>
          </p:nvSpPr>
          <p:spPr>
            <a:xfrm rot="5400000" flipV="1">
              <a:off x="12520149" y="2589010"/>
              <a:ext cx="1169999" cy="208801"/>
            </a:xfrm>
            <a:prstGeom prst="parallelogram">
              <a:avLst>
                <a:gd name="adj" fmla="val 52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7C1FB0B-8EE6-4E76-84E5-E902E9DF989F}"/>
                </a:ext>
              </a:extLst>
            </p:cNvPr>
            <p:cNvSpPr txBox="1"/>
            <p:nvPr/>
          </p:nvSpPr>
          <p:spPr>
            <a:xfrm>
              <a:off x="12662770" y="1477729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W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78</a:t>
              </a:r>
              <a:endParaRPr lang="zh-CN" altLang="en-US" sz="28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F7C591F-00E1-4218-AD24-DD6AFF6D907F}"/>
                </a:ext>
              </a:extLst>
            </p:cNvPr>
            <p:cNvSpPr txBox="1"/>
            <p:nvPr/>
          </p:nvSpPr>
          <p:spPr>
            <a:xfrm>
              <a:off x="13318177" y="2246257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H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50</a:t>
              </a:r>
              <a:endParaRPr lang="zh-CN" altLang="en-US" sz="28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5D09A6-03CE-4246-B1B8-20EF6206AB6B}"/>
              </a:ext>
            </a:extLst>
          </p:cNvPr>
          <p:cNvGrpSpPr/>
          <p:nvPr/>
        </p:nvGrpSpPr>
        <p:grpSpPr>
          <a:xfrm>
            <a:off x="17579852" y="3284443"/>
            <a:ext cx="1934722" cy="1800681"/>
            <a:chOff x="12662770" y="1477729"/>
            <a:chExt cx="1934722" cy="1800681"/>
          </a:xfrm>
        </p:grpSpPr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D0804C56-984A-4C81-AF98-F11A5C7391FA}"/>
                </a:ext>
              </a:extLst>
            </p:cNvPr>
            <p:cNvSpPr/>
            <p:nvPr/>
          </p:nvSpPr>
          <p:spPr>
            <a:xfrm rot="5400000" flipV="1">
              <a:off x="12520149" y="2589010"/>
              <a:ext cx="1169999" cy="208801"/>
            </a:xfrm>
            <a:prstGeom prst="parallelogram">
              <a:avLst>
                <a:gd name="adj" fmla="val 52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8FAF5C8-C54E-4F46-AF37-DD7DA0CE10BE}"/>
                </a:ext>
              </a:extLst>
            </p:cNvPr>
            <p:cNvSpPr txBox="1"/>
            <p:nvPr/>
          </p:nvSpPr>
          <p:spPr>
            <a:xfrm>
              <a:off x="12662770" y="1477729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W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78</a:t>
              </a:r>
              <a:endParaRPr lang="zh-CN" altLang="en-US" sz="28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514D7FE-1F9D-4F5E-BA82-26255727230C}"/>
                </a:ext>
              </a:extLst>
            </p:cNvPr>
            <p:cNvSpPr txBox="1"/>
            <p:nvPr/>
          </p:nvSpPr>
          <p:spPr>
            <a:xfrm>
              <a:off x="13318177" y="2246257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H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50</a:t>
              </a:r>
              <a:endParaRPr lang="zh-CN" altLang="en-US" sz="2800" dirty="0"/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D73E5B9D-5026-46F2-81DD-D1ACDF936516}"/>
              </a:ext>
            </a:extLst>
          </p:cNvPr>
          <p:cNvSpPr txBox="1"/>
          <p:nvPr/>
        </p:nvSpPr>
        <p:spPr>
          <a:xfrm>
            <a:off x="17120744" y="2035583"/>
            <a:ext cx="217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(1,9x2,W,H)</a:t>
            </a:r>
            <a:endParaRPr lang="zh-CN" altLang="en-US" sz="28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B430950-0130-4C58-A812-25E3D5D94D92}"/>
              </a:ext>
            </a:extLst>
          </p:cNvPr>
          <p:cNvSpPr txBox="1"/>
          <p:nvPr/>
        </p:nvSpPr>
        <p:spPr>
          <a:xfrm>
            <a:off x="17120744" y="5162068"/>
            <a:ext cx="217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(1,9x4,W,H)</a:t>
            </a:r>
            <a:endParaRPr lang="zh-CN" altLang="en-US" sz="2800" dirty="0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CC39AE29-40BB-4710-B46D-78FFE7922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9469534" y="869761"/>
            <a:ext cx="5346287" cy="123865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4B066433-CCF3-4D56-95D5-C8AF39CAB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62"/>
          <a:stretch/>
        </p:blipFill>
        <p:spPr>
          <a:xfrm>
            <a:off x="19469533" y="3634449"/>
            <a:ext cx="5346287" cy="12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9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6CDE493D-CDD9-47F3-903D-C467506B7BDC}"/>
              </a:ext>
            </a:extLst>
          </p:cNvPr>
          <p:cNvSpPr/>
          <p:nvPr/>
        </p:nvSpPr>
        <p:spPr>
          <a:xfrm rot="5400000" flipV="1">
            <a:off x="4061130" y="2904421"/>
            <a:ext cx="1169999" cy="208801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FF5850B-E034-4350-8CEB-DFB3C3E30274}"/>
              </a:ext>
            </a:extLst>
          </p:cNvPr>
          <p:cNvSpPr txBox="1"/>
          <p:nvPr/>
        </p:nvSpPr>
        <p:spPr>
          <a:xfrm>
            <a:off x="4203751" y="1793140"/>
            <a:ext cx="127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</a:t>
            </a:r>
            <a:r>
              <a:rPr lang="zh-CN" altLang="en-US" sz="2800" dirty="0"/>
              <a:t>：</a:t>
            </a:r>
            <a:r>
              <a:rPr lang="en-US" altLang="zh-CN" sz="2800" dirty="0"/>
              <a:t>78</a:t>
            </a:r>
            <a:endParaRPr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2246C5-243C-4C6F-936E-77EB62CD46C0}"/>
              </a:ext>
            </a:extLst>
          </p:cNvPr>
          <p:cNvSpPr txBox="1"/>
          <p:nvPr/>
        </p:nvSpPr>
        <p:spPr>
          <a:xfrm>
            <a:off x="4840112" y="2545059"/>
            <a:ext cx="127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</a:t>
            </a:r>
            <a:r>
              <a:rPr lang="zh-CN" altLang="en-US" sz="2800" dirty="0"/>
              <a:t>：</a:t>
            </a:r>
            <a:r>
              <a:rPr lang="en-US" altLang="zh-CN" sz="2800" dirty="0"/>
              <a:t>50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40B077-5EB0-4CE0-8036-8B3A96BEB2E5}"/>
              </a:ext>
            </a:extLst>
          </p:cNvPr>
          <p:cNvSpPr txBox="1"/>
          <p:nvPr/>
        </p:nvSpPr>
        <p:spPr>
          <a:xfrm>
            <a:off x="3755687" y="3842251"/>
            <a:ext cx="217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(1,512,W,H)</a:t>
            </a:r>
            <a:endParaRPr lang="zh-CN" altLang="en-US" sz="28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07803D1-36A0-4ED6-AA24-3C84BD0BCE54}"/>
              </a:ext>
            </a:extLst>
          </p:cNvPr>
          <p:cNvCxnSpPr>
            <a:cxnSpLocks/>
          </p:cNvCxnSpPr>
          <p:nvPr/>
        </p:nvCxnSpPr>
        <p:spPr>
          <a:xfrm>
            <a:off x="5062927" y="3242011"/>
            <a:ext cx="84027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7A4A87B-61E2-4427-B20D-B63C53E0BF58}"/>
              </a:ext>
            </a:extLst>
          </p:cNvPr>
          <p:cNvSpPr/>
          <p:nvPr/>
        </p:nvSpPr>
        <p:spPr>
          <a:xfrm>
            <a:off x="6141043" y="2908140"/>
            <a:ext cx="2025569" cy="10417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3×3</a:t>
            </a:r>
            <a:r>
              <a:rPr lang="zh-CN" altLang="en-US" sz="2000" dirty="0"/>
              <a:t>卷积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28F8B8C-B8B4-4355-BCD9-2B9B0EB9AFF8}"/>
              </a:ext>
            </a:extLst>
          </p:cNvPr>
          <p:cNvSpPr txBox="1"/>
          <p:nvPr/>
        </p:nvSpPr>
        <p:spPr>
          <a:xfrm>
            <a:off x="5179339" y="4464683"/>
            <a:ext cx="39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进一步提取特征</a:t>
            </a:r>
            <a:endParaRPr lang="en-US" altLang="zh-CN" sz="1800" dirty="0"/>
          </a:p>
          <a:p>
            <a:pPr algn="ctr"/>
            <a:r>
              <a:rPr lang="en-US" altLang="zh-CN" sz="1800" dirty="0"/>
              <a:t>padding=1</a:t>
            </a:r>
            <a:r>
              <a:rPr lang="zh-CN" altLang="en-US" sz="1800" dirty="0"/>
              <a:t>，</a:t>
            </a:r>
            <a:r>
              <a:rPr lang="en-US" altLang="zh-CN" sz="1800" dirty="0"/>
              <a:t>stride=1,</a:t>
            </a:r>
          </a:p>
          <a:p>
            <a:pPr algn="ctr"/>
            <a:r>
              <a:rPr lang="zh-CN" altLang="en-US" sz="1800" dirty="0"/>
              <a:t>保证输入输出通道数相同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37EF498-FD7C-4855-8422-D97311BF5FB1}"/>
              </a:ext>
            </a:extLst>
          </p:cNvPr>
          <p:cNvGrpSpPr/>
          <p:nvPr/>
        </p:nvGrpSpPr>
        <p:grpSpPr>
          <a:xfrm>
            <a:off x="9324147" y="1793140"/>
            <a:ext cx="1934722" cy="1800681"/>
            <a:chOff x="12662770" y="1477729"/>
            <a:chExt cx="1934722" cy="1800681"/>
          </a:xfrm>
        </p:grpSpPr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B33D24CC-9B67-4864-9B04-A925338FA9FA}"/>
                </a:ext>
              </a:extLst>
            </p:cNvPr>
            <p:cNvSpPr/>
            <p:nvPr/>
          </p:nvSpPr>
          <p:spPr>
            <a:xfrm rot="5400000" flipV="1">
              <a:off x="12520149" y="2589010"/>
              <a:ext cx="1169999" cy="208801"/>
            </a:xfrm>
            <a:prstGeom prst="parallelogram">
              <a:avLst>
                <a:gd name="adj" fmla="val 52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7070B4-6D5A-452F-90BD-684BDAC9D17F}"/>
                </a:ext>
              </a:extLst>
            </p:cNvPr>
            <p:cNvSpPr txBox="1"/>
            <p:nvPr/>
          </p:nvSpPr>
          <p:spPr>
            <a:xfrm>
              <a:off x="12662770" y="1477729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W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78</a:t>
              </a:r>
              <a:endParaRPr lang="zh-CN" altLang="en-US" sz="28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30D8EB9-5A46-47E5-9D7B-338C5822C31D}"/>
                </a:ext>
              </a:extLst>
            </p:cNvPr>
            <p:cNvSpPr txBox="1"/>
            <p:nvPr/>
          </p:nvSpPr>
          <p:spPr>
            <a:xfrm>
              <a:off x="13318177" y="2246257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H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50</a:t>
              </a:r>
              <a:endParaRPr lang="zh-CN" altLang="en-US" sz="2800" dirty="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29FA1078-B265-4225-BD47-68DE6B494BCF}"/>
              </a:ext>
            </a:extLst>
          </p:cNvPr>
          <p:cNvSpPr txBox="1"/>
          <p:nvPr/>
        </p:nvSpPr>
        <p:spPr>
          <a:xfrm>
            <a:off x="8876083" y="3842251"/>
            <a:ext cx="217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(1,512,W,H)</a:t>
            </a:r>
            <a:endParaRPr lang="zh-CN" altLang="en-US" sz="28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2B6C41A-2E76-4BA8-A69D-C766819835C5}"/>
              </a:ext>
            </a:extLst>
          </p:cNvPr>
          <p:cNvCxnSpPr>
            <a:cxnSpLocks/>
          </p:cNvCxnSpPr>
          <p:nvPr/>
        </p:nvCxnSpPr>
        <p:spPr>
          <a:xfrm>
            <a:off x="8400123" y="3236931"/>
            <a:ext cx="84027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C9D55D98-2CF4-45A8-B3DB-186949F21BA6}"/>
              </a:ext>
            </a:extLst>
          </p:cNvPr>
          <p:cNvSpPr/>
          <p:nvPr/>
        </p:nvSpPr>
        <p:spPr>
          <a:xfrm>
            <a:off x="11079354" y="1577765"/>
            <a:ext cx="208802" cy="3289937"/>
          </a:xfrm>
          <a:prstGeom prst="leftBrace">
            <a:avLst>
              <a:gd name="adj1" fmla="val 47688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EF37FA-6B75-4CAD-AC57-5C0F0A0A9978}"/>
              </a:ext>
            </a:extLst>
          </p:cNvPr>
          <p:cNvSpPr/>
          <p:nvPr/>
        </p:nvSpPr>
        <p:spPr>
          <a:xfrm>
            <a:off x="11515297" y="1372051"/>
            <a:ext cx="2000907" cy="8782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1×1</a:t>
            </a:r>
            <a:r>
              <a:rPr lang="zh-CN" altLang="en-US" sz="2000" dirty="0"/>
              <a:t>卷积</a:t>
            </a:r>
            <a:endParaRPr lang="zh-CN" altLang="en-US" sz="18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168026F-47EF-40BF-8FB8-15955626820A}"/>
              </a:ext>
            </a:extLst>
          </p:cNvPr>
          <p:cNvSpPr/>
          <p:nvPr/>
        </p:nvSpPr>
        <p:spPr>
          <a:xfrm>
            <a:off x="11496130" y="4428568"/>
            <a:ext cx="2000907" cy="8782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1×1</a:t>
            </a:r>
            <a:r>
              <a:rPr lang="zh-CN" altLang="en-US" sz="2000" dirty="0"/>
              <a:t>卷积</a:t>
            </a:r>
            <a:endParaRPr lang="zh-CN" altLang="en-US" sz="1800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6EEA70A-0E84-4805-AB28-39AAE490066B}"/>
              </a:ext>
            </a:extLst>
          </p:cNvPr>
          <p:cNvGrpSpPr/>
          <p:nvPr/>
        </p:nvGrpSpPr>
        <p:grpSpPr>
          <a:xfrm>
            <a:off x="14265028" y="529918"/>
            <a:ext cx="1934722" cy="1800681"/>
            <a:chOff x="12662770" y="1477729"/>
            <a:chExt cx="1934722" cy="1800681"/>
          </a:xfrm>
        </p:grpSpPr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77D47763-E26F-478D-BC64-9CAC13C990E1}"/>
                </a:ext>
              </a:extLst>
            </p:cNvPr>
            <p:cNvSpPr/>
            <p:nvPr/>
          </p:nvSpPr>
          <p:spPr>
            <a:xfrm rot="5400000" flipV="1">
              <a:off x="12520149" y="2589010"/>
              <a:ext cx="1169999" cy="208801"/>
            </a:xfrm>
            <a:prstGeom prst="parallelogram">
              <a:avLst>
                <a:gd name="adj" fmla="val 52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7C1FB0B-8EE6-4E76-84E5-E902E9DF989F}"/>
                </a:ext>
              </a:extLst>
            </p:cNvPr>
            <p:cNvSpPr txBox="1"/>
            <p:nvPr/>
          </p:nvSpPr>
          <p:spPr>
            <a:xfrm>
              <a:off x="12662770" y="1477729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W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78</a:t>
              </a:r>
              <a:endParaRPr lang="zh-CN" altLang="en-US" sz="28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F7C591F-00E1-4218-AD24-DD6AFF6D907F}"/>
                </a:ext>
              </a:extLst>
            </p:cNvPr>
            <p:cNvSpPr txBox="1"/>
            <p:nvPr/>
          </p:nvSpPr>
          <p:spPr>
            <a:xfrm>
              <a:off x="13318177" y="2246257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H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50</a:t>
              </a:r>
              <a:endParaRPr lang="zh-CN" altLang="en-US" sz="28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5D09A6-03CE-4246-B1B8-20EF6206AB6B}"/>
              </a:ext>
            </a:extLst>
          </p:cNvPr>
          <p:cNvGrpSpPr/>
          <p:nvPr/>
        </p:nvGrpSpPr>
        <p:grpSpPr>
          <a:xfrm>
            <a:off x="14241229" y="3599854"/>
            <a:ext cx="1934722" cy="1800681"/>
            <a:chOff x="12662770" y="1477729"/>
            <a:chExt cx="1934722" cy="1800681"/>
          </a:xfrm>
        </p:grpSpPr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D0804C56-984A-4C81-AF98-F11A5C7391FA}"/>
                </a:ext>
              </a:extLst>
            </p:cNvPr>
            <p:cNvSpPr/>
            <p:nvPr/>
          </p:nvSpPr>
          <p:spPr>
            <a:xfrm rot="5400000" flipV="1">
              <a:off x="12520149" y="2589010"/>
              <a:ext cx="1169999" cy="208801"/>
            </a:xfrm>
            <a:prstGeom prst="parallelogram">
              <a:avLst>
                <a:gd name="adj" fmla="val 52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8FAF5C8-C54E-4F46-AF37-DD7DA0CE10BE}"/>
                </a:ext>
              </a:extLst>
            </p:cNvPr>
            <p:cNvSpPr txBox="1"/>
            <p:nvPr/>
          </p:nvSpPr>
          <p:spPr>
            <a:xfrm>
              <a:off x="12662770" y="1477729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W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78</a:t>
              </a:r>
              <a:endParaRPr lang="zh-CN" altLang="en-US" sz="28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514D7FE-1F9D-4F5E-BA82-26255727230C}"/>
                </a:ext>
              </a:extLst>
            </p:cNvPr>
            <p:cNvSpPr txBox="1"/>
            <p:nvPr/>
          </p:nvSpPr>
          <p:spPr>
            <a:xfrm>
              <a:off x="13318177" y="2246257"/>
              <a:ext cx="1279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H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50</a:t>
              </a:r>
              <a:endParaRPr lang="zh-CN" altLang="en-US" sz="2800" dirty="0"/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D73E5B9D-5026-46F2-81DD-D1ACDF936516}"/>
              </a:ext>
            </a:extLst>
          </p:cNvPr>
          <p:cNvSpPr txBox="1"/>
          <p:nvPr/>
        </p:nvSpPr>
        <p:spPr>
          <a:xfrm>
            <a:off x="13873561" y="2427194"/>
            <a:ext cx="217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(1,9x2,W,H)</a:t>
            </a:r>
            <a:endParaRPr lang="zh-CN" altLang="en-US" sz="28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B430950-0130-4C58-A812-25E3D5D94D92}"/>
              </a:ext>
            </a:extLst>
          </p:cNvPr>
          <p:cNvSpPr txBox="1"/>
          <p:nvPr/>
        </p:nvSpPr>
        <p:spPr>
          <a:xfrm>
            <a:off x="13873561" y="5477479"/>
            <a:ext cx="217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(1,9x4,W,H)</a:t>
            </a:r>
            <a:endParaRPr lang="zh-CN" altLang="en-US" sz="2800" dirty="0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CC39AE29-40BB-4710-B46D-78FFE7922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6049002" y="815905"/>
            <a:ext cx="7727828" cy="1790415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4B066433-CCF3-4D56-95D5-C8AF39CAB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62"/>
          <a:stretch/>
        </p:blipFill>
        <p:spPr>
          <a:xfrm>
            <a:off x="16130910" y="3949860"/>
            <a:ext cx="7645920" cy="173381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00505BF-1868-4701-9509-3E876AF5BA14}"/>
              </a:ext>
            </a:extLst>
          </p:cNvPr>
          <p:cNvSpPr txBox="1"/>
          <p:nvPr/>
        </p:nvSpPr>
        <p:spPr>
          <a:xfrm>
            <a:off x="3416579" y="452393"/>
            <a:ext cx="3525520" cy="70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2" dirty="0"/>
              <a:t>RPN Head</a:t>
            </a:r>
            <a:endParaRPr lang="zh-CN" altLang="en-US" sz="4002" dirty="0"/>
          </a:p>
        </p:txBody>
      </p:sp>
    </p:spTree>
    <p:extLst>
      <p:ext uri="{BB962C8B-B14F-4D97-AF65-F5344CB8AC3E}">
        <p14:creationId xmlns:p14="http://schemas.microsoft.com/office/powerpoint/2010/main" val="105921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618C2C50-D30B-4EE4-9820-E0C10C03733B}"/>
              </a:ext>
            </a:extLst>
          </p:cNvPr>
          <p:cNvGrpSpPr/>
          <p:nvPr/>
        </p:nvGrpSpPr>
        <p:grpSpPr>
          <a:xfrm>
            <a:off x="7215282" y="263164"/>
            <a:ext cx="7454096" cy="6141609"/>
            <a:chOff x="6925722" y="1075104"/>
            <a:chExt cx="7454096" cy="541308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30A0956-AE33-4135-B45F-B134B5F9E55D}"/>
                </a:ext>
              </a:extLst>
            </p:cNvPr>
            <p:cNvSpPr txBox="1"/>
            <p:nvPr/>
          </p:nvSpPr>
          <p:spPr>
            <a:xfrm>
              <a:off x="6925722" y="1075104"/>
              <a:ext cx="7454096" cy="1437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将每一个特征图上的像素映射回输入到</a:t>
              </a:r>
              <a:r>
                <a:rPr lang="en-US" altLang="zh-CN" sz="2000" dirty="0"/>
                <a:t>backbone</a:t>
              </a:r>
              <a:r>
                <a:rPr lang="zh-CN" altLang="en-US" sz="2000" dirty="0"/>
                <a:t>的图上</a:t>
              </a:r>
              <a:endParaRPr lang="en-US" altLang="zh-CN" sz="2000" dirty="0"/>
            </a:p>
            <a:p>
              <a:pPr algn="ctr"/>
              <a:r>
                <a:rPr lang="zh-CN" altLang="en-US" sz="2000" dirty="0"/>
                <a:t>对于缩放</a:t>
              </a:r>
              <a:r>
                <a:rPr lang="en-US" altLang="zh-CN" sz="2000" dirty="0"/>
                <a:t>16</a:t>
              </a:r>
              <a:r>
                <a:rPr lang="zh-CN" altLang="en-US" sz="2000" dirty="0"/>
                <a:t>倍的图，相当于每间隔</a:t>
              </a:r>
              <a:r>
                <a:rPr lang="en-US" altLang="zh-CN" sz="2000" dirty="0"/>
                <a:t>16</a:t>
              </a:r>
              <a:r>
                <a:rPr lang="zh-CN" altLang="en-US" sz="2000" dirty="0"/>
                <a:t>个像素原图会有一个投影点</a:t>
              </a:r>
              <a:endParaRPr lang="en-US" altLang="zh-CN" sz="2000" dirty="0"/>
            </a:p>
            <a:p>
              <a:pPr algn="ctr"/>
              <a:r>
                <a:rPr lang="zh-CN" altLang="en-US" sz="2000" dirty="0"/>
                <a:t>生成三种比例</a:t>
              </a:r>
              <a:r>
                <a:rPr lang="en-US" altLang="zh-CN" sz="2000" dirty="0"/>
                <a:t>1:1</a:t>
              </a:r>
              <a:r>
                <a:rPr lang="zh-CN" altLang="en-US" sz="2000" dirty="0"/>
                <a:t>、</a:t>
              </a:r>
              <a:r>
                <a:rPr lang="en-US" altLang="zh-CN" sz="2000" dirty="0"/>
                <a:t>1:2</a:t>
              </a:r>
              <a:r>
                <a:rPr lang="zh-CN" altLang="en-US" sz="2000" dirty="0"/>
                <a:t>、</a:t>
              </a:r>
              <a:r>
                <a:rPr lang="en-US" altLang="zh-CN" sz="2000" dirty="0"/>
                <a:t>2:1</a:t>
              </a:r>
              <a:r>
                <a:rPr lang="zh-CN" altLang="en-US" sz="2000" dirty="0"/>
                <a:t>，三种面积</a:t>
              </a:r>
              <a:r>
                <a:rPr lang="en-US" altLang="zh-CN" sz="2000" dirty="0"/>
                <a:t>128²</a:t>
              </a:r>
              <a:r>
                <a:rPr lang="zh-CN" altLang="en-US" sz="2000" dirty="0"/>
                <a:t>、</a:t>
              </a:r>
              <a:r>
                <a:rPr lang="en-US" altLang="zh-CN" sz="2000" dirty="0"/>
                <a:t>256²</a:t>
              </a:r>
              <a:r>
                <a:rPr lang="zh-CN" altLang="en-US" sz="2000" dirty="0"/>
                <a:t>、</a:t>
              </a:r>
              <a:r>
                <a:rPr lang="en-US" altLang="zh-CN" sz="2000" dirty="0"/>
                <a:t>512²</a:t>
              </a:r>
            </a:p>
            <a:p>
              <a:pPr algn="ctr"/>
              <a:r>
                <a:rPr lang="zh-CN" altLang="en-US" sz="2000" dirty="0"/>
                <a:t>共计</a:t>
              </a:r>
              <a:r>
                <a:rPr lang="en-US" altLang="zh-CN" sz="2000" dirty="0"/>
                <a:t>9</a:t>
              </a:r>
              <a:r>
                <a:rPr lang="zh-CN" altLang="en-US" sz="2000" dirty="0"/>
                <a:t>种</a:t>
              </a:r>
              <a:r>
                <a:rPr lang="en-US" altLang="zh-CN" sz="2000" dirty="0"/>
                <a:t>anchor</a:t>
              </a:r>
              <a:r>
                <a:rPr lang="zh-CN" altLang="en-US" sz="2000" dirty="0"/>
                <a:t>，</a:t>
              </a:r>
              <a:r>
                <a:rPr lang="en-US" altLang="zh-CN" sz="2000" dirty="0"/>
                <a:t>anchor</a:t>
              </a:r>
              <a:r>
                <a:rPr lang="zh-CN" altLang="en-US" sz="2000" dirty="0"/>
                <a:t>中心在原图中的映射点上</a:t>
              </a:r>
            </a:p>
            <a:p>
              <a:pPr algn="ctr"/>
              <a:endParaRPr lang="zh-CN" altLang="en-US" sz="2000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892C9FC-F43D-4D8E-B6F1-E7BC9F805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93376" y="4572001"/>
              <a:ext cx="1086442" cy="1916192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0432D5F-4BB0-4085-884E-E587887FF548}"/>
              </a:ext>
            </a:extLst>
          </p:cNvPr>
          <p:cNvSpPr txBox="1"/>
          <p:nvPr/>
        </p:nvSpPr>
        <p:spPr>
          <a:xfrm>
            <a:off x="739438" y="370887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Anchor Generator</a:t>
            </a:r>
            <a:endParaRPr lang="zh-CN" altLang="en-US" sz="40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31B1725-2747-40A0-A337-DB6DEF2BA146}"/>
              </a:ext>
            </a:extLst>
          </p:cNvPr>
          <p:cNvGrpSpPr/>
          <p:nvPr/>
        </p:nvGrpSpPr>
        <p:grpSpPr>
          <a:xfrm>
            <a:off x="6999840" y="2222554"/>
            <a:ext cx="8558119" cy="4635446"/>
            <a:chOff x="6576261" y="1967695"/>
            <a:chExt cx="7803557" cy="4051344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91295D1-18A2-4BDE-852B-F6356964C683}"/>
                </a:ext>
              </a:extLst>
            </p:cNvPr>
            <p:cNvGrpSpPr/>
            <p:nvPr/>
          </p:nvGrpSpPr>
          <p:grpSpPr>
            <a:xfrm>
              <a:off x="6576261" y="1967695"/>
              <a:ext cx="7803556" cy="4051344"/>
              <a:chOff x="10845478" y="1310995"/>
              <a:chExt cx="7803556" cy="4051344"/>
            </a:xfrm>
          </p:grpSpPr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FB5B483C-C599-47AC-A683-74326A312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45478" y="1544388"/>
                <a:ext cx="7803556" cy="3817951"/>
              </a:xfrm>
              <a:prstGeom prst="rect">
                <a:avLst/>
              </a:prstGeom>
            </p:spPr>
          </p:pic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D12A85BA-1644-40F3-9749-CF8542435B8C}"/>
                  </a:ext>
                </a:extLst>
              </p:cNvPr>
              <p:cNvCxnSpPr/>
              <p:nvPr/>
            </p:nvCxnSpPr>
            <p:spPr>
              <a:xfrm>
                <a:off x="11262360" y="1661160"/>
                <a:ext cx="128428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6288296-200E-433F-814A-39E8E46E96BB}"/>
                  </a:ext>
                </a:extLst>
              </p:cNvPr>
              <p:cNvSpPr txBox="1"/>
              <p:nvPr/>
            </p:nvSpPr>
            <p:spPr>
              <a:xfrm>
                <a:off x="11696700" y="1310995"/>
                <a:ext cx="647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16</a:t>
                </a:r>
                <a:endParaRPr lang="zh-CN" altLang="en-US" dirty="0"/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E8CA212-9091-4134-A3B9-7F608906C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93376" y="4572001"/>
              <a:ext cx="1086442" cy="1447038"/>
            </a:xfrm>
            <a:prstGeom prst="rect">
              <a:avLst/>
            </a:prstGeom>
          </p:spPr>
        </p:pic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D5671A80-51CA-4055-A358-95DFACC1C97D}"/>
              </a:ext>
            </a:extLst>
          </p:cNvPr>
          <p:cNvSpPr txBox="1"/>
          <p:nvPr/>
        </p:nvSpPr>
        <p:spPr>
          <a:xfrm>
            <a:off x="13990320" y="5500612"/>
            <a:ext cx="2080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Feature map</a:t>
            </a:r>
            <a:endParaRPr lang="zh-CN" altLang="en-US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4F84310-9564-4433-A7E2-14BE90497010}"/>
              </a:ext>
            </a:extLst>
          </p:cNvPr>
          <p:cNvSpPr txBox="1"/>
          <p:nvPr/>
        </p:nvSpPr>
        <p:spPr>
          <a:xfrm>
            <a:off x="13236082" y="2560608"/>
            <a:ext cx="26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共有</a:t>
            </a:r>
            <a:r>
              <a:rPr lang="en-US" altLang="zh-CN" sz="2000" dirty="0"/>
              <a:t>9×H×W</a:t>
            </a:r>
            <a:r>
              <a:rPr lang="zh-CN" altLang="en-US" sz="2000" dirty="0"/>
              <a:t>个</a:t>
            </a:r>
            <a:r>
              <a:rPr lang="en-US" altLang="zh-CN" sz="2000" dirty="0"/>
              <a:t>anchor</a:t>
            </a:r>
            <a:endParaRPr lang="zh-CN" altLang="en-US" sz="2000" dirty="0"/>
          </a:p>
        </p:txBody>
      </p:sp>
      <p:sp>
        <p:nvSpPr>
          <p:cNvPr id="37" name="AutoShape 2">
            <a:extLst>
              <a:ext uri="{FF2B5EF4-FFF2-40B4-BE49-F238E27FC236}">
                <a16:creationId xmlns:a16="http://schemas.microsoft.com/office/drawing/2014/main" id="{4EF2C04B-31D3-4D06-9C9F-C0BF11578C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47588" y="34594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BC3C6103-9FA3-40E6-BE12-75EAC32490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724" y="1631423"/>
            <a:ext cx="2808892" cy="267334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D18FB3E-5929-4D01-8EC8-BBC1C444AA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72" y="2760663"/>
            <a:ext cx="2808892" cy="2673342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D177E6C-C198-4D12-8434-1B7F7B146D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72" y="3938695"/>
            <a:ext cx="2808892" cy="2673342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23AC4CA2-7D87-4A7D-99B3-6E9F7C141C14}"/>
              </a:ext>
            </a:extLst>
          </p:cNvPr>
          <p:cNvSpPr/>
          <p:nvPr/>
        </p:nvSpPr>
        <p:spPr>
          <a:xfrm>
            <a:off x="9120039" y="1631423"/>
            <a:ext cx="2696577" cy="1287882"/>
          </a:xfrm>
          <a:prstGeom prst="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对话气泡: 矩形 44">
            <a:extLst>
              <a:ext uri="{FF2B5EF4-FFF2-40B4-BE49-F238E27FC236}">
                <a16:creationId xmlns:a16="http://schemas.microsoft.com/office/drawing/2014/main" id="{30E4C21F-6B3B-4686-8EB4-58A3E2850CE4}"/>
              </a:ext>
            </a:extLst>
          </p:cNvPr>
          <p:cNvSpPr/>
          <p:nvPr/>
        </p:nvSpPr>
        <p:spPr>
          <a:xfrm>
            <a:off x="14041245" y="1398507"/>
            <a:ext cx="1473200" cy="1031941"/>
          </a:xfrm>
          <a:prstGeom prst="wedgeRectCallout">
            <a:avLst>
              <a:gd name="adj1" fmla="val -185157"/>
              <a:gd name="adj2" fmla="val 51670"/>
            </a:avLst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AE79693-A979-40A4-AF24-AD0522729C0C}"/>
              </a:ext>
            </a:extLst>
          </p:cNvPr>
          <p:cNvSpPr txBox="1"/>
          <p:nvPr/>
        </p:nvSpPr>
        <p:spPr>
          <a:xfrm>
            <a:off x="13916974" y="1607984"/>
            <a:ext cx="172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越界的</a:t>
            </a:r>
            <a:r>
              <a:rPr lang="en-US" altLang="zh-CN" dirty="0"/>
              <a:t>anchor</a:t>
            </a:r>
            <a:r>
              <a:rPr lang="zh-CN" altLang="en-US" dirty="0"/>
              <a:t>直接剔除</a:t>
            </a:r>
          </a:p>
        </p:txBody>
      </p:sp>
    </p:spTree>
    <p:extLst>
      <p:ext uri="{BB962C8B-B14F-4D97-AF65-F5344CB8AC3E}">
        <p14:creationId xmlns:p14="http://schemas.microsoft.com/office/powerpoint/2010/main" val="145865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B511445-FB1F-4933-A07A-640A106C8A0C}"/>
              </a:ext>
            </a:extLst>
          </p:cNvPr>
          <p:cNvSpPr/>
          <p:nvPr/>
        </p:nvSpPr>
        <p:spPr>
          <a:xfrm>
            <a:off x="4085863" y="2893671"/>
            <a:ext cx="3842796" cy="2980481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1A7A1D-CE93-44A1-B2BE-ADB73385843A}"/>
              </a:ext>
            </a:extLst>
          </p:cNvPr>
          <p:cNvSpPr/>
          <p:nvPr/>
        </p:nvSpPr>
        <p:spPr>
          <a:xfrm>
            <a:off x="4525701" y="2176041"/>
            <a:ext cx="3970117" cy="369811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9DCEF9-2A0E-4EEC-A852-A0F961E5D624}"/>
              </a:ext>
            </a:extLst>
          </p:cNvPr>
          <p:cNvSpPr/>
          <p:nvPr/>
        </p:nvSpPr>
        <p:spPr>
          <a:xfrm>
            <a:off x="5046562" y="1425617"/>
            <a:ext cx="3970117" cy="4448536"/>
          </a:xfrm>
          <a:prstGeom prst="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CD54E5-4EC9-4A66-9431-3FF9EFF57E10}"/>
              </a:ext>
            </a:extLst>
          </p:cNvPr>
          <p:cNvSpPr txBox="1"/>
          <p:nvPr/>
        </p:nvSpPr>
        <p:spPr>
          <a:xfrm>
            <a:off x="7182091" y="840840"/>
            <a:ext cx="1834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</a:rPr>
              <a:t>GT</a:t>
            </a:r>
            <a:r>
              <a:rPr lang="zh-CN" altLang="en-US" sz="3200" b="1" dirty="0">
                <a:solidFill>
                  <a:schemeClr val="accent6"/>
                </a:solidFill>
              </a:rPr>
              <a:t>（</a:t>
            </a:r>
            <a:r>
              <a:rPr lang="en-US" altLang="zh-CN" sz="3200" b="1" dirty="0">
                <a:solidFill>
                  <a:schemeClr val="accent6"/>
                </a:solidFill>
              </a:rPr>
              <a:t>G</a:t>
            </a:r>
            <a:r>
              <a:rPr lang="zh-CN" altLang="en-US" sz="3200" b="1" dirty="0">
                <a:solidFill>
                  <a:schemeClr val="accent6"/>
                </a:solidFill>
              </a:rPr>
              <a:t>*）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9A9FE7-FDFF-4B4F-9A33-297DC8F17FC3}"/>
              </a:ext>
            </a:extLst>
          </p:cNvPr>
          <p:cNvSpPr txBox="1"/>
          <p:nvPr/>
        </p:nvSpPr>
        <p:spPr>
          <a:xfrm>
            <a:off x="6018835" y="1636474"/>
            <a:ext cx="247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proposal</a:t>
            </a:r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</a:rPr>
              <a:t>G</a:t>
            </a:r>
            <a:r>
              <a:rPr lang="zh-CN" altLang="en-US" sz="32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824B78-D0CB-44F3-A389-6A606BAF3365}"/>
              </a:ext>
            </a:extLst>
          </p:cNvPr>
          <p:cNvSpPr txBox="1"/>
          <p:nvPr/>
        </p:nvSpPr>
        <p:spPr>
          <a:xfrm>
            <a:off x="5622402" y="2354104"/>
            <a:ext cx="247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5"/>
                </a:solidFill>
              </a:rPr>
              <a:t>anchor</a:t>
            </a:r>
            <a:r>
              <a:rPr lang="zh-CN" altLang="en-US" sz="3200" b="1" dirty="0">
                <a:solidFill>
                  <a:schemeClr val="accent5"/>
                </a:solidFill>
              </a:rPr>
              <a:t>（</a:t>
            </a:r>
            <a:r>
              <a:rPr lang="en-US" altLang="zh-CN" sz="3200" b="1" dirty="0">
                <a:solidFill>
                  <a:schemeClr val="accent5"/>
                </a:solidFill>
              </a:rPr>
              <a:t>Ga</a:t>
            </a:r>
            <a:r>
              <a:rPr lang="zh-CN" altLang="en-US" sz="3200" b="1" dirty="0">
                <a:solidFill>
                  <a:schemeClr val="accent5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6665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07803D1-36A0-4ED6-AA24-3C84BD0BCE54}"/>
              </a:ext>
            </a:extLst>
          </p:cNvPr>
          <p:cNvCxnSpPr>
            <a:cxnSpLocks/>
          </p:cNvCxnSpPr>
          <p:nvPr/>
        </p:nvCxnSpPr>
        <p:spPr>
          <a:xfrm>
            <a:off x="3902537" y="4011515"/>
            <a:ext cx="1920909" cy="59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87AEB18-28E4-40A9-8746-272156540AFB}"/>
              </a:ext>
            </a:extLst>
          </p:cNvPr>
          <p:cNvGrpSpPr/>
          <p:nvPr/>
        </p:nvGrpSpPr>
        <p:grpSpPr>
          <a:xfrm>
            <a:off x="1849557" y="2397713"/>
            <a:ext cx="2136745" cy="3045404"/>
            <a:chOff x="1028942" y="1326029"/>
            <a:chExt cx="2136745" cy="3045404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6E0DF7A-BA1A-42E8-A0F9-274306642053}"/>
                </a:ext>
              </a:extLst>
            </p:cNvPr>
            <p:cNvGrpSpPr/>
            <p:nvPr/>
          </p:nvGrpSpPr>
          <p:grpSpPr>
            <a:xfrm>
              <a:off x="1028942" y="1934907"/>
              <a:ext cx="1907598" cy="2436526"/>
              <a:chOff x="661978" y="1621480"/>
              <a:chExt cx="1072644" cy="2436526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40B077-5EB0-4CE0-8036-8B3A96BEB2E5}"/>
                  </a:ext>
                </a:extLst>
              </p:cNvPr>
              <p:cNvSpPr txBox="1"/>
              <p:nvPr/>
            </p:nvSpPr>
            <p:spPr>
              <a:xfrm>
                <a:off x="661978" y="3534786"/>
                <a:ext cx="1045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(9×H×W, 4)</a:t>
                </a:r>
                <a:endParaRPr lang="zh-CN" altLang="en-US" sz="2800" dirty="0"/>
              </a:p>
            </p:txBody>
          </p: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0C3840E3-8C9F-4B2D-BF3E-7FE6D342A466}"/>
                  </a:ext>
                </a:extLst>
              </p:cNvPr>
              <p:cNvGrpSpPr/>
              <p:nvPr/>
            </p:nvGrpSpPr>
            <p:grpSpPr>
              <a:xfrm>
                <a:off x="688790" y="1621480"/>
                <a:ext cx="1045832" cy="1874646"/>
                <a:chOff x="1092040" y="2270856"/>
                <a:chExt cx="543785" cy="866144"/>
              </a:xfrm>
            </p:grpSpPr>
            <p:sp>
              <p:nvSpPr>
                <p:cNvPr id="3" name="立方体 2">
                  <a:extLst>
                    <a:ext uri="{FF2B5EF4-FFF2-40B4-BE49-F238E27FC236}">
                      <a16:creationId xmlns:a16="http://schemas.microsoft.com/office/drawing/2014/main" id="{B3FB541C-22E2-429A-8F6C-F118AC3EA642}"/>
                    </a:ext>
                  </a:extLst>
                </p:cNvPr>
                <p:cNvSpPr/>
                <p:nvPr/>
              </p:nvSpPr>
              <p:spPr>
                <a:xfrm>
                  <a:off x="1092040" y="2869473"/>
                  <a:ext cx="543785" cy="267527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2" name="立方体 41">
                  <a:extLst>
                    <a:ext uri="{FF2B5EF4-FFF2-40B4-BE49-F238E27FC236}">
                      <a16:creationId xmlns:a16="http://schemas.microsoft.com/office/drawing/2014/main" id="{94C59D0E-FA63-41FA-8185-059F40D0675E}"/>
                    </a:ext>
                  </a:extLst>
                </p:cNvPr>
                <p:cNvSpPr/>
                <p:nvPr/>
              </p:nvSpPr>
              <p:spPr>
                <a:xfrm>
                  <a:off x="1092040" y="2669934"/>
                  <a:ext cx="543785" cy="267527"/>
                </a:xfrm>
                <a:prstGeom prst="cub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2" name="立方体 61">
                  <a:extLst>
                    <a:ext uri="{FF2B5EF4-FFF2-40B4-BE49-F238E27FC236}">
                      <a16:creationId xmlns:a16="http://schemas.microsoft.com/office/drawing/2014/main" id="{C8030BE4-0571-4D38-954C-1C49F5BEAA4E}"/>
                    </a:ext>
                  </a:extLst>
                </p:cNvPr>
                <p:cNvSpPr/>
                <p:nvPr/>
              </p:nvSpPr>
              <p:spPr>
                <a:xfrm>
                  <a:off x="1092040" y="2470395"/>
                  <a:ext cx="543785" cy="267527"/>
                </a:xfrm>
                <a:prstGeom prst="cub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立方体 62">
                  <a:extLst>
                    <a:ext uri="{FF2B5EF4-FFF2-40B4-BE49-F238E27FC236}">
                      <a16:creationId xmlns:a16="http://schemas.microsoft.com/office/drawing/2014/main" id="{BD855F89-75D6-4376-9E81-652EFA2E35B6}"/>
                    </a:ext>
                  </a:extLst>
                </p:cNvPr>
                <p:cNvSpPr/>
                <p:nvPr/>
              </p:nvSpPr>
              <p:spPr>
                <a:xfrm>
                  <a:off x="1092040" y="2270856"/>
                  <a:ext cx="543785" cy="267527"/>
                </a:xfrm>
                <a:prstGeom prst="cub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12A3A4E-71C0-4A6E-8D06-61033B7886F1}"/>
                </a:ext>
              </a:extLst>
            </p:cNvPr>
            <p:cNvSpPr txBox="1"/>
            <p:nvPr/>
          </p:nvSpPr>
          <p:spPr>
            <a:xfrm>
              <a:off x="1118795" y="1326029"/>
              <a:ext cx="20468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/>
                <a:t>anchors_reg</a:t>
              </a:r>
              <a:endParaRPr lang="zh-CN" altLang="en-US" sz="2800" dirty="0"/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17DFC03C-079F-4424-84B0-073EA03287F2}"/>
              </a:ext>
            </a:extLst>
          </p:cNvPr>
          <p:cNvSpPr txBox="1"/>
          <p:nvPr/>
        </p:nvSpPr>
        <p:spPr>
          <a:xfrm>
            <a:off x="3783233" y="3592021"/>
            <a:ext cx="21754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样本选择</a:t>
            </a:r>
            <a:r>
              <a:rPr lang="en-US" altLang="zh-CN" sz="2000" dirty="0"/>
              <a:t>&amp;filter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D499E7-C29C-41BF-9006-E6446F0F9F3F}"/>
              </a:ext>
            </a:extLst>
          </p:cNvPr>
          <p:cNvSpPr txBox="1"/>
          <p:nvPr/>
        </p:nvSpPr>
        <p:spPr>
          <a:xfrm>
            <a:off x="1098405" y="5991582"/>
            <a:ext cx="3362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这里只考虑</a:t>
            </a:r>
            <a:r>
              <a:rPr lang="en-US" altLang="zh-CN" sz="2000" dirty="0"/>
              <a:t>reg</a:t>
            </a:r>
            <a:r>
              <a:rPr lang="zh-CN" altLang="en-US" sz="2000" dirty="0"/>
              <a:t>信息的变化，但实际也要记录</a:t>
            </a:r>
            <a:r>
              <a:rPr lang="en-US" altLang="zh-CN" sz="2000" dirty="0" err="1"/>
              <a:t>cls</a:t>
            </a:r>
            <a:r>
              <a:rPr lang="zh-CN" altLang="en-US" sz="2000" dirty="0"/>
              <a:t>信息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443BE4D-0F7D-4DC5-BE26-C393A0C8C60B}"/>
              </a:ext>
            </a:extLst>
          </p:cNvPr>
          <p:cNvGrpSpPr/>
          <p:nvPr/>
        </p:nvGrpSpPr>
        <p:grpSpPr>
          <a:xfrm>
            <a:off x="5240706" y="2397713"/>
            <a:ext cx="2608908" cy="2999068"/>
            <a:chOff x="-1456403" y="1365728"/>
            <a:chExt cx="9709931" cy="2999068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0A2DEA8-FC8D-4A48-8BB6-585C421197D7}"/>
                </a:ext>
              </a:extLst>
            </p:cNvPr>
            <p:cNvGrpSpPr/>
            <p:nvPr/>
          </p:nvGrpSpPr>
          <p:grpSpPr>
            <a:xfrm>
              <a:off x="-442779" y="1934907"/>
              <a:ext cx="8096635" cy="2429889"/>
              <a:chOff x="-165572" y="1621480"/>
              <a:chExt cx="4552745" cy="2429889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20B21EE-F4BF-4D22-88C5-92EFE33C714C}"/>
                  </a:ext>
                </a:extLst>
              </p:cNvPr>
              <p:cNvSpPr txBox="1"/>
              <p:nvPr/>
            </p:nvSpPr>
            <p:spPr>
              <a:xfrm>
                <a:off x="-165572" y="3528149"/>
                <a:ext cx="45527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(512, 4)</a:t>
                </a:r>
                <a:endParaRPr lang="zh-CN" altLang="en-US" sz="2800" dirty="0"/>
              </a:p>
            </p:txBody>
          </p: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CA6296E9-F219-41FA-9C90-81159C5556B5}"/>
                  </a:ext>
                </a:extLst>
              </p:cNvPr>
              <p:cNvGrpSpPr/>
              <p:nvPr/>
            </p:nvGrpSpPr>
            <p:grpSpPr>
              <a:xfrm>
                <a:off x="688790" y="1621480"/>
                <a:ext cx="1045832" cy="1874646"/>
                <a:chOff x="1092040" y="2270856"/>
                <a:chExt cx="543785" cy="866144"/>
              </a:xfrm>
            </p:grpSpPr>
            <p:sp>
              <p:nvSpPr>
                <p:cNvPr id="73" name="立方体 72">
                  <a:extLst>
                    <a:ext uri="{FF2B5EF4-FFF2-40B4-BE49-F238E27FC236}">
                      <a16:creationId xmlns:a16="http://schemas.microsoft.com/office/drawing/2014/main" id="{347CD762-BD53-4039-831F-7FB773128E64}"/>
                    </a:ext>
                  </a:extLst>
                </p:cNvPr>
                <p:cNvSpPr/>
                <p:nvPr/>
              </p:nvSpPr>
              <p:spPr>
                <a:xfrm>
                  <a:off x="1092040" y="2869473"/>
                  <a:ext cx="543785" cy="267527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4" name="立方体 73">
                  <a:extLst>
                    <a:ext uri="{FF2B5EF4-FFF2-40B4-BE49-F238E27FC236}">
                      <a16:creationId xmlns:a16="http://schemas.microsoft.com/office/drawing/2014/main" id="{544FC254-0B0A-430B-9EF2-DEFB3833ED8B}"/>
                    </a:ext>
                  </a:extLst>
                </p:cNvPr>
                <p:cNvSpPr/>
                <p:nvPr/>
              </p:nvSpPr>
              <p:spPr>
                <a:xfrm>
                  <a:off x="1092040" y="2669934"/>
                  <a:ext cx="543785" cy="267527"/>
                </a:xfrm>
                <a:prstGeom prst="cub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5" name="立方体 74">
                  <a:extLst>
                    <a:ext uri="{FF2B5EF4-FFF2-40B4-BE49-F238E27FC236}">
                      <a16:creationId xmlns:a16="http://schemas.microsoft.com/office/drawing/2014/main" id="{37B4806C-4C2F-4C86-BE3A-0C8EB86E45DD}"/>
                    </a:ext>
                  </a:extLst>
                </p:cNvPr>
                <p:cNvSpPr/>
                <p:nvPr/>
              </p:nvSpPr>
              <p:spPr>
                <a:xfrm>
                  <a:off x="1092040" y="2470395"/>
                  <a:ext cx="543785" cy="267527"/>
                </a:xfrm>
                <a:prstGeom prst="cub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立方体 75">
                  <a:extLst>
                    <a:ext uri="{FF2B5EF4-FFF2-40B4-BE49-F238E27FC236}">
                      <a16:creationId xmlns:a16="http://schemas.microsoft.com/office/drawing/2014/main" id="{6558C57B-15DE-4DC8-92B0-C6242FF1318A}"/>
                    </a:ext>
                  </a:extLst>
                </p:cNvPr>
                <p:cNvSpPr/>
                <p:nvPr/>
              </p:nvSpPr>
              <p:spPr>
                <a:xfrm>
                  <a:off x="1092040" y="2270856"/>
                  <a:ext cx="543785" cy="267527"/>
                </a:xfrm>
                <a:prstGeom prst="cub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2FC3AAA-2118-4BED-8DCD-CBD61E624B7E}"/>
                </a:ext>
              </a:extLst>
            </p:cNvPr>
            <p:cNvSpPr txBox="1"/>
            <p:nvPr/>
          </p:nvSpPr>
          <p:spPr>
            <a:xfrm>
              <a:off x="-1456403" y="1365728"/>
              <a:ext cx="970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/>
                <a:t>proposals_reg</a:t>
              </a:r>
              <a:endParaRPr lang="zh-CN" altLang="en-US" sz="2800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FED7F499-6CEE-48CB-8E4D-D86F0A67AC52}"/>
              </a:ext>
            </a:extLst>
          </p:cNvPr>
          <p:cNvSpPr txBox="1"/>
          <p:nvPr/>
        </p:nvSpPr>
        <p:spPr>
          <a:xfrm>
            <a:off x="5126926" y="6004120"/>
            <a:ext cx="2811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512</a:t>
            </a:r>
            <a:r>
              <a:rPr lang="zh-CN" altLang="en-US" sz="2000" dirty="0"/>
              <a:t>是设定的</a:t>
            </a:r>
            <a:endParaRPr lang="en-US" altLang="zh-CN" sz="2000" dirty="0"/>
          </a:p>
          <a:p>
            <a:pPr algn="ctr"/>
            <a:r>
              <a:rPr lang="zh-CN" altLang="en-US" sz="2000" dirty="0"/>
              <a:t>正负样本数之和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8719F2C-0FCF-4E81-A4A0-2802806880D0}"/>
              </a:ext>
            </a:extLst>
          </p:cNvPr>
          <p:cNvSpPr txBox="1"/>
          <p:nvPr/>
        </p:nvSpPr>
        <p:spPr>
          <a:xfrm>
            <a:off x="10951364" y="6041096"/>
            <a:ext cx="2811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第二个</a:t>
            </a:r>
            <a:r>
              <a:rPr lang="en-US" altLang="zh-CN" sz="2000" dirty="0"/>
              <a:t>512</a:t>
            </a:r>
            <a:r>
              <a:rPr lang="zh-CN" altLang="en-US" sz="2000" dirty="0"/>
              <a:t>是设定的</a:t>
            </a:r>
            <a:r>
              <a:rPr lang="en-US" altLang="zh-CN" sz="2000" dirty="0"/>
              <a:t>backbone</a:t>
            </a:r>
            <a:r>
              <a:rPr lang="zh-CN" altLang="en-US" sz="2000" dirty="0"/>
              <a:t>输出通道数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76B9948-839C-4A39-9440-5347CAF0FF88}"/>
              </a:ext>
            </a:extLst>
          </p:cNvPr>
          <p:cNvCxnSpPr>
            <a:cxnSpLocks/>
          </p:cNvCxnSpPr>
          <p:nvPr/>
        </p:nvCxnSpPr>
        <p:spPr>
          <a:xfrm>
            <a:off x="9723671" y="3990348"/>
            <a:ext cx="1723254" cy="50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0504F62F-4D3E-4466-8E56-3D7B4B256856}"/>
              </a:ext>
            </a:extLst>
          </p:cNvPr>
          <p:cNvSpPr txBox="1"/>
          <p:nvPr/>
        </p:nvSpPr>
        <p:spPr>
          <a:xfrm>
            <a:off x="9552397" y="2678976"/>
            <a:ext cx="21774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将</a:t>
            </a:r>
            <a:r>
              <a:rPr lang="en-US" altLang="zh-CN" sz="2000" dirty="0"/>
              <a:t>proposals</a:t>
            </a:r>
            <a:r>
              <a:rPr lang="zh-CN" altLang="en-US" sz="2000" dirty="0"/>
              <a:t>映射到</a:t>
            </a:r>
            <a:r>
              <a:rPr lang="en-US" altLang="zh-CN" sz="2000" dirty="0"/>
              <a:t>feature map</a:t>
            </a:r>
            <a:r>
              <a:rPr lang="zh-CN" altLang="en-US" sz="2000" dirty="0"/>
              <a:t>上</a:t>
            </a:r>
            <a:endParaRPr lang="en-US" altLang="zh-CN" sz="2000" dirty="0"/>
          </a:p>
          <a:p>
            <a:pPr algn="ctr"/>
            <a:r>
              <a:rPr lang="zh-CN" altLang="en-US" sz="2000" dirty="0"/>
              <a:t>大小变为原来的</a:t>
            </a:r>
            <a:r>
              <a:rPr lang="en-US" altLang="zh-CN" sz="2000" dirty="0"/>
              <a:t>1/16</a:t>
            </a:r>
            <a:endParaRPr lang="zh-CN" altLang="en-US" sz="2000" dirty="0"/>
          </a:p>
        </p:txBody>
      </p:sp>
      <p:sp>
        <p:nvSpPr>
          <p:cNvPr id="81" name="平行四边形 80">
            <a:extLst>
              <a:ext uri="{FF2B5EF4-FFF2-40B4-BE49-F238E27FC236}">
                <a16:creationId xmlns:a16="http://schemas.microsoft.com/office/drawing/2014/main" id="{F2049CEF-8458-4E06-B0EE-88FB6E01044C}"/>
              </a:ext>
            </a:extLst>
          </p:cNvPr>
          <p:cNvSpPr/>
          <p:nvPr/>
        </p:nvSpPr>
        <p:spPr>
          <a:xfrm rot="5400000" flipV="1">
            <a:off x="7665110" y="3741630"/>
            <a:ext cx="1993161" cy="495107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平行四边形 83">
            <a:extLst>
              <a:ext uri="{FF2B5EF4-FFF2-40B4-BE49-F238E27FC236}">
                <a16:creationId xmlns:a16="http://schemas.microsoft.com/office/drawing/2014/main" id="{210933F5-C6BA-4072-B7E4-CBEEEC0ABA48}"/>
              </a:ext>
            </a:extLst>
          </p:cNvPr>
          <p:cNvSpPr/>
          <p:nvPr/>
        </p:nvSpPr>
        <p:spPr>
          <a:xfrm rot="5400000" flipV="1">
            <a:off x="7708113" y="3349009"/>
            <a:ext cx="2700366" cy="771451"/>
          </a:xfrm>
          <a:prstGeom prst="parallelogram">
            <a:avLst>
              <a:gd name="adj" fmla="val 5263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平行四边形 84">
            <a:extLst>
              <a:ext uri="{FF2B5EF4-FFF2-40B4-BE49-F238E27FC236}">
                <a16:creationId xmlns:a16="http://schemas.microsoft.com/office/drawing/2014/main" id="{4C823C5A-6D75-4576-A778-1CE2D1FE6282}"/>
              </a:ext>
            </a:extLst>
          </p:cNvPr>
          <p:cNvSpPr/>
          <p:nvPr/>
        </p:nvSpPr>
        <p:spPr>
          <a:xfrm rot="5400000" flipV="1">
            <a:off x="8317399" y="3527067"/>
            <a:ext cx="1993157" cy="495118"/>
          </a:xfrm>
          <a:prstGeom prst="parallelogram">
            <a:avLst>
              <a:gd name="adj" fmla="val 526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E62D915-6F66-4267-98FD-4889AECEE7DD}"/>
              </a:ext>
            </a:extLst>
          </p:cNvPr>
          <p:cNvCxnSpPr>
            <a:cxnSpLocks/>
          </p:cNvCxnSpPr>
          <p:nvPr/>
        </p:nvCxnSpPr>
        <p:spPr>
          <a:xfrm>
            <a:off x="6597396" y="3990979"/>
            <a:ext cx="164719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3CC3E126-0D2A-476B-AB14-46B772975F94}"/>
              </a:ext>
            </a:extLst>
          </p:cNvPr>
          <p:cNvSpPr txBox="1"/>
          <p:nvPr/>
        </p:nvSpPr>
        <p:spPr>
          <a:xfrm>
            <a:off x="6348939" y="2889897"/>
            <a:ext cx="21754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根据</a:t>
            </a:r>
            <a:r>
              <a:rPr lang="en-US" altLang="zh-CN" sz="2000" dirty="0"/>
              <a:t>reg</a:t>
            </a:r>
            <a:r>
              <a:rPr lang="zh-CN" altLang="en-US" sz="2000" dirty="0"/>
              <a:t>信息</a:t>
            </a:r>
            <a:endParaRPr lang="en-US" altLang="zh-CN" sz="2000" dirty="0"/>
          </a:p>
          <a:p>
            <a:pPr algn="ctr"/>
            <a:r>
              <a:rPr lang="zh-CN" altLang="en-US" sz="2000" dirty="0"/>
              <a:t>提取输入图像中的</a:t>
            </a:r>
            <a:r>
              <a:rPr lang="en-US" altLang="zh-CN" sz="2000" dirty="0"/>
              <a:t>proposal</a:t>
            </a:r>
            <a:r>
              <a:rPr lang="zh-CN" altLang="en-US" sz="2000" dirty="0"/>
              <a:t>图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35159E9-54D0-4D7D-A646-2733CB7F561C}"/>
              </a:ext>
            </a:extLst>
          </p:cNvPr>
          <p:cNvSpPr txBox="1"/>
          <p:nvPr/>
        </p:nvSpPr>
        <p:spPr>
          <a:xfrm>
            <a:off x="8360752" y="1752993"/>
            <a:ext cx="1696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proposals</a:t>
            </a:r>
            <a:endParaRPr lang="zh-CN" altLang="en-US" sz="2800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E782F12-4D22-4FAD-8347-789F811833FF}"/>
              </a:ext>
            </a:extLst>
          </p:cNvPr>
          <p:cNvGrpSpPr/>
          <p:nvPr/>
        </p:nvGrpSpPr>
        <p:grpSpPr>
          <a:xfrm>
            <a:off x="11684947" y="3204790"/>
            <a:ext cx="495119" cy="1390884"/>
            <a:chOff x="11776948" y="1318654"/>
            <a:chExt cx="1147400" cy="2700366"/>
          </a:xfrm>
        </p:grpSpPr>
        <p:sp>
          <p:nvSpPr>
            <p:cNvPr id="89" name="平行四边形 88">
              <a:extLst>
                <a:ext uri="{FF2B5EF4-FFF2-40B4-BE49-F238E27FC236}">
                  <a16:creationId xmlns:a16="http://schemas.microsoft.com/office/drawing/2014/main" id="{901A4366-584F-49C0-8066-71214A726F4E}"/>
                </a:ext>
              </a:extLst>
            </p:cNvPr>
            <p:cNvSpPr/>
            <p:nvPr/>
          </p:nvSpPr>
          <p:spPr>
            <a:xfrm rot="5400000" flipV="1">
              <a:off x="11027921" y="2675732"/>
              <a:ext cx="1993161" cy="495107"/>
            </a:xfrm>
            <a:prstGeom prst="parallelogram">
              <a:avLst>
                <a:gd name="adj" fmla="val 52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平行四边形 89">
              <a:extLst>
                <a:ext uri="{FF2B5EF4-FFF2-40B4-BE49-F238E27FC236}">
                  <a16:creationId xmlns:a16="http://schemas.microsoft.com/office/drawing/2014/main" id="{57D75FFC-B8AD-4BDE-9A51-BDF2259682D9}"/>
                </a:ext>
              </a:extLst>
            </p:cNvPr>
            <p:cNvSpPr/>
            <p:nvPr/>
          </p:nvSpPr>
          <p:spPr>
            <a:xfrm rot="5400000" flipV="1">
              <a:off x="11070924" y="2283111"/>
              <a:ext cx="2700366" cy="771451"/>
            </a:xfrm>
            <a:prstGeom prst="parallelogram">
              <a:avLst>
                <a:gd name="adj" fmla="val 52632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平行四边形 90">
              <a:extLst>
                <a:ext uri="{FF2B5EF4-FFF2-40B4-BE49-F238E27FC236}">
                  <a16:creationId xmlns:a16="http://schemas.microsoft.com/office/drawing/2014/main" id="{B30048E5-040F-45C2-9088-D49C1E90796F}"/>
                </a:ext>
              </a:extLst>
            </p:cNvPr>
            <p:cNvSpPr/>
            <p:nvPr/>
          </p:nvSpPr>
          <p:spPr>
            <a:xfrm rot="5400000" flipV="1">
              <a:off x="11680210" y="2461169"/>
              <a:ext cx="1993157" cy="495118"/>
            </a:xfrm>
            <a:prstGeom prst="parallelogram">
              <a:avLst>
                <a:gd name="adj" fmla="val 5263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70A3798B-B952-4534-B208-CFB865D2677F}"/>
              </a:ext>
            </a:extLst>
          </p:cNvPr>
          <p:cNvSpPr txBox="1"/>
          <p:nvPr/>
        </p:nvSpPr>
        <p:spPr>
          <a:xfrm>
            <a:off x="10972709" y="1667318"/>
            <a:ext cx="21774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proposals on</a:t>
            </a:r>
          </a:p>
          <a:p>
            <a:r>
              <a:rPr lang="en-US" altLang="zh-CN" sz="2800" dirty="0"/>
              <a:t>feature map</a:t>
            </a:r>
            <a:endParaRPr lang="zh-CN" altLang="en-US" sz="2800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FBDD081-C387-494F-A7FC-1515E497719A}"/>
              </a:ext>
            </a:extLst>
          </p:cNvPr>
          <p:cNvCxnSpPr>
            <a:cxnSpLocks/>
          </p:cNvCxnSpPr>
          <p:nvPr/>
        </p:nvCxnSpPr>
        <p:spPr>
          <a:xfrm flipV="1">
            <a:off x="12391531" y="3977790"/>
            <a:ext cx="3111645" cy="10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A30C9953-D2D9-4452-845F-F35F0CC83CF3}"/>
              </a:ext>
            </a:extLst>
          </p:cNvPr>
          <p:cNvSpPr txBox="1"/>
          <p:nvPr/>
        </p:nvSpPr>
        <p:spPr>
          <a:xfrm>
            <a:off x="12422968" y="2654351"/>
            <a:ext cx="28924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将</a:t>
            </a:r>
            <a:r>
              <a:rPr lang="en-US" altLang="zh-CN" sz="2000" dirty="0"/>
              <a:t>feature map</a:t>
            </a:r>
            <a:r>
              <a:rPr lang="zh-CN" altLang="en-US" sz="2000" dirty="0"/>
              <a:t>上的每个</a:t>
            </a:r>
            <a:r>
              <a:rPr lang="en-US" altLang="zh-CN" sz="2000" dirty="0"/>
              <a:t>proposal</a:t>
            </a:r>
            <a:r>
              <a:rPr lang="zh-CN" altLang="en-US" sz="2000" dirty="0"/>
              <a:t>按近似等比划分成</a:t>
            </a:r>
            <a:r>
              <a:rPr lang="en-US" altLang="zh-CN" sz="2000" dirty="0"/>
              <a:t>7x7</a:t>
            </a:r>
            <a:r>
              <a:rPr lang="zh-CN" altLang="en-US" sz="2000" dirty="0"/>
              <a:t>的区域，每个区域内进行</a:t>
            </a:r>
            <a:r>
              <a:rPr lang="en-US" altLang="zh-CN" sz="2000" dirty="0"/>
              <a:t>max pooling</a:t>
            </a:r>
            <a:endParaRPr lang="zh-CN" altLang="en-US" sz="2000" dirty="0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685AECA7-934C-4853-A57F-A02CF2F30595}"/>
              </a:ext>
            </a:extLst>
          </p:cNvPr>
          <p:cNvGrpSpPr/>
          <p:nvPr/>
        </p:nvGrpSpPr>
        <p:grpSpPr>
          <a:xfrm>
            <a:off x="15689974" y="3404138"/>
            <a:ext cx="495116" cy="1026623"/>
            <a:chOff x="11776948" y="1926704"/>
            <a:chExt cx="1147394" cy="1993162"/>
          </a:xfrm>
        </p:grpSpPr>
        <p:sp>
          <p:nvSpPr>
            <p:cNvPr id="97" name="平行四边形 96">
              <a:extLst>
                <a:ext uri="{FF2B5EF4-FFF2-40B4-BE49-F238E27FC236}">
                  <a16:creationId xmlns:a16="http://schemas.microsoft.com/office/drawing/2014/main" id="{EE1FDAD2-AA1A-49A0-9D98-2BA5EFC4278D}"/>
                </a:ext>
              </a:extLst>
            </p:cNvPr>
            <p:cNvSpPr/>
            <p:nvPr/>
          </p:nvSpPr>
          <p:spPr>
            <a:xfrm rot="5400000" flipV="1">
              <a:off x="11027921" y="2675732"/>
              <a:ext cx="1993161" cy="495107"/>
            </a:xfrm>
            <a:prstGeom prst="parallelogram">
              <a:avLst>
                <a:gd name="adj" fmla="val 52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平行四边形 97">
              <a:extLst>
                <a:ext uri="{FF2B5EF4-FFF2-40B4-BE49-F238E27FC236}">
                  <a16:creationId xmlns:a16="http://schemas.microsoft.com/office/drawing/2014/main" id="{0DBFB51F-9B9B-4EA5-BE51-22633BF1045A}"/>
                </a:ext>
              </a:extLst>
            </p:cNvPr>
            <p:cNvSpPr/>
            <p:nvPr/>
          </p:nvSpPr>
          <p:spPr>
            <a:xfrm rot="5400000" flipV="1">
              <a:off x="11354064" y="2675729"/>
              <a:ext cx="1993159" cy="495110"/>
            </a:xfrm>
            <a:prstGeom prst="parallelogram">
              <a:avLst>
                <a:gd name="adj" fmla="val 52632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平行四边形 98">
              <a:extLst>
                <a:ext uri="{FF2B5EF4-FFF2-40B4-BE49-F238E27FC236}">
                  <a16:creationId xmlns:a16="http://schemas.microsoft.com/office/drawing/2014/main" id="{B1C90DE7-390E-4469-9AB2-9DBC391045CA}"/>
                </a:ext>
              </a:extLst>
            </p:cNvPr>
            <p:cNvSpPr/>
            <p:nvPr/>
          </p:nvSpPr>
          <p:spPr>
            <a:xfrm rot="5400000" flipV="1">
              <a:off x="11680205" y="2675725"/>
              <a:ext cx="1993156" cy="495118"/>
            </a:xfrm>
            <a:prstGeom prst="parallelogram">
              <a:avLst>
                <a:gd name="adj" fmla="val 5263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ACE72D94-A758-4697-8451-72A7020F2BE5}"/>
              </a:ext>
            </a:extLst>
          </p:cNvPr>
          <p:cNvSpPr txBox="1"/>
          <p:nvPr/>
        </p:nvSpPr>
        <p:spPr>
          <a:xfrm>
            <a:off x="14849811" y="4611951"/>
            <a:ext cx="217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(512,512,7,7)</a:t>
            </a:r>
            <a:endParaRPr lang="zh-CN" altLang="en-US" sz="28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27861A6-677E-41E5-A75D-7B86D662F689}"/>
              </a:ext>
            </a:extLst>
          </p:cNvPr>
          <p:cNvSpPr txBox="1"/>
          <p:nvPr/>
        </p:nvSpPr>
        <p:spPr>
          <a:xfrm>
            <a:off x="7821524" y="5232620"/>
            <a:ext cx="217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(512, 3, .. , ..)</a:t>
            </a:r>
            <a:endParaRPr lang="zh-CN" altLang="en-US" sz="28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851F515-36FE-4DFD-A880-77B6697D727E}"/>
              </a:ext>
            </a:extLst>
          </p:cNvPr>
          <p:cNvSpPr txBox="1"/>
          <p:nvPr/>
        </p:nvSpPr>
        <p:spPr>
          <a:xfrm>
            <a:off x="8146870" y="6002058"/>
            <a:ext cx="281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proposals</a:t>
            </a:r>
            <a:r>
              <a:rPr lang="zh-CN" altLang="en-US" sz="2000" dirty="0"/>
              <a:t>的大小不统一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BBBACD0-61F0-40B3-BE0A-5F91D5F54A71}"/>
              </a:ext>
            </a:extLst>
          </p:cNvPr>
          <p:cNvSpPr txBox="1"/>
          <p:nvPr/>
        </p:nvSpPr>
        <p:spPr>
          <a:xfrm>
            <a:off x="10830185" y="4638206"/>
            <a:ext cx="2462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(512, 512, .. , ..)</a:t>
            </a:r>
            <a:endParaRPr lang="zh-CN" altLang="en-US" sz="28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4E4ABE7-2053-4C6E-A11F-1ABE847EB8BC}"/>
              </a:ext>
            </a:extLst>
          </p:cNvPr>
          <p:cNvSpPr txBox="1"/>
          <p:nvPr/>
        </p:nvSpPr>
        <p:spPr>
          <a:xfrm>
            <a:off x="14934268" y="6048225"/>
            <a:ext cx="1938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经过</a:t>
            </a:r>
            <a:r>
              <a:rPr lang="en-US" altLang="zh-CN" sz="2000" dirty="0" err="1"/>
              <a:t>maxpooling</a:t>
            </a:r>
            <a:r>
              <a:rPr lang="zh-CN" altLang="en-US" sz="2000" dirty="0"/>
              <a:t>尺寸统一为</a:t>
            </a:r>
            <a:r>
              <a:rPr lang="en-US" altLang="zh-CN" sz="2000" dirty="0"/>
              <a:t>7×7</a:t>
            </a:r>
            <a:endParaRPr lang="zh-CN" altLang="en-US" sz="2000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0D12A6F-85F8-459D-B97A-6F4BAC82B5F4}"/>
              </a:ext>
            </a:extLst>
          </p:cNvPr>
          <p:cNvCxnSpPr>
            <a:cxnSpLocks/>
          </p:cNvCxnSpPr>
          <p:nvPr/>
        </p:nvCxnSpPr>
        <p:spPr>
          <a:xfrm flipV="1">
            <a:off x="16372155" y="3989183"/>
            <a:ext cx="907660" cy="3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9CAC0B1D-4A85-4FD4-B178-8C5274999B86}"/>
              </a:ext>
            </a:extLst>
          </p:cNvPr>
          <p:cNvSpPr/>
          <p:nvPr/>
        </p:nvSpPr>
        <p:spPr>
          <a:xfrm>
            <a:off x="17449148" y="3545916"/>
            <a:ext cx="1376163" cy="7943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Two </a:t>
            </a:r>
            <a:r>
              <a:rPr lang="en-US" altLang="zh-CN" sz="2000" dirty="0" err="1"/>
              <a:t>MLPHead</a:t>
            </a:r>
            <a:endParaRPr lang="zh-CN" altLang="en-US" sz="2000" dirty="0"/>
          </a:p>
        </p:txBody>
      </p:sp>
      <p:sp>
        <p:nvSpPr>
          <p:cNvPr id="111" name="左大括号 110">
            <a:extLst>
              <a:ext uri="{FF2B5EF4-FFF2-40B4-BE49-F238E27FC236}">
                <a16:creationId xmlns:a16="http://schemas.microsoft.com/office/drawing/2014/main" id="{C6BD4EFE-BEF6-4B47-9E11-CC8929642E5F}"/>
              </a:ext>
            </a:extLst>
          </p:cNvPr>
          <p:cNvSpPr/>
          <p:nvPr/>
        </p:nvSpPr>
        <p:spPr>
          <a:xfrm rot="5400000">
            <a:off x="10996806" y="-2777603"/>
            <a:ext cx="965093" cy="8848532"/>
          </a:xfrm>
          <a:prstGeom prst="leftBrace">
            <a:avLst>
              <a:gd name="adj1" fmla="val 72287"/>
              <a:gd name="adj2" fmla="val 48935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06BCAF1-B829-4423-95B6-A40A6CB723C6}"/>
              </a:ext>
            </a:extLst>
          </p:cNvPr>
          <p:cNvSpPr txBox="1"/>
          <p:nvPr/>
        </p:nvSpPr>
        <p:spPr>
          <a:xfrm>
            <a:off x="10375301" y="341135"/>
            <a:ext cx="2832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ROI Pooling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5351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C5E2DD0-35E4-407D-911A-DDB832E91783}"/>
              </a:ext>
            </a:extLst>
          </p:cNvPr>
          <p:cNvGrpSpPr/>
          <p:nvPr/>
        </p:nvGrpSpPr>
        <p:grpSpPr>
          <a:xfrm>
            <a:off x="1846384" y="2702390"/>
            <a:ext cx="495116" cy="1026623"/>
            <a:chOff x="11776948" y="1926704"/>
            <a:chExt cx="1147394" cy="1993162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6676F7D1-9F5B-4ACB-80FB-4B23CD0D81B6}"/>
                </a:ext>
              </a:extLst>
            </p:cNvPr>
            <p:cNvSpPr/>
            <p:nvPr/>
          </p:nvSpPr>
          <p:spPr>
            <a:xfrm rot="5400000" flipV="1">
              <a:off x="11027921" y="2675732"/>
              <a:ext cx="1993161" cy="495107"/>
            </a:xfrm>
            <a:prstGeom prst="parallelogram">
              <a:avLst>
                <a:gd name="adj" fmla="val 52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11DD95C0-9699-4D8B-B3E7-56FD0669755C}"/>
                </a:ext>
              </a:extLst>
            </p:cNvPr>
            <p:cNvSpPr/>
            <p:nvPr/>
          </p:nvSpPr>
          <p:spPr>
            <a:xfrm rot="5400000" flipV="1">
              <a:off x="11354064" y="2675729"/>
              <a:ext cx="1993159" cy="495110"/>
            </a:xfrm>
            <a:prstGeom prst="parallelogram">
              <a:avLst>
                <a:gd name="adj" fmla="val 52632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08C6B40C-2A74-4F52-9399-F0B1967FF2FB}"/>
                </a:ext>
              </a:extLst>
            </p:cNvPr>
            <p:cNvSpPr/>
            <p:nvPr/>
          </p:nvSpPr>
          <p:spPr>
            <a:xfrm rot="5400000" flipV="1">
              <a:off x="11680205" y="2675725"/>
              <a:ext cx="1993156" cy="495118"/>
            </a:xfrm>
            <a:prstGeom prst="parallelogram">
              <a:avLst>
                <a:gd name="adj" fmla="val 5263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8CF0EFD-CEC9-43C5-B65B-8927C3DBCD83}"/>
              </a:ext>
            </a:extLst>
          </p:cNvPr>
          <p:cNvSpPr txBox="1"/>
          <p:nvPr/>
        </p:nvSpPr>
        <p:spPr>
          <a:xfrm>
            <a:off x="899398" y="4181130"/>
            <a:ext cx="217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(512,512,7,7)</a:t>
            </a:r>
            <a:endParaRPr lang="zh-CN" altLang="en-US" sz="28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199B464-1A11-46DF-BDC5-872ECC608E8B}"/>
              </a:ext>
            </a:extLst>
          </p:cNvPr>
          <p:cNvCxnSpPr>
            <a:cxnSpLocks/>
          </p:cNvCxnSpPr>
          <p:nvPr/>
        </p:nvCxnSpPr>
        <p:spPr>
          <a:xfrm flipV="1">
            <a:off x="2528565" y="3287435"/>
            <a:ext cx="1291081" cy="3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B30CF3B-E4FC-4B11-B9D1-3EE94CCC1A78}"/>
              </a:ext>
            </a:extLst>
          </p:cNvPr>
          <p:cNvSpPr txBox="1"/>
          <p:nvPr/>
        </p:nvSpPr>
        <p:spPr>
          <a:xfrm>
            <a:off x="2528564" y="2537156"/>
            <a:ext cx="1291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flatten</a:t>
            </a:r>
          </a:p>
          <a:p>
            <a:pPr algn="ctr"/>
            <a:r>
              <a:rPr lang="zh-CN" altLang="en-US" sz="2000" dirty="0"/>
              <a:t>拉直向量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F217B6A-4F92-446E-94EE-EA64258A8779}"/>
              </a:ext>
            </a:extLst>
          </p:cNvPr>
          <p:cNvGrpSpPr/>
          <p:nvPr/>
        </p:nvGrpSpPr>
        <p:grpSpPr>
          <a:xfrm>
            <a:off x="3982764" y="2600130"/>
            <a:ext cx="281471" cy="1374610"/>
            <a:chOff x="6758682" y="3698364"/>
            <a:chExt cx="222213" cy="860721"/>
          </a:xfrm>
        </p:grpSpPr>
        <p:sp>
          <p:nvSpPr>
            <p:cNvPr id="24" name="立方体 23">
              <a:extLst>
                <a:ext uri="{FF2B5EF4-FFF2-40B4-BE49-F238E27FC236}">
                  <a16:creationId xmlns:a16="http://schemas.microsoft.com/office/drawing/2014/main" id="{58F9B019-167D-4F62-9EBD-B79BDFB99824}"/>
                </a:ext>
              </a:extLst>
            </p:cNvPr>
            <p:cNvSpPr/>
            <p:nvPr/>
          </p:nvSpPr>
          <p:spPr>
            <a:xfrm>
              <a:off x="6758682" y="4294742"/>
              <a:ext cx="222213" cy="2643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立方体 24">
              <a:extLst>
                <a:ext uri="{FF2B5EF4-FFF2-40B4-BE49-F238E27FC236}">
                  <a16:creationId xmlns:a16="http://schemas.microsoft.com/office/drawing/2014/main" id="{A65B2FC7-595C-4706-922C-B3AF437486F2}"/>
                </a:ext>
              </a:extLst>
            </p:cNvPr>
            <p:cNvSpPr/>
            <p:nvPr/>
          </p:nvSpPr>
          <p:spPr>
            <a:xfrm>
              <a:off x="6758682" y="4091940"/>
              <a:ext cx="222213" cy="2643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立方体 25">
              <a:extLst>
                <a:ext uri="{FF2B5EF4-FFF2-40B4-BE49-F238E27FC236}">
                  <a16:creationId xmlns:a16="http://schemas.microsoft.com/office/drawing/2014/main" id="{1D1CD84B-9739-4539-A568-721C364D9402}"/>
                </a:ext>
              </a:extLst>
            </p:cNvPr>
            <p:cNvSpPr/>
            <p:nvPr/>
          </p:nvSpPr>
          <p:spPr>
            <a:xfrm>
              <a:off x="6758682" y="3901166"/>
              <a:ext cx="222213" cy="2643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立方体 26">
              <a:extLst>
                <a:ext uri="{FF2B5EF4-FFF2-40B4-BE49-F238E27FC236}">
                  <a16:creationId xmlns:a16="http://schemas.microsoft.com/office/drawing/2014/main" id="{5758ADD5-E50F-44B1-AA7C-26D7FFF91507}"/>
                </a:ext>
              </a:extLst>
            </p:cNvPr>
            <p:cNvSpPr/>
            <p:nvPr/>
          </p:nvSpPr>
          <p:spPr>
            <a:xfrm>
              <a:off x="6758682" y="3698364"/>
              <a:ext cx="222213" cy="2643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613632D-A39A-4317-9917-C63FFAD95B5A}"/>
              </a:ext>
            </a:extLst>
          </p:cNvPr>
          <p:cNvGrpSpPr/>
          <p:nvPr/>
        </p:nvGrpSpPr>
        <p:grpSpPr>
          <a:xfrm>
            <a:off x="4339277" y="2600130"/>
            <a:ext cx="281471" cy="1374610"/>
            <a:chOff x="6758682" y="3698364"/>
            <a:chExt cx="222213" cy="860721"/>
          </a:xfrm>
          <a:solidFill>
            <a:schemeClr val="accent2">
              <a:lumMod val="75000"/>
            </a:schemeClr>
          </a:solidFill>
        </p:grpSpPr>
        <p:sp>
          <p:nvSpPr>
            <p:cNvPr id="30" name="立方体 29">
              <a:extLst>
                <a:ext uri="{FF2B5EF4-FFF2-40B4-BE49-F238E27FC236}">
                  <a16:creationId xmlns:a16="http://schemas.microsoft.com/office/drawing/2014/main" id="{F88FA609-AB5A-424F-B10A-395E91311099}"/>
                </a:ext>
              </a:extLst>
            </p:cNvPr>
            <p:cNvSpPr/>
            <p:nvPr/>
          </p:nvSpPr>
          <p:spPr>
            <a:xfrm>
              <a:off x="6758682" y="4294742"/>
              <a:ext cx="222213" cy="2643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立方体 30">
              <a:extLst>
                <a:ext uri="{FF2B5EF4-FFF2-40B4-BE49-F238E27FC236}">
                  <a16:creationId xmlns:a16="http://schemas.microsoft.com/office/drawing/2014/main" id="{E7454CF7-0F76-4480-B551-01E458400FC6}"/>
                </a:ext>
              </a:extLst>
            </p:cNvPr>
            <p:cNvSpPr/>
            <p:nvPr/>
          </p:nvSpPr>
          <p:spPr>
            <a:xfrm>
              <a:off x="6758682" y="4091940"/>
              <a:ext cx="222213" cy="2643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立方体 31">
              <a:extLst>
                <a:ext uri="{FF2B5EF4-FFF2-40B4-BE49-F238E27FC236}">
                  <a16:creationId xmlns:a16="http://schemas.microsoft.com/office/drawing/2014/main" id="{D80E6843-9F35-44A9-805E-38039CA6F538}"/>
                </a:ext>
              </a:extLst>
            </p:cNvPr>
            <p:cNvSpPr/>
            <p:nvPr/>
          </p:nvSpPr>
          <p:spPr>
            <a:xfrm>
              <a:off x="6758682" y="3901166"/>
              <a:ext cx="222213" cy="2643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立方体 32">
              <a:extLst>
                <a:ext uri="{FF2B5EF4-FFF2-40B4-BE49-F238E27FC236}">
                  <a16:creationId xmlns:a16="http://schemas.microsoft.com/office/drawing/2014/main" id="{996F222F-6875-4665-A8D4-F0017B0CF381}"/>
                </a:ext>
              </a:extLst>
            </p:cNvPr>
            <p:cNvSpPr/>
            <p:nvPr/>
          </p:nvSpPr>
          <p:spPr>
            <a:xfrm>
              <a:off x="6758682" y="3698364"/>
              <a:ext cx="222213" cy="2643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558E61D-2FF6-4A9A-AEAA-D22110B1F8B2}"/>
              </a:ext>
            </a:extLst>
          </p:cNvPr>
          <p:cNvGrpSpPr/>
          <p:nvPr/>
        </p:nvGrpSpPr>
        <p:grpSpPr>
          <a:xfrm>
            <a:off x="4695255" y="2600130"/>
            <a:ext cx="281471" cy="1374610"/>
            <a:chOff x="6758682" y="3698364"/>
            <a:chExt cx="222213" cy="860721"/>
          </a:xfrm>
          <a:solidFill>
            <a:srgbClr val="7030A0"/>
          </a:solidFill>
        </p:grpSpPr>
        <p:sp>
          <p:nvSpPr>
            <p:cNvPr id="35" name="立方体 34">
              <a:extLst>
                <a:ext uri="{FF2B5EF4-FFF2-40B4-BE49-F238E27FC236}">
                  <a16:creationId xmlns:a16="http://schemas.microsoft.com/office/drawing/2014/main" id="{3323D6C5-C678-4F56-A5FE-B6952C0071CA}"/>
                </a:ext>
              </a:extLst>
            </p:cNvPr>
            <p:cNvSpPr/>
            <p:nvPr/>
          </p:nvSpPr>
          <p:spPr>
            <a:xfrm>
              <a:off x="6758682" y="4294742"/>
              <a:ext cx="222213" cy="2643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立方体 35">
              <a:extLst>
                <a:ext uri="{FF2B5EF4-FFF2-40B4-BE49-F238E27FC236}">
                  <a16:creationId xmlns:a16="http://schemas.microsoft.com/office/drawing/2014/main" id="{CE03045A-A0E4-45D3-BCC0-FDA67E30AC3A}"/>
                </a:ext>
              </a:extLst>
            </p:cNvPr>
            <p:cNvSpPr/>
            <p:nvPr/>
          </p:nvSpPr>
          <p:spPr>
            <a:xfrm>
              <a:off x="6758682" y="4091940"/>
              <a:ext cx="222213" cy="2643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立方体 36">
              <a:extLst>
                <a:ext uri="{FF2B5EF4-FFF2-40B4-BE49-F238E27FC236}">
                  <a16:creationId xmlns:a16="http://schemas.microsoft.com/office/drawing/2014/main" id="{0682998D-6919-4E6F-864F-C2544181105B}"/>
                </a:ext>
              </a:extLst>
            </p:cNvPr>
            <p:cNvSpPr/>
            <p:nvPr/>
          </p:nvSpPr>
          <p:spPr>
            <a:xfrm>
              <a:off x="6758682" y="3901166"/>
              <a:ext cx="222213" cy="2643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立方体 37">
              <a:extLst>
                <a:ext uri="{FF2B5EF4-FFF2-40B4-BE49-F238E27FC236}">
                  <a16:creationId xmlns:a16="http://schemas.microsoft.com/office/drawing/2014/main" id="{3790F568-3AE9-4850-81F0-99F518AE4D9D}"/>
                </a:ext>
              </a:extLst>
            </p:cNvPr>
            <p:cNvSpPr/>
            <p:nvPr/>
          </p:nvSpPr>
          <p:spPr>
            <a:xfrm>
              <a:off x="6758682" y="3698364"/>
              <a:ext cx="222213" cy="2643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E72C42F4-7ECE-45DF-9D71-2972F0ACA851}"/>
              </a:ext>
            </a:extLst>
          </p:cNvPr>
          <p:cNvSpPr txBox="1"/>
          <p:nvPr/>
        </p:nvSpPr>
        <p:spPr>
          <a:xfrm>
            <a:off x="3129216" y="4181130"/>
            <a:ext cx="237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(512,512×7×7)</a:t>
            </a:r>
            <a:endParaRPr lang="zh-CN" altLang="en-US" sz="28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B2CF28E-6475-4AF0-8895-6D2A62F5C225}"/>
              </a:ext>
            </a:extLst>
          </p:cNvPr>
          <p:cNvCxnSpPr>
            <a:cxnSpLocks/>
          </p:cNvCxnSpPr>
          <p:nvPr/>
        </p:nvCxnSpPr>
        <p:spPr>
          <a:xfrm>
            <a:off x="5051233" y="3287767"/>
            <a:ext cx="85426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3E34552-A802-4830-BCC6-B59F97DC29BE}"/>
              </a:ext>
            </a:extLst>
          </p:cNvPr>
          <p:cNvSpPr txBox="1"/>
          <p:nvPr/>
        </p:nvSpPr>
        <p:spPr>
          <a:xfrm>
            <a:off x="5153145" y="2887325"/>
            <a:ext cx="752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FC1</a:t>
            </a:r>
            <a:endParaRPr lang="zh-CN" altLang="en-US" sz="2000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5103625-9D69-486E-A27B-FD7E583E908A}"/>
              </a:ext>
            </a:extLst>
          </p:cNvPr>
          <p:cNvGrpSpPr/>
          <p:nvPr/>
        </p:nvGrpSpPr>
        <p:grpSpPr>
          <a:xfrm>
            <a:off x="4338807" y="1304891"/>
            <a:ext cx="281471" cy="1374610"/>
            <a:chOff x="6758682" y="3698364"/>
            <a:chExt cx="222213" cy="860721"/>
          </a:xfrm>
          <a:solidFill>
            <a:schemeClr val="accent2">
              <a:lumMod val="75000"/>
            </a:schemeClr>
          </a:solidFill>
        </p:grpSpPr>
        <p:sp>
          <p:nvSpPr>
            <p:cNvPr id="44" name="立方体 43">
              <a:extLst>
                <a:ext uri="{FF2B5EF4-FFF2-40B4-BE49-F238E27FC236}">
                  <a16:creationId xmlns:a16="http://schemas.microsoft.com/office/drawing/2014/main" id="{C4633831-FE73-49D3-9F63-5E542924FEE2}"/>
                </a:ext>
              </a:extLst>
            </p:cNvPr>
            <p:cNvSpPr/>
            <p:nvPr/>
          </p:nvSpPr>
          <p:spPr>
            <a:xfrm>
              <a:off x="6758682" y="4294742"/>
              <a:ext cx="222213" cy="2643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立方体 44">
              <a:extLst>
                <a:ext uri="{FF2B5EF4-FFF2-40B4-BE49-F238E27FC236}">
                  <a16:creationId xmlns:a16="http://schemas.microsoft.com/office/drawing/2014/main" id="{6CC58734-E89C-4FD7-897D-8FCD80A8153E}"/>
                </a:ext>
              </a:extLst>
            </p:cNvPr>
            <p:cNvSpPr/>
            <p:nvPr/>
          </p:nvSpPr>
          <p:spPr>
            <a:xfrm>
              <a:off x="6758682" y="4091940"/>
              <a:ext cx="222213" cy="2643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立方体 45">
              <a:extLst>
                <a:ext uri="{FF2B5EF4-FFF2-40B4-BE49-F238E27FC236}">
                  <a16:creationId xmlns:a16="http://schemas.microsoft.com/office/drawing/2014/main" id="{9336B06D-03E3-4AA2-895D-BE1621E1BE6A}"/>
                </a:ext>
              </a:extLst>
            </p:cNvPr>
            <p:cNvSpPr/>
            <p:nvPr/>
          </p:nvSpPr>
          <p:spPr>
            <a:xfrm>
              <a:off x="6758682" y="3901166"/>
              <a:ext cx="222213" cy="2643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立方体 46">
              <a:extLst>
                <a:ext uri="{FF2B5EF4-FFF2-40B4-BE49-F238E27FC236}">
                  <a16:creationId xmlns:a16="http://schemas.microsoft.com/office/drawing/2014/main" id="{29A7A7CB-9242-46B7-9121-5C2A06E21EE5}"/>
                </a:ext>
              </a:extLst>
            </p:cNvPr>
            <p:cNvSpPr/>
            <p:nvPr/>
          </p:nvSpPr>
          <p:spPr>
            <a:xfrm>
              <a:off x="6758682" y="3698364"/>
              <a:ext cx="222213" cy="2643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08020E3-7CF6-45D1-B0EE-2D1CC524D287}"/>
              </a:ext>
            </a:extLst>
          </p:cNvPr>
          <p:cNvGrpSpPr/>
          <p:nvPr/>
        </p:nvGrpSpPr>
        <p:grpSpPr>
          <a:xfrm>
            <a:off x="3982763" y="1299212"/>
            <a:ext cx="281471" cy="1374610"/>
            <a:chOff x="6758682" y="3698364"/>
            <a:chExt cx="222213" cy="860721"/>
          </a:xfrm>
        </p:grpSpPr>
        <p:sp>
          <p:nvSpPr>
            <p:cNvPr id="49" name="立方体 48">
              <a:extLst>
                <a:ext uri="{FF2B5EF4-FFF2-40B4-BE49-F238E27FC236}">
                  <a16:creationId xmlns:a16="http://schemas.microsoft.com/office/drawing/2014/main" id="{785A2DE2-F88B-4E95-B856-F1BAF614627F}"/>
                </a:ext>
              </a:extLst>
            </p:cNvPr>
            <p:cNvSpPr/>
            <p:nvPr/>
          </p:nvSpPr>
          <p:spPr>
            <a:xfrm>
              <a:off x="6758682" y="4294742"/>
              <a:ext cx="222213" cy="2643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立方体 49">
              <a:extLst>
                <a:ext uri="{FF2B5EF4-FFF2-40B4-BE49-F238E27FC236}">
                  <a16:creationId xmlns:a16="http://schemas.microsoft.com/office/drawing/2014/main" id="{19B0B0F9-683A-4816-ADEC-669A020B166D}"/>
                </a:ext>
              </a:extLst>
            </p:cNvPr>
            <p:cNvSpPr/>
            <p:nvPr/>
          </p:nvSpPr>
          <p:spPr>
            <a:xfrm>
              <a:off x="6758682" y="4091940"/>
              <a:ext cx="222213" cy="2643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立方体 50">
              <a:extLst>
                <a:ext uri="{FF2B5EF4-FFF2-40B4-BE49-F238E27FC236}">
                  <a16:creationId xmlns:a16="http://schemas.microsoft.com/office/drawing/2014/main" id="{D45DE155-2B39-421B-8202-3B16F364CDF5}"/>
                </a:ext>
              </a:extLst>
            </p:cNvPr>
            <p:cNvSpPr/>
            <p:nvPr/>
          </p:nvSpPr>
          <p:spPr>
            <a:xfrm>
              <a:off x="6758682" y="3901166"/>
              <a:ext cx="222213" cy="2643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立方体 51">
              <a:extLst>
                <a:ext uri="{FF2B5EF4-FFF2-40B4-BE49-F238E27FC236}">
                  <a16:creationId xmlns:a16="http://schemas.microsoft.com/office/drawing/2014/main" id="{1AF0AFB0-8DD5-4E01-9AD7-D81EEA37699E}"/>
                </a:ext>
              </a:extLst>
            </p:cNvPr>
            <p:cNvSpPr/>
            <p:nvPr/>
          </p:nvSpPr>
          <p:spPr>
            <a:xfrm>
              <a:off x="6758682" y="3698364"/>
              <a:ext cx="222213" cy="2643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9591F4D-ED97-4DF4-99D2-9D00DF013486}"/>
              </a:ext>
            </a:extLst>
          </p:cNvPr>
          <p:cNvGrpSpPr/>
          <p:nvPr/>
        </p:nvGrpSpPr>
        <p:grpSpPr>
          <a:xfrm>
            <a:off x="4697325" y="1300341"/>
            <a:ext cx="281471" cy="1374610"/>
            <a:chOff x="6758682" y="3698364"/>
            <a:chExt cx="222213" cy="860721"/>
          </a:xfrm>
          <a:solidFill>
            <a:srgbClr val="7030A0"/>
          </a:solidFill>
        </p:grpSpPr>
        <p:sp>
          <p:nvSpPr>
            <p:cNvPr id="54" name="立方体 53">
              <a:extLst>
                <a:ext uri="{FF2B5EF4-FFF2-40B4-BE49-F238E27FC236}">
                  <a16:creationId xmlns:a16="http://schemas.microsoft.com/office/drawing/2014/main" id="{56BD60C5-0B11-48A3-B9C4-A5D631898929}"/>
                </a:ext>
              </a:extLst>
            </p:cNvPr>
            <p:cNvSpPr/>
            <p:nvPr/>
          </p:nvSpPr>
          <p:spPr>
            <a:xfrm>
              <a:off x="6758682" y="4294742"/>
              <a:ext cx="222213" cy="2643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立方体 54">
              <a:extLst>
                <a:ext uri="{FF2B5EF4-FFF2-40B4-BE49-F238E27FC236}">
                  <a16:creationId xmlns:a16="http://schemas.microsoft.com/office/drawing/2014/main" id="{54928CFB-30BD-44C7-951C-789EEBDC86A4}"/>
                </a:ext>
              </a:extLst>
            </p:cNvPr>
            <p:cNvSpPr/>
            <p:nvPr/>
          </p:nvSpPr>
          <p:spPr>
            <a:xfrm>
              <a:off x="6758682" y="4091940"/>
              <a:ext cx="222213" cy="2643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立方体 55">
              <a:extLst>
                <a:ext uri="{FF2B5EF4-FFF2-40B4-BE49-F238E27FC236}">
                  <a16:creationId xmlns:a16="http://schemas.microsoft.com/office/drawing/2014/main" id="{8BFC4174-D18E-4BE8-AC8D-B7C572149418}"/>
                </a:ext>
              </a:extLst>
            </p:cNvPr>
            <p:cNvSpPr/>
            <p:nvPr/>
          </p:nvSpPr>
          <p:spPr>
            <a:xfrm>
              <a:off x="6758682" y="3901166"/>
              <a:ext cx="222213" cy="2643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立方体 56">
              <a:extLst>
                <a:ext uri="{FF2B5EF4-FFF2-40B4-BE49-F238E27FC236}">
                  <a16:creationId xmlns:a16="http://schemas.microsoft.com/office/drawing/2014/main" id="{89925312-BD0A-4657-9D65-F13007846370}"/>
                </a:ext>
              </a:extLst>
            </p:cNvPr>
            <p:cNvSpPr/>
            <p:nvPr/>
          </p:nvSpPr>
          <p:spPr>
            <a:xfrm>
              <a:off x="6758682" y="3698364"/>
              <a:ext cx="222213" cy="2643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D90FE44D-9201-402A-8510-7847AAAF37D6}"/>
              </a:ext>
            </a:extLst>
          </p:cNvPr>
          <p:cNvGrpSpPr/>
          <p:nvPr/>
        </p:nvGrpSpPr>
        <p:grpSpPr>
          <a:xfrm>
            <a:off x="10668576" y="3354188"/>
            <a:ext cx="993962" cy="1374610"/>
            <a:chOff x="5998965" y="2600130"/>
            <a:chExt cx="993962" cy="1374610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C7706BA7-90E8-4337-BE4E-0F9E2C4005C3}"/>
                </a:ext>
              </a:extLst>
            </p:cNvPr>
            <p:cNvGrpSpPr/>
            <p:nvPr/>
          </p:nvGrpSpPr>
          <p:grpSpPr>
            <a:xfrm>
              <a:off x="5998965" y="2600130"/>
              <a:ext cx="281471" cy="1374610"/>
              <a:chOff x="6758682" y="3698364"/>
              <a:chExt cx="222213" cy="860721"/>
            </a:xfrm>
          </p:grpSpPr>
          <p:sp>
            <p:nvSpPr>
              <p:cNvPr id="59" name="立方体 58">
                <a:extLst>
                  <a:ext uri="{FF2B5EF4-FFF2-40B4-BE49-F238E27FC236}">
                    <a16:creationId xmlns:a16="http://schemas.microsoft.com/office/drawing/2014/main" id="{1F8E3BD4-C807-4F46-84C0-93A5E63654B4}"/>
                  </a:ext>
                </a:extLst>
              </p:cNvPr>
              <p:cNvSpPr/>
              <p:nvPr/>
            </p:nvSpPr>
            <p:spPr>
              <a:xfrm>
                <a:off x="6758682" y="4294742"/>
                <a:ext cx="222213" cy="264343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立方体 59">
                <a:extLst>
                  <a:ext uri="{FF2B5EF4-FFF2-40B4-BE49-F238E27FC236}">
                    <a16:creationId xmlns:a16="http://schemas.microsoft.com/office/drawing/2014/main" id="{09D955AB-DAFF-4607-86EB-C3D535EEB8D5}"/>
                  </a:ext>
                </a:extLst>
              </p:cNvPr>
              <p:cNvSpPr/>
              <p:nvPr/>
            </p:nvSpPr>
            <p:spPr>
              <a:xfrm>
                <a:off x="6758682" y="4091940"/>
                <a:ext cx="222213" cy="264343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立方体 60">
                <a:extLst>
                  <a:ext uri="{FF2B5EF4-FFF2-40B4-BE49-F238E27FC236}">
                    <a16:creationId xmlns:a16="http://schemas.microsoft.com/office/drawing/2014/main" id="{DD43D6CB-AEAF-4D5C-9B60-DBC6EC910FF2}"/>
                  </a:ext>
                </a:extLst>
              </p:cNvPr>
              <p:cNvSpPr/>
              <p:nvPr/>
            </p:nvSpPr>
            <p:spPr>
              <a:xfrm>
                <a:off x="6758682" y="3901166"/>
                <a:ext cx="222213" cy="264343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立方体 61">
                <a:extLst>
                  <a:ext uri="{FF2B5EF4-FFF2-40B4-BE49-F238E27FC236}">
                    <a16:creationId xmlns:a16="http://schemas.microsoft.com/office/drawing/2014/main" id="{A9610CBA-CA7E-44D3-B70B-E0C3A9B737B1}"/>
                  </a:ext>
                </a:extLst>
              </p:cNvPr>
              <p:cNvSpPr/>
              <p:nvPr/>
            </p:nvSpPr>
            <p:spPr>
              <a:xfrm>
                <a:off x="6758682" y="3698364"/>
                <a:ext cx="222213" cy="264343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F63D4F2B-82B5-4080-9398-26FBB09F44D1}"/>
                </a:ext>
              </a:extLst>
            </p:cNvPr>
            <p:cNvGrpSpPr/>
            <p:nvPr/>
          </p:nvGrpSpPr>
          <p:grpSpPr>
            <a:xfrm>
              <a:off x="6355478" y="2600130"/>
              <a:ext cx="281471" cy="1374610"/>
              <a:chOff x="6758682" y="3698364"/>
              <a:chExt cx="222213" cy="860721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4" name="立方体 63">
                <a:extLst>
                  <a:ext uri="{FF2B5EF4-FFF2-40B4-BE49-F238E27FC236}">
                    <a16:creationId xmlns:a16="http://schemas.microsoft.com/office/drawing/2014/main" id="{DAD5CCEA-4493-478B-B8AB-705BC09C7D04}"/>
                  </a:ext>
                </a:extLst>
              </p:cNvPr>
              <p:cNvSpPr/>
              <p:nvPr/>
            </p:nvSpPr>
            <p:spPr>
              <a:xfrm>
                <a:off x="6758682" y="4294742"/>
                <a:ext cx="222213" cy="264343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立方体 64">
                <a:extLst>
                  <a:ext uri="{FF2B5EF4-FFF2-40B4-BE49-F238E27FC236}">
                    <a16:creationId xmlns:a16="http://schemas.microsoft.com/office/drawing/2014/main" id="{71840A16-B706-4121-A7C4-E2C6D8DA8A1D}"/>
                  </a:ext>
                </a:extLst>
              </p:cNvPr>
              <p:cNvSpPr/>
              <p:nvPr/>
            </p:nvSpPr>
            <p:spPr>
              <a:xfrm>
                <a:off x="6758682" y="4091940"/>
                <a:ext cx="222213" cy="264343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立方体 65">
                <a:extLst>
                  <a:ext uri="{FF2B5EF4-FFF2-40B4-BE49-F238E27FC236}">
                    <a16:creationId xmlns:a16="http://schemas.microsoft.com/office/drawing/2014/main" id="{999A30C9-D28F-44B5-9C83-9C1EAF43D502}"/>
                  </a:ext>
                </a:extLst>
              </p:cNvPr>
              <p:cNvSpPr/>
              <p:nvPr/>
            </p:nvSpPr>
            <p:spPr>
              <a:xfrm>
                <a:off x="6758682" y="3901166"/>
                <a:ext cx="222213" cy="264343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" name="立方体 66">
                <a:extLst>
                  <a:ext uri="{FF2B5EF4-FFF2-40B4-BE49-F238E27FC236}">
                    <a16:creationId xmlns:a16="http://schemas.microsoft.com/office/drawing/2014/main" id="{CF8030FF-EA24-4377-AE1A-7FCFC8DD4469}"/>
                  </a:ext>
                </a:extLst>
              </p:cNvPr>
              <p:cNvSpPr/>
              <p:nvPr/>
            </p:nvSpPr>
            <p:spPr>
              <a:xfrm>
                <a:off x="6758682" y="3698364"/>
                <a:ext cx="222213" cy="264343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4F57B8B-86DB-4483-BA22-42FA0176CE97}"/>
                </a:ext>
              </a:extLst>
            </p:cNvPr>
            <p:cNvGrpSpPr/>
            <p:nvPr/>
          </p:nvGrpSpPr>
          <p:grpSpPr>
            <a:xfrm>
              <a:off x="6711456" y="2600130"/>
              <a:ext cx="281471" cy="1374610"/>
              <a:chOff x="6758682" y="3698364"/>
              <a:chExt cx="222213" cy="860721"/>
            </a:xfrm>
            <a:solidFill>
              <a:srgbClr val="7030A0"/>
            </a:solidFill>
          </p:grpSpPr>
          <p:sp>
            <p:nvSpPr>
              <p:cNvPr id="69" name="立方体 68">
                <a:extLst>
                  <a:ext uri="{FF2B5EF4-FFF2-40B4-BE49-F238E27FC236}">
                    <a16:creationId xmlns:a16="http://schemas.microsoft.com/office/drawing/2014/main" id="{5B14DC18-B655-426B-9654-75CFACBAE879}"/>
                  </a:ext>
                </a:extLst>
              </p:cNvPr>
              <p:cNvSpPr/>
              <p:nvPr/>
            </p:nvSpPr>
            <p:spPr>
              <a:xfrm>
                <a:off x="6758682" y="4294742"/>
                <a:ext cx="222213" cy="264343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0" name="立方体 69">
                <a:extLst>
                  <a:ext uri="{FF2B5EF4-FFF2-40B4-BE49-F238E27FC236}">
                    <a16:creationId xmlns:a16="http://schemas.microsoft.com/office/drawing/2014/main" id="{31B012C9-37DE-441C-98E3-F43668C0C4A5}"/>
                  </a:ext>
                </a:extLst>
              </p:cNvPr>
              <p:cNvSpPr/>
              <p:nvPr/>
            </p:nvSpPr>
            <p:spPr>
              <a:xfrm>
                <a:off x="6758682" y="4091940"/>
                <a:ext cx="222213" cy="264343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1" name="立方体 70">
                <a:extLst>
                  <a:ext uri="{FF2B5EF4-FFF2-40B4-BE49-F238E27FC236}">
                    <a16:creationId xmlns:a16="http://schemas.microsoft.com/office/drawing/2014/main" id="{690DD0C7-2E55-4560-A5CE-C4610A1A9C7F}"/>
                  </a:ext>
                </a:extLst>
              </p:cNvPr>
              <p:cNvSpPr/>
              <p:nvPr/>
            </p:nvSpPr>
            <p:spPr>
              <a:xfrm>
                <a:off x="6758682" y="3901166"/>
                <a:ext cx="222213" cy="264343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立方体 71">
                <a:extLst>
                  <a:ext uri="{FF2B5EF4-FFF2-40B4-BE49-F238E27FC236}">
                    <a16:creationId xmlns:a16="http://schemas.microsoft.com/office/drawing/2014/main" id="{DED93368-6760-4284-B16A-5BD461456C20}"/>
                  </a:ext>
                </a:extLst>
              </p:cNvPr>
              <p:cNvSpPr/>
              <p:nvPr/>
            </p:nvSpPr>
            <p:spPr>
              <a:xfrm>
                <a:off x="6758682" y="3698364"/>
                <a:ext cx="222213" cy="264343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7026EA20-7D75-488F-9822-6551FFEBE419}"/>
              </a:ext>
            </a:extLst>
          </p:cNvPr>
          <p:cNvSpPr txBox="1"/>
          <p:nvPr/>
        </p:nvSpPr>
        <p:spPr>
          <a:xfrm>
            <a:off x="5599733" y="4170927"/>
            <a:ext cx="1792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(512,1024)</a:t>
            </a:r>
            <a:endParaRPr lang="zh-CN" altLang="en-US" sz="2800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488CA232-C501-4DF8-BD71-8D6BDB257699}"/>
              </a:ext>
            </a:extLst>
          </p:cNvPr>
          <p:cNvCxnSpPr>
            <a:cxnSpLocks/>
          </p:cNvCxnSpPr>
          <p:nvPr/>
        </p:nvCxnSpPr>
        <p:spPr>
          <a:xfrm>
            <a:off x="7067434" y="3287435"/>
            <a:ext cx="85426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AF1AA118-DBC3-443B-940D-8A730FFE550C}"/>
              </a:ext>
            </a:extLst>
          </p:cNvPr>
          <p:cNvSpPr txBox="1"/>
          <p:nvPr/>
        </p:nvSpPr>
        <p:spPr>
          <a:xfrm>
            <a:off x="7169346" y="2886993"/>
            <a:ext cx="752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FC2</a:t>
            </a:r>
            <a:endParaRPr lang="zh-CN" altLang="en-US" sz="20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F1C7AB9-1886-4388-8F4D-4728E0402A6C}"/>
              </a:ext>
            </a:extLst>
          </p:cNvPr>
          <p:cNvSpPr txBox="1"/>
          <p:nvPr/>
        </p:nvSpPr>
        <p:spPr>
          <a:xfrm>
            <a:off x="7615934" y="4181130"/>
            <a:ext cx="1792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(512,1024)</a:t>
            </a:r>
            <a:endParaRPr lang="zh-CN" altLang="en-US" sz="2800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C3867856-8EF8-496D-8F36-7DA7CE7CA149}"/>
              </a:ext>
            </a:extLst>
          </p:cNvPr>
          <p:cNvCxnSpPr>
            <a:cxnSpLocks/>
          </p:cNvCxnSpPr>
          <p:nvPr/>
        </p:nvCxnSpPr>
        <p:spPr>
          <a:xfrm flipV="1">
            <a:off x="9177101" y="2560016"/>
            <a:ext cx="1309562" cy="7502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9B3D423-0A1C-4105-BA4A-E7A6E42DB4E0}"/>
              </a:ext>
            </a:extLst>
          </p:cNvPr>
          <p:cNvSpPr txBox="1"/>
          <p:nvPr/>
        </p:nvSpPr>
        <p:spPr>
          <a:xfrm>
            <a:off x="9455705" y="2450393"/>
            <a:ext cx="752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FC3</a:t>
            </a:r>
            <a:endParaRPr lang="zh-CN" altLang="en-US" sz="2000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4A281E0-7C82-46CE-AB44-AEF77FD7B866}"/>
              </a:ext>
            </a:extLst>
          </p:cNvPr>
          <p:cNvCxnSpPr>
            <a:cxnSpLocks/>
          </p:cNvCxnSpPr>
          <p:nvPr/>
        </p:nvCxnSpPr>
        <p:spPr>
          <a:xfrm>
            <a:off x="9177101" y="3292693"/>
            <a:ext cx="1310400" cy="7488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068175-58B7-4381-AEE1-27757A2F8181}"/>
              </a:ext>
            </a:extLst>
          </p:cNvPr>
          <p:cNvSpPr txBox="1"/>
          <p:nvPr/>
        </p:nvSpPr>
        <p:spPr>
          <a:xfrm>
            <a:off x="9455705" y="3711202"/>
            <a:ext cx="752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FC4</a:t>
            </a:r>
            <a:endParaRPr lang="zh-CN" altLang="en-US" sz="2000" dirty="0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187898CE-8BC4-478F-A1D9-C1D908497C0E}"/>
              </a:ext>
            </a:extLst>
          </p:cNvPr>
          <p:cNvGrpSpPr/>
          <p:nvPr/>
        </p:nvGrpSpPr>
        <p:grpSpPr>
          <a:xfrm>
            <a:off x="5976200" y="2599798"/>
            <a:ext cx="993962" cy="1374610"/>
            <a:chOff x="5998965" y="2600130"/>
            <a:chExt cx="993962" cy="1374610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83C71610-07F4-425D-BA74-0AD1307D3AF9}"/>
                </a:ext>
              </a:extLst>
            </p:cNvPr>
            <p:cNvGrpSpPr/>
            <p:nvPr/>
          </p:nvGrpSpPr>
          <p:grpSpPr>
            <a:xfrm>
              <a:off x="5998965" y="2600130"/>
              <a:ext cx="281471" cy="1374610"/>
              <a:chOff x="6758682" y="3698364"/>
              <a:chExt cx="222213" cy="860721"/>
            </a:xfrm>
          </p:grpSpPr>
          <p:sp>
            <p:nvSpPr>
              <p:cNvPr id="129" name="立方体 128">
                <a:extLst>
                  <a:ext uri="{FF2B5EF4-FFF2-40B4-BE49-F238E27FC236}">
                    <a16:creationId xmlns:a16="http://schemas.microsoft.com/office/drawing/2014/main" id="{B02B9DBC-2DF8-4F40-A15B-0B924D4BED0B}"/>
                  </a:ext>
                </a:extLst>
              </p:cNvPr>
              <p:cNvSpPr/>
              <p:nvPr/>
            </p:nvSpPr>
            <p:spPr>
              <a:xfrm>
                <a:off x="6758682" y="4294742"/>
                <a:ext cx="222213" cy="264343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0" name="立方体 129">
                <a:extLst>
                  <a:ext uri="{FF2B5EF4-FFF2-40B4-BE49-F238E27FC236}">
                    <a16:creationId xmlns:a16="http://schemas.microsoft.com/office/drawing/2014/main" id="{C4E7F906-CB19-4B2A-A2DF-DDAA874B8D31}"/>
                  </a:ext>
                </a:extLst>
              </p:cNvPr>
              <p:cNvSpPr/>
              <p:nvPr/>
            </p:nvSpPr>
            <p:spPr>
              <a:xfrm>
                <a:off x="6758682" y="4091940"/>
                <a:ext cx="222213" cy="264343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1" name="立方体 130">
                <a:extLst>
                  <a:ext uri="{FF2B5EF4-FFF2-40B4-BE49-F238E27FC236}">
                    <a16:creationId xmlns:a16="http://schemas.microsoft.com/office/drawing/2014/main" id="{F5B44B36-C14E-4E09-BF87-65261FC42C0A}"/>
                  </a:ext>
                </a:extLst>
              </p:cNvPr>
              <p:cNvSpPr/>
              <p:nvPr/>
            </p:nvSpPr>
            <p:spPr>
              <a:xfrm>
                <a:off x="6758682" y="3901166"/>
                <a:ext cx="222213" cy="264343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立方体 131">
                <a:extLst>
                  <a:ext uri="{FF2B5EF4-FFF2-40B4-BE49-F238E27FC236}">
                    <a16:creationId xmlns:a16="http://schemas.microsoft.com/office/drawing/2014/main" id="{0C64F555-3E8B-4630-95A4-0426BFB58B20}"/>
                  </a:ext>
                </a:extLst>
              </p:cNvPr>
              <p:cNvSpPr/>
              <p:nvPr/>
            </p:nvSpPr>
            <p:spPr>
              <a:xfrm>
                <a:off x="6758682" y="3698364"/>
                <a:ext cx="222213" cy="264343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271F644E-1872-44A5-9348-CCD01E1F4150}"/>
                </a:ext>
              </a:extLst>
            </p:cNvPr>
            <p:cNvGrpSpPr/>
            <p:nvPr/>
          </p:nvGrpSpPr>
          <p:grpSpPr>
            <a:xfrm>
              <a:off x="6355478" y="2600130"/>
              <a:ext cx="281471" cy="1374610"/>
              <a:chOff x="6758682" y="3698364"/>
              <a:chExt cx="222213" cy="860721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5" name="立方体 124">
                <a:extLst>
                  <a:ext uri="{FF2B5EF4-FFF2-40B4-BE49-F238E27FC236}">
                    <a16:creationId xmlns:a16="http://schemas.microsoft.com/office/drawing/2014/main" id="{787A4E70-311D-4F31-BB4D-D9DED4E5F191}"/>
                  </a:ext>
                </a:extLst>
              </p:cNvPr>
              <p:cNvSpPr/>
              <p:nvPr/>
            </p:nvSpPr>
            <p:spPr>
              <a:xfrm>
                <a:off x="6758682" y="4294742"/>
                <a:ext cx="222213" cy="264343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立方体 125">
                <a:extLst>
                  <a:ext uri="{FF2B5EF4-FFF2-40B4-BE49-F238E27FC236}">
                    <a16:creationId xmlns:a16="http://schemas.microsoft.com/office/drawing/2014/main" id="{5A679203-2737-4E43-A7F9-772A2F172327}"/>
                  </a:ext>
                </a:extLst>
              </p:cNvPr>
              <p:cNvSpPr/>
              <p:nvPr/>
            </p:nvSpPr>
            <p:spPr>
              <a:xfrm>
                <a:off x="6758682" y="4091940"/>
                <a:ext cx="222213" cy="264343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7" name="立方体 126">
                <a:extLst>
                  <a:ext uri="{FF2B5EF4-FFF2-40B4-BE49-F238E27FC236}">
                    <a16:creationId xmlns:a16="http://schemas.microsoft.com/office/drawing/2014/main" id="{0AFC0347-5ECA-45D8-9F3E-8DC6C9A3620C}"/>
                  </a:ext>
                </a:extLst>
              </p:cNvPr>
              <p:cNvSpPr/>
              <p:nvPr/>
            </p:nvSpPr>
            <p:spPr>
              <a:xfrm>
                <a:off x="6758682" y="3901166"/>
                <a:ext cx="222213" cy="264343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立方体 127">
                <a:extLst>
                  <a:ext uri="{FF2B5EF4-FFF2-40B4-BE49-F238E27FC236}">
                    <a16:creationId xmlns:a16="http://schemas.microsoft.com/office/drawing/2014/main" id="{C4A43540-1710-47CE-A266-803BD0A7702B}"/>
                  </a:ext>
                </a:extLst>
              </p:cNvPr>
              <p:cNvSpPr/>
              <p:nvPr/>
            </p:nvSpPr>
            <p:spPr>
              <a:xfrm>
                <a:off x="6758682" y="3698364"/>
                <a:ext cx="222213" cy="264343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EA85BFEF-4FD8-414C-A3A3-CCE8E258EDFA}"/>
                </a:ext>
              </a:extLst>
            </p:cNvPr>
            <p:cNvGrpSpPr/>
            <p:nvPr/>
          </p:nvGrpSpPr>
          <p:grpSpPr>
            <a:xfrm>
              <a:off x="6711456" y="2600130"/>
              <a:ext cx="281471" cy="1374610"/>
              <a:chOff x="6758682" y="3698364"/>
              <a:chExt cx="222213" cy="860721"/>
            </a:xfrm>
            <a:solidFill>
              <a:srgbClr val="7030A0"/>
            </a:solidFill>
          </p:grpSpPr>
          <p:sp>
            <p:nvSpPr>
              <p:cNvPr id="121" name="立方体 120">
                <a:extLst>
                  <a:ext uri="{FF2B5EF4-FFF2-40B4-BE49-F238E27FC236}">
                    <a16:creationId xmlns:a16="http://schemas.microsoft.com/office/drawing/2014/main" id="{FA574B0E-F4B3-4DE1-AFF8-5F3354982A3A}"/>
                  </a:ext>
                </a:extLst>
              </p:cNvPr>
              <p:cNvSpPr/>
              <p:nvPr/>
            </p:nvSpPr>
            <p:spPr>
              <a:xfrm>
                <a:off x="6758682" y="4294742"/>
                <a:ext cx="222213" cy="264343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立方体 121">
                <a:extLst>
                  <a:ext uri="{FF2B5EF4-FFF2-40B4-BE49-F238E27FC236}">
                    <a16:creationId xmlns:a16="http://schemas.microsoft.com/office/drawing/2014/main" id="{EAA9FFD9-0EEC-4B3F-BD45-AC2A4D37B311}"/>
                  </a:ext>
                </a:extLst>
              </p:cNvPr>
              <p:cNvSpPr/>
              <p:nvPr/>
            </p:nvSpPr>
            <p:spPr>
              <a:xfrm>
                <a:off x="6758682" y="4091940"/>
                <a:ext cx="222213" cy="264343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3" name="立方体 122">
                <a:extLst>
                  <a:ext uri="{FF2B5EF4-FFF2-40B4-BE49-F238E27FC236}">
                    <a16:creationId xmlns:a16="http://schemas.microsoft.com/office/drawing/2014/main" id="{99483738-7D58-418A-8665-CC9F2EFFE923}"/>
                  </a:ext>
                </a:extLst>
              </p:cNvPr>
              <p:cNvSpPr/>
              <p:nvPr/>
            </p:nvSpPr>
            <p:spPr>
              <a:xfrm>
                <a:off x="6758682" y="3901166"/>
                <a:ext cx="222213" cy="264343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4" name="立方体 123">
                <a:extLst>
                  <a:ext uri="{FF2B5EF4-FFF2-40B4-BE49-F238E27FC236}">
                    <a16:creationId xmlns:a16="http://schemas.microsoft.com/office/drawing/2014/main" id="{A1467AB5-B474-4232-A2CD-B9758D0E23B9}"/>
                  </a:ext>
                </a:extLst>
              </p:cNvPr>
              <p:cNvSpPr/>
              <p:nvPr/>
            </p:nvSpPr>
            <p:spPr>
              <a:xfrm>
                <a:off x="6758682" y="3698364"/>
                <a:ext cx="222213" cy="264343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49" name="立方体 148">
            <a:extLst>
              <a:ext uri="{FF2B5EF4-FFF2-40B4-BE49-F238E27FC236}">
                <a16:creationId xmlns:a16="http://schemas.microsoft.com/office/drawing/2014/main" id="{78331CC3-DE3D-4AF6-9F12-4398CE9C8445}"/>
              </a:ext>
            </a:extLst>
          </p:cNvPr>
          <p:cNvSpPr/>
          <p:nvPr/>
        </p:nvSpPr>
        <p:spPr>
          <a:xfrm>
            <a:off x="5976199" y="2247844"/>
            <a:ext cx="281471" cy="4221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0" name="立方体 149">
            <a:extLst>
              <a:ext uri="{FF2B5EF4-FFF2-40B4-BE49-F238E27FC236}">
                <a16:creationId xmlns:a16="http://schemas.microsoft.com/office/drawing/2014/main" id="{7EAC19C4-3A7A-498F-AFBA-B7611DA4E72B}"/>
              </a:ext>
            </a:extLst>
          </p:cNvPr>
          <p:cNvSpPr/>
          <p:nvPr/>
        </p:nvSpPr>
        <p:spPr>
          <a:xfrm>
            <a:off x="6333712" y="2251654"/>
            <a:ext cx="281471" cy="422168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1" name="立方体 150">
            <a:extLst>
              <a:ext uri="{FF2B5EF4-FFF2-40B4-BE49-F238E27FC236}">
                <a16:creationId xmlns:a16="http://schemas.microsoft.com/office/drawing/2014/main" id="{3AF71925-4C94-482C-871F-4F0D56BC66D4}"/>
              </a:ext>
            </a:extLst>
          </p:cNvPr>
          <p:cNvSpPr/>
          <p:nvPr/>
        </p:nvSpPr>
        <p:spPr>
          <a:xfrm>
            <a:off x="6689337" y="2248834"/>
            <a:ext cx="281471" cy="42216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C1AC6FD8-E6E8-4580-9C71-CFEEAB8FACE4}"/>
              </a:ext>
            </a:extLst>
          </p:cNvPr>
          <p:cNvGrpSpPr/>
          <p:nvPr/>
        </p:nvGrpSpPr>
        <p:grpSpPr>
          <a:xfrm>
            <a:off x="7981926" y="2247288"/>
            <a:ext cx="994609" cy="1726564"/>
            <a:chOff x="7981926" y="2247288"/>
            <a:chExt cx="994609" cy="1726564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24A8CDF0-EE4B-44DE-BECB-7E7ACFEA341D}"/>
                </a:ext>
              </a:extLst>
            </p:cNvPr>
            <p:cNvGrpSpPr/>
            <p:nvPr/>
          </p:nvGrpSpPr>
          <p:grpSpPr>
            <a:xfrm>
              <a:off x="7981927" y="2599242"/>
              <a:ext cx="993962" cy="1374610"/>
              <a:chOff x="5998965" y="2600130"/>
              <a:chExt cx="993962" cy="1374610"/>
            </a:xfrm>
          </p:grpSpPr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01CB4704-3B06-4ECA-9A51-4F2966B3DC1F}"/>
                  </a:ext>
                </a:extLst>
              </p:cNvPr>
              <p:cNvGrpSpPr/>
              <p:nvPr/>
            </p:nvGrpSpPr>
            <p:grpSpPr>
              <a:xfrm>
                <a:off x="5998965" y="2600130"/>
                <a:ext cx="281471" cy="1374610"/>
                <a:chOff x="6758682" y="3698364"/>
                <a:chExt cx="222213" cy="860721"/>
              </a:xfrm>
            </p:grpSpPr>
            <p:sp>
              <p:nvSpPr>
                <p:cNvPr id="164" name="立方体 163">
                  <a:extLst>
                    <a:ext uri="{FF2B5EF4-FFF2-40B4-BE49-F238E27FC236}">
                      <a16:creationId xmlns:a16="http://schemas.microsoft.com/office/drawing/2014/main" id="{94A52B5F-6D40-479C-A8FB-B90F9136E118}"/>
                    </a:ext>
                  </a:extLst>
                </p:cNvPr>
                <p:cNvSpPr/>
                <p:nvPr/>
              </p:nvSpPr>
              <p:spPr>
                <a:xfrm>
                  <a:off x="6758682" y="4294742"/>
                  <a:ext cx="222213" cy="264343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5" name="立方体 164">
                  <a:extLst>
                    <a:ext uri="{FF2B5EF4-FFF2-40B4-BE49-F238E27FC236}">
                      <a16:creationId xmlns:a16="http://schemas.microsoft.com/office/drawing/2014/main" id="{C2BA563B-1DB6-4F96-A8FE-095AF65CFC1A}"/>
                    </a:ext>
                  </a:extLst>
                </p:cNvPr>
                <p:cNvSpPr/>
                <p:nvPr/>
              </p:nvSpPr>
              <p:spPr>
                <a:xfrm>
                  <a:off x="6758682" y="4091940"/>
                  <a:ext cx="222213" cy="264343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6" name="立方体 165">
                  <a:extLst>
                    <a:ext uri="{FF2B5EF4-FFF2-40B4-BE49-F238E27FC236}">
                      <a16:creationId xmlns:a16="http://schemas.microsoft.com/office/drawing/2014/main" id="{4C8BC56F-CD8D-4EFA-B37E-6FD19228E495}"/>
                    </a:ext>
                  </a:extLst>
                </p:cNvPr>
                <p:cNvSpPr/>
                <p:nvPr/>
              </p:nvSpPr>
              <p:spPr>
                <a:xfrm>
                  <a:off x="6758682" y="3901166"/>
                  <a:ext cx="222213" cy="264343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7" name="立方体 166">
                  <a:extLst>
                    <a:ext uri="{FF2B5EF4-FFF2-40B4-BE49-F238E27FC236}">
                      <a16:creationId xmlns:a16="http://schemas.microsoft.com/office/drawing/2014/main" id="{07A34029-FB0F-4DC5-A372-5A363B478100}"/>
                    </a:ext>
                  </a:extLst>
                </p:cNvPr>
                <p:cNvSpPr/>
                <p:nvPr/>
              </p:nvSpPr>
              <p:spPr>
                <a:xfrm>
                  <a:off x="6758682" y="3698364"/>
                  <a:ext cx="222213" cy="264343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54" name="组合 153">
                <a:extLst>
                  <a:ext uri="{FF2B5EF4-FFF2-40B4-BE49-F238E27FC236}">
                    <a16:creationId xmlns:a16="http://schemas.microsoft.com/office/drawing/2014/main" id="{497EEA09-A243-4216-9834-227EB01E3707}"/>
                  </a:ext>
                </a:extLst>
              </p:cNvPr>
              <p:cNvGrpSpPr/>
              <p:nvPr/>
            </p:nvGrpSpPr>
            <p:grpSpPr>
              <a:xfrm>
                <a:off x="6355478" y="2600130"/>
                <a:ext cx="281471" cy="1374610"/>
                <a:chOff x="6758682" y="3698364"/>
                <a:chExt cx="222213" cy="860721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60" name="立方体 159">
                  <a:extLst>
                    <a:ext uri="{FF2B5EF4-FFF2-40B4-BE49-F238E27FC236}">
                      <a16:creationId xmlns:a16="http://schemas.microsoft.com/office/drawing/2014/main" id="{0F78976F-F157-4170-9D2F-9AFAC4EEA9DB}"/>
                    </a:ext>
                  </a:extLst>
                </p:cNvPr>
                <p:cNvSpPr/>
                <p:nvPr/>
              </p:nvSpPr>
              <p:spPr>
                <a:xfrm>
                  <a:off x="6758682" y="4294742"/>
                  <a:ext cx="222213" cy="264343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1" name="立方体 160">
                  <a:extLst>
                    <a:ext uri="{FF2B5EF4-FFF2-40B4-BE49-F238E27FC236}">
                      <a16:creationId xmlns:a16="http://schemas.microsoft.com/office/drawing/2014/main" id="{10D80EAC-A8FF-4659-825B-A30689C9073F}"/>
                    </a:ext>
                  </a:extLst>
                </p:cNvPr>
                <p:cNvSpPr/>
                <p:nvPr/>
              </p:nvSpPr>
              <p:spPr>
                <a:xfrm>
                  <a:off x="6758682" y="4091940"/>
                  <a:ext cx="222213" cy="264343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2" name="立方体 161">
                  <a:extLst>
                    <a:ext uri="{FF2B5EF4-FFF2-40B4-BE49-F238E27FC236}">
                      <a16:creationId xmlns:a16="http://schemas.microsoft.com/office/drawing/2014/main" id="{9122AF6F-57AA-49A5-890E-4E4756BCA2CF}"/>
                    </a:ext>
                  </a:extLst>
                </p:cNvPr>
                <p:cNvSpPr/>
                <p:nvPr/>
              </p:nvSpPr>
              <p:spPr>
                <a:xfrm>
                  <a:off x="6758682" y="3901166"/>
                  <a:ext cx="222213" cy="264343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3" name="立方体 162">
                  <a:extLst>
                    <a:ext uri="{FF2B5EF4-FFF2-40B4-BE49-F238E27FC236}">
                      <a16:creationId xmlns:a16="http://schemas.microsoft.com/office/drawing/2014/main" id="{D4DBB801-908B-472D-AA16-0084B6DA632D}"/>
                    </a:ext>
                  </a:extLst>
                </p:cNvPr>
                <p:cNvSpPr/>
                <p:nvPr/>
              </p:nvSpPr>
              <p:spPr>
                <a:xfrm>
                  <a:off x="6758682" y="3698364"/>
                  <a:ext cx="222213" cy="264343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D9385DC0-C193-4492-8BD4-ADA5F541A1B3}"/>
                  </a:ext>
                </a:extLst>
              </p:cNvPr>
              <p:cNvGrpSpPr/>
              <p:nvPr/>
            </p:nvGrpSpPr>
            <p:grpSpPr>
              <a:xfrm>
                <a:off x="6711456" y="2600130"/>
                <a:ext cx="281471" cy="1374610"/>
                <a:chOff x="6758682" y="3698364"/>
                <a:chExt cx="222213" cy="860721"/>
              </a:xfrm>
              <a:solidFill>
                <a:srgbClr val="7030A0"/>
              </a:solidFill>
            </p:grpSpPr>
            <p:sp>
              <p:nvSpPr>
                <p:cNvPr id="156" name="立方体 155">
                  <a:extLst>
                    <a:ext uri="{FF2B5EF4-FFF2-40B4-BE49-F238E27FC236}">
                      <a16:creationId xmlns:a16="http://schemas.microsoft.com/office/drawing/2014/main" id="{A3749D6C-6029-40E0-965A-494DFA2F3B87}"/>
                    </a:ext>
                  </a:extLst>
                </p:cNvPr>
                <p:cNvSpPr/>
                <p:nvPr/>
              </p:nvSpPr>
              <p:spPr>
                <a:xfrm>
                  <a:off x="6758682" y="4294742"/>
                  <a:ext cx="222213" cy="264343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57" name="立方体 156">
                  <a:extLst>
                    <a:ext uri="{FF2B5EF4-FFF2-40B4-BE49-F238E27FC236}">
                      <a16:creationId xmlns:a16="http://schemas.microsoft.com/office/drawing/2014/main" id="{FFC1B29E-31C8-4419-8EEE-588BE14A6CD7}"/>
                    </a:ext>
                  </a:extLst>
                </p:cNvPr>
                <p:cNvSpPr/>
                <p:nvPr/>
              </p:nvSpPr>
              <p:spPr>
                <a:xfrm>
                  <a:off x="6758682" y="4091940"/>
                  <a:ext cx="222213" cy="264343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58" name="立方体 157">
                  <a:extLst>
                    <a:ext uri="{FF2B5EF4-FFF2-40B4-BE49-F238E27FC236}">
                      <a16:creationId xmlns:a16="http://schemas.microsoft.com/office/drawing/2014/main" id="{FC251827-9FFA-4FD2-9625-B2D4A97F27F9}"/>
                    </a:ext>
                  </a:extLst>
                </p:cNvPr>
                <p:cNvSpPr/>
                <p:nvPr/>
              </p:nvSpPr>
              <p:spPr>
                <a:xfrm>
                  <a:off x="6758682" y="3901166"/>
                  <a:ext cx="222213" cy="264343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59" name="立方体 158">
                  <a:extLst>
                    <a:ext uri="{FF2B5EF4-FFF2-40B4-BE49-F238E27FC236}">
                      <a16:creationId xmlns:a16="http://schemas.microsoft.com/office/drawing/2014/main" id="{6E89233B-1872-4AF6-91BE-1397B7C12443}"/>
                    </a:ext>
                  </a:extLst>
                </p:cNvPr>
                <p:cNvSpPr/>
                <p:nvPr/>
              </p:nvSpPr>
              <p:spPr>
                <a:xfrm>
                  <a:off x="6758682" y="3698364"/>
                  <a:ext cx="222213" cy="264343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168" name="立方体 167">
              <a:extLst>
                <a:ext uri="{FF2B5EF4-FFF2-40B4-BE49-F238E27FC236}">
                  <a16:creationId xmlns:a16="http://schemas.microsoft.com/office/drawing/2014/main" id="{FA8D2E7C-908D-4F55-B151-9E0048469C9F}"/>
                </a:ext>
              </a:extLst>
            </p:cNvPr>
            <p:cNvSpPr/>
            <p:nvPr/>
          </p:nvSpPr>
          <p:spPr>
            <a:xfrm>
              <a:off x="7981926" y="2247288"/>
              <a:ext cx="281471" cy="42216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9" name="立方体 168">
              <a:extLst>
                <a:ext uri="{FF2B5EF4-FFF2-40B4-BE49-F238E27FC236}">
                  <a16:creationId xmlns:a16="http://schemas.microsoft.com/office/drawing/2014/main" id="{0047A519-E2CF-4B12-97DE-A4D483B453F9}"/>
                </a:ext>
              </a:extLst>
            </p:cNvPr>
            <p:cNvSpPr/>
            <p:nvPr/>
          </p:nvSpPr>
          <p:spPr>
            <a:xfrm>
              <a:off x="8339439" y="2251098"/>
              <a:ext cx="281471" cy="422168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0" name="立方体 169">
              <a:extLst>
                <a:ext uri="{FF2B5EF4-FFF2-40B4-BE49-F238E27FC236}">
                  <a16:creationId xmlns:a16="http://schemas.microsoft.com/office/drawing/2014/main" id="{38D971AE-94A1-46BE-ACD1-CE5E7CA49393}"/>
                </a:ext>
              </a:extLst>
            </p:cNvPr>
            <p:cNvSpPr/>
            <p:nvPr/>
          </p:nvSpPr>
          <p:spPr>
            <a:xfrm>
              <a:off x="8695064" y="2248278"/>
              <a:ext cx="281471" cy="422168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9950B2D-A6A5-467D-89D1-82A36521B7E7}"/>
              </a:ext>
            </a:extLst>
          </p:cNvPr>
          <p:cNvSpPr txBox="1"/>
          <p:nvPr/>
        </p:nvSpPr>
        <p:spPr>
          <a:xfrm>
            <a:off x="10269344" y="2743822"/>
            <a:ext cx="1792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(512,21×2)</a:t>
            </a:r>
            <a:endParaRPr lang="zh-CN" altLang="en-US" sz="2800" dirty="0"/>
          </a:p>
        </p:txBody>
      </p: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11879A1B-8781-4EDC-B3B0-3CB2111D620F}"/>
              </a:ext>
            </a:extLst>
          </p:cNvPr>
          <p:cNvGrpSpPr/>
          <p:nvPr/>
        </p:nvGrpSpPr>
        <p:grpSpPr>
          <a:xfrm>
            <a:off x="10672656" y="1896654"/>
            <a:ext cx="994862" cy="767643"/>
            <a:chOff x="10672656" y="1896654"/>
            <a:chExt cx="994862" cy="767643"/>
          </a:xfrm>
        </p:grpSpPr>
        <p:sp>
          <p:nvSpPr>
            <p:cNvPr id="172" name="立方体 171">
              <a:extLst>
                <a:ext uri="{FF2B5EF4-FFF2-40B4-BE49-F238E27FC236}">
                  <a16:creationId xmlns:a16="http://schemas.microsoft.com/office/drawing/2014/main" id="{3250F446-04B4-4FC5-8502-8F9F1D5C78AD}"/>
                </a:ext>
              </a:extLst>
            </p:cNvPr>
            <p:cNvSpPr/>
            <p:nvPr/>
          </p:nvSpPr>
          <p:spPr>
            <a:xfrm>
              <a:off x="10672909" y="2238319"/>
              <a:ext cx="281471" cy="42216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3" name="立方体 172">
              <a:extLst>
                <a:ext uri="{FF2B5EF4-FFF2-40B4-BE49-F238E27FC236}">
                  <a16:creationId xmlns:a16="http://schemas.microsoft.com/office/drawing/2014/main" id="{1B7F3E4C-F2B6-4FF9-8735-86C6CEF6E1BE}"/>
                </a:ext>
              </a:extLst>
            </p:cNvPr>
            <p:cNvSpPr/>
            <p:nvPr/>
          </p:nvSpPr>
          <p:spPr>
            <a:xfrm>
              <a:off x="11030423" y="2242129"/>
              <a:ext cx="276138" cy="422168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4" name="立方体 173">
              <a:extLst>
                <a:ext uri="{FF2B5EF4-FFF2-40B4-BE49-F238E27FC236}">
                  <a16:creationId xmlns:a16="http://schemas.microsoft.com/office/drawing/2014/main" id="{CE8A7849-3857-4C97-8901-0D8923A2D778}"/>
                </a:ext>
              </a:extLst>
            </p:cNvPr>
            <p:cNvSpPr/>
            <p:nvPr/>
          </p:nvSpPr>
          <p:spPr>
            <a:xfrm>
              <a:off x="11386047" y="2239309"/>
              <a:ext cx="281471" cy="422168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立方体 175">
              <a:extLst>
                <a:ext uri="{FF2B5EF4-FFF2-40B4-BE49-F238E27FC236}">
                  <a16:creationId xmlns:a16="http://schemas.microsoft.com/office/drawing/2014/main" id="{8D098F1B-827D-4459-8D55-EAB37669038F}"/>
                </a:ext>
              </a:extLst>
            </p:cNvPr>
            <p:cNvSpPr/>
            <p:nvPr/>
          </p:nvSpPr>
          <p:spPr>
            <a:xfrm>
              <a:off x="10672656" y="1896654"/>
              <a:ext cx="281471" cy="42216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立方体 176">
              <a:extLst>
                <a:ext uri="{FF2B5EF4-FFF2-40B4-BE49-F238E27FC236}">
                  <a16:creationId xmlns:a16="http://schemas.microsoft.com/office/drawing/2014/main" id="{920C6C9B-15EC-4DAA-B301-03887523771C}"/>
                </a:ext>
              </a:extLst>
            </p:cNvPr>
            <p:cNvSpPr/>
            <p:nvPr/>
          </p:nvSpPr>
          <p:spPr>
            <a:xfrm>
              <a:off x="11030169" y="1900464"/>
              <a:ext cx="276391" cy="422168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立方体 177">
              <a:extLst>
                <a:ext uri="{FF2B5EF4-FFF2-40B4-BE49-F238E27FC236}">
                  <a16:creationId xmlns:a16="http://schemas.microsoft.com/office/drawing/2014/main" id="{68696FAF-0A86-45DB-AAA5-D69A519F760D}"/>
                </a:ext>
              </a:extLst>
            </p:cNvPr>
            <p:cNvSpPr/>
            <p:nvPr/>
          </p:nvSpPr>
          <p:spPr>
            <a:xfrm>
              <a:off x="11385794" y="1897644"/>
              <a:ext cx="281471" cy="422168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A3217D84-0D60-466B-9F1A-8272F873DCD5}"/>
              </a:ext>
            </a:extLst>
          </p:cNvPr>
          <p:cNvSpPr txBox="1"/>
          <p:nvPr/>
        </p:nvSpPr>
        <p:spPr>
          <a:xfrm>
            <a:off x="10269344" y="4790033"/>
            <a:ext cx="1792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(512,21×4)</a:t>
            </a:r>
            <a:endParaRPr lang="zh-CN" altLang="en-US" sz="28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A367305A-9A12-4521-8F4C-EC7D116D784D}"/>
              </a:ext>
            </a:extLst>
          </p:cNvPr>
          <p:cNvSpPr txBox="1"/>
          <p:nvPr/>
        </p:nvSpPr>
        <p:spPr>
          <a:xfrm>
            <a:off x="9455705" y="1383008"/>
            <a:ext cx="349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21</a:t>
            </a:r>
            <a:r>
              <a:rPr lang="zh-CN" altLang="en-US" sz="2000" dirty="0"/>
              <a:t>是指</a:t>
            </a:r>
            <a:r>
              <a:rPr lang="en-US" altLang="zh-CN" sz="2000" dirty="0" err="1"/>
              <a:t>cls_num</a:t>
            </a:r>
            <a:r>
              <a:rPr lang="en-US" altLang="zh-CN" sz="2000" dirty="0"/>
              <a:t>(</a:t>
            </a:r>
            <a:r>
              <a:rPr lang="zh-CN" altLang="en-US" sz="2000" dirty="0"/>
              <a:t>前景</a:t>
            </a:r>
            <a:r>
              <a:rPr lang="en-US" altLang="zh-CN" sz="2000" dirty="0"/>
              <a:t>)+1(</a:t>
            </a:r>
            <a:r>
              <a:rPr lang="zh-CN" altLang="en-US" sz="2000" dirty="0"/>
              <a:t>背景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184" name="平行四边形 183">
            <a:extLst>
              <a:ext uri="{FF2B5EF4-FFF2-40B4-BE49-F238E27FC236}">
                <a16:creationId xmlns:a16="http://schemas.microsoft.com/office/drawing/2014/main" id="{D1ADF46C-C0E1-4DEE-92A1-CDDF0DDFDD0E}"/>
              </a:ext>
            </a:extLst>
          </p:cNvPr>
          <p:cNvSpPr/>
          <p:nvPr/>
        </p:nvSpPr>
        <p:spPr>
          <a:xfrm rot="5400000" flipV="1">
            <a:off x="14710823" y="2232577"/>
            <a:ext cx="2350756" cy="529036"/>
          </a:xfrm>
          <a:prstGeom prst="parallelogram">
            <a:avLst>
              <a:gd name="adj" fmla="val 5263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7F5EF314-D49B-4519-B25B-D2304B647B13}"/>
              </a:ext>
            </a:extLst>
          </p:cNvPr>
          <p:cNvSpPr txBox="1"/>
          <p:nvPr/>
        </p:nvSpPr>
        <p:spPr>
          <a:xfrm>
            <a:off x="14343621" y="4227296"/>
            <a:ext cx="2941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分别与</a:t>
            </a:r>
            <a:r>
              <a:rPr lang="en-US" altLang="zh-CN" sz="2800" dirty="0"/>
              <a:t>512</a:t>
            </a:r>
            <a:r>
              <a:rPr lang="zh-CN" altLang="en-US" sz="2800" dirty="0"/>
              <a:t>个</a:t>
            </a:r>
            <a:r>
              <a:rPr lang="en-US" altLang="zh-CN" sz="2800" dirty="0"/>
              <a:t>proposal</a:t>
            </a:r>
            <a:r>
              <a:rPr lang="zh-CN" altLang="en-US" sz="2800" dirty="0"/>
              <a:t>匹配的</a:t>
            </a:r>
            <a:r>
              <a:rPr lang="en-US" altLang="zh-CN" sz="2800" dirty="0"/>
              <a:t>GT</a:t>
            </a:r>
            <a:endParaRPr lang="zh-CN" altLang="en-US" sz="2800" dirty="0"/>
          </a:p>
        </p:txBody>
      </p:sp>
      <p:sp>
        <p:nvSpPr>
          <p:cNvPr id="188" name="左大括号 187">
            <a:extLst>
              <a:ext uri="{FF2B5EF4-FFF2-40B4-BE49-F238E27FC236}">
                <a16:creationId xmlns:a16="http://schemas.microsoft.com/office/drawing/2014/main" id="{983AA028-3732-402B-9A6B-A46FF860E841}"/>
              </a:ext>
            </a:extLst>
          </p:cNvPr>
          <p:cNvSpPr/>
          <p:nvPr/>
        </p:nvSpPr>
        <p:spPr>
          <a:xfrm rot="10800000">
            <a:off x="14845032" y="1486987"/>
            <a:ext cx="504255" cy="2146057"/>
          </a:xfrm>
          <a:prstGeom prst="leftBrace">
            <a:avLst>
              <a:gd name="adj1" fmla="val 66568"/>
              <a:gd name="adj2" fmla="val 46764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57638F51-5AFC-4FC4-A590-48DC2D0AA025}"/>
              </a:ext>
            </a:extLst>
          </p:cNvPr>
          <p:cNvSpPr txBox="1"/>
          <p:nvPr/>
        </p:nvSpPr>
        <p:spPr>
          <a:xfrm>
            <a:off x="13026534" y="1352048"/>
            <a:ext cx="180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前景后景概率</a:t>
            </a: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8FEEB0DF-EEDE-4513-8F30-40D635C164EC}"/>
              </a:ext>
            </a:extLst>
          </p:cNvPr>
          <p:cNvSpPr txBox="1"/>
          <p:nvPr/>
        </p:nvSpPr>
        <p:spPr>
          <a:xfrm>
            <a:off x="13385573" y="3429000"/>
            <a:ext cx="1394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回归参数</a:t>
            </a:r>
          </a:p>
        </p:txBody>
      </p: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6AA96644-41C1-45AE-84CD-B68BF2B0B8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373906" y="3410387"/>
            <a:ext cx="2922190" cy="2144242"/>
          </a:xfrm>
          <a:prstGeom prst="bentConnector3">
            <a:avLst>
              <a:gd name="adj1" fmla="val 99545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994EF52D-F5E6-46EE-9128-BDE0FEDDCBF0}"/>
              </a:ext>
            </a:extLst>
          </p:cNvPr>
          <p:cNvSpPr txBox="1"/>
          <p:nvPr/>
        </p:nvSpPr>
        <p:spPr>
          <a:xfrm>
            <a:off x="12842147" y="5412149"/>
            <a:ext cx="2318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计算 </a:t>
            </a:r>
            <a:r>
              <a:rPr lang="en-US" altLang="zh-CN" sz="2000" dirty="0"/>
              <a:t>loss function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717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561</Words>
  <Application>Microsoft Office PowerPoint</Application>
  <PresentationFormat>自定义</PresentationFormat>
  <Paragraphs>129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</cp:revision>
  <dcterms:created xsi:type="dcterms:W3CDTF">2021-07-23T14:56:37Z</dcterms:created>
  <dcterms:modified xsi:type="dcterms:W3CDTF">2021-07-27T10:38:24Z</dcterms:modified>
</cp:coreProperties>
</file>