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251999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718" autoAdjust="0"/>
  </p:normalViewPr>
  <p:slideViewPr>
    <p:cSldViewPr snapToGrid="0">
      <p:cViewPr>
        <p:scale>
          <a:sx n="50" d="100"/>
          <a:sy n="50" d="100"/>
        </p:scale>
        <p:origin x="-101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3FFE8-AA1E-4009-8551-EA4375000452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239963" y="1143000"/>
            <a:ext cx="11337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11CE7-B1A7-4D5B-8BDD-B943B28AD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59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11CE7-B1A7-4D5B-8BDD-B943B28AD0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0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11CE7-B1A7-4D5B-8BDD-B943B28AD0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122363"/>
            <a:ext cx="188999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3602038"/>
            <a:ext cx="188999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53" indent="0" algn="ctr">
              <a:buNone/>
              <a:defRPr sz="2001"/>
            </a:lvl2pPr>
            <a:lvl3pPr marL="914507" indent="0" algn="ctr">
              <a:buNone/>
              <a:defRPr sz="1800"/>
            </a:lvl3pPr>
            <a:lvl4pPr marL="1371760" indent="0" algn="ctr">
              <a:buNone/>
              <a:defRPr sz="1601"/>
            </a:lvl4pPr>
            <a:lvl5pPr marL="1829014" indent="0" algn="ctr">
              <a:buNone/>
              <a:defRPr sz="1601"/>
            </a:lvl5pPr>
            <a:lvl6pPr marL="2286264" indent="0" algn="ctr">
              <a:buNone/>
              <a:defRPr sz="1601"/>
            </a:lvl6pPr>
            <a:lvl7pPr marL="2743518" indent="0" algn="ctr">
              <a:buNone/>
              <a:defRPr sz="1601"/>
            </a:lvl7pPr>
            <a:lvl8pPr marL="3200771" indent="0" algn="ctr">
              <a:buNone/>
              <a:defRPr sz="1601"/>
            </a:lvl8pPr>
            <a:lvl9pPr marL="3658025" indent="0" algn="ctr">
              <a:buNone/>
              <a:defRPr sz="160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5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7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365125"/>
            <a:ext cx="543374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365125"/>
            <a:ext cx="15986234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33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1709741"/>
            <a:ext cx="217349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4589466"/>
            <a:ext cx="217349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53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2pPr>
            <a:lvl3pPr marL="9145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60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901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626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518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771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8025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6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1825625"/>
            <a:ext cx="1070998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1825625"/>
            <a:ext cx="1070998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7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365128"/>
            <a:ext cx="2173497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1681163"/>
            <a:ext cx="1066076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53" indent="0">
              <a:buNone/>
              <a:defRPr sz="2001" b="1"/>
            </a:lvl2pPr>
            <a:lvl3pPr marL="914507" indent="0">
              <a:buNone/>
              <a:defRPr sz="1800" b="1"/>
            </a:lvl3pPr>
            <a:lvl4pPr marL="1371760" indent="0">
              <a:buNone/>
              <a:defRPr sz="1601" b="1"/>
            </a:lvl4pPr>
            <a:lvl5pPr marL="1829014" indent="0">
              <a:buNone/>
              <a:defRPr sz="1601" b="1"/>
            </a:lvl5pPr>
            <a:lvl6pPr marL="2286264" indent="0">
              <a:buNone/>
              <a:defRPr sz="1601" b="1"/>
            </a:lvl6pPr>
            <a:lvl7pPr marL="2743518" indent="0">
              <a:buNone/>
              <a:defRPr sz="1601" b="1"/>
            </a:lvl7pPr>
            <a:lvl8pPr marL="3200771" indent="0">
              <a:buNone/>
              <a:defRPr sz="1601" b="1"/>
            </a:lvl8pPr>
            <a:lvl9pPr marL="3658025" indent="0">
              <a:buNone/>
              <a:defRPr sz="160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2505075"/>
            <a:ext cx="1066076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1681163"/>
            <a:ext cx="107132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53" indent="0">
              <a:buNone/>
              <a:defRPr sz="2001" b="1"/>
            </a:lvl2pPr>
            <a:lvl3pPr marL="914507" indent="0">
              <a:buNone/>
              <a:defRPr sz="1800" b="1"/>
            </a:lvl3pPr>
            <a:lvl4pPr marL="1371760" indent="0">
              <a:buNone/>
              <a:defRPr sz="1601" b="1"/>
            </a:lvl4pPr>
            <a:lvl5pPr marL="1829014" indent="0">
              <a:buNone/>
              <a:defRPr sz="1601" b="1"/>
            </a:lvl5pPr>
            <a:lvl6pPr marL="2286264" indent="0">
              <a:buNone/>
              <a:defRPr sz="1601" b="1"/>
            </a:lvl6pPr>
            <a:lvl7pPr marL="2743518" indent="0">
              <a:buNone/>
              <a:defRPr sz="1601" b="1"/>
            </a:lvl7pPr>
            <a:lvl8pPr marL="3200771" indent="0">
              <a:buNone/>
              <a:defRPr sz="1601" b="1"/>
            </a:lvl8pPr>
            <a:lvl9pPr marL="3658025" indent="0">
              <a:buNone/>
              <a:defRPr sz="160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2505075"/>
            <a:ext cx="1071327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1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9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2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3" y="457200"/>
            <a:ext cx="812764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987428"/>
            <a:ext cx="127574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3" y="2057400"/>
            <a:ext cx="8127648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253" indent="0">
              <a:buNone/>
              <a:defRPr sz="1400"/>
            </a:lvl2pPr>
            <a:lvl3pPr marL="914507" indent="0">
              <a:buNone/>
              <a:defRPr sz="1199"/>
            </a:lvl3pPr>
            <a:lvl4pPr marL="1371760" indent="0">
              <a:buNone/>
              <a:defRPr sz="1000"/>
            </a:lvl4pPr>
            <a:lvl5pPr marL="1829014" indent="0">
              <a:buNone/>
              <a:defRPr sz="1000"/>
            </a:lvl5pPr>
            <a:lvl6pPr marL="2286264" indent="0">
              <a:buNone/>
              <a:defRPr sz="1000"/>
            </a:lvl6pPr>
            <a:lvl7pPr marL="2743518" indent="0">
              <a:buNone/>
              <a:defRPr sz="1000"/>
            </a:lvl7pPr>
            <a:lvl8pPr marL="3200771" indent="0">
              <a:buNone/>
              <a:defRPr sz="1000"/>
            </a:lvl8pPr>
            <a:lvl9pPr marL="365802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9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3" y="457200"/>
            <a:ext cx="812764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987428"/>
            <a:ext cx="127574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53" indent="0">
              <a:buNone/>
              <a:defRPr sz="2800"/>
            </a:lvl2pPr>
            <a:lvl3pPr marL="914507" indent="0">
              <a:buNone/>
              <a:defRPr sz="2400"/>
            </a:lvl3pPr>
            <a:lvl4pPr marL="1371760" indent="0">
              <a:buNone/>
              <a:defRPr sz="2001"/>
            </a:lvl4pPr>
            <a:lvl5pPr marL="1829014" indent="0">
              <a:buNone/>
              <a:defRPr sz="2001"/>
            </a:lvl5pPr>
            <a:lvl6pPr marL="2286264" indent="0">
              <a:buNone/>
              <a:defRPr sz="2001"/>
            </a:lvl6pPr>
            <a:lvl7pPr marL="2743518" indent="0">
              <a:buNone/>
              <a:defRPr sz="2001"/>
            </a:lvl7pPr>
            <a:lvl8pPr marL="3200771" indent="0">
              <a:buNone/>
              <a:defRPr sz="2001"/>
            </a:lvl8pPr>
            <a:lvl9pPr marL="3658025" indent="0">
              <a:buNone/>
              <a:defRPr sz="200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3" y="2057400"/>
            <a:ext cx="8127648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253" indent="0">
              <a:buNone/>
              <a:defRPr sz="1400"/>
            </a:lvl2pPr>
            <a:lvl3pPr marL="914507" indent="0">
              <a:buNone/>
              <a:defRPr sz="1199"/>
            </a:lvl3pPr>
            <a:lvl4pPr marL="1371760" indent="0">
              <a:buNone/>
              <a:defRPr sz="1000"/>
            </a:lvl4pPr>
            <a:lvl5pPr marL="1829014" indent="0">
              <a:buNone/>
              <a:defRPr sz="1000"/>
            </a:lvl5pPr>
            <a:lvl6pPr marL="2286264" indent="0">
              <a:buNone/>
              <a:defRPr sz="1000"/>
            </a:lvl6pPr>
            <a:lvl7pPr marL="2743518" indent="0">
              <a:buNone/>
              <a:defRPr sz="1000"/>
            </a:lvl7pPr>
            <a:lvl8pPr marL="3200771" indent="0">
              <a:buNone/>
              <a:defRPr sz="1000"/>
            </a:lvl8pPr>
            <a:lvl9pPr marL="365802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0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365128"/>
            <a:ext cx="21734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1825625"/>
            <a:ext cx="21734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6356353"/>
            <a:ext cx="5669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6356353"/>
            <a:ext cx="8504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6356353"/>
            <a:ext cx="5669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507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7" indent="-228627" algn="l" defTabSz="91450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80" indent="-228627" algn="l" defTabSz="91450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34" indent="-228627" algn="l" defTabSz="91450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387" indent="-228627" algn="l" defTabSz="91450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38" indent="-228627" algn="l" defTabSz="91450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91" indent="-228627" algn="l" defTabSz="91450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44" indent="-228627" algn="l" defTabSz="91450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8" indent="-228627" algn="l" defTabSz="91450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51" indent="-228627" algn="l" defTabSz="91450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3" algn="l" defTabSz="9145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7" algn="l" defTabSz="9145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60" algn="l" defTabSz="9145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14" algn="l" defTabSz="9145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4" algn="l" defTabSz="9145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8" algn="l" defTabSz="9145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71" algn="l" defTabSz="9145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25" algn="l" defTabSz="9145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>
            <a:extLst>
              <a:ext uri="{FF2B5EF4-FFF2-40B4-BE49-F238E27FC236}">
                <a16:creationId xmlns:a16="http://schemas.microsoft.com/office/drawing/2014/main" id="{0606EF8E-4730-4A6F-8F5E-C6CB2DC281C5}"/>
              </a:ext>
            </a:extLst>
          </p:cNvPr>
          <p:cNvSpPr/>
          <p:nvPr/>
        </p:nvSpPr>
        <p:spPr>
          <a:xfrm rot="5400000" flipV="1">
            <a:off x="293135" y="3716512"/>
            <a:ext cx="2275645" cy="274218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6D42CCA-FDB6-468B-BD7B-FCEDAD0ACFAB}"/>
              </a:ext>
            </a:extLst>
          </p:cNvPr>
          <p:cNvCxnSpPr/>
          <p:nvPr/>
        </p:nvCxnSpPr>
        <p:spPr>
          <a:xfrm>
            <a:off x="2773070" y="3758879"/>
            <a:ext cx="227837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47E25B1-810D-4D21-B354-34032D5B3752}"/>
              </a:ext>
            </a:extLst>
          </p:cNvPr>
          <p:cNvSpPr txBox="1"/>
          <p:nvPr/>
        </p:nvSpPr>
        <p:spPr>
          <a:xfrm>
            <a:off x="3113574" y="3228165"/>
            <a:ext cx="19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normalize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4A9368-FE43-4ED7-A3E9-AEB8774037CE}"/>
              </a:ext>
            </a:extLst>
          </p:cNvPr>
          <p:cNvSpPr txBox="1"/>
          <p:nvPr/>
        </p:nvSpPr>
        <p:spPr>
          <a:xfrm>
            <a:off x="2913616" y="3858043"/>
            <a:ext cx="1977815" cy="70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1" dirty="0"/>
              <a:t>标准化图片</a:t>
            </a:r>
            <a:endParaRPr lang="en-US" altLang="zh-CN" sz="2001" dirty="0"/>
          </a:p>
          <a:p>
            <a:pPr algn="ctr"/>
            <a:r>
              <a:rPr lang="zh-CN" altLang="en-US" sz="2001" dirty="0"/>
              <a:t>但是未改变尺寸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0B6DD3-5676-4159-B702-65E56753A890}"/>
              </a:ext>
            </a:extLst>
          </p:cNvPr>
          <p:cNvSpPr txBox="1"/>
          <p:nvPr/>
        </p:nvSpPr>
        <p:spPr>
          <a:xfrm>
            <a:off x="1141874" y="2211369"/>
            <a:ext cx="59180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525</a:t>
            </a:r>
            <a:endParaRPr lang="zh-CN" altLang="en-US" sz="200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0EA159-184E-4F98-84C0-E0C7FCC196DA}"/>
              </a:ext>
            </a:extLst>
          </p:cNvPr>
          <p:cNvSpPr txBox="1"/>
          <p:nvPr/>
        </p:nvSpPr>
        <p:spPr>
          <a:xfrm>
            <a:off x="646671" y="3557925"/>
            <a:ext cx="72864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350</a:t>
            </a:r>
            <a:endParaRPr lang="zh-CN" altLang="en-US" sz="2001" dirty="0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B3766633-F78E-4160-8BBC-F03304CD70ED}"/>
              </a:ext>
            </a:extLst>
          </p:cNvPr>
          <p:cNvSpPr/>
          <p:nvPr/>
        </p:nvSpPr>
        <p:spPr>
          <a:xfrm rot="5400000" flipV="1">
            <a:off x="691406" y="3537057"/>
            <a:ext cx="2484116" cy="369195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039BDF-AEEB-4C06-AC55-EEF43C12896D}"/>
              </a:ext>
            </a:extLst>
          </p:cNvPr>
          <p:cNvSpPr txBox="1"/>
          <p:nvPr/>
        </p:nvSpPr>
        <p:spPr>
          <a:xfrm>
            <a:off x="2144278" y="3549332"/>
            <a:ext cx="593564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375</a:t>
            </a:r>
            <a:endParaRPr lang="zh-CN" altLang="en-US" sz="200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67CB5E-20C1-4E83-89D4-558317F02E01}"/>
              </a:ext>
            </a:extLst>
          </p:cNvPr>
          <p:cNvSpPr txBox="1"/>
          <p:nvPr/>
        </p:nvSpPr>
        <p:spPr>
          <a:xfrm>
            <a:off x="1705092" y="1998024"/>
            <a:ext cx="63085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573</a:t>
            </a:r>
            <a:endParaRPr lang="zh-CN" altLang="en-US" sz="2001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A5B107B-CA58-4208-93B8-F57D7315F896}"/>
              </a:ext>
            </a:extLst>
          </p:cNvPr>
          <p:cNvCxnSpPr>
            <a:cxnSpLocks/>
          </p:cNvCxnSpPr>
          <p:nvPr/>
        </p:nvCxnSpPr>
        <p:spPr>
          <a:xfrm flipV="1">
            <a:off x="7234477" y="3749386"/>
            <a:ext cx="2854203" cy="66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60BF541-677B-4F2C-837C-2C993C508656}"/>
              </a:ext>
            </a:extLst>
          </p:cNvPr>
          <p:cNvSpPr txBox="1"/>
          <p:nvPr/>
        </p:nvSpPr>
        <p:spPr>
          <a:xfrm>
            <a:off x="7305216" y="3881091"/>
            <a:ext cx="2550464" cy="101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1" dirty="0"/>
              <a:t>改变图片和</a:t>
            </a:r>
            <a:r>
              <a:rPr lang="en-US" altLang="zh-CN" sz="2001" dirty="0" err="1"/>
              <a:t>bbox</a:t>
            </a:r>
            <a:r>
              <a:rPr lang="zh-CN" altLang="en-US" sz="2001" dirty="0"/>
              <a:t>尺寸至限定范围，且计算缩放因子</a:t>
            </a:r>
            <a:r>
              <a:rPr lang="en-US" altLang="zh-CN" sz="2001" dirty="0"/>
              <a:t>scale</a:t>
            </a:r>
            <a:endParaRPr lang="zh-CN" altLang="en-US" sz="200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DB44F4-EEEE-4DB5-A6A6-0D25D49D035A}"/>
              </a:ext>
            </a:extLst>
          </p:cNvPr>
          <p:cNvSpPr txBox="1"/>
          <p:nvPr/>
        </p:nvSpPr>
        <p:spPr>
          <a:xfrm>
            <a:off x="8124098" y="3226167"/>
            <a:ext cx="114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resize</a:t>
            </a:r>
            <a:endParaRPr lang="zh-CN" altLang="en-US" sz="2800" dirty="0"/>
          </a:p>
        </p:txBody>
      </p: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A3FEF011-4DAB-4465-BED1-AD0909878C42}"/>
              </a:ext>
            </a:extLst>
          </p:cNvPr>
          <p:cNvSpPr/>
          <p:nvPr/>
        </p:nvSpPr>
        <p:spPr>
          <a:xfrm rot="5400000" flipV="1">
            <a:off x="8948873" y="3381760"/>
            <a:ext cx="4287716" cy="619508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7C3EE1E-414D-44B9-8135-0E3EDF708078}"/>
              </a:ext>
            </a:extLst>
          </p:cNvPr>
          <p:cNvSpPr txBox="1"/>
          <p:nvPr/>
        </p:nvSpPr>
        <p:spPr>
          <a:xfrm>
            <a:off x="10669382" y="1147544"/>
            <a:ext cx="127931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1201</a:t>
            </a:r>
            <a:endParaRPr lang="zh-CN" altLang="en-US" sz="200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D8A35A3-F1E3-4379-B2FD-1EB2E5AC0717}"/>
              </a:ext>
            </a:extLst>
          </p:cNvPr>
          <p:cNvSpPr txBox="1"/>
          <p:nvPr/>
        </p:nvSpPr>
        <p:spPr>
          <a:xfrm>
            <a:off x="10162803" y="3560706"/>
            <a:ext cx="754156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800</a:t>
            </a:r>
            <a:endParaRPr lang="zh-CN" altLang="en-US" sz="2001" dirty="0"/>
          </a:p>
        </p:txBody>
      </p:sp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65B21F6A-D1D8-4BFE-8F9D-013A3258CF7F}"/>
              </a:ext>
            </a:extLst>
          </p:cNvPr>
          <p:cNvSpPr/>
          <p:nvPr/>
        </p:nvSpPr>
        <p:spPr>
          <a:xfrm rot="5400000" flipV="1">
            <a:off x="9756945" y="3011967"/>
            <a:ext cx="4680515" cy="834071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C696A2A-4CCA-4D07-8AB4-2901ED9CCD9A}"/>
              </a:ext>
            </a:extLst>
          </p:cNvPr>
          <p:cNvSpPr txBox="1"/>
          <p:nvPr/>
        </p:nvSpPr>
        <p:spPr>
          <a:xfrm>
            <a:off x="11712816" y="835940"/>
            <a:ext cx="127931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1223</a:t>
            </a:r>
            <a:endParaRPr lang="zh-CN" altLang="en-US" sz="2001" dirty="0"/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7740F589-5C87-4C84-ADD2-1F48411E66D5}"/>
              </a:ext>
            </a:extLst>
          </p:cNvPr>
          <p:cNvSpPr/>
          <p:nvPr/>
        </p:nvSpPr>
        <p:spPr>
          <a:xfrm rot="5400000" flipV="1">
            <a:off x="4741174" y="3716515"/>
            <a:ext cx="2275645" cy="274218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9D4D1-1E06-43F2-90F9-CA729353C5BF}"/>
              </a:ext>
            </a:extLst>
          </p:cNvPr>
          <p:cNvSpPr txBox="1"/>
          <p:nvPr/>
        </p:nvSpPr>
        <p:spPr>
          <a:xfrm>
            <a:off x="5589914" y="2211369"/>
            <a:ext cx="59180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525</a:t>
            </a:r>
            <a:endParaRPr lang="zh-CN" altLang="en-US" sz="200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8B4B8B5-84D4-4D08-A3F1-D4B5F7D49DC2}"/>
              </a:ext>
            </a:extLst>
          </p:cNvPr>
          <p:cNvSpPr txBox="1"/>
          <p:nvPr/>
        </p:nvSpPr>
        <p:spPr>
          <a:xfrm>
            <a:off x="5094712" y="3557928"/>
            <a:ext cx="72864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350</a:t>
            </a:r>
            <a:endParaRPr lang="zh-CN" altLang="en-US" sz="2001" dirty="0"/>
          </a:p>
        </p:txBody>
      </p:sp>
      <p:sp>
        <p:nvSpPr>
          <p:cNvPr id="38" name="平行四边形 37">
            <a:extLst>
              <a:ext uri="{FF2B5EF4-FFF2-40B4-BE49-F238E27FC236}">
                <a16:creationId xmlns:a16="http://schemas.microsoft.com/office/drawing/2014/main" id="{CC821BA5-4A4E-4C53-A2DC-A6212F2BBF8B}"/>
              </a:ext>
            </a:extLst>
          </p:cNvPr>
          <p:cNvSpPr/>
          <p:nvPr/>
        </p:nvSpPr>
        <p:spPr>
          <a:xfrm rot="5400000" flipV="1">
            <a:off x="5139447" y="3537057"/>
            <a:ext cx="2484116" cy="369195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3A8614-6BC2-461F-BB54-781BB2CFA9EA}"/>
              </a:ext>
            </a:extLst>
          </p:cNvPr>
          <p:cNvSpPr txBox="1"/>
          <p:nvPr/>
        </p:nvSpPr>
        <p:spPr>
          <a:xfrm>
            <a:off x="6592319" y="3549332"/>
            <a:ext cx="593564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375</a:t>
            </a:r>
            <a:endParaRPr lang="zh-CN" altLang="en-US" sz="200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A4DDE6D-98EE-4F2E-899D-958584FFADA3}"/>
              </a:ext>
            </a:extLst>
          </p:cNvPr>
          <p:cNvSpPr txBox="1"/>
          <p:nvPr/>
        </p:nvSpPr>
        <p:spPr>
          <a:xfrm>
            <a:off x="6153133" y="1998024"/>
            <a:ext cx="63085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573</a:t>
            </a:r>
            <a:endParaRPr lang="zh-CN" altLang="en-US" sz="200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BC6939D-F5C6-4A90-ACBF-73B409840499}"/>
              </a:ext>
            </a:extLst>
          </p:cNvPr>
          <p:cNvSpPr txBox="1"/>
          <p:nvPr/>
        </p:nvSpPr>
        <p:spPr>
          <a:xfrm>
            <a:off x="12640304" y="3560706"/>
            <a:ext cx="754156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800</a:t>
            </a:r>
            <a:endParaRPr lang="zh-CN" altLang="en-US" sz="200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776422-D036-4AED-943E-08C9919DC951}"/>
              </a:ext>
            </a:extLst>
          </p:cNvPr>
          <p:cNvCxnSpPr>
            <a:cxnSpLocks/>
          </p:cNvCxnSpPr>
          <p:nvPr/>
        </p:nvCxnSpPr>
        <p:spPr>
          <a:xfrm flipV="1">
            <a:off x="13394463" y="3756596"/>
            <a:ext cx="2854203" cy="66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8B724A3-BDAF-4B32-B80E-46ACBC4BECE7}"/>
              </a:ext>
            </a:extLst>
          </p:cNvPr>
          <p:cNvSpPr txBox="1"/>
          <p:nvPr/>
        </p:nvSpPr>
        <p:spPr>
          <a:xfrm>
            <a:off x="13465201" y="3888300"/>
            <a:ext cx="2550464" cy="101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1" dirty="0"/>
              <a:t>改变图片和</a:t>
            </a:r>
            <a:r>
              <a:rPr lang="en-US" altLang="zh-CN" sz="2001" dirty="0" err="1"/>
              <a:t>bbox</a:t>
            </a:r>
            <a:r>
              <a:rPr lang="zh-CN" altLang="en-US" sz="2001" dirty="0"/>
              <a:t>尺寸至限定范围，且计算缩放因子</a:t>
            </a:r>
            <a:r>
              <a:rPr lang="en-US" altLang="zh-CN" sz="2001" dirty="0"/>
              <a:t>scale</a:t>
            </a:r>
            <a:endParaRPr lang="zh-CN" altLang="en-US" sz="200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DA0FFEB-FB89-4095-8E54-6045323118F2}"/>
              </a:ext>
            </a:extLst>
          </p:cNvPr>
          <p:cNvSpPr txBox="1"/>
          <p:nvPr/>
        </p:nvSpPr>
        <p:spPr>
          <a:xfrm>
            <a:off x="13676269" y="3222051"/>
            <a:ext cx="2290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batch_images</a:t>
            </a:r>
            <a:endParaRPr lang="zh-CN" altLang="en-US" sz="2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58C0C59-E6F4-4A61-97A5-962C377738CB}"/>
              </a:ext>
            </a:extLst>
          </p:cNvPr>
          <p:cNvSpPr txBox="1"/>
          <p:nvPr/>
        </p:nvSpPr>
        <p:spPr>
          <a:xfrm>
            <a:off x="17422835" y="673887"/>
            <a:ext cx="127931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1248</a:t>
            </a:r>
            <a:endParaRPr lang="zh-CN" altLang="en-US" sz="200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CA1C3A-7272-483C-92CA-5FDB1A55D7B2}"/>
              </a:ext>
            </a:extLst>
          </p:cNvPr>
          <p:cNvSpPr txBox="1"/>
          <p:nvPr/>
        </p:nvSpPr>
        <p:spPr>
          <a:xfrm>
            <a:off x="16636336" y="3545218"/>
            <a:ext cx="754156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800</a:t>
            </a:r>
            <a:endParaRPr lang="zh-CN" altLang="en-US" sz="2001" dirty="0"/>
          </a:p>
        </p:txBody>
      </p:sp>
      <p:sp>
        <p:nvSpPr>
          <p:cNvPr id="49" name="平行四边形 48">
            <a:extLst>
              <a:ext uri="{FF2B5EF4-FFF2-40B4-BE49-F238E27FC236}">
                <a16:creationId xmlns:a16="http://schemas.microsoft.com/office/drawing/2014/main" id="{627BC9A1-B4B2-4F8A-A09A-F0DA4F777A4E}"/>
              </a:ext>
            </a:extLst>
          </p:cNvPr>
          <p:cNvSpPr/>
          <p:nvPr/>
        </p:nvSpPr>
        <p:spPr>
          <a:xfrm rot="5400000" flipV="1">
            <a:off x="16379493" y="2969750"/>
            <a:ext cx="4680515" cy="834071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1A4281E-006E-4133-8808-67BC43F317B2}"/>
              </a:ext>
            </a:extLst>
          </p:cNvPr>
          <p:cNvSpPr txBox="1"/>
          <p:nvPr/>
        </p:nvSpPr>
        <p:spPr>
          <a:xfrm>
            <a:off x="18367927" y="684420"/>
            <a:ext cx="127931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1248</a:t>
            </a:r>
            <a:endParaRPr lang="zh-CN" altLang="en-US" sz="200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6711D9C-4C7A-4973-815D-EFA75067BAE8}"/>
              </a:ext>
            </a:extLst>
          </p:cNvPr>
          <p:cNvSpPr txBox="1"/>
          <p:nvPr/>
        </p:nvSpPr>
        <p:spPr>
          <a:xfrm>
            <a:off x="19328668" y="3555748"/>
            <a:ext cx="754156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800</a:t>
            </a:r>
            <a:endParaRPr lang="zh-CN" altLang="en-US" sz="2001" dirty="0"/>
          </a:p>
        </p:txBody>
      </p:sp>
      <p:sp>
        <p:nvSpPr>
          <p:cNvPr id="52" name="平行四边形 51">
            <a:extLst>
              <a:ext uri="{FF2B5EF4-FFF2-40B4-BE49-F238E27FC236}">
                <a16:creationId xmlns:a16="http://schemas.microsoft.com/office/drawing/2014/main" id="{4C743475-4B15-4ABA-A01A-798BDCA5A2C5}"/>
              </a:ext>
            </a:extLst>
          </p:cNvPr>
          <p:cNvSpPr/>
          <p:nvPr/>
        </p:nvSpPr>
        <p:spPr>
          <a:xfrm rot="5400000" flipV="1">
            <a:off x="15372001" y="3011967"/>
            <a:ext cx="4680515" cy="834071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50EA3A3-DC7D-47A0-AC5C-626DDAE0DEE0}"/>
              </a:ext>
            </a:extLst>
          </p:cNvPr>
          <p:cNvSpPr/>
          <p:nvPr/>
        </p:nvSpPr>
        <p:spPr>
          <a:xfrm>
            <a:off x="20736099" y="1712164"/>
            <a:ext cx="3854370" cy="27485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5EAF6A5-72FE-4AC8-8657-F3B64BB176B5}"/>
              </a:ext>
            </a:extLst>
          </p:cNvPr>
          <p:cNvSpPr/>
          <p:nvPr/>
        </p:nvSpPr>
        <p:spPr>
          <a:xfrm>
            <a:off x="20736098" y="1712161"/>
            <a:ext cx="3289043" cy="2748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5709262-1702-4D63-89D5-4AF71823F4BA}"/>
              </a:ext>
            </a:extLst>
          </p:cNvPr>
          <p:cNvSpPr txBox="1"/>
          <p:nvPr/>
        </p:nvSpPr>
        <p:spPr>
          <a:xfrm>
            <a:off x="23950813" y="1111997"/>
            <a:ext cx="83407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>
                <a:solidFill>
                  <a:srgbClr val="00B0F0"/>
                </a:solidFill>
              </a:rPr>
              <a:t>1248</a:t>
            </a:r>
            <a:endParaRPr lang="zh-CN" altLang="en-US" sz="2001" dirty="0">
              <a:solidFill>
                <a:srgbClr val="00B0F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8DA50DF-85AE-4470-8F97-2B0BDFDEF660}"/>
              </a:ext>
            </a:extLst>
          </p:cNvPr>
          <p:cNvSpPr txBox="1"/>
          <p:nvPr/>
        </p:nvSpPr>
        <p:spPr>
          <a:xfrm>
            <a:off x="21740965" y="1096022"/>
            <a:ext cx="127931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>
                <a:solidFill>
                  <a:srgbClr val="FF0000"/>
                </a:solidFill>
              </a:rPr>
              <a:t>1201</a:t>
            </a:r>
            <a:endParaRPr lang="zh-CN" altLang="en-US" sz="2001" dirty="0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E8A949D-F98F-4FA7-BBEF-B33F2F7CB3F4}"/>
              </a:ext>
            </a:extLst>
          </p:cNvPr>
          <p:cNvSpPr txBox="1"/>
          <p:nvPr/>
        </p:nvSpPr>
        <p:spPr>
          <a:xfrm>
            <a:off x="1748869" y="673888"/>
            <a:ext cx="5533244" cy="70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2" dirty="0"/>
              <a:t>transform</a:t>
            </a:r>
            <a:endParaRPr lang="zh-CN" altLang="en-US" sz="4002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C8E1B9B-B6A5-49C3-9D9E-CEF93B00FC7A}"/>
              </a:ext>
            </a:extLst>
          </p:cNvPr>
          <p:cNvSpPr txBox="1"/>
          <p:nvPr/>
        </p:nvSpPr>
        <p:spPr>
          <a:xfrm>
            <a:off x="5094710" y="793839"/>
            <a:ext cx="4078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以</a:t>
            </a:r>
            <a:r>
              <a:rPr lang="en-US" altLang="zh-CN" sz="2800" dirty="0" err="1"/>
              <a:t>batch_size</a:t>
            </a:r>
            <a:r>
              <a:rPr lang="zh-CN" altLang="en-US" sz="2800" dirty="0"/>
              <a:t>取</a:t>
            </a:r>
            <a:r>
              <a:rPr lang="en-US" altLang="zh-CN" sz="2800" dirty="0"/>
              <a:t>2</a:t>
            </a:r>
            <a:r>
              <a:rPr lang="zh-CN" altLang="en-US" sz="2800" dirty="0"/>
              <a:t>为例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6E3B21B-D111-4CD9-AD58-782C54F965AC}"/>
              </a:ext>
            </a:extLst>
          </p:cNvPr>
          <p:cNvSpPr txBox="1"/>
          <p:nvPr/>
        </p:nvSpPr>
        <p:spPr>
          <a:xfrm>
            <a:off x="16503576" y="5835370"/>
            <a:ext cx="3251439" cy="70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1" dirty="0"/>
              <a:t>一个</a:t>
            </a:r>
            <a:r>
              <a:rPr lang="en-US" altLang="zh-CN" sz="2001" dirty="0"/>
              <a:t>batch</a:t>
            </a:r>
          </a:p>
          <a:p>
            <a:pPr algn="ctr"/>
            <a:r>
              <a:rPr lang="en-US" altLang="zh-CN" sz="2001" dirty="0"/>
              <a:t> </a:t>
            </a:r>
            <a:r>
              <a:rPr lang="zh-CN" altLang="en-US" sz="2001" dirty="0"/>
              <a:t>（</a:t>
            </a:r>
            <a:r>
              <a:rPr lang="en-US" altLang="zh-CN" sz="2001" dirty="0"/>
              <a:t>2,3,800,1248</a:t>
            </a:r>
            <a:r>
              <a:rPr lang="zh-CN" altLang="en-US" sz="200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2069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C828BFDF-FDAE-46B3-B063-DF1622E067A7}"/>
              </a:ext>
            </a:extLst>
          </p:cNvPr>
          <p:cNvSpPr/>
          <p:nvPr/>
        </p:nvSpPr>
        <p:spPr>
          <a:xfrm rot="5400000" flipV="1">
            <a:off x="-757040" y="2861374"/>
            <a:ext cx="4680514" cy="834072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29E18F-282E-41DE-AD9E-6FA330A67491}"/>
              </a:ext>
            </a:extLst>
          </p:cNvPr>
          <p:cNvSpPr txBox="1"/>
          <p:nvPr/>
        </p:nvSpPr>
        <p:spPr>
          <a:xfrm>
            <a:off x="1231393" y="576047"/>
            <a:ext cx="127931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1248</a:t>
            </a:r>
            <a:endParaRPr lang="zh-CN" altLang="en-US" sz="200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8EA9B9-8A44-4598-AEB6-AA7EAD7BCB5F}"/>
              </a:ext>
            </a:extLst>
          </p:cNvPr>
          <p:cNvSpPr txBox="1"/>
          <p:nvPr/>
        </p:nvSpPr>
        <p:spPr>
          <a:xfrm>
            <a:off x="2057549" y="2023419"/>
            <a:ext cx="754156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800</a:t>
            </a:r>
            <a:endParaRPr lang="zh-CN" altLang="en-US" sz="200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CB13274-DF7A-41DC-9AC2-6913104AF02C}"/>
              </a:ext>
            </a:extLst>
          </p:cNvPr>
          <p:cNvCxnSpPr>
            <a:cxnSpLocks/>
          </p:cNvCxnSpPr>
          <p:nvPr/>
        </p:nvCxnSpPr>
        <p:spPr>
          <a:xfrm>
            <a:off x="2310510" y="2941841"/>
            <a:ext cx="84027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D078E08-2020-497D-8BBF-174A3D1E3979}"/>
              </a:ext>
            </a:extLst>
          </p:cNvPr>
          <p:cNvSpPr/>
          <p:nvPr/>
        </p:nvSpPr>
        <p:spPr>
          <a:xfrm>
            <a:off x="3421881" y="2030385"/>
            <a:ext cx="2936241" cy="18229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Backbone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DC19E1-7D28-40A2-9DEC-F8482492D290}"/>
              </a:ext>
            </a:extLst>
          </p:cNvPr>
          <p:cNvSpPr txBox="1"/>
          <p:nvPr/>
        </p:nvSpPr>
        <p:spPr>
          <a:xfrm>
            <a:off x="2510708" y="3914256"/>
            <a:ext cx="46732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以</a:t>
            </a:r>
            <a:r>
              <a:rPr lang="en-US" altLang="zh-CN" sz="2000" dirty="0"/>
              <a:t>VGG16</a:t>
            </a:r>
            <a:r>
              <a:rPr lang="zh-CN" altLang="en-US" sz="2000" dirty="0"/>
              <a:t>为例：</a:t>
            </a:r>
            <a:endParaRPr lang="en-US" altLang="zh-CN" sz="2000" dirty="0"/>
          </a:p>
          <a:p>
            <a:pPr algn="ctr"/>
            <a:r>
              <a:rPr lang="zh-CN" altLang="en-US" sz="2000" dirty="0"/>
              <a:t>取</a:t>
            </a:r>
            <a:r>
              <a:rPr lang="en-US" altLang="zh-CN" sz="2000" dirty="0"/>
              <a:t>3×3</a:t>
            </a:r>
            <a:r>
              <a:rPr lang="zh-CN" altLang="en-US" sz="2000" dirty="0"/>
              <a:t>卷积核，</a:t>
            </a:r>
            <a:r>
              <a:rPr lang="en-US" altLang="zh-CN" sz="2000" dirty="0"/>
              <a:t>padding=1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algn="ctr"/>
            <a:r>
              <a:rPr lang="en-US" altLang="zh-CN" sz="2000" dirty="0"/>
              <a:t>stride=1, pooling</a:t>
            </a:r>
            <a:r>
              <a:rPr lang="zh-CN" altLang="en-US" sz="2000" dirty="0"/>
              <a:t>层</a:t>
            </a:r>
            <a:r>
              <a:rPr lang="en-US" altLang="zh-CN" sz="2000" dirty="0"/>
              <a:t> 4</a:t>
            </a:r>
            <a:r>
              <a:rPr lang="zh-CN" altLang="en-US" sz="2000" dirty="0"/>
              <a:t>个</a:t>
            </a:r>
            <a:endParaRPr lang="en-US" altLang="zh-CN" sz="2000" dirty="0"/>
          </a:p>
          <a:p>
            <a:pPr algn="ctr"/>
            <a:r>
              <a:rPr lang="zh-CN" altLang="en-US" sz="2000" dirty="0"/>
              <a:t>使得</a:t>
            </a:r>
            <a:r>
              <a:rPr lang="en-US" altLang="zh-CN" sz="2000" dirty="0"/>
              <a:t>feature</a:t>
            </a:r>
            <a:r>
              <a:rPr lang="zh-CN" altLang="en-US" sz="2000" dirty="0"/>
              <a:t>图放缩到输入图的</a:t>
            </a:r>
            <a:r>
              <a:rPr lang="en-US" altLang="zh-CN" sz="2000" dirty="0"/>
              <a:t>1/16</a:t>
            </a:r>
            <a:endParaRPr lang="zh-CN" altLang="en-US" sz="2000" dirty="0"/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6CDE493D-CDD9-47F3-903D-C467506B7BDC}"/>
              </a:ext>
            </a:extLst>
          </p:cNvPr>
          <p:cNvSpPr/>
          <p:nvPr/>
        </p:nvSpPr>
        <p:spPr>
          <a:xfrm rot="5400000" flipV="1">
            <a:off x="7399753" y="2589010"/>
            <a:ext cx="1169999" cy="208801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FF5850B-E034-4350-8CEB-DFB3C3E30274}"/>
              </a:ext>
            </a:extLst>
          </p:cNvPr>
          <p:cNvSpPr txBox="1"/>
          <p:nvPr/>
        </p:nvSpPr>
        <p:spPr>
          <a:xfrm>
            <a:off x="7542374" y="1477729"/>
            <a:ext cx="127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</a:t>
            </a:r>
            <a:r>
              <a:rPr lang="zh-CN" altLang="en-US" sz="2800" dirty="0"/>
              <a:t>：</a:t>
            </a:r>
            <a:r>
              <a:rPr lang="en-US" altLang="zh-CN" sz="2800" dirty="0"/>
              <a:t>78</a:t>
            </a:r>
            <a:endParaRPr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2246C5-243C-4C6F-936E-77EB62CD46C0}"/>
              </a:ext>
            </a:extLst>
          </p:cNvPr>
          <p:cNvSpPr txBox="1"/>
          <p:nvPr/>
        </p:nvSpPr>
        <p:spPr>
          <a:xfrm>
            <a:off x="8178735" y="2229648"/>
            <a:ext cx="127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</a:t>
            </a:r>
            <a:r>
              <a:rPr lang="zh-CN" altLang="en-US" sz="2800" dirty="0"/>
              <a:t>：</a:t>
            </a:r>
            <a:r>
              <a:rPr lang="en-US" altLang="zh-CN" sz="2800" dirty="0"/>
              <a:t>50</a:t>
            </a:r>
            <a:endParaRPr lang="zh-CN" altLang="en-US" sz="2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29BCB6-5709-4BA1-A6A0-FFF86585E39B}"/>
              </a:ext>
            </a:extLst>
          </p:cNvPr>
          <p:cNvSpPr txBox="1"/>
          <p:nvPr/>
        </p:nvSpPr>
        <p:spPr>
          <a:xfrm>
            <a:off x="699044" y="5843264"/>
            <a:ext cx="1513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(1,3,M,N)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D40B077-5EB0-4CE0-8036-8B3A96BEB2E5}"/>
              </a:ext>
            </a:extLst>
          </p:cNvPr>
          <p:cNvSpPr txBox="1"/>
          <p:nvPr/>
        </p:nvSpPr>
        <p:spPr>
          <a:xfrm>
            <a:off x="7094310" y="3526840"/>
            <a:ext cx="217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(1,512,W,H)</a:t>
            </a:r>
            <a:endParaRPr lang="zh-CN" altLang="en-US" sz="28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2B280A3-7742-4C02-A2BE-61C97AF0DF0B}"/>
              </a:ext>
            </a:extLst>
          </p:cNvPr>
          <p:cNvCxnSpPr>
            <a:cxnSpLocks/>
          </p:cNvCxnSpPr>
          <p:nvPr/>
        </p:nvCxnSpPr>
        <p:spPr>
          <a:xfrm>
            <a:off x="6618350" y="2927616"/>
            <a:ext cx="84027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07803D1-36A0-4ED6-AA24-3C84BD0BCE54}"/>
              </a:ext>
            </a:extLst>
          </p:cNvPr>
          <p:cNvCxnSpPr>
            <a:cxnSpLocks/>
          </p:cNvCxnSpPr>
          <p:nvPr/>
        </p:nvCxnSpPr>
        <p:spPr>
          <a:xfrm>
            <a:off x="8401550" y="2926600"/>
            <a:ext cx="84027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7A4A87B-61E2-4427-B20D-B63C53E0BF58}"/>
              </a:ext>
            </a:extLst>
          </p:cNvPr>
          <p:cNvSpPr/>
          <p:nvPr/>
        </p:nvSpPr>
        <p:spPr>
          <a:xfrm>
            <a:off x="9479666" y="2592729"/>
            <a:ext cx="2025569" cy="10417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3×3</a:t>
            </a:r>
            <a:r>
              <a:rPr lang="zh-CN" altLang="en-US" sz="2000" dirty="0"/>
              <a:t>卷积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28F8B8C-B8B4-4355-BCD9-2B9B0EB9AFF8}"/>
              </a:ext>
            </a:extLst>
          </p:cNvPr>
          <p:cNvSpPr txBox="1"/>
          <p:nvPr/>
        </p:nvSpPr>
        <p:spPr>
          <a:xfrm>
            <a:off x="8517962" y="4149272"/>
            <a:ext cx="394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进一步提取特征</a:t>
            </a:r>
            <a:endParaRPr lang="en-US" altLang="zh-CN" sz="1800" dirty="0"/>
          </a:p>
          <a:p>
            <a:pPr algn="ctr"/>
            <a:r>
              <a:rPr lang="en-US" altLang="zh-CN" sz="1800" dirty="0"/>
              <a:t>padding=1</a:t>
            </a:r>
            <a:r>
              <a:rPr lang="zh-CN" altLang="en-US" sz="1800" dirty="0"/>
              <a:t>，</a:t>
            </a:r>
            <a:r>
              <a:rPr lang="en-US" altLang="zh-CN" sz="1800" dirty="0"/>
              <a:t>stride=1,</a:t>
            </a:r>
          </a:p>
          <a:p>
            <a:pPr algn="ctr"/>
            <a:r>
              <a:rPr lang="zh-CN" altLang="en-US" sz="1800" dirty="0"/>
              <a:t>保证输入输出通道数相同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37EF498-FD7C-4855-8422-D97311BF5FB1}"/>
              </a:ext>
            </a:extLst>
          </p:cNvPr>
          <p:cNvGrpSpPr/>
          <p:nvPr/>
        </p:nvGrpSpPr>
        <p:grpSpPr>
          <a:xfrm>
            <a:off x="12662770" y="1477729"/>
            <a:ext cx="1934722" cy="1800681"/>
            <a:chOff x="12662770" y="1477729"/>
            <a:chExt cx="1934722" cy="1800681"/>
          </a:xfrm>
        </p:grpSpPr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B33D24CC-9B67-4864-9B04-A925338FA9FA}"/>
                </a:ext>
              </a:extLst>
            </p:cNvPr>
            <p:cNvSpPr/>
            <p:nvPr/>
          </p:nvSpPr>
          <p:spPr>
            <a:xfrm rot="5400000" flipV="1">
              <a:off x="12520149" y="2589010"/>
              <a:ext cx="1169999" cy="208801"/>
            </a:xfrm>
            <a:prstGeom prst="parallelogram">
              <a:avLst>
                <a:gd name="adj" fmla="val 52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7070B4-6D5A-452F-90BD-684BDAC9D17F}"/>
                </a:ext>
              </a:extLst>
            </p:cNvPr>
            <p:cNvSpPr txBox="1"/>
            <p:nvPr/>
          </p:nvSpPr>
          <p:spPr>
            <a:xfrm>
              <a:off x="12662770" y="1477729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W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78</a:t>
              </a:r>
              <a:endParaRPr lang="zh-CN" altLang="en-US" sz="28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30D8EB9-5A46-47E5-9D7B-338C5822C31D}"/>
                </a:ext>
              </a:extLst>
            </p:cNvPr>
            <p:cNvSpPr txBox="1"/>
            <p:nvPr/>
          </p:nvSpPr>
          <p:spPr>
            <a:xfrm>
              <a:off x="13318177" y="2246257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H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50</a:t>
              </a:r>
              <a:endParaRPr lang="zh-CN" altLang="en-US" sz="2800" dirty="0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29FA1078-B265-4225-BD47-68DE6B494BCF}"/>
              </a:ext>
            </a:extLst>
          </p:cNvPr>
          <p:cNvSpPr txBox="1"/>
          <p:nvPr/>
        </p:nvSpPr>
        <p:spPr>
          <a:xfrm>
            <a:off x="12214706" y="3526840"/>
            <a:ext cx="217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(1,512,W,H)</a:t>
            </a:r>
            <a:endParaRPr lang="zh-CN" altLang="en-US" sz="28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2B6C41A-2E76-4BA8-A69D-C766819835C5}"/>
              </a:ext>
            </a:extLst>
          </p:cNvPr>
          <p:cNvCxnSpPr>
            <a:cxnSpLocks/>
          </p:cNvCxnSpPr>
          <p:nvPr/>
        </p:nvCxnSpPr>
        <p:spPr>
          <a:xfrm>
            <a:off x="11738746" y="2921520"/>
            <a:ext cx="84027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439D8DC-9B9A-4CE4-9480-68294AD1DFCA}"/>
              </a:ext>
            </a:extLst>
          </p:cNvPr>
          <p:cNvCxnSpPr>
            <a:cxnSpLocks/>
          </p:cNvCxnSpPr>
          <p:nvPr/>
        </p:nvCxnSpPr>
        <p:spPr>
          <a:xfrm flipV="1">
            <a:off x="2057549" y="2907323"/>
            <a:ext cx="17238636" cy="3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C9D55D98-2CF4-45A8-B3DB-186949F21BA6}"/>
              </a:ext>
            </a:extLst>
          </p:cNvPr>
          <p:cNvSpPr/>
          <p:nvPr/>
        </p:nvSpPr>
        <p:spPr>
          <a:xfrm>
            <a:off x="14417977" y="1262354"/>
            <a:ext cx="208802" cy="3289937"/>
          </a:xfrm>
          <a:prstGeom prst="leftBrace">
            <a:avLst>
              <a:gd name="adj1" fmla="val 47688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EF37FA-6B75-4CAD-AC57-5C0F0A0A9978}"/>
              </a:ext>
            </a:extLst>
          </p:cNvPr>
          <p:cNvSpPr/>
          <p:nvPr/>
        </p:nvSpPr>
        <p:spPr>
          <a:xfrm>
            <a:off x="14853920" y="1056640"/>
            <a:ext cx="2000907" cy="8782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1×1</a:t>
            </a:r>
            <a:r>
              <a:rPr lang="zh-CN" altLang="en-US" sz="1800" dirty="0"/>
              <a:t>卷积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168026F-47EF-40BF-8FB8-15955626820A}"/>
              </a:ext>
            </a:extLst>
          </p:cNvPr>
          <p:cNvSpPr/>
          <p:nvPr/>
        </p:nvSpPr>
        <p:spPr>
          <a:xfrm>
            <a:off x="14834753" y="4113157"/>
            <a:ext cx="2000907" cy="8782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1×1</a:t>
            </a:r>
            <a:r>
              <a:rPr lang="zh-CN" altLang="en-US" sz="1800" dirty="0"/>
              <a:t>卷积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6EEA70A-0E84-4805-AB28-39AAE490066B}"/>
              </a:ext>
            </a:extLst>
          </p:cNvPr>
          <p:cNvGrpSpPr/>
          <p:nvPr/>
        </p:nvGrpSpPr>
        <p:grpSpPr>
          <a:xfrm>
            <a:off x="17603651" y="214507"/>
            <a:ext cx="1934722" cy="1800681"/>
            <a:chOff x="12662770" y="1477729"/>
            <a:chExt cx="1934722" cy="1800681"/>
          </a:xfrm>
        </p:grpSpPr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77D47763-E26F-478D-BC64-9CAC13C990E1}"/>
                </a:ext>
              </a:extLst>
            </p:cNvPr>
            <p:cNvSpPr/>
            <p:nvPr/>
          </p:nvSpPr>
          <p:spPr>
            <a:xfrm rot="5400000" flipV="1">
              <a:off x="12520149" y="2589010"/>
              <a:ext cx="1169999" cy="208801"/>
            </a:xfrm>
            <a:prstGeom prst="parallelogram">
              <a:avLst>
                <a:gd name="adj" fmla="val 52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7C1FB0B-8EE6-4E76-84E5-E902E9DF989F}"/>
                </a:ext>
              </a:extLst>
            </p:cNvPr>
            <p:cNvSpPr txBox="1"/>
            <p:nvPr/>
          </p:nvSpPr>
          <p:spPr>
            <a:xfrm>
              <a:off x="12662770" y="1477729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W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78</a:t>
              </a:r>
              <a:endParaRPr lang="zh-CN" altLang="en-US" sz="28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F7C591F-00E1-4218-AD24-DD6AFF6D907F}"/>
                </a:ext>
              </a:extLst>
            </p:cNvPr>
            <p:cNvSpPr txBox="1"/>
            <p:nvPr/>
          </p:nvSpPr>
          <p:spPr>
            <a:xfrm>
              <a:off x="13318177" y="2246257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H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50</a:t>
              </a:r>
              <a:endParaRPr lang="zh-CN" altLang="en-US" sz="28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5D09A6-03CE-4246-B1B8-20EF6206AB6B}"/>
              </a:ext>
            </a:extLst>
          </p:cNvPr>
          <p:cNvGrpSpPr/>
          <p:nvPr/>
        </p:nvGrpSpPr>
        <p:grpSpPr>
          <a:xfrm>
            <a:off x="17579852" y="3284443"/>
            <a:ext cx="1934722" cy="1800681"/>
            <a:chOff x="12662770" y="1477729"/>
            <a:chExt cx="1934722" cy="1800681"/>
          </a:xfrm>
        </p:grpSpPr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D0804C56-984A-4C81-AF98-F11A5C7391FA}"/>
                </a:ext>
              </a:extLst>
            </p:cNvPr>
            <p:cNvSpPr/>
            <p:nvPr/>
          </p:nvSpPr>
          <p:spPr>
            <a:xfrm rot="5400000" flipV="1">
              <a:off x="12520149" y="2589010"/>
              <a:ext cx="1169999" cy="208801"/>
            </a:xfrm>
            <a:prstGeom prst="parallelogram">
              <a:avLst>
                <a:gd name="adj" fmla="val 52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8FAF5C8-C54E-4F46-AF37-DD7DA0CE10BE}"/>
                </a:ext>
              </a:extLst>
            </p:cNvPr>
            <p:cNvSpPr txBox="1"/>
            <p:nvPr/>
          </p:nvSpPr>
          <p:spPr>
            <a:xfrm>
              <a:off x="12662770" y="1477729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W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78</a:t>
              </a:r>
              <a:endParaRPr lang="zh-CN" altLang="en-US" sz="28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514D7FE-1F9D-4F5E-BA82-26255727230C}"/>
                </a:ext>
              </a:extLst>
            </p:cNvPr>
            <p:cNvSpPr txBox="1"/>
            <p:nvPr/>
          </p:nvSpPr>
          <p:spPr>
            <a:xfrm>
              <a:off x="13318177" y="2246257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H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50</a:t>
              </a:r>
              <a:endParaRPr lang="zh-CN" altLang="en-US" sz="2800" dirty="0"/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D73E5B9D-5026-46F2-81DD-D1ACDF936516}"/>
              </a:ext>
            </a:extLst>
          </p:cNvPr>
          <p:cNvSpPr txBox="1"/>
          <p:nvPr/>
        </p:nvSpPr>
        <p:spPr>
          <a:xfrm>
            <a:off x="17120744" y="2035583"/>
            <a:ext cx="217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(1,9x2,W,H)</a:t>
            </a:r>
            <a:endParaRPr lang="zh-CN" altLang="en-US" sz="28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B430950-0130-4C58-A812-25E3D5D94D92}"/>
              </a:ext>
            </a:extLst>
          </p:cNvPr>
          <p:cNvSpPr txBox="1"/>
          <p:nvPr/>
        </p:nvSpPr>
        <p:spPr>
          <a:xfrm>
            <a:off x="17120744" y="5162068"/>
            <a:ext cx="217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(1,9x4,W,H)</a:t>
            </a:r>
            <a:endParaRPr lang="zh-CN" altLang="en-US" sz="2800" dirty="0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CC39AE29-40BB-4710-B46D-78FFE7922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9469534" y="869761"/>
            <a:ext cx="5346287" cy="123865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4B066433-CCF3-4D56-95D5-C8AF39CAB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62"/>
          <a:stretch/>
        </p:blipFill>
        <p:spPr>
          <a:xfrm>
            <a:off x="19469533" y="3634449"/>
            <a:ext cx="5346287" cy="12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9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6CDE493D-CDD9-47F3-903D-C467506B7BDC}"/>
              </a:ext>
            </a:extLst>
          </p:cNvPr>
          <p:cNvSpPr/>
          <p:nvPr/>
        </p:nvSpPr>
        <p:spPr>
          <a:xfrm rot="5400000" flipV="1">
            <a:off x="4061130" y="2904421"/>
            <a:ext cx="1169999" cy="208801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FF5850B-E034-4350-8CEB-DFB3C3E30274}"/>
              </a:ext>
            </a:extLst>
          </p:cNvPr>
          <p:cNvSpPr txBox="1"/>
          <p:nvPr/>
        </p:nvSpPr>
        <p:spPr>
          <a:xfrm>
            <a:off x="4203751" y="1793140"/>
            <a:ext cx="127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</a:t>
            </a:r>
            <a:r>
              <a:rPr lang="zh-CN" altLang="en-US" sz="2800" dirty="0"/>
              <a:t>：</a:t>
            </a:r>
            <a:r>
              <a:rPr lang="en-US" altLang="zh-CN" sz="2800" dirty="0"/>
              <a:t>78</a:t>
            </a:r>
            <a:endParaRPr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2246C5-243C-4C6F-936E-77EB62CD46C0}"/>
              </a:ext>
            </a:extLst>
          </p:cNvPr>
          <p:cNvSpPr txBox="1"/>
          <p:nvPr/>
        </p:nvSpPr>
        <p:spPr>
          <a:xfrm>
            <a:off x="4840112" y="2545059"/>
            <a:ext cx="127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</a:t>
            </a:r>
            <a:r>
              <a:rPr lang="zh-CN" altLang="en-US" sz="2800" dirty="0"/>
              <a:t>：</a:t>
            </a:r>
            <a:r>
              <a:rPr lang="en-US" altLang="zh-CN" sz="2800" dirty="0"/>
              <a:t>50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D40B077-5EB0-4CE0-8036-8B3A96BEB2E5}"/>
              </a:ext>
            </a:extLst>
          </p:cNvPr>
          <p:cNvSpPr txBox="1"/>
          <p:nvPr/>
        </p:nvSpPr>
        <p:spPr>
          <a:xfrm>
            <a:off x="3755687" y="3842251"/>
            <a:ext cx="217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(1,512,W,H)</a:t>
            </a:r>
            <a:endParaRPr lang="zh-CN" altLang="en-US" sz="28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07803D1-36A0-4ED6-AA24-3C84BD0BCE54}"/>
              </a:ext>
            </a:extLst>
          </p:cNvPr>
          <p:cNvCxnSpPr>
            <a:cxnSpLocks/>
          </p:cNvCxnSpPr>
          <p:nvPr/>
        </p:nvCxnSpPr>
        <p:spPr>
          <a:xfrm>
            <a:off x="5062927" y="3242011"/>
            <a:ext cx="84027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7A4A87B-61E2-4427-B20D-B63C53E0BF58}"/>
              </a:ext>
            </a:extLst>
          </p:cNvPr>
          <p:cNvSpPr/>
          <p:nvPr/>
        </p:nvSpPr>
        <p:spPr>
          <a:xfrm>
            <a:off x="6141043" y="2908140"/>
            <a:ext cx="2025569" cy="10417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3×3</a:t>
            </a:r>
            <a:r>
              <a:rPr lang="zh-CN" altLang="en-US" sz="2000" dirty="0"/>
              <a:t>卷积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28F8B8C-B8B4-4355-BCD9-2B9B0EB9AFF8}"/>
              </a:ext>
            </a:extLst>
          </p:cNvPr>
          <p:cNvSpPr txBox="1"/>
          <p:nvPr/>
        </p:nvSpPr>
        <p:spPr>
          <a:xfrm>
            <a:off x="5179339" y="4464683"/>
            <a:ext cx="394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进一步提取特征</a:t>
            </a:r>
            <a:endParaRPr lang="en-US" altLang="zh-CN" sz="1800" dirty="0"/>
          </a:p>
          <a:p>
            <a:pPr algn="ctr"/>
            <a:r>
              <a:rPr lang="en-US" altLang="zh-CN" sz="1800" dirty="0"/>
              <a:t>padding=1</a:t>
            </a:r>
            <a:r>
              <a:rPr lang="zh-CN" altLang="en-US" sz="1800" dirty="0"/>
              <a:t>，</a:t>
            </a:r>
            <a:r>
              <a:rPr lang="en-US" altLang="zh-CN" sz="1800" dirty="0"/>
              <a:t>stride=1,</a:t>
            </a:r>
          </a:p>
          <a:p>
            <a:pPr algn="ctr"/>
            <a:r>
              <a:rPr lang="zh-CN" altLang="en-US" sz="1800" dirty="0"/>
              <a:t>保证输入输出通道数相同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37EF498-FD7C-4855-8422-D97311BF5FB1}"/>
              </a:ext>
            </a:extLst>
          </p:cNvPr>
          <p:cNvGrpSpPr/>
          <p:nvPr/>
        </p:nvGrpSpPr>
        <p:grpSpPr>
          <a:xfrm>
            <a:off x="9324147" y="1793140"/>
            <a:ext cx="1934722" cy="1800681"/>
            <a:chOff x="12662770" y="1477729"/>
            <a:chExt cx="1934722" cy="1800681"/>
          </a:xfrm>
        </p:grpSpPr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B33D24CC-9B67-4864-9B04-A925338FA9FA}"/>
                </a:ext>
              </a:extLst>
            </p:cNvPr>
            <p:cNvSpPr/>
            <p:nvPr/>
          </p:nvSpPr>
          <p:spPr>
            <a:xfrm rot="5400000" flipV="1">
              <a:off x="12520149" y="2589010"/>
              <a:ext cx="1169999" cy="208801"/>
            </a:xfrm>
            <a:prstGeom prst="parallelogram">
              <a:avLst>
                <a:gd name="adj" fmla="val 52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7070B4-6D5A-452F-90BD-684BDAC9D17F}"/>
                </a:ext>
              </a:extLst>
            </p:cNvPr>
            <p:cNvSpPr txBox="1"/>
            <p:nvPr/>
          </p:nvSpPr>
          <p:spPr>
            <a:xfrm>
              <a:off x="12662770" y="1477729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W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78</a:t>
              </a:r>
              <a:endParaRPr lang="zh-CN" altLang="en-US" sz="28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30D8EB9-5A46-47E5-9D7B-338C5822C31D}"/>
                </a:ext>
              </a:extLst>
            </p:cNvPr>
            <p:cNvSpPr txBox="1"/>
            <p:nvPr/>
          </p:nvSpPr>
          <p:spPr>
            <a:xfrm>
              <a:off x="13318177" y="2246257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H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50</a:t>
              </a:r>
              <a:endParaRPr lang="zh-CN" altLang="en-US" sz="2800" dirty="0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29FA1078-B265-4225-BD47-68DE6B494BCF}"/>
              </a:ext>
            </a:extLst>
          </p:cNvPr>
          <p:cNvSpPr txBox="1"/>
          <p:nvPr/>
        </p:nvSpPr>
        <p:spPr>
          <a:xfrm>
            <a:off x="8876083" y="3842251"/>
            <a:ext cx="217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(1,512,W,H)</a:t>
            </a:r>
            <a:endParaRPr lang="zh-CN" altLang="en-US" sz="28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2B6C41A-2E76-4BA8-A69D-C766819835C5}"/>
              </a:ext>
            </a:extLst>
          </p:cNvPr>
          <p:cNvCxnSpPr>
            <a:cxnSpLocks/>
          </p:cNvCxnSpPr>
          <p:nvPr/>
        </p:nvCxnSpPr>
        <p:spPr>
          <a:xfrm>
            <a:off x="8400123" y="3236931"/>
            <a:ext cx="84027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C9D55D98-2CF4-45A8-B3DB-186949F21BA6}"/>
              </a:ext>
            </a:extLst>
          </p:cNvPr>
          <p:cNvSpPr/>
          <p:nvPr/>
        </p:nvSpPr>
        <p:spPr>
          <a:xfrm>
            <a:off x="11079354" y="1577765"/>
            <a:ext cx="208802" cy="3289937"/>
          </a:xfrm>
          <a:prstGeom prst="leftBrace">
            <a:avLst>
              <a:gd name="adj1" fmla="val 47688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EF37FA-6B75-4CAD-AC57-5C0F0A0A9978}"/>
              </a:ext>
            </a:extLst>
          </p:cNvPr>
          <p:cNvSpPr/>
          <p:nvPr/>
        </p:nvSpPr>
        <p:spPr>
          <a:xfrm>
            <a:off x="11515297" y="1372051"/>
            <a:ext cx="2000907" cy="8782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1×1</a:t>
            </a:r>
            <a:r>
              <a:rPr lang="zh-CN" altLang="en-US" sz="2000" dirty="0"/>
              <a:t>卷积</a:t>
            </a:r>
            <a:endParaRPr lang="zh-CN" altLang="en-US" sz="18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168026F-47EF-40BF-8FB8-15955626820A}"/>
              </a:ext>
            </a:extLst>
          </p:cNvPr>
          <p:cNvSpPr/>
          <p:nvPr/>
        </p:nvSpPr>
        <p:spPr>
          <a:xfrm>
            <a:off x="11496130" y="4428568"/>
            <a:ext cx="2000907" cy="8782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1×1</a:t>
            </a:r>
            <a:r>
              <a:rPr lang="zh-CN" altLang="en-US" sz="2000" dirty="0"/>
              <a:t>卷积</a:t>
            </a:r>
            <a:endParaRPr lang="zh-CN" altLang="en-US" sz="1800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6EEA70A-0E84-4805-AB28-39AAE490066B}"/>
              </a:ext>
            </a:extLst>
          </p:cNvPr>
          <p:cNvGrpSpPr/>
          <p:nvPr/>
        </p:nvGrpSpPr>
        <p:grpSpPr>
          <a:xfrm>
            <a:off x="14265028" y="529918"/>
            <a:ext cx="1934722" cy="1800681"/>
            <a:chOff x="12662770" y="1477729"/>
            <a:chExt cx="1934722" cy="1800681"/>
          </a:xfrm>
        </p:grpSpPr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77D47763-E26F-478D-BC64-9CAC13C990E1}"/>
                </a:ext>
              </a:extLst>
            </p:cNvPr>
            <p:cNvSpPr/>
            <p:nvPr/>
          </p:nvSpPr>
          <p:spPr>
            <a:xfrm rot="5400000" flipV="1">
              <a:off x="12520149" y="2589010"/>
              <a:ext cx="1169999" cy="208801"/>
            </a:xfrm>
            <a:prstGeom prst="parallelogram">
              <a:avLst>
                <a:gd name="adj" fmla="val 52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7C1FB0B-8EE6-4E76-84E5-E902E9DF989F}"/>
                </a:ext>
              </a:extLst>
            </p:cNvPr>
            <p:cNvSpPr txBox="1"/>
            <p:nvPr/>
          </p:nvSpPr>
          <p:spPr>
            <a:xfrm>
              <a:off x="12662770" y="1477729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W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78</a:t>
              </a:r>
              <a:endParaRPr lang="zh-CN" altLang="en-US" sz="28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F7C591F-00E1-4218-AD24-DD6AFF6D907F}"/>
                </a:ext>
              </a:extLst>
            </p:cNvPr>
            <p:cNvSpPr txBox="1"/>
            <p:nvPr/>
          </p:nvSpPr>
          <p:spPr>
            <a:xfrm>
              <a:off x="13318177" y="2246257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H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50</a:t>
              </a:r>
              <a:endParaRPr lang="zh-CN" altLang="en-US" sz="28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5D09A6-03CE-4246-B1B8-20EF6206AB6B}"/>
              </a:ext>
            </a:extLst>
          </p:cNvPr>
          <p:cNvGrpSpPr/>
          <p:nvPr/>
        </p:nvGrpSpPr>
        <p:grpSpPr>
          <a:xfrm>
            <a:off x="14241229" y="3599854"/>
            <a:ext cx="1934722" cy="1800681"/>
            <a:chOff x="12662770" y="1477729"/>
            <a:chExt cx="1934722" cy="1800681"/>
          </a:xfrm>
        </p:grpSpPr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D0804C56-984A-4C81-AF98-F11A5C7391FA}"/>
                </a:ext>
              </a:extLst>
            </p:cNvPr>
            <p:cNvSpPr/>
            <p:nvPr/>
          </p:nvSpPr>
          <p:spPr>
            <a:xfrm rot="5400000" flipV="1">
              <a:off x="12520149" y="2589010"/>
              <a:ext cx="1169999" cy="208801"/>
            </a:xfrm>
            <a:prstGeom prst="parallelogram">
              <a:avLst>
                <a:gd name="adj" fmla="val 52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8FAF5C8-C54E-4F46-AF37-DD7DA0CE10BE}"/>
                </a:ext>
              </a:extLst>
            </p:cNvPr>
            <p:cNvSpPr txBox="1"/>
            <p:nvPr/>
          </p:nvSpPr>
          <p:spPr>
            <a:xfrm>
              <a:off x="12662770" y="1477729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W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78</a:t>
              </a:r>
              <a:endParaRPr lang="zh-CN" altLang="en-US" sz="28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514D7FE-1F9D-4F5E-BA82-26255727230C}"/>
                </a:ext>
              </a:extLst>
            </p:cNvPr>
            <p:cNvSpPr txBox="1"/>
            <p:nvPr/>
          </p:nvSpPr>
          <p:spPr>
            <a:xfrm>
              <a:off x="13318177" y="2246257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H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50</a:t>
              </a:r>
              <a:endParaRPr lang="zh-CN" altLang="en-US" sz="2800" dirty="0"/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D73E5B9D-5026-46F2-81DD-D1ACDF936516}"/>
              </a:ext>
            </a:extLst>
          </p:cNvPr>
          <p:cNvSpPr txBox="1"/>
          <p:nvPr/>
        </p:nvSpPr>
        <p:spPr>
          <a:xfrm>
            <a:off x="13873561" y="2427194"/>
            <a:ext cx="217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(1,9x2,W,H)</a:t>
            </a:r>
            <a:endParaRPr lang="zh-CN" altLang="en-US" sz="28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B430950-0130-4C58-A812-25E3D5D94D92}"/>
              </a:ext>
            </a:extLst>
          </p:cNvPr>
          <p:cNvSpPr txBox="1"/>
          <p:nvPr/>
        </p:nvSpPr>
        <p:spPr>
          <a:xfrm>
            <a:off x="13873561" y="5477479"/>
            <a:ext cx="217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(1,9x4,W,H)</a:t>
            </a:r>
            <a:endParaRPr lang="zh-CN" altLang="en-US" sz="2800" dirty="0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CC39AE29-40BB-4710-B46D-78FFE7922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6049002" y="815905"/>
            <a:ext cx="7727828" cy="1790415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4B066433-CCF3-4D56-95D5-C8AF39CAB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62"/>
          <a:stretch/>
        </p:blipFill>
        <p:spPr>
          <a:xfrm>
            <a:off x="16130910" y="3949860"/>
            <a:ext cx="7645920" cy="173381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00505BF-1868-4701-9509-3E876AF5BA14}"/>
              </a:ext>
            </a:extLst>
          </p:cNvPr>
          <p:cNvSpPr txBox="1"/>
          <p:nvPr/>
        </p:nvSpPr>
        <p:spPr>
          <a:xfrm>
            <a:off x="3416579" y="452393"/>
            <a:ext cx="3525520" cy="70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2" dirty="0"/>
              <a:t>RPN Head</a:t>
            </a:r>
            <a:endParaRPr lang="zh-CN" altLang="en-US" sz="4002" dirty="0"/>
          </a:p>
        </p:txBody>
      </p:sp>
    </p:spTree>
    <p:extLst>
      <p:ext uri="{BB962C8B-B14F-4D97-AF65-F5344CB8AC3E}">
        <p14:creationId xmlns:p14="http://schemas.microsoft.com/office/powerpoint/2010/main" val="105921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618C2C50-D30B-4EE4-9820-E0C10C03733B}"/>
              </a:ext>
            </a:extLst>
          </p:cNvPr>
          <p:cNvGrpSpPr/>
          <p:nvPr/>
        </p:nvGrpSpPr>
        <p:grpSpPr>
          <a:xfrm>
            <a:off x="7215282" y="263164"/>
            <a:ext cx="7454096" cy="6141609"/>
            <a:chOff x="6925722" y="1075104"/>
            <a:chExt cx="7454096" cy="541308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30A0956-AE33-4135-B45F-B134B5F9E55D}"/>
                </a:ext>
              </a:extLst>
            </p:cNvPr>
            <p:cNvSpPr txBox="1"/>
            <p:nvPr/>
          </p:nvSpPr>
          <p:spPr>
            <a:xfrm>
              <a:off x="6925722" y="1075104"/>
              <a:ext cx="7454096" cy="1437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将每一个特征图上的像素映射回输入到</a:t>
              </a:r>
              <a:r>
                <a:rPr lang="en-US" altLang="zh-CN" sz="2000" dirty="0"/>
                <a:t>backbone</a:t>
              </a:r>
              <a:r>
                <a:rPr lang="zh-CN" altLang="en-US" sz="2000" dirty="0"/>
                <a:t>的图上</a:t>
              </a:r>
              <a:endParaRPr lang="en-US" altLang="zh-CN" sz="2000" dirty="0"/>
            </a:p>
            <a:p>
              <a:pPr algn="ctr"/>
              <a:r>
                <a:rPr lang="zh-CN" altLang="en-US" sz="2000" dirty="0"/>
                <a:t>对于缩放</a:t>
              </a:r>
              <a:r>
                <a:rPr lang="en-US" altLang="zh-CN" sz="2000" dirty="0"/>
                <a:t>16</a:t>
              </a:r>
              <a:r>
                <a:rPr lang="zh-CN" altLang="en-US" sz="2000" dirty="0"/>
                <a:t>倍的图，相当于每间隔</a:t>
              </a:r>
              <a:r>
                <a:rPr lang="en-US" altLang="zh-CN" sz="2000" dirty="0"/>
                <a:t>16</a:t>
              </a:r>
              <a:r>
                <a:rPr lang="zh-CN" altLang="en-US" sz="2000" dirty="0"/>
                <a:t>个像素原图会有一个投影点</a:t>
              </a:r>
              <a:endParaRPr lang="en-US" altLang="zh-CN" sz="2000" dirty="0"/>
            </a:p>
            <a:p>
              <a:pPr algn="ctr"/>
              <a:r>
                <a:rPr lang="zh-CN" altLang="en-US" sz="2000" dirty="0"/>
                <a:t>生成三种比例</a:t>
              </a:r>
              <a:r>
                <a:rPr lang="en-US" altLang="zh-CN" sz="2000" dirty="0"/>
                <a:t>1:1</a:t>
              </a:r>
              <a:r>
                <a:rPr lang="zh-CN" altLang="en-US" sz="2000" dirty="0"/>
                <a:t>、</a:t>
              </a:r>
              <a:r>
                <a:rPr lang="en-US" altLang="zh-CN" sz="2000" dirty="0"/>
                <a:t>1:2</a:t>
              </a:r>
              <a:r>
                <a:rPr lang="zh-CN" altLang="en-US" sz="2000" dirty="0"/>
                <a:t>、</a:t>
              </a:r>
              <a:r>
                <a:rPr lang="en-US" altLang="zh-CN" sz="2000" dirty="0"/>
                <a:t>2:1</a:t>
              </a:r>
              <a:r>
                <a:rPr lang="zh-CN" altLang="en-US" sz="2000" dirty="0"/>
                <a:t>，三种面积</a:t>
              </a:r>
              <a:r>
                <a:rPr lang="en-US" altLang="zh-CN" sz="2000" dirty="0"/>
                <a:t>128²</a:t>
              </a:r>
              <a:r>
                <a:rPr lang="zh-CN" altLang="en-US" sz="2000" dirty="0"/>
                <a:t>、</a:t>
              </a:r>
              <a:r>
                <a:rPr lang="en-US" altLang="zh-CN" sz="2000" dirty="0"/>
                <a:t>256²</a:t>
              </a:r>
              <a:r>
                <a:rPr lang="zh-CN" altLang="en-US" sz="2000" dirty="0"/>
                <a:t>、</a:t>
              </a:r>
              <a:r>
                <a:rPr lang="en-US" altLang="zh-CN" sz="2000" dirty="0"/>
                <a:t>512²</a:t>
              </a:r>
            </a:p>
            <a:p>
              <a:pPr algn="ctr"/>
              <a:r>
                <a:rPr lang="zh-CN" altLang="en-US" sz="2000" dirty="0"/>
                <a:t>共计</a:t>
              </a:r>
              <a:r>
                <a:rPr lang="en-US" altLang="zh-CN" sz="2000" dirty="0"/>
                <a:t>9</a:t>
              </a:r>
              <a:r>
                <a:rPr lang="zh-CN" altLang="en-US" sz="2000" dirty="0"/>
                <a:t>种</a:t>
              </a:r>
              <a:r>
                <a:rPr lang="en-US" altLang="zh-CN" sz="2000" dirty="0"/>
                <a:t>anchor</a:t>
              </a:r>
              <a:r>
                <a:rPr lang="zh-CN" altLang="en-US" sz="2000" dirty="0"/>
                <a:t>，</a:t>
              </a:r>
              <a:r>
                <a:rPr lang="en-US" altLang="zh-CN" sz="2000" dirty="0"/>
                <a:t>anchor</a:t>
              </a:r>
              <a:r>
                <a:rPr lang="zh-CN" altLang="en-US" sz="2000" dirty="0"/>
                <a:t>中心在原图中的映射点上</a:t>
              </a:r>
            </a:p>
            <a:p>
              <a:pPr algn="ctr"/>
              <a:endParaRPr lang="zh-CN" altLang="en-US" sz="2000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892C9FC-F43D-4D8E-B6F1-E7BC9F805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93376" y="4572001"/>
              <a:ext cx="1086442" cy="1916192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0432D5F-4BB0-4085-884E-E587887FF548}"/>
              </a:ext>
            </a:extLst>
          </p:cNvPr>
          <p:cNvSpPr txBox="1"/>
          <p:nvPr/>
        </p:nvSpPr>
        <p:spPr>
          <a:xfrm>
            <a:off x="739438" y="370887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Anchor Generator</a:t>
            </a:r>
            <a:endParaRPr lang="zh-CN" altLang="en-US" sz="40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31B1725-2747-40A0-A337-DB6DEF2BA146}"/>
              </a:ext>
            </a:extLst>
          </p:cNvPr>
          <p:cNvGrpSpPr/>
          <p:nvPr/>
        </p:nvGrpSpPr>
        <p:grpSpPr>
          <a:xfrm>
            <a:off x="6999840" y="2222554"/>
            <a:ext cx="8558119" cy="4635446"/>
            <a:chOff x="6576261" y="1967695"/>
            <a:chExt cx="7803557" cy="4051344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91295D1-18A2-4BDE-852B-F6356964C683}"/>
                </a:ext>
              </a:extLst>
            </p:cNvPr>
            <p:cNvGrpSpPr/>
            <p:nvPr/>
          </p:nvGrpSpPr>
          <p:grpSpPr>
            <a:xfrm>
              <a:off x="6576261" y="1967695"/>
              <a:ext cx="7803556" cy="4051344"/>
              <a:chOff x="10845478" y="1310995"/>
              <a:chExt cx="7803556" cy="4051344"/>
            </a:xfrm>
          </p:grpSpPr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FB5B483C-C599-47AC-A683-74326A312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45478" y="1544388"/>
                <a:ext cx="7803556" cy="3817951"/>
              </a:xfrm>
              <a:prstGeom prst="rect">
                <a:avLst/>
              </a:prstGeom>
            </p:spPr>
          </p:pic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D12A85BA-1644-40F3-9749-CF8542435B8C}"/>
                  </a:ext>
                </a:extLst>
              </p:cNvPr>
              <p:cNvCxnSpPr/>
              <p:nvPr/>
            </p:nvCxnSpPr>
            <p:spPr>
              <a:xfrm>
                <a:off x="11262360" y="1661160"/>
                <a:ext cx="128428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6288296-200E-433F-814A-39E8E46E96BB}"/>
                  </a:ext>
                </a:extLst>
              </p:cNvPr>
              <p:cNvSpPr txBox="1"/>
              <p:nvPr/>
            </p:nvSpPr>
            <p:spPr>
              <a:xfrm>
                <a:off x="11696700" y="1310995"/>
                <a:ext cx="647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16</a:t>
                </a:r>
                <a:endParaRPr lang="zh-CN" altLang="en-US" dirty="0"/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2E8CA212-9091-4134-A3B9-7F608906C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93376" y="4572001"/>
              <a:ext cx="1086442" cy="1447038"/>
            </a:xfrm>
            <a:prstGeom prst="rect">
              <a:avLst/>
            </a:prstGeom>
          </p:spPr>
        </p:pic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D5671A80-51CA-4055-A358-95DFACC1C97D}"/>
              </a:ext>
            </a:extLst>
          </p:cNvPr>
          <p:cNvSpPr txBox="1"/>
          <p:nvPr/>
        </p:nvSpPr>
        <p:spPr>
          <a:xfrm>
            <a:off x="13990320" y="5500612"/>
            <a:ext cx="2080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Feature map</a:t>
            </a:r>
            <a:endParaRPr lang="zh-CN" altLang="en-US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4F84310-9564-4433-A7E2-14BE90497010}"/>
              </a:ext>
            </a:extLst>
          </p:cNvPr>
          <p:cNvSpPr txBox="1"/>
          <p:nvPr/>
        </p:nvSpPr>
        <p:spPr>
          <a:xfrm>
            <a:off x="13236082" y="2560608"/>
            <a:ext cx="26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共有</a:t>
            </a:r>
            <a:r>
              <a:rPr lang="en-US" altLang="zh-CN" sz="2000" dirty="0"/>
              <a:t>9×H×W</a:t>
            </a:r>
            <a:r>
              <a:rPr lang="zh-CN" altLang="en-US" sz="2000" dirty="0"/>
              <a:t>个</a:t>
            </a:r>
            <a:r>
              <a:rPr lang="en-US" altLang="zh-CN" sz="2000" dirty="0"/>
              <a:t>anchor</a:t>
            </a:r>
            <a:endParaRPr lang="zh-CN" altLang="en-US" sz="2000" dirty="0"/>
          </a:p>
        </p:txBody>
      </p:sp>
      <p:sp>
        <p:nvSpPr>
          <p:cNvPr id="37" name="AutoShape 2">
            <a:extLst>
              <a:ext uri="{FF2B5EF4-FFF2-40B4-BE49-F238E27FC236}">
                <a16:creationId xmlns:a16="http://schemas.microsoft.com/office/drawing/2014/main" id="{4EF2C04B-31D3-4D06-9C9F-C0BF11578C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47588" y="34594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BC3C6103-9FA3-40E6-BE12-75EAC32490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724" y="1631423"/>
            <a:ext cx="2808892" cy="267334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D18FB3E-5929-4D01-8EC8-BBC1C444AA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72" y="2760663"/>
            <a:ext cx="2808892" cy="2673342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D177E6C-C198-4D12-8434-1B7F7B146D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72" y="3938695"/>
            <a:ext cx="2808892" cy="2673342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23AC4CA2-7D87-4A7D-99B3-6E9F7C141C14}"/>
              </a:ext>
            </a:extLst>
          </p:cNvPr>
          <p:cNvSpPr/>
          <p:nvPr/>
        </p:nvSpPr>
        <p:spPr>
          <a:xfrm>
            <a:off x="9120039" y="1631423"/>
            <a:ext cx="2696577" cy="1287882"/>
          </a:xfrm>
          <a:prstGeom prst="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对话气泡: 矩形 44">
            <a:extLst>
              <a:ext uri="{FF2B5EF4-FFF2-40B4-BE49-F238E27FC236}">
                <a16:creationId xmlns:a16="http://schemas.microsoft.com/office/drawing/2014/main" id="{30E4C21F-6B3B-4686-8EB4-58A3E2850CE4}"/>
              </a:ext>
            </a:extLst>
          </p:cNvPr>
          <p:cNvSpPr/>
          <p:nvPr/>
        </p:nvSpPr>
        <p:spPr>
          <a:xfrm>
            <a:off x="14041245" y="1398507"/>
            <a:ext cx="1473200" cy="1031941"/>
          </a:xfrm>
          <a:prstGeom prst="wedgeRectCallout">
            <a:avLst>
              <a:gd name="adj1" fmla="val -185157"/>
              <a:gd name="adj2" fmla="val 51670"/>
            </a:avLst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AE79693-A979-40A4-AF24-AD0522729C0C}"/>
              </a:ext>
            </a:extLst>
          </p:cNvPr>
          <p:cNvSpPr txBox="1"/>
          <p:nvPr/>
        </p:nvSpPr>
        <p:spPr>
          <a:xfrm>
            <a:off x="13916974" y="1607984"/>
            <a:ext cx="172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越界的</a:t>
            </a:r>
            <a:r>
              <a:rPr lang="en-US" altLang="zh-CN" dirty="0"/>
              <a:t>anchor</a:t>
            </a:r>
            <a:r>
              <a:rPr lang="zh-CN" altLang="en-US" dirty="0"/>
              <a:t>直接剔除</a:t>
            </a:r>
          </a:p>
        </p:txBody>
      </p:sp>
    </p:spTree>
    <p:extLst>
      <p:ext uri="{BB962C8B-B14F-4D97-AF65-F5344CB8AC3E}">
        <p14:creationId xmlns:p14="http://schemas.microsoft.com/office/powerpoint/2010/main" val="145865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B511445-FB1F-4933-A07A-640A106C8A0C}"/>
              </a:ext>
            </a:extLst>
          </p:cNvPr>
          <p:cNvSpPr/>
          <p:nvPr/>
        </p:nvSpPr>
        <p:spPr>
          <a:xfrm>
            <a:off x="4085863" y="2893671"/>
            <a:ext cx="3842796" cy="2980481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1A7A1D-CE93-44A1-B2BE-ADB73385843A}"/>
              </a:ext>
            </a:extLst>
          </p:cNvPr>
          <p:cNvSpPr/>
          <p:nvPr/>
        </p:nvSpPr>
        <p:spPr>
          <a:xfrm>
            <a:off x="4525701" y="2176041"/>
            <a:ext cx="3970117" cy="369811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9DCEF9-2A0E-4EEC-A852-A0F961E5D624}"/>
              </a:ext>
            </a:extLst>
          </p:cNvPr>
          <p:cNvSpPr/>
          <p:nvPr/>
        </p:nvSpPr>
        <p:spPr>
          <a:xfrm>
            <a:off x="5046562" y="1425617"/>
            <a:ext cx="3970117" cy="4448536"/>
          </a:xfrm>
          <a:prstGeom prst="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CD54E5-4EC9-4A66-9431-3FF9EFF57E10}"/>
              </a:ext>
            </a:extLst>
          </p:cNvPr>
          <p:cNvSpPr txBox="1"/>
          <p:nvPr/>
        </p:nvSpPr>
        <p:spPr>
          <a:xfrm>
            <a:off x="7182091" y="840840"/>
            <a:ext cx="1834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</a:rPr>
              <a:t>GT</a:t>
            </a:r>
            <a:r>
              <a:rPr lang="zh-CN" altLang="en-US" sz="3200" b="1" dirty="0">
                <a:solidFill>
                  <a:schemeClr val="accent6"/>
                </a:solidFill>
              </a:rPr>
              <a:t>（</a:t>
            </a:r>
            <a:r>
              <a:rPr lang="en-US" altLang="zh-CN" sz="3200" b="1" dirty="0">
                <a:solidFill>
                  <a:schemeClr val="accent6"/>
                </a:solidFill>
              </a:rPr>
              <a:t>G</a:t>
            </a:r>
            <a:r>
              <a:rPr lang="zh-CN" altLang="en-US" sz="3200" b="1" dirty="0">
                <a:solidFill>
                  <a:schemeClr val="accent6"/>
                </a:solidFill>
              </a:rPr>
              <a:t>*）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9A9FE7-FDFF-4B4F-9A33-297DC8F17FC3}"/>
              </a:ext>
            </a:extLst>
          </p:cNvPr>
          <p:cNvSpPr txBox="1"/>
          <p:nvPr/>
        </p:nvSpPr>
        <p:spPr>
          <a:xfrm>
            <a:off x="6018835" y="1636474"/>
            <a:ext cx="247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proposal</a:t>
            </a:r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</a:rPr>
              <a:t>G</a:t>
            </a:r>
            <a:r>
              <a:rPr lang="zh-CN" altLang="en-US" sz="32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824B78-D0CB-44F3-A389-6A606BAF3365}"/>
              </a:ext>
            </a:extLst>
          </p:cNvPr>
          <p:cNvSpPr txBox="1"/>
          <p:nvPr/>
        </p:nvSpPr>
        <p:spPr>
          <a:xfrm>
            <a:off x="5622402" y="2354104"/>
            <a:ext cx="247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5"/>
                </a:solidFill>
              </a:rPr>
              <a:t>anchor</a:t>
            </a:r>
            <a:r>
              <a:rPr lang="zh-CN" altLang="en-US" sz="3200" b="1" dirty="0">
                <a:solidFill>
                  <a:schemeClr val="accent5"/>
                </a:solidFill>
              </a:rPr>
              <a:t>（</a:t>
            </a:r>
            <a:r>
              <a:rPr lang="en-US" altLang="zh-CN" sz="3200" b="1" dirty="0">
                <a:solidFill>
                  <a:schemeClr val="accent5"/>
                </a:solidFill>
              </a:rPr>
              <a:t>Ga</a:t>
            </a:r>
            <a:r>
              <a:rPr lang="zh-CN" altLang="en-US" sz="3200" b="1" dirty="0">
                <a:solidFill>
                  <a:schemeClr val="accent5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6665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</TotalTime>
  <Words>365</Words>
  <Application>Microsoft Office PowerPoint</Application>
  <PresentationFormat>自定义</PresentationFormat>
  <Paragraphs>88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28</cp:revision>
  <dcterms:created xsi:type="dcterms:W3CDTF">2021-07-23T14:56:37Z</dcterms:created>
  <dcterms:modified xsi:type="dcterms:W3CDTF">2021-07-26T14:25:58Z</dcterms:modified>
</cp:coreProperties>
</file>