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681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7" r:id="rId8"/>
    <p:sldId id="273" r:id="rId9"/>
    <p:sldId id="270" r:id="rId10"/>
    <p:sldId id="274" r:id="rId11"/>
    <p:sldId id="269" r:id="rId1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D8B"/>
    <a:srgbClr val="001EFF"/>
    <a:srgbClr val="F2F2F2"/>
    <a:srgbClr val="000000"/>
    <a:srgbClr val="FFCC00"/>
    <a:srgbClr val="00CCFF"/>
    <a:srgbClr val="00008C"/>
    <a:srgbClr val="F46E00"/>
    <a:srgbClr val="9AF7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2895" autoAdjust="0"/>
  </p:normalViewPr>
  <p:slideViewPr>
    <p:cSldViewPr snapToGrid="0">
      <p:cViewPr varScale="1">
        <p:scale>
          <a:sx n="95" d="100"/>
          <a:sy n="95" d="100"/>
        </p:scale>
        <p:origin x="52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F54B-643C-4648-BB45-3ABD33F167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6E8F-2C10-43F1-B7C0-277DB465D131}" type="pres">
      <dgm:prSet presAssocID="{EE33F54B-643C-4648-BB45-3ABD33F167B0}" presName="diagram" presStyleCnt="0">
        <dgm:presLayoutVars>
          <dgm:dir/>
          <dgm:resizeHandles val="exact"/>
        </dgm:presLayoutVars>
      </dgm:prSet>
      <dgm:spPr/>
    </dgm:pt>
  </dgm:ptLst>
  <dgm:cxnLst>
    <dgm:cxn modelId="{15A1C6FC-99E7-4204-BDA1-F2113EA8E02B}" type="presOf" srcId="{EE33F54B-643C-4648-BB45-3ABD33F167B0}" destId="{154B6E8F-2C10-43F1-B7C0-277DB465D13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17" y="282698"/>
            <a:ext cx="684153" cy="5106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357510"/>
            <a:ext cx="641149" cy="3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758D-9005-479E-9973-4D159A3B76A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6D85-F1F1-46CB-A3B5-EED5E5A7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Introduction to Treasury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2017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Treasury: Fundamental link in banking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Manages bank’s money, decides where to invest capital and how much to hold in reserve. </a:t>
            </a:r>
          </a:p>
          <a:p>
            <a:pPr algn="just"/>
            <a:r>
              <a:rPr lang="en-US" sz="1800" dirty="0"/>
              <a:t>Ensure bank’s business segments have enough cash to serve clients and cover unexpected market developments (risk).</a:t>
            </a:r>
          </a:p>
          <a:p>
            <a:pPr algn="just"/>
            <a:r>
              <a:rPr lang="en-US" sz="1800" dirty="0"/>
              <a:t>Liaise with regulatory institutions for investment compliance. </a:t>
            </a:r>
          </a:p>
          <a:p>
            <a:pPr algn="just"/>
            <a:r>
              <a:rPr lang="en-US" sz="1800" dirty="0"/>
              <a:t>Understand implications of trading activity on bank’s capital, cost of funding, profitable returns.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Treasury –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algn="just"/>
            <a:r>
              <a:rPr lang="en-US" sz="1800" dirty="0"/>
              <a:t>Asset – Liability management: </a:t>
            </a:r>
          </a:p>
          <a:p>
            <a:pPr marL="342900" indent="-342900" algn="just">
              <a:spcBef>
                <a:spcPts val="0"/>
              </a:spcBef>
              <a:buAutoNum type="alphaLcParenR"/>
            </a:pPr>
            <a:r>
              <a:rPr lang="en-US" sz="1800" dirty="0"/>
              <a:t>Ensure adequate liquidity to manage bank’s spread between interest income and interest expenses.</a:t>
            </a:r>
          </a:p>
          <a:p>
            <a:pPr marL="342900" indent="-342900" algn="just">
              <a:spcBef>
                <a:spcPts val="0"/>
              </a:spcBef>
              <a:buAutoNum type="alphaLcParenR"/>
            </a:pPr>
            <a:r>
              <a:rPr lang="en-US" sz="1800" dirty="0"/>
              <a:t>Focus on balancing risk, maturities, cash flows for set time period horizon.</a:t>
            </a:r>
          </a:p>
          <a:p>
            <a:pPr algn="just"/>
            <a:r>
              <a:rPr lang="en-US" sz="1800" dirty="0"/>
              <a:t>Cash and reserve requirement</a:t>
            </a:r>
          </a:p>
          <a:p>
            <a:pPr marL="342900" indent="-342900" algn="just">
              <a:spcBef>
                <a:spcPts val="0"/>
              </a:spcBef>
              <a:buFont typeface="Wingdings" charset="2"/>
              <a:buAutoNum type="alphaLcParenR"/>
            </a:pPr>
            <a:r>
              <a:rPr lang="en-US" sz="1800" dirty="0"/>
              <a:t>Determine reserves as per central bank compliance. Failure invites penalty. </a:t>
            </a:r>
          </a:p>
          <a:p>
            <a:pPr marL="342900" indent="-342900" algn="just">
              <a:spcBef>
                <a:spcPts val="0"/>
              </a:spcBef>
              <a:buFont typeface="Wingdings" charset="2"/>
              <a:buAutoNum type="alphaLcParenR"/>
            </a:pPr>
            <a:r>
              <a:rPr lang="en-US" sz="1800" dirty="0"/>
              <a:t>Holding excess cash represents opportunity loss for bank.</a:t>
            </a:r>
          </a:p>
          <a:p>
            <a:pPr algn="just"/>
            <a:r>
              <a:rPr lang="en-US" sz="1800" dirty="0"/>
              <a:t>Regulatory Compliance</a:t>
            </a:r>
          </a:p>
          <a:p>
            <a:pPr marL="342900" indent="-342900" algn="just">
              <a:spcBef>
                <a:spcPts val="0"/>
              </a:spcBef>
              <a:buFont typeface="Wingdings" charset="2"/>
              <a:buAutoNum type="alphaLcParenR"/>
            </a:pPr>
            <a:r>
              <a:rPr lang="en-US" sz="1800" dirty="0"/>
              <a:t>Follow regulations as per central bank norms. E.g. limits, valuations, holding period etc.</a:t>
            </a:r>
          </a:p>
          <a:p>
            <a:pPr marL="342900" indent="-342900" algn="just">
              <a:spcBef>
                <a:spcPts val="0"/>
              </a:spcBef>
              <a:buFont typeface="Wingdings" charset="2"/>
              <a:buAutoNum type="alphaLcParenR"/>
            </a:pPr>
            <a:r>
              <a:rPr lang="en-US" sz="1800" dirty="0"/>
              <a:t>Maintain portfolio in government securities. E.g. SLR &amp; CRR</a:t>
            </a:r>
          </a:p>
        </p:txBody>
      </p:sp>
    </p:spTree>
    <p:extLst>
      <p:ext uri="{BB962C8B-B14F-4D97-AF65-F5344CB8AC3E}">
        <p14:creationId xmlns:p14="http://schemas.microsoft.com/office/powerpoint/2010/main" val="32884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878" y="250475"/>
            <a:ext cx="8594260" cy="384721"/>
          </a:xfrm>
        </p:spPr>
        <p:txBody>
          <a:bodyPr/>
          <a:lstStyle/>
          <a:p>
            <a:r>
              <a:rPr lang="en-US" dirty="0"/>
              <a:t>Treasury Products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02DECEF-5091-4D97-B065-77EE967B0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130325"/>
              </p:ext>
            </p:extLst>
          </p:nvPr>
        </p:nvGraphicFramePr>
        <p:xfrm>
          <a:off x="106363" y="830263"/>
          <a:ext cx="8593137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EA1E7A-BA5B-40A5-BE4B-D875C86D7BC3}"/>
              </a:ext>
            </a:extLst>
          </p:cNvPr>
          <p:cNvSpPr/>
          <p:nvPr/>
        </p:nvSpPr>
        <p:spPr bwMode="auto">
          <a:xfrm>
            <a:off x="3673894" y="936608"/>
            <a:ext cx="1426866" cy="562708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ea typeface="+mj-ea"/>
              </a:rPr>
              <a:t>Financial Market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FDC78-1490-4BC0-A2E0-ED84489F910C}"/>
              </a:ext>
            </a:extLst>
          </p:cNvPr>
          <p:cNvSpPr/>
          <p:nvPr/>
        </p:nvSpPr>
        <p:spPr bwMode="auto">
          <a:xfrm>
            <a:off x="6643431" y="1806952"/>
            <a:ext cx="1426866" cy="562708"/>
          </a:xfrm>
          <a:prstGeom prst="rect">
            <a:avLst/>
          </a:prstGeom>
          <a:solidFill>
            <a:srgbClr val="00843D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+mj-ea"/>
              </a:rPr>
              <a:t>Capital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35BF3-1CA3-427E-94FF-C9E8D9097611}"/>
              </a:ext>
            </a:extLst>
          </p:cNvPr>
          <p:cNvSpPr/>
          <p:nvPr/>
        </p:nvSpPr>
        <p:spPr bwMode="auto">
          <a:xfrm>
            <a:off x="4567008" y="1806952"/>
            <a:ext cx="1426866" cy="562708"/>
          </a:xfrm>
          <a:prstGeom prst="rect">
            <a:avLst/>
          </a:prstGeom>
          <a:solidFill>
            <a:srgbClr val="00843D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+mj-ea"/>
              </a:rPr>
              <a:t>Forex/ Derivative </a:t>
            </a:r>
          </a:p>
          <a:p>
            <a:r>
              <a:rPr lang="en-US" sz="1400" dirty="0">
                <a:solidFill>
                  <a:schemeClr val="bg1"/>
                </a:solidFill>
                <a:ea typeface="+mj-ea"/>
              </a:rPr>
              <a:t>Market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FBF55-97BB-4B9D-9807-F23BBD193B20}"/>
              </a:ext>
            </a:extLst>
          </p:cNvPr>
          <p:cNvSpPr/>
          <p:nvPr/>
        </p:nvSpPr>
        <p:spPr bwMode="auto">
          <a:xfrm>
            <a:off x="2531035" y="1793631"/>
            <a:ext cx="1426866" cy="562708"/>
          </a:xfrm>
          <a:prstGeom prst="rect">
            <a:avLst/>
          </a:prstGeom>
          <a:solidFill>
            <a:srgbClr val="00843D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+mj-ea"/>
              </a:rPr>
              <a:t>Debt Market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466A9-35F3-4FA3-8ADC-705CF7A38A0A}"/>
              </a:ext>
            </a:extLst>
          </p:cNvPr>
          <p:cNvSpPr/>
          <p:nvPr/>
        </p:nvSpPr>
        <p:spPr bwMode="auto">
          <a:xfrm>
            <a:off x="595542" y="1793631"/>
            <a:ext cx="1426866" cy="562708"/>
          </a:xfrm>
          <a:prstGeom prst="rect">
            <a:avLst/>
          </a:prstGeom>
          <a:solidFill>
            <a:srgbClr val="00843D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ea typeface="+mj-ea"/>
              </a:rPr>
              <a:t>Money Market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299DB-22B4-4232-8638-A1FDC8FC7610}"/>
              </a:ext>
            </a:extLst>
          </p:cNvPr>
          <p:cNvSpPr/>
          <p:nvPr/>
        </p:nvSpPr>
        <p:spPr bwMode="auto">
          <a:xfrm>
            <a:off x="595541" y="4088422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+mj-ea"/>
              </a:rPr>
              <a:t>Call / Notice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44160-8211-4E73-9440-8CF21CCE5890}"/>
              </a:ext>
            </a:extLst>
          </p:cNvPr>
          <p:cNvSpPr/>
          <p:nvPr/>
        </p:nvSpPr>
        <p:spPr bwMode="auto">
          <a:xfrm>
            <a:off x="4101717" y="4075230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CD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C654F-19DA-401A-822D-7A9C970A1BB4}"/>
              </a:ext>
            </a:extLst>
          </p:cNvPr>
          <p:cNvSpPr/>
          <p:nvPr/>
        </p:nvSpPr>
        <p:spPr bwMode="auto">
          <a:xfrm>
            <a:off x="2940157" y="4088421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Term Money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E1042-2CFA-4015-9A0C-49EA52A06D59}"/>
              </a:ext>
            </a:extLst>
          </p:cNvPr>
          <p:cNvSpPr/>
          <p:nvPr/>
        </p:nvSpPr>
        <p:spPr bwMode="auto">
          <a:xfrm>
            <a:off x="1767849" y="4080256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T Bills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900DB0-C265-4952-A001-F233735A1417}"/>
              </a:ext>
            </a:extLst>
          </p:cNvPr>
          <p:cNvSpPr/>
          <p:nvPr/>
        </p:nvSpPr>
        <p:spPr bwMode="auto">
          <a:xfrm>
            <a:off x="6452749" y="4053408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Repo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080A2-18FB-4466-87B1-242DD9D474C7}"/>
              </a:ext>
            </a:extLst>
          </p:cNvPr>
          <p:cNvSpPr/>
          <p:nvPr/>
        </p:nvSpPr>
        <p:spPr bwMode="auto">
          <a:xfrm>
            <a:off x="5280441" y="4066182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518A7-7EAA-43E5-961F-8992BA8E9C03}"/>
              </a:ext>
            </a:extLst>
          </p:cNvPr>
          <p:cNvSpPr/>
          <p:nvPr/>
        </p:nvSpPr>
        <p:spPr bwMode="auto">
          <a:xfrm>
            <a:off x="1270456" y="3316369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C00000"/>
                </a:solidFill>
                <a:ea typeface="+mj-ea"/>
              </a:rPr>
              <a:t>Central Govt.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1A5CC-F32F-4359-B492-CF62AF18B0C5}"/>
              </a:ext>
            </a:extLst>
          </p:cNvPr>
          <p:cNvSpPr/>
          <p:nvPr/>
        </p:nvSpPr>
        <p:spPr bwMode="auto">
          <a:xfrm>
            <a:off x="4776632" y="3303177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PSU Bonds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D3DD7-B672-4AE4-A18C-0546463EF4C7}"/>
              </a:ext>
            </a:extLst>
          </p:cNvPr>
          <p:cNvSpPr/>
          <p:nvPr/>
        </p:nvSpPr>
        <p:spPr bwMode="auto">
          <a:xfrm>
            <a:off x="3615072" y="3316368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FI Bonds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1B68C-2748-4532-8695-FC8D34240EBD}"/>
              </a:ext>
            </a:extLst>
          </p:cNvPr>
          <p:cNvSpPr/>
          <p:nvPr/>
        </p:nvSpPr>
        <p:spPr bwMode="auto">
          <a:xfrm>
            <a:off x="2442764" y="3308203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State Govt.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5585B3-57E6-49B4-BFCA-69046C6FE192}"/>
              </a:ext>
            </a:extLst>
          </p:cNvPr>
          <p:cNvSpPr/>
          <p:nvPr/>
        </p:nvSpPr>
        <p:spPr bwMode="auto">
          <a:xfrm>
            <a:off x="5955356" y="3294129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Corp. Sec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D07BC8-7C2E-4EE5-9C7D-089D8D9FBA56}"/>
              </a:ext>
            </a:extLst>
          </p:cNvPr>
          <p:cNvSpPr/>
          <p:nvPr/>
        </p:nvSpPr>
        <p:spPr bwMode="auto">
          <a:xfrm>
            <a:off x="1680758" y="2605663"/>
            <a:ext cx="1171814" cy="362997"/>
          </a:xfrm>
          <a:prstGeom prst="rect">
            <a:avLst/>
          </a:prstGeom>
          <a:solidFill>
            <a:srgbClr val="99DFE3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G Sec.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F0075-9C09-4463-96B5-2CC76F63EA3C}"/>
              </a:ext>
            </a:extLst>
          </p:cNvPr>
          <p:cNvSpPr/>
          <p:nvPr/>
        </p:nvSpPr>
        <p:spPr bwMode="auto">
          <a:xfrm>
            <a:off x="3113237" y="2595653"/>
            <a:ext cx="1171814" cy="362997"/>
          </a:xfrm>
          <a:prstGeom prst="rect">
            <a:avLst/>
          </a:prstGeom>
          <a:solidFill>
            <a:srgbClr val="99DFE3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Bonds.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2D9BB-E893-4CC2-B0F9-811C53314880}"/>
              </a:ext>
            </a:extLst>
          </p:cNvPr>
          <p:cNvCxnSpPr>
            <a:endCxn id="13" idx="0"/>
          </p:cNvCxnSpPr>
          <p:nvPr/>
        </p:nvCxnSpPr>
        <p:spPr bwMode="auto">
          <a:xfrm rot="10800000" flipV="1">
            <a:off x="1308976" y="1217961"/>
            <a:ext cx="2364919" cy="57566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B5DD04A-9356-49EA-B732-D448F3D7DA09}"/>
              </a:ext>
            </a:extLst>
          </p:cNvPr>
          <p:cNvCxnSpPr>
            <a:cxnSpLocks/>
            <a:stCxn id="3" idx="1"/>
            <a:endCxn id="12" idx="0"/>
          </p:cNvCxnSpPr>
          <p:nvPr/>
        </p:nvCxnSpPr>
        <p:spPr bwMode="auto">
          <a:xfrm rot="10800000" flipV="1">
            <a:off x="3244468" y="1217961"/>
            <a:ext cx="429426" cy="57566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897370-93EF-472D-8519-64AAC092FBFF}"/>
              </a:ext>
            </a:extLst>
          </p:cNvPr>
          <p:cNvCxnSpPr/>
          <p:nvPr/>
        </p:nvCxnSpPr>
        <p:spPr bwMode="auto">
          <a:xfrm rot="16200000" flipH="1">
            <a:off x="5042116" y="1276604"/>
            <a:ext cx="575669" cy="458381"/>
          </a:xfrm>
          <a:prstGeom prst="bentConnector3">
            <a:avLst>
              <a:gd name="adj1" fmla="val 1126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AC850E-7164-4654-A0CD-A201873B2A80}"/>
              </a:ext>
            </a:extLst>
          </p:cNvPr>
          <p:cNvCxnSpPr>
            <a:stCxn id="3" idx="3"/>
            <a:endCxn id="10" idx="0"/>
          </p:cNvCxnSpPr>
          <p:nvPr/>
        </p:nvCxnSpPr>
        <p:spPr bwMode="auto">
          <a:xfrm>
            <a:off x="5100760" y="1217962"/>
            <a:ext cx="2256104" cy="588990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AAEF0E-2EDC-4232-8FA1-4E1195328086}"/>
              </a:ext>
            </a:extLst>
          </p:cNvPr>
          <p:cNvCxnSpPr>
            <a:stCxn id="12" idx="2"/>
            <a:endCxn id="24" idx="0"/>
          </p:cNvCxnSpPr>
          <p:nvPr/>
        </p:nvCxnSpPr>
        <p:spPr bwMode="auto">
          <a:xfrm rot="5400000">
            <a:off x="2630905" y="1992100"/>
            <a:ext cx="249324" cy="977803"/>
          </a:xfrm>
          <a:prstGeom prst="bentConnector3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8BB3EC-4CD9-49E3-8DBA-3E43868EDFC1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2892782" y="2480374"/>
            <a:ext cx="806362" cy="11527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4070309-AE80-4FBF-9717-6B087069F1D6}"/>
              </a:ext>
            </a:extLst>
          </p:cNvPr>
          <p:cNvCxnSpPr>
            <a:stCxn id="24" idx="2"/>
            <a:endCxn id="19" idx="0"/>
          </p:cNvCxnSpPr>
          <p:nvPr/>
        </p:nvCxnSpPr>
        <p:spPr bwMode="auto">
          <a:xfrm rot="5400000">
            <a:off x="1812586" y="2862289"/>
            <a:ext cx="347709" cy="560450"/>
          </a:xfrm>
          <a:prstGeom prst="bentConnector3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6A84D0B-25F4-4CAD-9610-8D071703F058}"/>
              </a:ext>
            </a:extLst>
          </p:cNvPr>
          <p:cNvCxnSpPr>
            <a:stCxn id="24" idx="2"/>
            <a:endCxn id="22" idx="0"/>
          </p:cNvCxnSpPr>
          <p:nvPr/>
        </p:nvCxnSpPr>
        <p:spPr bwMode="auto">
          <a:xfrm rot="16200000" flipH="1">
            <a:off x="2402823" y="2832502"/>
            <a:ext cx="339543" cy="611858"/>
          </a:xfrm>
          <a:prstGeom prst="bentConnector3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742B291-7C2D-4B86-BE1F-2C90C50401D4}"/>
              </a:ext>
            </a:extLst>
          </p:cNvPr>
          <p:cNvCxnSpPr>
            <a:endCxn id="21" idx="0"/>
          </p:cNvCxnSpPr>
          <p:nvPr/>
        </p:nvCxnSpPr>
        <p:spPr bwMode="auto">
          <a:xfrm rot="16200000" flipH="1">
            <a:off x="3876976" y="3142512"/>
            <a:ext cx="347709" cy="1"/>
          </a:xfrm>
          <a:prstGeom prst="bentConnector3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6F7F795-B0D5-4194-B52E-C9E177B255D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040081" y="3107259"/>
            <a:ext cx="1172310" cy="195918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A0FA4D-C3E7-4D8C-98FC-8ABD31F374B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4040081" y="3028945"/>
            <a:ext cx="2351034" cy="265184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B2A544C-50EF-4B25-A54A-FF15CEC402C0}"/>
              </a:ext>
            </a:extLst>
          </p:cNvPr>
          <p:cNvCxnSpPr>
            <a:endCxn id="4" idx="0"/>
          </p:cNvCxnSpPr>
          <p:nvPr/>
        </p:nvCxnSpPr>
        <p:spPr bwMode="auto">
          <a:xfrm rot="5400000">
            <a:off x="310757" y="3090204"/>
            <a:ext cx="1718762" cy="2776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B3F2076-87D3-48E2-8CD2-3986FFD69547}"/>
              </a:ext>
            </a:extLst>
          </p:cNvPr>
          <p:cNvCxnSpPr>
            <a:endCxn id="16" idx="0"/>
          </p:cNvCxnSpPr>
          <p:nvPr/>
        </p:nvCxnSpPr>
        <p:spPr bwMode="auto">
          <a:xfrm>
            <a:off x="1031299" y="3798277"/>
            <a:ext cx="1172309" cy="28197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44F3115-008B-49EA-B56A-6A78D5BF949E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1031299" y="3798277"/>
            <a:ext cx="2344617" cy="290144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8C6CAEB-8D17-465C-8F1A-5AEB59DD7E40}"/>
              </a:ext>
            </a:extLst>
          </p:cNvPr>
          <p:cNvCxnSpPr>
            <a:endCxn id="14" idx="0"/>
          </p:cNvCxnSpPr>
          <p:nvPr/>
        </p:nvCxnSpPr>
        <p:spPr bwMode="auto">
          <a:xfrm>
            <a:off x="1031299" y="3802361"/>
            <a:ext cx="3506177" cy="27286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955A4A3-B329-4660-86C9-E58274A0F4F3}"/>
              </a:ext>
            </a:extLst>
          </p:cNvPr>
          <p:cNvCxnSpPr>
            <a:endCxn id="18" idx="0"/>
          </p:cNvCxnSpPr>
          <p:nvPr/>
        </p:nvCxnSpPr>
        <p:spPr bwMode="auto">
          <a:xfrm>
            <a:off x="1031299" y="3817646"/>
            <a:ext cx="4684901" cy="248536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4EE06FC-3AC7-4455-A312-0982C2F1924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1036674" y="3808288"/>
            <a:ext cx="5851834" cy="245120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56E133-FA4C-4F36-8188-D03EED1EFD52}"/>
              </a:ext>
            </a:extLst>
          </p:cNvPr>
          <p:cNvSpPr/>
          <p:nvPr/>
        </p:nvSpPr>
        <p:spPr bwMode="auto">
          <a:xfrm>
            <a:off x="6398023" y="2614780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Swap &amp;</a:t>
            </a:r>
          </a:p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Options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AB4A4-9D36-4252-ADBE-D9D547E0A498}"/>
              </a:ext>
            </a:extLst>
          </p:cNvPr>
          <p:cNvSpPr/>
          <p:nvPr/>
        </p:nvSpPr>
        <p:spPr bwMode="auto">
          <a:xfrm>
            <a:off x="5400116" y="2602142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Forward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55D3CD-9D70-4316-8680-D8050F23CA27}"/>
              </a:ext>
            </a:extLst>
          </p:cNvPr>
          <p:cNvSpPr/>
          <p:nvPr/>
        </p:nvSpPr>
        <p:spPr bwMode="auto">
          <a:xfrm>
            <a:off x="4388834" y="2595044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C T 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4BDB329-6C2F-4D0D-B04C-2AC5A4AB7BD6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rot="10800000" flipV="1">
            <a:off x="4824594" y="2493974"/>
            <a:ext cx="539541" cy="101070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4112ED4-132F-47B8-A0EE-9206F06A0940}"/>
              </a:ext>
            </a:extLst>
          </p:cNvPr>
          <p:cNvCxnSpPr>
            <a:stCxn id="11" idx="2"/>
            <a:endCxn id="41" idx="0"/>
          </p:cNvCxnSpPr>
          <p:nvPr/>
        </p:nvCxnSpPr>
        <p:spPr bwMode="auto">
          <a:xfrm rot="16200000" flipH="1">
            <a:off x="5441917" y="2208184"/>
            <a:ext cx="232482" cy="555434"/>
          </a:xfrm>
          <a:prstGeom prst="bentConnector3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4C17F73-4A6C-4B92-9D23-5894FBDB334C}"/>
              </a:ext>
            </a:extLst>
          </p:cNvPr>
          <p:cNvCxnSpPr>
            <a:endCxn id="39" idx="0"/>
          </p:cNvCxnSpPr>
          <p:nvPr/>
        </p:nvCxnSpPr>
        <p:spPr bwMode="auto">
          <a:xfrm>
            <a:off x="5229470" y="2478733"/>
            <a:ext cx="1604312" cy="136047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889F9-FB6D-47A5-9F35-E362C39A17A4}"/>
              </a:ext>
            </a:extLst>
          </p:cNvPr>
          <p:cNvSpPr/>
          <p:nvPr/>
        </p:nvSpPr>
        <p:spPr bwMode="auto">
          <a:xfrm>
            <a:off x="7078196" y="3294849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Equity/ MF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B38316-CA99-4AA5-9097-0B02F840B97B}"/>
              </a:ext>
            </a:extLst>
          </p:cNvPr>
          <p:cNvSpPr/>
          <p:nvPr/>
        </p:nvSpPr>
        <p:spPr bwMode="auto">
          <a:xfrm>
            <a:off x="7499372" y="2615276"/>
            <a:ext cx="871517" cy="36299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rgbClr val="C00000"/>
                </a:solidFill>
                <a:ea typeface="+mj-ea"/>
              </a:rPr>
              <a:t>Commodity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101EDF-86FD-4AAD-A7E4-D78E72AEFE93}"/>
              </a:ext>
            </a:extLst>
          </p:cNvPr>
          <p:cNvCxnSpPr>
            <a:endCxn id="51" idx="0"/>
          </p:cNvCxnSpPr>
          <p:nvPr/>
        </p:nvCxnSpPr>
        <p:spPr bwMode="auto">
          <a:xfrm>
            <a:off x="5280432" y="2493974"/>
            <a:ext cx="2654699" cy="121302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E7F18E6-7D6D-46FD-8865-2F2CA27726B6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rot="16200000" flipH="1">
            <a:off x="6972814" y="2753708"/>
            <a:ext cx="925190" cy="157092"/>
          </a:xfrm>
          <a:prstGeom prst="bentConnector3">
            <a:avLst>
              <a:gd name="adj1" fmla="val 88013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546649" y="1148180"/>
            <a:ext cx="928688" cy="5329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Front Office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6649" y="2509927"/>
            <a:ext cx="928687" cy="54118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Middle Office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46558" y="3972490"/>
            <a:ext cx="928688" cy="45678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Back Office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3061853" y="826758"/>
            <a:ext cx="1198655" cy="4215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Deal confirmation with counterparty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99434" y="2067094"/>
            <a:ext cx="8500057" cy="2804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99434" y="3467453"/>
            <a:ext cx="8596648" cy="1123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lowchart: Decision 77"/>
          <p:cNvSpPr/>
          <p:nvPr/>
        </p:nvSpPr>
        <p:spPr>
          <a:xfrm>
            <a:off x="2935911" y="2111074"/>
            <a:ext cx="272969" cy="273930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84" name="Flowchart: Decision 83"/>
          <p:cNvSpPr/>
          <p:nvPr/>
        </p:nvSpPr>
        <p:spPr>
          <a:xfrm>
            <a:off x="3399009" y="2666544"/>
            <a:ext cx="276611" cy="284284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5498382" y="2366204"/>
            <a:ext cx="2830417" cy="75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2.Deal confirmation checklist differs accordingly for security/portfolio/limits/regulations.</a:t>
            </a:r>
          </a:p>
          <a:p>
            <a:pPr algn="just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3. Deal validation is as per defined process in respective treasury systems.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5498382" y="910307"/>
            <a:ext cx="2830417" cy="75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1. Deal booking process is common for buy/ sell deals. Variation depends on the type of  instrument/ portfolio/ limits used.</a:t>
            </a:r>
          </a:p>
        </p:txBody>
      </p:sp>
      <p:cxnSp>
        <p:nvCxnSpPr>
          <p:cNvPr id="1051" name="Straight Connector 1050"/>
          <p:cNvCxnSpPr>
            <a:cxnSpLocks/>
          </p:cNvCxnSpPr>
          <p:nvPr/>
        </p:nvCxnSpPr>
        <p:spPr>
          <a:xfrm>
            <a:off x="2170483" y="733530"/>
            <a:ext cx="1" cy="43343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5" name="Straight Connector 1054"/>
          <p:cNvCxnSpPr>
            <a:cxnSpLocks/>
          </p:cNvCxnSpPr>
          <p:nvPr/>
        </p:nvCxnSpPr>
        <p:spPr>
          <a:xfrm>
            <a:off x="5215945" y="733530"/>
            <a:ext cx="0" cy="433432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Rectangle 1060"/>
          <p:cNvSpPr/>
          <p:nvPr/>
        </p:nvSpPr>
        <p:spPr>
          <a:xfrm>
            <a:off x="257189" y="93603"/>
            <a:ext cx="26747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2C2D8B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Treasury Deal Flow 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069C1D3E-1941-4C37-979E-A1FCAB7A1D1F}"/>
              </a:ext>
            </a:extLst>
          </p:cNvPr>
          <p:cNvSpPr/>
          <p:nvPr/>
        </p:nvSpPr>
        <p:spPr>
          <a:xfrm>
            <a:off x="3061132" y="1530693"/>
            <a:ext cx="1198654" cy="4215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Deal book in treasury system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758425-E813-4C19-A50E-B4622EEFDD88}"/>
              </a:ext>
            </a:extLst>
          </p:cNvPr>
          <p:cNvCxnSpPr>
            <a:stCxn id="30" idx="2"/>
            <a:endCxn id="62" idx="0"/>
          </p:cNvCxnSpPr>
          <p:nvPr/>
        </p:nvCxnSpPr>
        <p:spPr>
          <a:xfrm flipH="1">
            <a:off x="3660459" y="1248343"/>
            <a:ext cx="722" cy="2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DB77EF58-90C1-4595-8F73-87FDCD6FD628}"/>
              </a:ext>
            </a:extLst>
          </p:cNvPr>
          <p:cNvSpPr/>
          <p:nvPr/>
        </p:nvSpPr>
        <p:spPr>
          <a:xfrm>
            <a:off x="3267479" y="2228861"/>
            <a:ext cx="818129" cy="51603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Deal ok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5AC043-E8A5-48C2-80BE-656ECB2EB8D5}"/>
              </a:ext>
            </a:extLst>
          </p:cNvPr>
          <p:cNvSpPr/>
          <p:nvPr/>
        </p:nvSpPr>
        <p:spPr>
          <a:xfrm>
            <a:off x="4529856" y="1649477"/>
            <a:ext cx="208009" cy="174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788" b="1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D6BEE2-9A15-4DF6-9FED-93BD7EB41EC4}"/>
              </a:ext>
            </a:extLst>
          </p:cNvPr>
          <p:cNvCxnSpPr>
            <a:cxnSpLocks/>
            <a:stCxn id="77" idx="1"/>
            <a:endCxn id="62" idx="1"/>
          </p:cNvCxnSpPr>
          <p:nvPr/>
        </p:nvCxnSpPr>
        <p:spPr>
          <a:xfrm rot="10800000">
            <a:off x="3061133" y="1741486"/>
            <a:ext cx="206347" cy="745390"/>
          </a:xfrm>
          <a:prstGeom prst="bentConnector3">
            <a:avLst>
              <a:gd name="adj1" fmla="val 210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0D8442F-6871-4E91-B9A6-5073D9BE2A38}"/>
              </a:ext>
            </a:extLst>
          </p:cNvPr>
          <p:cNvSpPr/>
          <p:nvPr/>
        </p:nvSpPr>
        <p:spPr>
          <a:xfrm>
            <a:off x="4529855" y="2399755"/>
            <a:ext cx="208009" cy="174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788" b="1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F1BF32E-6F79-4C40-A57F-36F760E0AF1E}"/>
              </a:ext>
            </a:extLst>
          </p:cNvPr>
          <p:cNvSpPr/>
          <p:nvPr/>
        </p:nvSpPr>
        <p:spPr>
          <a:xfrm>
            <a:off x="4529854" y="3003552"/>
            <a:ext cx="208009" cy="174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788" b="1" dirty="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BBDA0DBB-DCDD-465D-A8EF-C0001B86F074}"/>
              </a:ext>
            </a:extLst>
          </p:cNvPr>
          <p:cNvSpPr/>
          <p:nvPr/>
        </p:nvSpPr>
        <p:spPr>
          <a:xfrm>
            <a:off x="3071203" y="2947425"/>
            <a:ext cx="1198654" cy="4215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Validate deal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7B52B5E9-32F2-4D28-A28B-C7F98A7A687D}"/>
              </a:ext>
            </a:extLst>
          </p:cNvPr>
          <p:cNvSpPr/>
          <p:nvPr/>
        </p:nvSpPr>
        <p:spPr>
          <a:xfrm>
            <a:off x="3071203" y="3746405"/>
            <a:ext cx="1198654" cy="4215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Accounting &amp; Settlement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DC66AE3-6460-444A-A7DA-EEEBB7FF328B}"/>
              </a:ext>
            </a:extLst>
          </p:cNvPr>
          <p:cNvSpPr/>
          <p:nvPr/>
        </p:nvSpPr>
        <p:spPr>
          <a:xfrm>
            <a:off x="3071203" y="4431362"/>
            <a:ext cx="1198654" cy="4215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</a:rPr>
              <a:t>Treasury Reports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016823-0E1C-4344-A7D2-1198C49C97D0}"/>
              </a:ext>
            </a:extLst>
          </p:cNvPr>
          <p:cNvCxnSpPr>
            <a:stCxn id="77" idx="2"/>
            <a:endCxn id="90" idx="0"/>
          </p:cNvCxnSpPr>
          <p:nvPr/>
        </p:nvCxnSpPr>
        <p:spPr>
          <a:xfrm flipH="1">
            <a:off x="3670530" y="2744891"/>
            <a:ext cx="6014" cy="20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3D3C01-1E4D-4168-8B7B-303A78FBF0C7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3670530" y="3369010"/>
            <a:ext cx="0" cy="3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48954A-E74B-469B-97F4-C021A0A49F3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3670530" y="4167990"/>
            <a:ext cx="0" cy="26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owerpoint_Template" id="{3273D626-74B2-4657-B04E-A51B0AC0A803}" vid="{2359BF11-C5DC-4C20-935C-E0FE0D731B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" id="{3273D626-74B2-4657-B04E-A51B0AC0A803}" vid="{7D1253BD-447D-4EE6-8D2F-DDBB4716EAD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openxmlformats.org/package/2006/metadata/core-properties"/>
    <ds:schemaRef ds:uri="http://purl.org/dc/terms/"/>
    <ds:schemaRef ds:uri="71bf3f0a-df54-467d-89c2-87f8d534ba7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</TotalTime>
  <Words>310</Words>
  <Application>Microsoft Office PowerPoint</Application>
  <PresentationFormat>On-screen Show (16:9)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Office Theme</vt:lpstr>
      <vt:lpstr>Introduction to Treasury</vt:lpstr>
      <vt:lpstr>Treasury: Fundamental link in banking structure</vt:lpstr>
      <vt:lpstr>Treasury – Functions</vt:lpstr>
      <vt:lpstr>Treasury Products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Liquidity Management</dc:title>
  <dc:creator>Sajal Agarwal</dc:creator>
  <cp:lastModifiedBy>Imtiyaz Shaikh</cp:lastModifiedBy>
  <cp:revision>29</cp:revision>
  <cp:lastPrinted>2015-11-28T12:28:20Z</cp:lastPrinted>
  <dcterms:created xsi:type="dcterms:W3CDTF">2017-11-29T05:45:07Z</dcterms:created>
  <dcterms:modified xsi:type="dcterms:W3CDTF">2017-12-13T04:03:44Z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