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ase Study 2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Case Study 2</a:t>
            </a:r>
          </a:p>
        </p:txBody>
      </p:sp>
      <p:sp>
        <p:nvSpPr>
          <p:cNvPr id="134" name="Uber Case Study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Uber Case Study</a:t>
            </a:r>
          </a:p>
        </p:txBody>
      </p:sp>
      <p:sp>
        <p:nvSpPr>
          <p:cNvPr id="135" name="Sourav Mondal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Gajanan Desai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cstd2_fig10.png" descr="cstd2_fig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408" y="169205"/>
            <a:ext cx="5657454" cy="401034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he figure on the left shows the all the requests made during evening rush hours from Airport and City. We can think that figure on the left as a visualization of total demands. The figure on the right shows how much of the demands are met."/>
          <p:cNvSpPr txBox="1"/>
          <p:nvPr/>
        </p:nvSpPr>
        <p:spPr>
          <a:xfrm>
            <a:off x="161292" y="4197349"/>
            <a:ext cx="12682216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The figure on the left shows the all the requests made during evening rush hours from Airport and City. We can think that figure on the left as a visualization of total demands. The figure on the right shows how much of the demands are met.</a:t>
            </a:r>
          </a:p>
        </p:txBody>
      </p:sp>
      <p:sp>
        <p:nvSpPr>
          <p:cNvPr id="193" name="Observations:"/>
          <p:cNvSpPr txBox="1"/>
          <p:nvPr/>
        </p:nvSpPr>
        <p:spPr>
          <a:xfrm>
            <a:off x="1020365" y="5594548"/>
            <a:ext cx="2741068" cy="63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r>
              <a:t>Observations:</a:t>
            </a:r>
          </a:p>
        </p:txBody>
      </p:sp>
      <p:sp>
        <p:nvSpPr>
          <p:cNvPr id="194" name="Microscope"/>
          <p:cNvSpPr/>
          <p:nvPr/>
        </p:nvSpPr>
        <p:spPr>
          <a:xfrm>
            <a:off x="244838" y="5627178"/>
            <a:ext cx="397736" cy="569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95" name="-Number of requests is much higher from the Airport than from the City during the evening rush time-slot.…"/>
          <p:cNvSpPr txBox="1"/>
          <p:nvPr/>
        </p:nvSpPr>
        <p:spPr>
          <a:xfrm>
            <a:off x="96539" y="6800850"/>
            <a:ext cx="12811722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-Number of requests is much higher from the Airport than from the City during the evening rush time-slot.</a:t>
            </a:r>
          </a:p>
          <a:p>
            <a:pPr algn="l"/>
            <a:r>
              <a:t>    - Unavailability of cars is very severe at the Airport during the evening rush time-slot. Most of the requests could not be met due to the unavailability of cars at the Airport during the evening rush.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onclusions:"/>
          <p:cNvSpPr txBox="1"/>
          <p:nvPr/>
        </p:nvSpPr>
        <p:spPr>
          <a:xfrm>
            <a:off x="4284166" y="323849"/>
            <a:ext cx="347126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Conclusions: </a:t>
            </a:r>
          </a:p>
        </p:txBody>
      </p:sp>
      <p:sp>
        <p:nvSpPr>
          <p:cNvPr id="198" name="* Unavailability of Cars is most severe during evening rush hours. Irrespective of the pick-up points more cars need to be alloted during evening rush hours.…"/>
          <p:cNvSpPr txBox="1"/>
          <p:nvPr/>
        </p:nvSpPr>
        <p:spPr>
          <a:xfrm>
            <a:off x="148257" y="1377949"/>
            <a:ext cx="12781807" cy="670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   </a:t>
            </a:r>
            <a:r>
              <a:rPr sz="3000"/>
              <a:t> * Unavailability of Cars is most severe during evening rush hours. Irrespective of the pick-up points more cars need to be alloted during evening rush hours.</a:t>
            </a:r>
          </a:p>
          <a:p>
            <a:pPr algn="l">
              <a:defRPr sz="3000"/>
            </a:pPr>
            <a:r>
              <a:t>    </a:t>
            </a:r>
          </a:p>
          <a:p>
            <a:pPr algn="l">
              <a:defRPr sz="3000"/>
            </a:pPr>
            <a:r>
              <a:t>    * More cars need to be alloted for Thursday and Friday.</a:t>
            </a:r>
          </a:p>
          <a:p>
            <a:pPr algn="l">
              <a:defRPr sz="3000"/>
            </a:pPr>
            <a:endParaRPr/>
          </a:p>
          <a:p>
            <a:pPr algn="l">
              <a:defRPr sz="3000"/>
            </a:pPr>
            <a:r>
              <a:t>    * During morning rush time-slot more cars need to be alloted to the City.</a:t>
            </a:r>
          </a:p>
          <a:p>
            <a:pPr algn="l">
              <a:defRPr sz="3000"/>
            </a:pPr>
            <a:endParaRPr/>
          </a:p>
          <a:p>
            <a:pPr algn="l">
              <a:defRPr sz="3000"/>
            </a:pPr>
            <a:r>
              <a:t>    * During evening rush time-slot more cars need to be alloted to the Airport.</a:t>
            </a:r>
          </a:p>
          <a:p>
            <a:pPr algn="l">
              <a:defRPr sz="3000"/>
            </a:pPr>
            <a:endParaRPr/>
          </a:p>
          <a:p>
            <a:pPr algn="l">
              <a:defRPr sz="3000"/>
            </a:pPr>
            <a:r>
              <a:t>    * During late night time-slot more cars need to be alloted to the Airport.</a:t>
            </a:r>
          </a:p>
          <a:p>
            <a:pPr algn="l">
              <a:defRPr sz="3000"/>
            </a:pPr>
            <a:r>
              <a:t>   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cstd2_fig1.png" descr="cstd2_fi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3" y="668763"/>
            <a:ext cx="7803109" cy="559657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Paper airplane"/>
          <p:cNvSpPr/>
          <p:nvPr/>
        </p:nvSpPr>
        <p:spPr>
          <a:xfrm rot="5220000">
            <a:off x="7964814" y="3545399"/>
            <a:ext cx="295336" cy="326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600" extrusionOk="0">
                <a:moveTo>
                  <a:pt x="21281" y="0"/>
                </a:moveTo>
                <a:cubicBezTo>
                  <a:pt x="21271" y="4"/>
                  <a:pt x="21262" y="10"/>
                  <a:pt x="21253" y="16"/>
                </a:cubicBezTo>
                <a:lnTo>
                  <a:pt x="92" y="13287"/>
                </a:lnTo>
                <a:cubicBezTo>
                  <a:pt x="21" y="13332"/>
                  <a:pt x="-12" y="13405"/>
                  <a:pt x="4" y="13482"/>
                </a:cubicBezTo>
                <a:cubicBezTo>
                  <a:pt x="19" y="13559"/>
                  <a:pt x="78" y="13616"/>
                  <a:pt x="162" y="13635"/>
                </a:cubicBezTo>
                <a:lnTo>
                  <a:pt x="8035" y="15408"/>
                </a:lnTo>
                <a:lnTo>
                  <a:pt x="21281" y="0"/>
                </a:lnTo>
                <a:close/>
                <a:moveTo>
                  <a:pt x="21588" y="236"/>
                </a:moveTo>
                <a:lnTo>
                  <a:pt x="11685" y="16220"/>
                </a:lnTo>
                <a:lnTo>
                  <a:pt x="15265" y="17261"/>
                </a:lnTo>
                <a:lnTo>
                  <a:pt x="15343" y="17277"/>
                </a:lnTo>
                <a:lnTo>
                  <a:pt x="20737" y="18840"/>
                </a:lnTo>
                <a:cubicBezTo>
                  <a:pt x="20802" y="18859"/>
                  <a:pt x="20872" y="18847"/>
                  <a:pt x="20928" y="18811"/>
                </a:cubicBezTo>
                <a:cubicBezTo>
                  <a:pt x="20983" y="18775"/>
                  <a:pt x="21014" y="18719"/>
                  <a:pt x="21016" y="18658"/>
                </a:cubicBezTo>
                <a:lnTo>
                  <a:pt x="21588" y="236"/>
                </a:lnTo>
                <a:close/>
                <a:moveTo>
                  <a:pt x="20412" y="1518"/>
                </a:moveTo>
                <a:lnTo>
                  <a:pt x="8296" y="15603"/>
                </a:lnTo>
                <a:lnTo>
                  <a:pt x="11209" y="21558"/>
                </a:lnTo>
                <a:cubicBezTo>
                  <a:pt x="11216" y="21574"/>
                  <a:pt x="11226" y="21587"/>
                  <a:pt x="11237" y="21600"/>
                </a:cubicBezTo>
                <a:lnTo>
                  <a:pt x="11269" y="16268"/>
                </a:lnTo>
                <a:lnTo>
                  <a:pt x="11290" y="16233"/>
                </a:lnTo>
                <a:lnTo>
                  <a:pt x="20412" y="1518"/>
                </a:lnTo>
                <a:close/>
                <a:moveTo>
                  <a:pt x="11608" y="16517"/>
                </a:moveTo>
                <a:lnTo>
                  <a:pt x="11576" y="21597"/>
                </a:lnTo>
                <a:lnTo>
                  <a:pt x="15046" y="17520"/>
                </a:lnTo>
                <a:lnTo>
                  <a:pt x="11608" y="16517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39" name="Fig. 1:  Status of the requests…"/>
          <p:cNvSpPr txBox="1"/>
          <p:nvPr/>
        </p:nvSpPr>
        <p:spPr>
          <a:xfrm>
            <a:off x="8139317" y="3550161"/>
            <a:ext cx="4764045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rPr b="1"/>
              <a:t>Fig. 1:</a:t>
            </a:r>
            <a:r>
              <a:t>  Status of the requests </a:t>
            </a:r>
          </a:p>
          <a:p>
            <a:pPr>
              <a:defRPr sz="2700"/>
            </a:pPr>
            <a:r>
              <a:t>throughout the day</a:t>
            </a:r>
          </a:p>
          <a:p>
            <a:pPr>
              <a:defRPr sz="2700"/>
            </a:pPr>
            <a:r>
              <a:t>Considering both the locations</a:t>
            </a:r>
          </a:p>
        </p:txBody>
      </p:sp>
      <p:sp>
        <p:nvSpPr>
          <p:cNvPr id="140" name="Microscope"/>
          <p:cNvSpPr/>
          <p:nvPr/>
        </p:nvSpPr>
        <p:spPr>
          <a:xfrm>
            <a:off x="460738" y="6414578"/>
            <a:ext cx="397736" cy="569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41" name="Observations:"/>
          <p:cNvSpPr txBox="1"/>
          <p:nvPr/>
        </p:nvSpPr>
        <p:spPr>
          <a:xfrm>
            <a:off x="1033065" y="6381948"/>
            <a:ext cx="2741068" cy="635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r>
              <a:t>Observations:</a:t>
            </a:r>
          </a:p>
        </p:txBody>
      </p:sp>
      <p:sp>
        <p:nvSpPr>
          <p:cNvPr id="142" name="- Overall unavailability of cars is higher from 5:00 PM to 11:00 PM.…"/>
          <p:cNvSpPr txBox="1"/>
          <p:nvPr/>
        </p:nvSpPr>
        <p:spPr>
          <a:xfrm>
            <a:off x="1105520" y="7247859"/>
            <a:ext cx="912986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- Overall unavailability of cars is higher from 5:00 PM to 11:00 PM.</a:t>
            </a:r>
          </a:p>
          <a:p>
            <a:pPr algn="l"/>
            <a:endParaRPr/>
          </a:p>
          <a:p>
            <a:pPr marL="313266" indent="-313266" algn="l">
              <a:buSzPct val="75000"/>
              <a:buChar char="-"/>
            </a:pPr>
            <a:r>
              <a:t>Overall cancellation is higher during 5:00 AM to 10:00 AM.</a:t>
            </a:r>
          </a:p>
        </p:txBody>
      </p:sp>
      <p:sp>
        <p:nvSpPr>
          <p:cNvPr id="143" name="- Hourly trip status characteristics remains independent of the date."/>
          <p:cNvSpPr txBox="1"/>
          <p:nvPr/>
        </p:nvSpPr>
        <p:spPr>
          <a:xfrm>
            <a:off x="1180579" y="8799570"/>
            <a:ext cx="922124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 Hourly trip status characteristics remains independent of the date.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cstd2_fig2.png" descr="cstd2_fi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6" y="817561"/>
            <a:ext cx="7203580" cy="5829104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Paper airplane"/>
          <p:cNvSpPr/>
          <p:nvPr/>
        </p:nvSpPr>
        <p:spPr>
          <a:xfrm rot="5220000">
            <a:off x="6936114" y="4193099"/>
            <a:ext cx="295336" cy="326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600" extrusionOk="0">
                <a:moveTo>
                  <a:pt x="21281" y="0"/>
                </a:moveTo>
                <a:cubicBezTo>
                  <a:pt x="21271" y="4"/>
                  <a:pt x="21262" y="10"/>
                  <a:pt x="21253" y="16"/>
                </a:cubicBezTo>
                <a:lnTo>
                  <a:pt x="92" y="13287"/>
                </a:lnTo>
                <a:cubicBezTo>
                  <a:pt x="21" y="13332"/>
                  <a:pt x="-12" y="13405"/>
                  <a:pt x="4" y="13482"/>
                </a:cubicBezTo>
                <a:cubicBezTo>
                  <a:pt x="19" y="13559"/>
                  <a:pt x="78" y="13616"/>
                  <a:pt x="162" y="13635"/>
                </a:cubicBezTo>
                <a:lnTo>
                  <a:pt x="8035" y="15408"/>
                </a:lnTo>
                <a:lnTo>
                  <a:pt x="21281" y="0"/>
                </a:lnTo>
                <a:close/>
                <a:moveTo>
                  <a:pt x="21588" y="236"/>
                </a:moveTo>
                <a:lnTo>
                  <a:pt x="11685" y="16220"/>
                </a:lnTo>
                <a:lnTo>
                  <a:pt x="15265" y="17261"/>
                </a:lnTo>
                <a:lnTo>
                  <a:pt x="15343" y="17277"/>
                </a:lnTo>
                <a:lnTo>
                  <a:pt x="20737" y="18840"/>
                </a:lnTo>
                <a:cubicBezTo>
                  <a:pt x="20802" y="18859"/>
                  <a:pt x="20872" y="18847"/>
                  <a:pt x="20928" y="18811"/>
                </a:cubicBezTo>
                <a:cubicBezTo>
                  <a:pt x="20983" y="18775"/>
                  <a:pt x="21014" y="18719"/>
                  <a:pt x="21016" y="18658"/>
                </a:cubicBezTo>
                <a:lnTo>
                  <a:pt x="21588" y="236"/>
                </a:lnTo>
                <a:close/>
                <a:moveTo>
                  <a:pt x="20412" y="1518"/>
                </a:moveTo>
                <a:lnTo>
                  <a:pt x="8296" y="15603"/>
                </a:lnTo>
                <a:lnTo>
                  <a:pt x="11209" y="21558"/>
                </a:lnTo>
                <a:cubicBezTo>
                  <a:pt x="11216" y="21574"/>
                  <a:pt x="11226" y="21587"/>
                  <a:pt x="11237" y="21600"/>
                </a:cubicBezTo>
                <a:lnTo>
                  <a:pt x="11269" y="16268"/>
                </a:lnTo>
                <a:lnTo>
                  <a:pt x="11290" y="16233"/>
                </a:lnTo>
                <a:lnTo>
                  <a:pt x="20412" y="1518"/>
                </a:lnTo>
                <a:close/>
                <a:moveTo>
                  <a:pt x="11608" y="16517"/>
                </a:moveTo>
                <a:lnTo>
                  <a:pt x="11576" y="21597"/>
                </a:lnTo>
                <a:lnTo>
                  <a:pt x="15046" y="17520"/>
                </a:lnTo>
                <a:lnTo>
                  <a:pt x="11608" y="16517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47" name="Fig.2 : Hourly number of requests made…"/>
          <p:cNvSpPr txBox="1"/>
          <p:nvPr/>
        </p:nvSpPr>
        <p:spPr>
          <a:xfrm>
            <a:off x="7140575" y="4095749"/>
            <a:ext cx="565785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/>
              <a:t>Fig.2</a:t>
            </a:r>
            <a:r>
              <a:t> : Hourly number of requests made </a:t>
            </a:r>
          </a:p>
          <a:p>
            <a:r>
              <a:t>at the City and the Airport</a:t>
            </a:r>
          </a:p>
        </p:txBody>
      </p:sp>
      <p:sp>
        <p:nvSpPr>
          <p:cNvPr id="148" name="Microscope"/>
          <p:cNvSpPr/>
          <p:nvPr/>
        </p:nvSpPr>
        <p:spPr>
          <a:xfrm>
            <a:off x="448038" y="6757478"/>
            <a:ext cx="397736" cy="569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49" name="Observations:"/>
          <p:cNvSpPr txBox="1"/>
          <p:nvPr/>
        </p:nvSpPr>
        <p:spPr>
          <a:xfrm>
            <a:off x="1033065" y="6724848"/>
            <a:ext cx="2741068" cy="635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r>
              <a:t>Observations:</a:t>
            </a:r>
          </a:p>
        </p:txBody>
      </p:sp>
      <p:sp>
        <p:nvSpPr>
          <p:cNvPr id="150" name="- During morning hours (4:00 AM to 11:00 AM) most of the requests were made at the City.…"/>
          <p:cNvSpPr txBox="1"/>
          <p:nvPr/>
        </p:nvSpPr>
        <p:spPr>
          <a:xfrm>
            <a:off x="99938" y="7880349"/>
            <a:ext cx="126017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- During morning hours (4:00 AM to 11:00 AM) most of the requests were made at the City.</a:t>
            </a:r>
          </a:p>
          <a:p>
            <a:pPr algn="l"/>
            <a:r>
              <a:t>- During evening hours (5:00 PM to 11:00 PM) most of the requests were made at the Airport.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cstd2_fig3.png" descr="cstd2_fi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27" y="820320"/>
            <a:ext cx="8063360" cy="486672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Paper airplane"/>
          <p:cNvSpPr/>
          <p:nvPr/>
        </p:nvSpPr>
        <p:spPr>
          <a:xfrm rot="5220000">
            <a:off x="8041014" y="4307399"/>
            <a:ext cx="295336" cy="326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600" extrusionOk="0">
                <a:moveTo>
                  <a:pt x="21281" y="0"/>
                </a:moveTo>
                <a:cubicBezTo>
                  <a:pt x="21271" y="4"/>
                  <a:pt x="21262" y="10"/>
                  <a:pt x="21253" y="16"/>
                </a:cubicBezTo>
                <a:lnTo>
                  <a:pt x="92" y="13287"/>
                </a:lnTo>
                <a:cubicBezTo>
                  <a:pt x="21" y="13332"/>
                  <a:pt x="-12" y="13405"/>
                  <a:pt x="4" y="13482"/>
                </a:cubicBezTo>
                <a:cubicBezTo>
                  <a:pt x="19" y="13559"/>
                  <a:pt x="78" y="13616"/>
                  <a:pt x="162" y="13635"/>
                </a:cubicBezTo>
                <a:lnTo>
                  <a:pt x="8035" y="15408"/>
                </a:lnTo>
                <a:lnTo>
                  <a:pt x="21281" y="0"/>
                </a:lnTo>
                <a:close/>
                <a:moveTo>
                  <a:pt x="21588" y="236"/>
                </a:moveTo>
                <a:lnTo>
                  <a:pt x="11685" y="16220"/>
                </a:lnTo>
                <a:lnTo>
                  <a:pt x="15265" y="17261"/>
                </a:lnTo>
                <a:lnTo>
                  <a:pt x="15343" y="17277"/>
                </a:lnTo>
                <a:lnTo>
                  <a:pt x="20737" y="18840"/>
                </a:lnTo>
                <a:cubicBezTo>
                  <a:pt x="20802" y="18859"/>
                  <a:pt x="20872" y="18847"/>
                  <a:pt x="20928" y="18811"/>
                </a:cubicBezTo>
                <a:cubicBezTo>
                  <a:pt x="20983" y="18775"/>
                  <a:pt x="21014" y="18719"/>
                  <a:pt x="21016" y="18658"/>
                </a:cubicBezTo>
                <a:lnTo>
                  <a:pt x="21588" y="236"/>
                </a:lnTo>
                <a:close/>
                <a:moveTo>
                  <a:pt x="20412" y="1518"/>
                </a:moveTo>
                <a:lnTo>
                  <a:pt x="8296" y="15603"/>
                </a:lnTo>
                <a:lnTo>
                  <a:pt x="11209" y="21558"/>
                </a:lnTo>
                <a:cubicBezTo>
                  <a:pt x="11216" y="21574"/>
                  <a:pt x="11226" y="21587"/>
                  <a:pt x="11237" y="21600"/>
                </a:cubicBezTo>
                <a:lnTo>
                  <a:pt x="11269" y="16268"/>
                </a:lnTo>
                <a:lnTo>
                  <a:pt x="11290" y="16233"/>
                </a:lnTo>
                <a:lnTo>
                  <a:pt x="20412" y="1518"/>
                </a:lnTo>
                <a:close/>
                <a:moveTo>
                  <a:pt x="11608" y="16517"/>
                </a:moveTo>
                <a:lnTo>
                  <a:pt x="11576" y="21597"/>
                </a:lnTo>
                <a:lnTo>
                  <a:pt x="15046" y="17520"/>
                </a:lnTo>
                <a:lnTo>
                  <a:pt x="11608" y="16517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54" name="Fig.3 : Status of the requests…"/>
          <p:cNvSpPr txBox="1"/>
          <p:nvPr/>
        </p:nvSpPr>
        <p:spPr>
          <a:xfrm>
            <a:off x="8143875" y="4298949"/>
            <a:ext cx="43180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b="1"/>
              <a:t>Fig.3</a:t>
            </a:r>
            <a:r>
              <a:t> : Status of the requests</a:t>
            </a:r>
          </a:p>
          <a:p>
            <a:r>
              <a:t>For different time slots.</a:t>
            </a:r>
          </a:p>
        </p:txBody>
      </p:sp>
      <p:sp>
        <p:nvSpPr>
          <p:cNvPr id="155" name="Observations:"/>
          <p:cNvSpPr txBox="1"/>
          <p:nvPr/>
        </p:nvSpPr>
        <p:spPr>
          <a:xfrm>
            <a:off x="1058465" y="5899348"/>
            <a:ext cx="2741068" cy="635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r>
              <a:t>Observations:</a:t>
            </a:r>
          </a:p>
        </p:txBody>
      </p:sp>
      <p:sp>
        <p:nvSpPr>
          <p:cNvPr id="156" name="Microscope"/>
          <p:cNvSpPr/>
          <p:nvPr/>
        </p:nvSpPr>
        <p:spPr>
          <a:xfrm>
            <a:off x="460738" y="5931978"/>
            <a:ext cx="397736" cy="569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57" name="- Overall(combining all pickup points) unavailability of cars is highest during the…"/>
          <p:cNvSpPr txBox="1"/>
          <p:nvPr/>
        </p:nvSpPr>
        <p:spPr>
          <a:xfrm>
            <a:off x="1012949" y="6746656"/>
            <a:ext cx="11207503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- Overall(combining all pickup points) unavailability of cars is highest during the </a:t>
            </a:r>
          </a:p>
          <a:p>
            <a:pPr algn="l"/>
            <a:r>
              <a:t>evening rush hour.</a:t>
            </a:r>
          </a:p>
          <a:p>
            <a:pPr algn="l"/>
            <a:r>
              <a:t>   </a:t>
            </a:r>
          </a:p>
          <a:p>
            <a:pPr algn="l"/>
            <a:r>
              <a:t> - Overall most cancellations occurs during the morning rush time-slot.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cstd2_fig4.png" descr="cstd2_fig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7" y="1220638"/>
            <a:ext cx="5924969" cy="4435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cstd2_fig5.png" descr="cstd2_fig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386" y="1175135"/>
            <a:ext cx="6089106" cy="4526979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- Boxplots for the duration of trips seems not much conclusive. The median trip time for the Pre-morning hours is very little higher than other time-slots.…"/>
          <p:cNvSpPr txBox="1"/>
          <p:nvPr/>
        </p:nvSpPr>
        <p:spPr>
          <a:xfrm>
            <a:off x="569615" y="6724649"/>
            <a:ext cx="12525971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- Boxplots for the duration of trips seems not much conclusive. The median trip time for the Pre-morning hours is very little higher than other time-slots.</a:t>
            </a:r>
          </a:p>
          <a:p>
            <a:pPr algn="l"/>
            <a:r>
              <a:t>    </a:t>
            </a:r>
          </a:p>
          <a:p>
            <a:pPr algn="l"/>
            <a:r>
              <a:t>- Trip durations are almost same for all the days of the week.</a:t>
            </a:r>
          </a:p>
        </p:txBody>
      </p:sp>
      <p:sp>
        <p:nvSpPr>
          <p:cNvPr id="162" name="Observations:"/>
          <p:cNvSpPr txBox="1"/>
          <p:nvPr/>
        </p:nvSpPr>
        <p:spPr>
          <a:xfrm>
            <a:off x="1160065" y="5899348"/>
            <a:ext cx="2741068" cy="635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r>
              <a:t>Observations:</a:t>
            </a:r>
          </a:p>
        </p:txBody>
      </p:sp>
      <p:sp>
        <p:nvSpPr>
          <p:cNvPr id="163" name="Microscope"/>
          <p:cNvSpPr/>
          <p:nvPr/>
        </p:nvSpPr>
        <p:spPr>
          <a:xfrm>
            <a:off x="460738" y="5931978"/>
            <a:ext cx="397736" cy="569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cstd2_fig6.png" descr="cstd2_fig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156" y="908987"/>
            <a:ext cx="6934399" cy="4688296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Paper airplane"/>
          <p:cNvSpPr/>
          <p:nvPr/>
        </p:nvSpPr>
        <p:spPr>
          <a:xfrm rot="5220000">
            <a:off x="6872614" y="3456499"/>
            <a:ext cx="295336" cy="326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600" extrusionOk="0">
                <a:moveTo>
                  <a:pt x="21281" y="0"/>
                </a:moveTo>
                <a:cubicBezTo>
                  <a:pt x="21271" y="4"/>
                  <a:pt x="21262" y="10"/>
                  <a:pt x="21253" y="16"/>
                </a:cubicBezTo>
                <a:lnTo>
                  <a:pt x="92" y="13287"/>
                </a:lnTo>
                <a:cubicBezTo>
                  <a:pt x="21" y="13332"/>
                  <a:pt x="-12" y="13405"/>
                  <a:pt x="4" y="13482"/>
                </a:cubicBezTo>
                <a:cubicBezTo>
                  <a:pt x="19" y="13559"/>
                  <a:pt x="78" y="13616"/>
                  <a:pt x="162" y="13635"/>
                </a:cubicBezTo>
                <a:lnTo>
                  <a:pt x="8035" y="15408"/>
                </a:lnTo>
                <a:lnTo>
                  <a:pt x="21281" y="0"/>
                </a:lnTo>
                <a:close/>
                <a:moveTo>
                  <a:pt x="21588" y="236"/>
                </a:moveTo>
                <a:lnTo>
                  <a:pt x="11685" y="16220"/>
                </a:lnTo>
                <a:lnTo>
                  <a:pt x="15265" y="17261"/>
                </a:lnTo>
                <a:lnTo>
                  <a:pt x="15343" y="17277"/>
                </a:lnTo>
                <a:lnTo>
                  <a:pt x="20737" y="18840"/>
                </a:lnTo>
                <a:cubicBezTo>
                  <a:pt x="20802" y="18859"/>
                  <a:pt x="20872" y="18847"/>
                  <a:pt x="20928" y="18811"/>
                </a:cubicBezTo>
                <a:cubicBezTo>
                  <a:pt x="20983" y="18775"/>
                  <a:pt x="21014" y="18719"/>
                  <a:pt x="21016" y="18658"/>
                </a:cubicBezTo>
                <a:lnTo>
                  <a:pt x="21588" y="236"/>
                </a:lnTo>
                <a:close/>
                <a:moveTo>
                  <a:pt x="20412" y="1518"/>
                </a:moveTo>
                <a:lnTo>
                  <a:pt x="8296" y="15603"/>
                </a:lnTo>
                <a:lnTo>
                  <a:pt x="11209" y="21558"/>
                </a:lnTo>
                <a:cubicBezTo>
                  <a:pt x="11216" y="21574"/>
                  <a:pt x="11226" y="21587"/>
                  <a:pt x="11237" y="21600"/>
                </a:cubicBezTo>
                <a:lnTo>
                  <a:pt x="11269" y="16268"/>
                </a:lnTo>
                <a:lnTo>
                  <a:pt x="11290" y="16233"/>
                </a:lnTo>
                <a:lnTo>
                  <a:pt x="20412" y="1518"/>
                </a:lnTo>
                <a:close/>
                <a:moveTo>
                  <a:pt x="11608" y="16517"/>
                </a:moveTo>
                <a:lnTo>
                  <a:pt x="11576" y="21597"/>
                </a:lnTo>
                <a:lnTo>
                  <a:pt x="15046" y="17520"/>
                </a:lnTo>
                <a:lnTo>
                  <a:pt x="11608" y="16517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67" name="Fig.5 : Numbers of cancellations during morning rush time-slot."/>
          <p:cNvSpPr txBox="1"/>
          <p:nvPr/>
        </p:nvSpPr>
        <p:spPr>
          <a:xfrm>
            <a:off x="7038975" y="3651250"/>
            <a:ext cx="431800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b="1"/>
              <a:t>Fig.5</a:t>
            </a:r>
            <a:r>
              <a:t> : Numbers of cancellations during morning rush time-slot.</a:t>
            </a:r>
          </a:p>
        </p:txBody>
      </p:sp>
      <p:sp>
        <p:nvSpPr>
          <p:cNvPr id="168" name="Observations:"/>
          <p:cNvSpPr txBox="1"/>
          <p:nvPr/>
        </p:nvSpPr>
        <p:spPr>
          <a:xfrm>
            <a:off x="1160065" y="5899348"/>
            <a:ext cx="2741068" cy="635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r>
              <a:t>Observations:</a:t>
            </a:r>
          </a:p>
        </p:txBody>
      </p:sp>
      <p:sp>
        <p:nvSpPr>
          <p:cNvPr id="169" name="Microscope"/>
          <p:cNvSpPr/>
          <p:nvPr/>
        </p:nvSpPr>
        <p:spPr>
          <a:xfrm>
            <a:off x="460738" y="5931978"/>
            <a:ext cx="397736" cy="569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70" name="- During morning rush hours number of cancellations from the City is much higher than the number of cancellation from Airport."/>
          <p:cNvSpPr txBox="1"/>
          <p:nvPr/>
        </p:nvSpPr>
        <p:spPr>
          <a:xfrm>
            <a:off x="214113" y="7156449"/>
            <a:ext cx="1257657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 During morning rush hours number of cancellations from the City is much higher than the number of cancellation from Airport.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cstd2_fig7.png" descr="cstd2_fig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0" y="600610"/>
            <a:ext cx="7257704" cy="5300784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Paper airplane"/>
          <p:cNvSpPr/>
          <p:nvPr/>
        </p:nvSpPr>
        <p:spPr>
          <a:xfrm rot="5220000">
            <a:off x="7596514" y="4434399"/>
            <a:ext cx="295336" cy="326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600" extrusionOk="0">
                <a:moveTo>
                  <a:pt x="21281" y="0"/>
                </a:moveTo>
                <a:cubicBezTo>
                  <a:pt x="21271" y="4"/>
                  <a:pt x="21262" y="10"/>
                  <a:pt x="21253" y="16"/>
                </a:cubicBezTo>
                <a:lnTo>
                  <a:pt x="92" y="13287"/>
                </a:lnTo>
                <a:cubicBezTo>
                  <a:pt x="21" y="13332"/>
                  <a:pt x="-12" y="13405"/>
                  <a:pt x="4" y="13482"/>
                </a:cubicBezTo>
                <a:cubicBezTo>
                  <a:pt x="19" y="13559"/>
                  <a:pt x="78" y="13616"/>
                  <a:pt x="162" y="13635"/>
                </a:cubicBezTo>
                <a:lnTo>
                  <a:pt x="8035" y="15408"/>
                </a:lnTo>
                <a:lnTo>
                  <a:pt x="21281" y="0"/>
                </a:lnTo>
                <a:close/>
                <a:moveTo>
                  <a:pt x="21588" y="236"/>
                </a:moveTo>
                <a:lnTo>
                  <a:pt x="11685" y="16220"/>
                </a:lnTo>
                <a:lnTo>
                  <a:pt x="15265" y="17261"/>
                </a:lnTo>
                <a:lnTo>
                  <a:pt x="15343" y="17277"/>
                </a:lnTo>
                <a:lnTo>
                  <a:pt x="20737" y="18840"/>
                </a:lnTo>
                <a:cubicBezTo>
                  <a:pt x="20802" y="18859"/>
                  <a:pt x="20872" y="18847"/>
                  <a:pt x="20928" y="18811"/>
                </a:cubicBezTo>
                <a:cubicBezTo>
                  <a:pt x="20983" y="18775"/>
                  <a:pt x="21014" y="18719"/>
                  <a:pt x="21016" y="18658"/>
                </a:cubicBezTo>
                <a:lnTo>
                  <a:pt x="21588" y="236"/>
                </a:lnTo>
                <a:close/>
                <a:moveTo>
                  <a:pt x="20412" y="1518"/>
                </a:moveTo>
                <a:lnTo>
                  <a:pt x="8296" y="15603"/>
                </a:lnTo>
                <a:lnTo>
                  <a:pt x="11209" y="21558"/>
                </a:lnTo>
                <a:cubicBezTo>
                  <a:pt x="11216" y="21574"/>
                  <a:pt x="11226" y="21587"/>
                  <a:pt x="11237" y="21600"/>
                </a:cubicBezTo>
                <a:lnTo>
                  <a:pt x="11269" y="16268"/>
                </a:lnTo>
                <a:lnTo>
                  <a:pt x="11290" y="16233"/>
                </a:lnTo>
                <a:lnTo>
                  <a:pt x="20412" y="1518"/>
                </a:lnTo>
                <a:close/>
                <a:moveTo>
                  <a:pt x="11608" y="16517"/>
                </a:moveTo>
                <a:lnTo>
                  <a:pt x="11576" y="21597"/>
                </a:lnTo>
                <a:lnTo>
                  <a:pt x="15046" y="17520"/>
                </a:lnTo>
                <a:lnTo>
                  <a:pt x="11608" y="16517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74" name="Fig.6 : Numbers of cancellations during evening rush time-slot."/>
          <p:cNvSpPr txBox="1"/>
          <p:nvPr/>
        </p:nvSpPr>
        <p:spPr>
          <a:xfrm>
            <a:off x="7521575" y="4349750"/>
            <a:ext cx="431800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b="1"/>
              <a:t>Fig.6</a:t>
            </a:r>
            <a:r>
              <a:t> : Numbers of cancellations during evening rush time-slot.</a:t>
            </a:r>
          </a:p>
        </p:txBody>
      </p:sp>
      <p:sp>
        <p:nvSpPr>
          <p:cNvPr id="175" name="Observations:"/>
          <p:cNvSpPr txBox="1"/>
          <p:nvPr/>
        </p:nvSpPr>
        <p:spPr>
          <a:xfrm>
            <a:off x="1160065" y="5899348"/>
            <a:ext cx="2741068" cy="635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r>
              <a:t>Observations:</a:t>
            </a:r>
          </a:p>
        </p:txBody>
      </p:sp>
      <p:sp>
        <p:nvSpPr>
          <p:cNvPr id="176" name="Microscope"/>
          <p:cNvSpPr/>
          <p:nvPr/>
        </p:nvSpPr>
        <p:spPr>
          <a:xfrm>
            <a:off x="460738" y="5931978"/>
            <a:ext cx="397736" cy="569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77" name="- During evening rush hours number of cancellations from the Airport is higher than…"/>
          <p:cNvSpPr txBox="1"/>
          <p:nvPr/>
        </p:nvSpPr>
        <p:spPr>
          <a:xfrm>
            <a:off x="676894" y="6877049"/>
            <a:ext cx="11651011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- During evening rush hours number of cancellations from the Airport is higher than </a:t>
            </a:r>
          </a:p>
          <a:p>
            <a:pPr algn="l"/>
            <a:r>
              <a:t>the number of cancellation from City.  </a:t>
            </a:r>
          </a:p>
          <a:p>
            <a:pPr algn="l"/>
            <a:endParaRPr/>
          </a:p>
          <a:p>
            <a:pPr algn="l"/>
            <a:r>
              <a:t>- Most cancellations from the Airport happened during 8:00 PM and 9:00 PM.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cstd2_fig8.png" descr="cstd2_fig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7" y="363934"/>
            <a:ext cx="7278895" cy="5159723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he figure on the left shows the all the requests made during morning rush hours from Airport and City. We can think that figure on the left as a visualization of total demands. The figure on the right shows how much of the demands are met."/>
          <p:cNvSpPr txBox="1"/>
          <p:nvPr/>
        </p:nvSpPr>
        <p:spPr>
          <a:xfrm>
            <a:off x="123093" y="5435717"/>
            <a:ext cx="12758614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The figure on the left shows the all the requests made during morning rush hours from Airport and City. We can think that figure on the left as a visualization of total demands. The figure on the right shows how much of the demands are met.</a:t>
            </a:r>
          </a:p>
        </p:txBody>
      </p:sp>
      <p:sp>
        <p:nvSpPr>
          <p:cNvPr id="181" name="Observations:"/>
          <p:cNvSpPr txBox="1"/>
          <p:nvPr/>
        </p:nvSpPr>
        <p:spPr>
          <a:xfrm>
            <a:off x="893365" y="6572448"/>
            <a:ext cx="2741068" cy="63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r>
              <a:t>Observations:</a:t>
            </a:r>
          </a:p>
        </p:txBody>
      </p:sp>
      <p:sp>
        <p:nvSpPr>
          <p:cNvPr id="182" name="Microscope"/>
          <p:cNvSpPr/>
          <p:nvPr/>
        </p:nvSpPr>
        <p:spPr>
          <a:xfrm>
            <a:off x="346438" y="6605078"/>
            <a:ext cx="397736" cy="569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3" name="- During the morning rush time-slot number of requests made from the City is much higher than the requests made from the Airport.…"/>
          <p:cNvSpPr txBox="1"/>
          <p:nvPr/>
        </p:nvSpPr>
        <p:spPr>
          <a:xfrm>
            <a:off x="121699" y="7397750"/>
            <a:ext cx="12761401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- During the morning rush time-slot number of requests made from the City is much higher than the requests made from the Airport.</a:t>
            </a:r>
          </a:p>
          <a:p>
            <a:pPr marL="313266" indent="-313266" algn="l">
              <a:buSzPct val="75000"/>
              <a:buChar char="-"/>
            </a:pPr>
            <a:r>
              <a:t>Cancellations and unavailability of cars is also much higher in the City during the morning rush time slot.</a:t>
            </a:r>
          </a:p>
          <a:p>
            <a:pPr marL="313266" indent="-313266" algn="l">
              <a:buSzPct val="75000"/>
              <a:buChar char="-"/>
            </a:pPr>
            <a:r>
              <a:t> More cars need to be alloted to the City during morning rush time-slot.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cstd2_fig9.png" descr="cstd2_fig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744" y="-20861"/>
            <a:ext cx="6247260" cy="4496743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he figure on the left shows the all the requests made during late night hours from Airport and City. We can think that figure on the left as a visualization of total demands. The figure on the right shows how much of the demands are met."/>
          <p:cNvSpPr txBox="1"/>
          <p:nvPr/>
        </p:nvSpPr>
        <p:spPr>
          <a:xfrm>
            <a:off x="1364" y="4464049"/>
            <a:ext cx="13002073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The figure on the left shows the all the requests made during late night hours from Airport and City. We can think that figure on the left as a visualization of total demands. The figure on the right shows how much of the demands are met.</a:t>
            </a:r>
          </a:p>
        </p:txBody>
      </p:sp>
      <p:sp>
        <p:nvSpPr>
          <p:cNvPr id="187" name="Observations:"/>
          <p:cNvSpPr txBox="1"/>
          <p:nvPr/>
        </p:nvSpPr>
        <p:spPr>
          <a:xfrm>
            <a:off x="855265" y="5429448"/>
            <a:ext cx="2741068" cy="63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lvl1pPr>
          </a:lstStyle>
          <a:p>
            <a:r>
              <a:t>Observations:</a:t>
            </a:r>
          </a:p>
        </p:txBody>
      </p:sp>
      <p:sp>
        <p:nvSpPr>
          <p:cNvPr id="188" name="Microscope"/>
          <p:cNvSpPr/>
          <p:nvPr/>
        </p:nvSpPr>
        <p:spPr>
          <a:xfrm>
            <a:off x="244838" y="5462078"/>
            <a:ext cx="397736" cy="569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9" name="Higher numbers of unavailability of cars is noticable from the Airport during the late night time-slot.…"/>
          <p:cNvSpPr txBox="1"/>
          <p:nvPr/>
        </p:nvSpPr>
        <p:spPr>
          <a:xfrm>
            <a:off x="-25400" y="6737349"/>
            <a:ext cx="13055601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3266" indent="-313266" algn="l">
              <a:buSzPct val="75000"/>
              <a:buChar char="-"/>
            </a:pPr>
            <a:r>
              <a:t>Higher numbers of unavailability of cars is noticable from the Airport during the late night time-slot. </a:t>
            </a:r>
          </a:p>
          <a:p>
            <a:pPr marL="313266" indent="-313266" algn="l">
              <a:buSzPct val="75000"/>
              <a:buChar char="-"/>
            </a:pPr>
            <a:r>
              <a:t> Number of requests is higher from the Airport than the requests from the City during the late night time-slot.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Bodoni SvtyTwo ITC TT-Book</vt:lpstr>
      <vt:lpstr>Helvetica</vt:lpstr>
      <vt:lpstr>Helvetica Neue</vt:lpstr>
      <vt:lpstr>Impact</vt:lpstr>
      <vt:lpstr>Palatino</vt:lpstr>
      <vt:lpstr>Zapf Dingbats</vt:lpstr>
      <vt:lpstr>New_Template4</vt:lpstr>
      <vt:lpstr>Uber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Case Study</dc:title>
  <cp:lastModifiedBy>Gajanan Desai</cp:lastModifiedBy>
  <cp:revision>1</cp:revision>
  <dcterms:modified xsi:type="dcterms:W3CDTF">2021-02-09T14:32:27Z</dcterms:modified>
</cp:coreProperties>
</file>