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0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3749"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101897" y="1054355"/>
            <a:ext cx="4134600" cy="15119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Here we shall be discussing about the various methodology we are going to apply on the data provided by you to something best out of it which will be helpful for decision making in the upcoming business years.</a:t>
            </a:r>
            <a:endParaRPr dirty="0"/>
          </a:p>
        </p:txBody>
      </p:sp>
      <p:sp>
        <p:nvSpPr>
          <p:cNvPr id="2" name="Rectangle 1"/>
          <p:cNvSpPr/>
          <p:nvPr/>
        </p:nvSpPr>
        <p:spPr>
          <a:xfrm>
            <a:off x="0" y="3197658"/>
            <a:ext cx="3863856" cy="523220"/>
          </a:xfrm>
          <a:prstGeom prst="rect">
            <a:avLst/>
          </a:prstGeom>
        </p:spPr>
        <p:txBody>
          <a:bodyPr wrap="square">
            <a:spAutoFit/>
          </a:bodyPr>
          <a:lstStyle/>
          <a:p>
            <a:r>
              <a:rPr lang="en-US" dirty="0" smtClean="0"/>
              <a:t>We will be following the same path as stated earlier also which is:</a:t>
            </a:r>
            <a:endParaRPr lang="en-US" dirty="0"/>
          </a:p>
        </p:txBody>
      </p:sp>
      <p:sp>
        <p:nvSpPr>
          <p:cNvPr id="4" name="Rectangle 3"/>
          <p:cNvSpPr/>
          <p:nvPr/>
        </p:nvSpPr>
        <p:spPr>
          <a:xfrm>
            <a:off x="5157018" y="1378107"/>
            <a:ext cx="1285034" cy="1076334"/>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
        <p:nvSpPr>
          <p:cNvPr id="5" name="Right Arrow 4"/>
          <p:cNvSpPr/>
          <p:nvPr/>
        </p:nvSpPr>
        <p:spPr>
          <a:xfrm>
            <a:off x="6442052" y="1610583"/>
            <a:ext cx="1856300" cy="611382"/>
          </a:xfrm>
          <a:prstGeom prst="right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rgbClr val="000000"/>
                </a:solidFill>
                <a:effectLst/>
                <a:uFillTx/>
                <a:latin typeface="+mn-lt"/>
                <a:ea typeface="+mn-ea"/>
                <a:cs typeface="+mn-cs"/>
                <a:sym typeface="Arial"/>
              </a:rPr>
              <a:t>Data</a:t>
            </a:r>
            <a:r>
              <a:rPr kumimoji="0" lang="en-US" sz="1400" b="0" i="0" u="none" strike="noStrike" cap="none" spc="0" normalizeH="0" dirty="0" smtClean="0">
                <a:ln>
                  <a:noFill/>
                </a:ln>
                <a:solidFill>
                  <a:srgbClr val="000000"/>
                </a:solidFill>
                <a:effectLst/>
                <a:uFillTx/>
                <a:latin typeface="+mn-lt"/>
                <a:ea typeface="+mn-ea"/>
                <a:cs typeface="+mn-cs"/>
                <a:sym typeface="Arial"/>
              </a:rPr>
              <a:t> exploration</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Striped Right Arrow 6"/>
          <p:cNvSpPr/>
          <p:nvPr/>
        </p:nvSpPr>
        <p:spPr>
          <a:xfrm rot="9687186">
            <a:off x="6458649" y="3624597"/>
            <a:ext cx="1425939" cy="647100"/>
          </a:xfrm>
          <a:prstGeom prst="stripedRightArrow">
            <a:avLst>
              <a:gd name="adj1" fmla="val 47244"/>
              <a:gd name="adj2" fmla="val 28639"/>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scene3d>
              <a:camera prst="orthographicFront">
                <a:rot lat="0" lon="0" rev="10799999"/>
              </a:camera>
              <a:lightRig rig="threePt" dir="t"/>
            </a:scene3d>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rgbClr val="000000"/>
                </a:solidFill>
                <a:effectLst/>
                <a:uFillTx/>
                <a:latin typeface="+mn-lt"/>
                <a:ea typeface="+mn-ea"/>
                <a:cs typeface="+mn-cs"/>
                <a:sym typeface="Arial"/>
              </a:rPr>
              <a:t>Interpretations</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8" name="Notched Right Arrow 7"/>
          <p:cNvSpPr/>
          <p:nvPr/>
        </p:nvSpPr>
        <p:spPr>
          <a:xfrm rot="6453944">
            <a:off x="7249069" y="2470171"/>
            <a:ext cx="2000776" cy="1039352"/>
          </a:xfrm>
          <a:prstGeom prst="notchedRightArrow">
            <a:avLst>
              <a:gd name="adj1" fmla="val 50000"/>
              <a:gd name="adj2" fmla="val 67708"/>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scene3d>
              <a:camera prst="orthographicFront">
                <a:rot lat="21299974" lon="600000" rev="10799999"/>
              </a:camera>
              <a:lightRig rig="threePt" dir="t"/>
            </a:scene3d>
          </a:bodyPr>
          <a:lstStyle/>
          <a:p>
            <a:pPr marL="0" marR="0" indent="0" algn="l" defTabSz="914400" rtl="0" fontAlgn="auto" latinLnBrk="0" hangingPunct="0">
              <a:lnSpc>
                <a:spcPct val="100000"/>
              </a:lnSpc>
              <a:spcBef>
                <a:spcPts val="0"/>
              </a:spcBef>
              <a:spcAft>
                <a:spcPts val="0"/>
              </a:spcAft>
              <a:buClrTx/>
              <a:buSzTx/>
              <a:buFontTx/>
              <a:buNone/>
              <a:tabLst/>
            </a:pPr>
            <a:r>
              <a:rPr lang="en-US" dirty="0" smtClean="0">
                <a:solidFill>
                  <a:srgbClr val="000000"/>
                </a:solidFill>
              </a:rPr>
              <a:t>Model Development</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p:cNvPicPr>
            <a:picLocks noChangeAspect="1"/>
          </p:cNvPicPr>
          <p:nvPr/>
        </p:nvPicPr>
        <p:blipFill>
          <a:blip r:embed="rId2"/>
          <a:stretch>
            <a:fillRect/>
          </a:stretch>
        </p:blipFill>
        <p:spPr>
          <a:xfrm>
            <a:off x="5164619" y="1605951"/>
            <a:ext cx="1185760" cy="620646"/>
          </a:xfrm>
          <a:prstGeom prst="rect">
            <a:avLst/>
          </a:prstGeom>
        </p:spPr>
      </p:pic>
      <p:pic>
        <p:nvPicPr>
          <p:cNvPr id="10" name="Picture 9"/>
          <p:cNvPicPr>
            <a:picLocks noChangeAspect="1"/>
          </p:cNvPicPr>
          <p:nvPr/>
        </p:nvPicPr>
        <p:blipFill>
          <a:blip r:embed="rId3"/>
          <a:stretch>
            <a:fillRect/>
          </a:stretch>
        </p:blipFill>
        <p:spPr>
          <a:xfrm>
            <a:off x="4240479" y="3190212"/>
            <a:ext cx="2156868" cy="1721181"/>
          </a:xfrm>
          <a:prstGeom prst="ellipse">
            <a:avLst/>
          </a:prstGeom>
          <a:ln>
            <a:noFill/>
          </a:ln>
          <a:effectLst>
            <a:softEdge rad="112500"/>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89431" y="1468373"/>
            <a:ext cx="8080846" cy="283920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smtClean="0"/>
              <a:t>First of all Understanding </a:t>
            </a:r>
            <a:r>
              <a:rPr lang="en-US" dirty="0"/>
              <a:t>the characteristics of given fields in the underlying data such as variable </a:t>
            </a:r>
            <a:r>
              <a:rPr lang="en-US" dirty="0" smtClean="0"/>
              <a:t>distributions.</a:t>
            </a:r>
          </a:p>
          <a:p>
            <a:pPr marL="285750" indent="-285750">
              <a:buFont typeface="Wingdings" panose="05000000000000000000" pitchFamily="2" charset="2"/>
              <a:buChar char="v"/>
            </a:pPr>
            <a:r>
              <a:rPr lang="en-US" dirty="0"/>
              <a:t>T</a:t>
            </a:r>
            <a:r>
              <a:rPr lang="en-US" dirty="0" smtClean="0"/>
              <a:t>he </a:t>
            </a:r>
            <a:r>
              <a:rPr lang="en-US" dirty="0"/>
              <a:t>dataset is skewed towards a certain demographic and the data validity of the fields. </a:t>
            </a:r>
            <a:endParaRPr lang="en-US" dirty="0" smtClean="0"/>
          </a:p>
          <a:p>
            <a:pPr marL="285750" indent="-285750">
              <a:buFont typeface="Wingdings" panose="05000000000000000000" pitchFamily="2" charset="2"/>
              <a:buChar char="v"/>
            </a:pPr>
            <a:r>
              <a:rPr lang="en-US" dirty="0"/>
              <a:t>H</a:t>
            </a:r>
            <a:r>
              <a:rPr lang="en-US" dirty="0" smtClean="0"/>
              <a:t>ow </a:t>
            </a:r>
            <a:r>
              <a:rPr lang="en-US" dirty="0"/>
              <a:t>will this impact your results when using it to predict over the remaining customer base</a:t>
            </a:r>
            <a:r>
              <a:rPr lang="en-US" dirty="0" smtClean="0"/>
              <a:t>.</a:t>
            </a:r>
          </a:p>
          <a:p>
            <a:pPr marL="285750" indent="-285750">
              <a:buFont typeface="Wingdings" panose="05000000000000000000" pitchFamily="2" charset="2"/>
              <a:buChar char="v"/>
            </a:pPr>
            <a:r>
              <a:rPr lang="en-US" dirty="0"/>
              <a:t>There are some limitations  in the given datasets like some values are missing and some  data types are different according to their </a:t>
            </a:r>
            <a:r>
              <a:rPr lang="en-US" dirty="0" smtClean="0"/>
              <a:t>value.</a:t>
            </a:r>
          </a:p>
          <a:p>
            <a:pPr marL="285750" indent="-285750">
              <a:buFont typeface="Wingdings" panose="05000000000000000000" pitchFamily="2" charset="2"/>
              <a:buChar char="v"/>
            </a:pPr>
            <a:r>
              <a:rPr lang="en-US" dirty="0"/>
              <a:t>E</a:t>
            </a:r>
            <a:r>
              <a:rPr lang="en-US" dirty="0" smtClean="0"/>
              <a:t>nsuring </a:t>
            </a:r>
            <a:r>
              <a:rPr lang="en-US" dirty="0"/>
              <a:t>that the data types are appropriate and rolling data up to an aggregated </a:t>
            </a:r>
            <a:r>
              <a:rPr lang="en-US" dirty="0" smtClean="0"/>
              <a:t>level.</a:t>
            </a:r>
          </a:p>
          <a:p>
            <a:pPr marL="285750" indent="-285750">
              <a:buFont typeface="Wingdings" panose="05000000000000000000" pitchFamily="2" charset="2"/>
              <a:buChar char="v"/>
            </a:pPr>
            <a:r>
              <a:rPr lang="en-US" dirty="0"/>
              <a:t>J</a:t>
            </a:r>
            <a:r>
              <a:rPr lang="en-US" dirty="0" smtClean="0"/>
              <a:t>oining </a:t>
            </a:r>
            <a:r>
              <a:rPr lang="en-US" dirty="0"/>
              <a:t>in already aggregated ABS data at a geographic level to create additional variables.</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190375" y="1103974"/>
            <a:ext cx="8399443" cy="23082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smtClean="0"/>
              <a:t>First </a:t>
            </a:r>
            <a:r>
              <a:rPr lang="en-US" dirty="0"/>
              <a:t>of all, we have to determine a hypothesis related to the business question that can be answered with the help of existing data. Perform statistical testing to determine if the hypothesis is valid or not</a:t>
            </a:r>
            <a:r>
              <a:rPr lang="en-US" dirty="0" smtClean="0"/>
              <a:t>.</a:t>
            </a:r>
          </a:p>
          <a:p>
            <a:pPr marL="285750" indent="-285750">
              <a:buFont typeface="Wingdings" panose="05000000000000000000" pitchFamily="2" charset="2"/>
              <a:buChar char="v"/>
            </a:pPr>
            <a:r>
              <a:rPr lang="en-US" dirty="0"/>
              <a:t>Create calculated fields based on existing data, for example, convert the D.O.B into an age </a:t>
            </a:r>
            <a:r>
              <a:rPr lang="en-US" dirty="0" smtClean="0"/>
              <a:t>bracket.</a:t>
            </a:r>
          </a:p>
          <a:p>
            <a:pPr marL="285750" indent="-285750">
              <a:buFont typeface="Wingdings" panose="05000000000000000000" pitchFamily="2" charset="2"/>
              <a:buChar char="v"/>
            </a:pPr>
            <a:r>
              <a:rPr lang="en-US" dirty="0"/>
              <a:t>Test the performance of the model using factors like residual deviance, AIC, ROC curves, R Squared). Appropriately according to the model performance, assumptions and limitations</a:t>
            </a:r>
            <a:r>
              <a:rPr lang="en-US" dirty="0" smtClean="0"/>
              <a:t>.</a:t>
            </a:r>
          </a:p>
          <a:p>
            <a:pPr marL="285750" indent="-285750">
              <a:buFont typeface="Wingdings" panose="05000000000000000000" pitchFamily="2" charset="2"/>
              <a:buChar char="v"/>
            </a:pPr>
            <a:endParaRPr dirty="0"/>
          </a:p>
        </p:txBody>
      </p:sp>
      <p:pic>
        <p:nvPicPr>
          <p:cNvPr id="2" name="Picture 1"/>
          <p:cNvPicPr>
            <a:picLocks noChangeAspect="1"/>
          </p:cNvPicPr>
          <p:nvPr/>
        </p:nvPicPr>
        <p:blipFill rotWithShape="1">
          <a:blip r:embed="rId2"/>
          <a:srcRect l="559" t="29965" r="2" b="31482"/>
          <a:stretch/>
        </p:blipFill>
        <p:spPr>
          <a:xfrm>
            <a:off x="941061" y="3412266"/>
            <a:ext cx="7093527" cy="42949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336642" y="1194906"/>
            <a:ext cx="8731157" cy="12238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smtClean="0"/>
              <a:t>Visualizing the </a:t>
            </a:r>
            <a:r>
              <a:rPr lang="en-US" dirty="0"/>
              <a:t>and </a:t>
            </a:r>
            <a:r>
              <a:rPr lang="en-US" dirty="0" smtClean="0"/>
              <a:t>presentation </a:t>
            </a:r>
            <a:r>
              <a:rPr lang="en-US" dirty="0"/>
              <a:t>of findings. This may involve interpreting the significant variables and co-efficient from a business </a:t>
            </a:r>
            <a:r>
              <a:rPr lang="en-US" dirty="0" smtClean="0"/>
              <a:t>perspective.</a:t>
            </a:r>
          </a:p>
          <a:p>
            <a:pPr marL="285750" indent="-285750">
              <a:buFont typeface="Wingdings" panose="05000000000000000000" pitchFamily="2" charset="2"/>
              <a:buChar char="v"/>
            </a:pPr>
            <a:r>
              <a:rPr lang="en-US" dirty="0" smtClean="0"/>
              <a:t>With </a:t>
            </a:r>
            <a:r>
              <a:rPr lang="en-US" dirty="0"/>
              <a:t>the help of </a:t>
            </a:r>
            <a:r>
              <a:rPr lang="en-US" dirty="0" smtClean="0"/>
              <a:t>visualization, </a:t>
            </a:r>
            <a:r>
              <a:rPr lang="en-US" dirty="0"/>
              <a:t>we get an idea around the business issue and support our case with quantitative and qualitative observations.</a:t>
            </a:r>
            <a:r>
              <a:rPr lang="en-US" dirty="0" smtClean="0"/>
              <a:t> </a:t>
            </a:r>
            <a:endParaRPr dirty="0"/>
          </a:p>
        </p:txBody>
      </p:sp>
      <p:pic>
        <p:nvPicPr>
          <p:cNvPr id="3" name="Picture 2"/>
          <p:cNvPicPr>
            <a:picLocks noChangeAspect="1"/>
          </p:cNvPicPr>
          <p:nvPr/>
        </p:nvPicPr>
        <p:blipFill rotWithShape="1">
          <a:blip r:embed="rId2"/>
          <a:srcRect l="13221" t="30216" r="16337" b="10535"/>
          <a:stretch/>
        </p:blipFill>
        <p:spPr>
          <a:xfrm>
            <a:off x="2563090" y="2590988"/>
            <a:ext cx="3394364" cy="222285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42204"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278711" y="2212379"/>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scene3d>
              <a:camera prst="perspectiveContrastingRightFacing"/>
              <a:lightRig rig="threePt" dir="t"/>
            </a:scene3d>
          </a:bodyPr>
          <a:lstStyle>
            <a:lvl1pPr>
              <a:defRPr sz="3500">
                <a:solidFill>
                  <a:srgbClr val="FFFFFF"/>
                </a:solidFill>
                <a:latin typeface="Open Sans Extrabold"/>
                <a:ea typeface="Open Sans Extrabold"/>
                <a:cs typeface="Open Sans Extrabold"/>
                <a:sym typeface="Open Sans Extrabold"/>
              </a:defRPr>
            </a:lvl1pPr>
          </a:lstStyle>
          <a:p>
            <a:r>
              <a:rPr lang="en-US" b="1" dirty="0" smtClean="0">
                <a:ln w="6600">
                  <a:solidFill>
                    <a:schemeClr val="accent2"/>
                  </a:solidFill>
                  <a:prstDash val="solid"/>
                </a:ln>
                <a:effectLst>
                  <a:outerShdw dist="38100" dir="2700000" algn="tl" rotWithShape="0">
                    <a:schemeClr val="accent2"/>
                  </a:outerShdw>
                </a:effectLst>
              </a:rPr>
              <a:t>Thank You</a:t>
            </a:r>
            <a:endParaRPr b="1" dirty="0">
              <a:ln w="6600">
                <a:solidFill>
                  <a:schemeClr val="accent2"/>
                </a:solidFill>
                <a:prstDash val="solid"/>
              </a:ln>
              <a:effectLst>
                <a:outerShdw dist="38100" dir="2700000" algn="tl" rotWithShape="0">
                  <a:schemeClr val="accent2"/>
                </a:outerShdw>
              </a:effectLst>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TotalTime>
  <Words>248</Words>
  <Application>Microsoft Office PowerPoint</Application>
  <PresentationFormat>On-screen Show (16:9)</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Gajanan Tayde</dc:creator>
  <cp:lastModifiedBy>Gajanan Tayde</cp:lastModifiedBy>
  <cp:revision>6</cp:revision>
  <dcterms:modified xsi:type="dcterms:W3CDTF">2021-03-01T06:24:36Z</dcterms:modified>
</cp:coreProperties>
</file>