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7D5BE32-5C4E-4950-B478-66F9C977AABD}">
  <a:tblStyle styleId="{47D5BE32-5C4E-4950-B478-66F9C977AA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036740c9b_7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036740c9b_7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036740c9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036740c9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036740c9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036740c9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036740c9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036740c9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036740c9b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036740c9b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036740c9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036740c9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36740c9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36740c9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036740c9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036740c9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036740c9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036740c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036740c9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036740c9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036740c9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036740c9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036740c9b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036740c9b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036740c9b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036740c9b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36740c9b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36740c9b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2019 Illini Statistics Datathon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50: Gajan Kumar, Collin Kauss, Anthony Lee, Chris Zhu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 of CAPM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CAPM assumes stock returns and risk are normally distributed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Also assumes the risk-free rate of return remains constant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Market benchmarks like the S&amp;P 500 don’t always reflect the state of the economy accurately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these reasons, CAPM is generally used to help investors manage their risk rather than predict stock values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NLP: Google Cloud Natural Language API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21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Took most recent quarterly earnings call transcript for each company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Ran Google Cloud NLP on each one to generate JSON of all sentiment values for each sentence in report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Used Python script to parse JSON files and obtain average polarity of numerical sentiments 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Visualized results using GGPlot Library in 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Compared qualitative data with quantitative data analyzed in model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50" y="551451"/>
            <a:ext cx="4325525" cy="406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 rotWithShape="1">
          <a:blip r:embed="rId4">
            <a:alphaModFix/>
          </a:blip>
          <a:srcRect b="0" l="-1183" r="0" t="-1183"/>
          <a:stretch/>
        </p:blipFill>
        <p:spPr>
          <a:xfrm>
            <a:off x="4561800" y="480500"/>
            <a:ext cx="4413800" cy="414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350" y="152400"/>
            <a:ext cx="514929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Improvements/Next Steps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758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models longer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which features were most important in making the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a new model by predicting economic trends (i.e. predicting S&amp;P 500 for all of 2019) and applying CAPM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Gather a larger sample size (more quarterly earnings call </a:t>
            </a:r>
            <a:r>
              <a:rPr lang="en"/>
              <a:t>transcripts</a:t>
            </a:r>
            <a:r>
              <a:rPr lang="en"/>
              <a:t>) for NLP analysis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374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Predicting the stock market is difficult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Recommend </a:t>
            </a:r>
            <a:r>
              <a:rPr lang="en" sz="2500"/>
              <a:t>HON and </a:t>
            </a:r>
            <a:r>
              <a:rPr lang="en" sz="2500"/>
              <a:t>BAYZF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Long Short-Term Memory (LSTM) Network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Implemented with Keras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Trained model for each company separately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Highlighted features: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Past 45 days stock values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Moving averages of sizes 3, 10, 30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Scaled month and day with sin/cos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BAYZF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17725"/>
            <a:ext cx="4846200" cy="11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Price on 12/31/18: $69.50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Predicted value 2/15/19: $76.90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Change: </a:t>
            </a:r>
            <a:r>
              <a:rPr lang="en" sz="2000">
                <a:solidFill>
                  <a:srgbClr val="00FF00"/>
                </a:solidFill>
              </a:rPr>
              <a:t>+$7.40</a:t>
            </a:r>
            <a:endParaRPr sz="2000">
              <a:solidFill>
                <a:srgbClr val="00FF00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24866" l="15578" r="35738" t="17573"/>
          <a:stretch/>
        </p:blipFill>
        <p:spPr>
          <a:xfrm>
            <a:off x="277475" y="2178688"/>
            <a:ext cx="4211251" cy="280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275" y="2175425"/>
            <a:ext cx="4211250" cy="2807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21906" l="14881" r="34758" t="18306"/>
          <a:stretch/>
        </p:blipFill>
        <p:spPr>
          <a:xfrm>
            <a:off x="296575" y="2173525"/>
            <a:ext cx="4172899" cy="27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296575" y="1017713"/>
            <a:ext cx="4485300" cy="11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Price on 12/31/18</a:t>
            </a:r>
            <a:r>
              <a:rPr lang="en" sz="2000"/>
              <a:t>: $132.12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Predicted value 2/15/19: $148.94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Change: </a:t>
            </a:r>
            <a:r>
              <a:rPr lang="en" sz="2000">
                <a:solidFill>
                  <a:srgbClr val="00FF00"/>
                </a:solidFill>
              </a:rPr>
              <a:t>+$16.82</a:t>
            </a:r>
            <a:endParaRPr sz="2000">
              <a:solidFill>
                <a:srgbClr val="00FF00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6600" y="2175863"/>
            <a:ext cx="4172900" cy="2781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MMM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17686" l="15353" r="36074" t="22357"/>
          <a:stretch/>
        </p:blipFill>
        <p:spPr>
          <a:xfrm>
            <a:off x="291113" y="2161026"/>
            <a:ext cx="4070237" cy="28259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017713"/>
            <a:ext cx="4485300" cy="11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Price on 12/31/18</a:t>
            </a:r>
            <a:r>
              <a:rPr lang="en" sz="2000"/>
              <a:t>: $190.54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Predicted value 2/15/19: </a:t>
            </a:r>
            <a:r>
              <a:rPr lang="en" sz="2000"/>
              <a:t>$190.84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Change: </a:t>
            </a:r>
            <a:r>
              <a:rPr lang="en" sz="2000">
                <a:solidFill>
                  <a:srgbClr val="00FF00"/>
                </a:solidFill>
              </a:rPr>
              <a:t>+$0.30</a:t>
            </a:r>
            <a:endParaRPr sz="2000">
              <a:solidFill>
                <a:srgbClr val="00FF00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4">
            <a:alphaModFix/>
          </a:blip>
          <a:srcRect b="-2789" l="1860" r="-1859" t="2790"/>
          <a:stretch/>
        </p:blipFill>
        <p:spPr>
          <a:xfrm>
            <a:off x="4504512" y="2161025"/>
            <a:ext cx="4348375" cy="28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SYF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20720" l="15653" r="35444" t="16736"/>
          <a:stretch/>
        </p:blipFill>
        <p:spPr>
          <a:xfrm>
            <a:off x="315200" y="2129175"/>
            <a:ext cx="4025126" cy="289552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688" y="1017725"/>
            <a:ext cx="4485300" cy="10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Price on 12/31/18</a:t>
            </a:r>
            <a:r>
              <a:rPr lang="en" sz="2000"/>
              <a:t>: $23.46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Predicted value 2/15/19: $22.98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Change: </a:t>
            </a:r>
            <a:r>
              <a:rPr lang="en" sz="2000">
                <a:solidFill>
                  <a:srgbClr val="FF0000"/>
                </a:solidFill>
              </a:rPr>
              <a:t>-$0.48</a:t>
            </a:r>
            <a:endParaRPr sz="2000">
              <a:solidFill>
                <a:srgbClr val="FF0000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5525" y="2129175"/>
            <a:ext cx="4343288" cy="28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Summary &amp; Recommendations</a:t>
            </a:r>
            <a:endParaRPr/>
          </a:p>
        </p:txBody>
      </p:sp>
      <p:graphicFrame>
        <p:nvGraphicFramePr>
          <p:cNvPr id="99" name="Google Shape;99;p19"/>
          <p:cNvGraphicFramePr/>
          <p:nvPr/>
        </p:nvGraphicFramePr>
        <p:xfrm>
          <a:off x="952500" y="121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{47D5BE32-5C4E-4950-B478-66F9C977AABD}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Company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BAYZF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MMM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SYF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Price on 12/31/18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$69.50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$132.12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$190.54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$23.46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Predicted price 2/15/19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$76.90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$148.94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$190.84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$22.98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Change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+$7.40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+$16.82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+$0.30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-$0.48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952500" y="4007550"/>
            <a:ext cx="72390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Recommend: HON &gt; BAYZF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sure: MMM &amp; SYF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Capital Asset Pricing Model - CAPM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</a:t>
            </a:r>
            <a:r>
              <a:rPr lang="en" sz="2000"/>
              <a:t>escribes the relationship between systemic risk (overall market performance) and expected return for assets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General idea: much easier to predict long term trends in the economy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Synchrony, 3M, Bayer, and Honeywell are all cyclical companies, meaning they tend to follow certain patterns during economic cycles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Expected Returns - CAPM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932675"/>
            <a:ext cx="85206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2000"/>
              <a:t>ER</a:t>
            </a:r>
            <a:r>
              <a:rPr baseline="-25000" i="1" lang="en" sz="2000"/>
              <a:t>i </a:t>
            </a:r>
            <a:r>
              <a:rPr lang="en" sz="2000"/>
              <a:t>= Expected return of investment</a:t>
            </a:r>
            <a:br>
              <a:rPr i="1" lang="en" sz="2000"/>
            </a:br>
            <a:r>
              <a:rPr i="1" lang="en" sz="2000"/>
              <a:t>R</a:t>
            </a:r>
            <a:r>
              <a:rPr baseline="-25000" i="1" lang="en" sz="2000"/>
              <a:t>f </a:t>
            </a:r>
            <a:r>
              <a:rPr lang="en" sz="2000"/>
              <a:t>= Risk-free rate (we used US treasury bond rate)</a:t>
            </a:r>
            <a:br>
              <a:rPr i="1" lang="en" sz="2000"/>
            </a:br>
            <a:r>
              <a:rPr i="1" lang="en" sz="2000"/>
              <a:t>β</a:t>
            </a:r>
            <a:r>
              <a:rPr baseline="-25000" i="1" lang="en" sz="2000"/>
              <a:t>i </a:t>
            </a:r>
            <a:r>
              <a:rPr lang="en" sz="2000"/>
              <a:t>= Beta of the investment (Covariance(asset, market) / Var(market))</a:t>
            </a:r>
            <a:br>
              <a:rPr i="1" lang="en" sz="2000"/>
            </a:br>
            <a:r>
              <a:rPr i="1" lang="en" sz="2000"/>
              <a:t>ER</a:t>
            </a:r>
            <a:r>
              <a:rPr baseline="-25000" i="1" lang="en" sz="2000"/>
              <a:t>m</a:t>
            </a:r>
            <a:r>
              <a:rPr i="1" lang="en" sz="2000"/>
              <a:t> </a:t>
            </a:r>
            <a:r>
              <a:rPr lang="en" sz="2000"/>
              <a:t>= Expected return of market</a:t>
            </a:r>
            <a:br>
              <a:rPr i="1" lang="en" sz="2000"/>
            </a:br>
            <a:r>
              <a:rPr i="1" lang="en" sz="2000"/>
              <a:t>R</a:t>
            </a:r>
            <a:r>
              <a:rPr baseline="-25000" i="1" lang="en" sz="2000"/>
              <a:t>f </a:t>
            </a:r>
            <a:r>
              <a:rPr i="1" lang="en" sz="2000"/>
              <a:t> </a:t>
            </a:r>
            <a:r>
              <a:rPr lang="en" sz="2000"/>
              <a:t>accounts for the time-value of money, and</a:t>
            </a:r>
            <a:r>
              <a:rPr i="1" lang="en" sz="2000"/>
              <a:t> </a:t>
            </a:r>
            <a:r>
              <a:rPr i="1" lang="en" sz="2000"/>
              <a:t>β</a:t>
            </a:r>
            <a:r>
              <a:rPr baseline="-25000" i="1" lang="en" sz="2000"/>
              <a:t>i </a:t>
            </a:r>
            <a:r>
              <a:rPr i="1" lang="en" sz="2000"/>
              <a:t> </a:t>
            </a:r>
            <a:r>
              <a:rPr lang="en" sz="2000"/>
              <a:t>accounts for the volatility of the stock</a:t>
            </a:r>
            <a:br>
              <a:rPr i="1" lang="en" sz="2000"/>
            </a:br>
            <a:endParaRPr i="1" sz="2000"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100" y="1151063"/>
            <a:ext cx="4392000" cy="6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2225" y="1132300"/>
            <a:ext cx="23241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