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3" r:id="rId4"/>
    <p:sldId id="264" r:id="rId5"/>
    <p:sldId id="265" r:id="rId6"/>
    <p:sldId id="257" r:id="rId7"/>
    <p:sldId id="260" r:id="rId8"/>
    <p:sldId id="259" r:id="rId9"/>
    <p:sldId id="258" r:id="rId10"/>
    <p:sldId id="261" r:id="rId11"/>
    <p:sldId id="262" r:id="rId12"/>
    <p:sldId id="266" r:id="rId13"/>
    <p:sldId id="270" r:id="rId14"/>
    <p:sldId id="272" r:id="rId15"/>
    <p:sldId id="274" r:id="rId16"/>
    <p:sldId id="275" r:id="rId17"/>
    <p:sldId id="26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87593-3189-05CF-14B2-D00FE4CC6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6C9497-379F-912E-9A02-E61FDF4E9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F09B25-FC8E-7790-F758-34DCE123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84B043-84FE-215B-6125-63FD921E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E99475-202A-BE8E-4740-EC3D9710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28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8F347-40FC-480D-6CFD-1CAD9F8E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7A22E6-4AB4-FC5F-38F7-0401E9F62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4A1E37-D20F-A220-0924-F8836454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EAA19E-BFBC-CA48-2676-33DF71FE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2D7F06-74E5-C0B8-9FBF-D989B4C4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2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DE6163-CD96-03D1-05AF-BE4FA738C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EBD1C8-D191-9DB8-9164-711FCC384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6D78A0-BE9F-5BE3-8AD6-E4419820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C52970-2DC6-949A-25AB-83DE4C5A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452938-5ADF-631B-6B13-E1A27253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87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53F03-E90F-FF3A-8758-3BD682E9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8BDF70-EF7B-28E6-03E4-6E7BF673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24AB9E-5F80-FD98-C572-AA94A883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EB326-D6DE-2C48-FE59-DAA614DE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270ADA-BBC0-469D-22F1-F1729486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05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3125A-80EE-C0AD-628C-07CD4CA8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28B07F-2DEB-FCD5-BFA2-285F72EBC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E5B9C2-BAF5-C456-6414-6CDB18FE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BA0F26-B0BE-BA22-FCA7-ECBE960E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399C4-B49E-9C1A-B94C-73B2E75F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23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79064-16C1-CB84-7F00-47DB0DFA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A05F6B-6116-CB27-11B1-365EED5C0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62BCA5-C822-4727-20BB-CB4F6FCB3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AFAD5E-9E0F-ABDA-1767-47CBD036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CC7C7B-01B2-35D4-282C-681A5E3D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A0465E-58CF-EEC9-26C7-A063188E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7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793FF-5994-7D27-B9C3-FA106EE6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2E7A55-EA25-5EB6-92A8-F506D43D3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87DE86-80EA-7E00-2F0C-0B4FA3A43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3CCD59-FC6B-C2B5-E1CB-ECABC8FB7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7F459D-4032-CE22-E703-EF4515E37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79F239-03BE-CEA5-64DF-6245FB77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C8DE979-FC5E-3407-0646-159FBA37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010274-4502-7601-93F7-36D16D22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82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CBC89-BE85-98DA-688D-D3BA2919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4CD446-73D8-E17D-456B-A69785EC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2851EC-DA7D-65E6-4B71-3F4C8C20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C2315B-00F3-B7B4-5E00-906C6070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07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553B0DC-5900-5331-7982-9DFDA679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0C15D8-749C-F5F2-DD19-FE4A1EF2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808D97-988A-B74A-D51A-BE11D9C5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32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38723-BF75-D280-82DB-8982C2D8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DD11E8-7658-FBD8-3C54-77318118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38FAD3-0A3C-6D38-B1CB-57C516069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DE952B-CDA7-D6BB-D322-2DF39F79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BFFCDA-8AE1-2AF6-3BF0-2E0E04E8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F7FB21-C0E7-235E-66BB-8266DC1F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31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F4DA6-0525-5E3B-FFEA-9EAC9ECD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4870431-A6E2-948B-7010-93CE9E651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89E196-8089-E5A9-9D36-76CAFB520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2B4829-1C4D-C1B1-6937-F321A1E1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9E5CBC-E137-DFF5-880D-475B67E6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CBD1E4-45B2-E28D-BE57-948CC83A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3ED7F8-3C88-0DF5-508F-90E33643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CCD292-2743-1FA5-08BC-F4B53681E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0135D4-1803-9296-1BFE-52D5819AC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5253-5B1F-4E0E-B461-E1807F86BFF2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397227-FD8C-0E61-9996-33A0414DF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6971EF-FA96-8138-E179-C080930CE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09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25592-2B80-55C9-049E-34BCBBB1D2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Fachprojekt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ED5A18-A99E-28D9-6DEC-4CDB39775D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1. Zwischenpräsentation</a:t>
            </a:r>
          </a:p>
        </p:txBody>
      </p:sp>
    </p:spTree>
    <p:extLst>
      <p:ext uri="{BB962C8B-B14F-4D97-AF65-F5344CB8AC3E}">
        <p14:creationId xmlns:p14="http://schemas.microsoft.com/office/powerpoint/2010/main" val="3330222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Capacity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noFill/>
              <a:ln w="1270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/>
                  <a:t>GreedyWPO(V,E,D,W):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𝑾𝑷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𝒔𝒐𝒓𝒕𝒆𝒅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𝒃𝒚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𝒅𝒆𝒎𝒂𝒏𝒅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𝒗𝒂𝒍𝒖𝒆</m:t>
                      </m:r>
                    </m:oMath>
                  </m:oMathPara>
                </a14:m>
                <a:endParaRPr lang="de-DE" sz="18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𝑛𝑜𝑑𝑒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800" b="0" i="0" smtClean="0">
                          <a:latin typeface="Cambria Math" panose="02040503050406030204" pitchFamily="18" charset="0"/>
                        </a:rPr>
                        <m:t>then</m:t>
                      </m:r>
                    </m:oMath>
                  </m:oMathPara>
                </a14:m>
                <a:endParaRPr lang="de-DE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blipFill>
                <a:blip r:embed="rId2"/>
                <a:stretch>
                  <a:fillRect l="-2405" t="-222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>
            <a:extLst>
              <a:ext uri="{FF2B5EF4-FFF2-40B4-BE49-F238E27FC236}">
                <a16:creationId xmlns:a16="http://schemas.microsoft.com/office/drawing/2014/main" id="{DCA4B2E1-A465-2226-9FD2-D0E62E532906}"/>
              </a:ext>
            </a:extLst>
          </p:cNvPr>
          <p:cNvSpPr/>
          <p:nvPr/>
        </p:nvSpPr>
        <p:spPr>
          <a:xfrm>
            <a:off x="838199" y="2752725"/>
            <a:ext cx="3829051" cy="304800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BBCA4AB2-08C6-CCE0-E91B-7BB6AB8C67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809750"/>
                <a:ext cx="5162550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dirty="0">
                    <a:ea typeface="Cambria Math" panose="02040503050406030204" pitchFamily="18" charset="0"/>
                  </a:rPr>
                  <a:t>Node-Capacity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𝑣𝑖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≔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𝑠𝑢𝑚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𝑜𝑢𝑡𝑔𝑜𝑖𝑛𝑔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𝑒𝑑𝑔𝑒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𝑐𝑎𝑝𝑎𝑐𝑖𝑡𝑖𝑒𝑠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1800" dirty="0"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BBCA4AB2-08C6-CCE0-E91B-7BB6AB8C6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09750"/>
                <a:ext cx="5162550" cy="4351338"/>
              </a:xfrm>
              <a:prstGeom prst="rect">
                <a:avLst/>
              </a:prstGeom>
              <a:blipFill>
                <a:blip r:embed="rId3"/>
                <a:stretch>
                  <a:fillRect l="-2361" t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 7">
            <a:extLst>
              <a:ext uri="{FF2B5EF4-FFF2-40B4-BE49-F238E27FC236}">
                <a16:creationId xmlns:a16="http://schemas.microsoft.com/office/drawing/2014/main" id="{FF2E0DE0-D533-C0DF-FA2F-3666860FBD91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E0EE57E-1469-4476-C610-BD1447C5B5FE}"/>
              </a:ext>
            </a:extLst>
          </p:cNvPr>
          <p:cNvSpPr txBox="1"/>
          <p:nvPr/>
        </p:nvSpPr>
        <p:spPr>
          <a:xfrm>
            <a:off x="5613764" y="6007686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68964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Capacity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noFill/>
              <a:ln w="1270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/>
                  <a:t>GreedyWPO(V,E,D,W):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𝑾𝑷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𝒔𝒐𝒓𝒕𝒆𝒅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𝒃𝒚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𝒅𝒆𝒎𝒂𝒏𝒅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𝒗𝒂𝒍𝒖𝒆</m:t>
                      </m:r>
                    </m:oMath>
                  </m:oMathPara>
                </a14:m>
                <a:endParaRPr lang="de-DE" sz="18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𝑛𝑜𝑑𝑒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800" b="0" i="0" smtClean="0">
                          <a:latin typeface="Cambria Math" panose="02040503050406030204" pitchFamily="18" charset="0"/>
                        </a:rPr>
                        <m:t>then</m:t>
                      </m:r>
                    </m:oMath>
                  </m:oMathPara>
                </a14:m>
                <a:endParaRPr lang="de-DE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blipFill>
                <a:blip r:embed="rId2"/>
                <a:stretch>
                  <a:fillRect l="-2405" t="-222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>
            <a:extLst>
              <a:ext uri="{FF2B5EF4-FFF2-40B4-BE49-F238E27FC236}">
                <a16:creationId xmlns:a16="http://schemas.microsoft.com/office/drawing/2014/main" id="{DCA4B2E1-A465-2226-9FD2-D0E62E532906}"/>
              </a:ext>
            </a:extLst>
          </p:cNvPr>
          <p:cNvSpPr/>
          <p:nvPr/>
        </p:nvSpPr>
        <p:spPr>
          <a:xfrm>
            <a:off x="838199" y="2752725"/>
            <a:ext cx="3829051" cy="304800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BBCA4AB2-08C6-CCE0-E91B-7BB6AB8C67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809750"/>
                <a:ext cx="5162550" cy="1619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de-DE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de-DE" sz="18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𝑾𝑷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𝒔𝒐𝒓𝒕𝒆𝒅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𝒃𝒚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)=(</m:t>
                      </m:r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8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BBCA4AB2-08C6-CCE0-E91B-7BB6AB8C6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09750"/>
                <a:ext cx="5162550" cy="1619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hteck 8">
            <a:extLst>
              <a:ext uri="{FF2B5EF4-FFF2-40B4-BE49-F238E27FC236}">
                <a16:creationId xmlns:a16="http://schemas.microsoft.com/office/drawing/2014/main" id="{4FBA5D47-1EB9-F7DA-2353-E6439ED919CB}"/>
              </a:ext>
            </a:extLst>
          </p:cNvPr>
          <p:cNvSpPr/>
          <p:nvPr/>
        </p:nvSpPr>
        <p:spPr>
          <a:xfrm>
            <a:off x="6096000" y="2752725"/>
            <a:ext cx="3962400" cy="304800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2">
                <a:extLst>
                  <a:ext uri="{FF2B5EF4-FFF2-40B4-BE49-F238E27FC236}">
                    <a16:creationId xmlns:a16="http://schemas.microsoft.com/office/drawing/2014/main" id="{B050652C-7D1A-5D51-23CE-1BFD9D07FA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3752850"/>
                <a:ext cx="5162550" cy="2408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sz="2400" dirty="0">
                    <a:ea typeface="Cambria Math" panose="02040503050406030204" pitchFamily="18" charset="0"/>
                  </a:rPr>
                  <a:t>Node-Capacity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𝑣𝑖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≔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𝑠𝑢𝑚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𝑜𝑢𝑡𝑔𝑜𝑖𝑛𝑔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𝑒𝑑𝑔𝑒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𝑐𝑎𝑝𝑎𝑐𝑖𝑡𝑖𝑒𝑠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1800" dirty="0"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10" name="Inhaltsplatzhalter 2">
                <a:extLst>
                  <a:ext uri="{FF2B5EF4-FFF2-40B4-BE49-F238E27FC236}">
                    <a16:creationId xmlns:a16="http://schemas.microsoft.com/office/drawing/2014/main" id="{B050652C-7D1A-5D51-23CE-1BFD9D07F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52850"/>
                <a:ext cx="5162550" cy="2408238"/>
              </a:xfrm>
              <a:prstGeom prst="rect">
                <a:avLst/>
              </a:prstGeom>
              <a:blipFill>
                <a:blip r:embed="rId4"/>
                <a:stretch>
                  <a:fillRect l="-1771" t="-35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77964BA0-8970-4CA5-2CF0-7965472912EE}"/>
              </a:ext>
            </a:extLst>
          </p:cNvPr>
          <p:cNvSpPr/>
          <p:nvPr/>
        </p:nvSpPr>
        <p:spPr>
          <a:xfrm flipH="1">
            <a:off x="4762501" y="2752725"/>
            <a:ext cx="1238249" cy="30480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65E8FF6-BF21-521B-FC08-DFD663E39BD7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11E080B-5249-BA45-786D-C6DF23A411B7}"/>
              </a:ext>
            </a:extLst>
          </p:cNvPr>
          <p:cNvSpPr txBox="1"/>
          <p:nvPr/>
        </p:nvSpPr>
        <p:spPr>
          <a:xfrm>
            <a:off x="5613764" y="6007686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897368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Plot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65E8FF6-BF21-521B-FC08-DFD663E39BD7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1D98EC04-6F8D-943B-CA68-79048B2CB7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683883"/>
              </p:ext>
            </p:extLst>
          </p:nvPr>
        </p:nvGraphicFramePr>
        <p:xfrm>
          <a:off x="2494264" y="1248197"/>
          <a:ext cx="7203472" cy="5481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Acrobat Document" r:id="rId3" imgW="4335532" imgH="3299089" progId="Acrobat.Document.DC">
                  <p:embed/>
                </p:oleObj>
              </mc:Choice>
              <mc:Fallback>
                <p:oleObj name="Acrobat Document" r:id="rId3" imgW="4335532" imgH="3299089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4264" y="1248197"/>
                        <a:ext cx="7203472" cy="5481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7268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kWP</a:t>
            </a:r>
            <a:r>
              <a:rPr dirty="0"/>
              <a:t> per Topology</a:t>
            </a:r>
            <a:r>
              <a:rPr lang="de-DE" dirty="0"/>
              <a:t>: Concept</a:t>
            </a:r>
            <a:endParaRPr dirty="0"/>
          </a:p>
        </p:txBody>
      </p:sp>
      <p:sp>
        <p:nvSpPr>
          <p:cNvPr id="243" name="Textfeld 7"/>
          <p:cNvSpPr txBox="1"/>
          <p:nvPr/>
        </p:nvSpPr>
        <p:spPr>
          <a:xfrm>
            <a:off x="879290" y="1496450"/>
            <a:ext cx="10321146" cy="4893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rPr dirty="0"/>
              <a:t>Idea: Limit the number of usable Waypoints for the complete run of the algorithm through the topology to k waypoints</a:t>
            </a:r>
          </a:p>
          <a:p>
            <a:pPr>
              <a:defRPr sz="2400"/>
            </a:pPr>
            <a:endParaRPr dirty="0"/>
          </a:p>
          <a:p>
            <a:pPr>
              <a:defRPr sz="2400"/>
            </a:pPr>
            <a:endParaRPr dirty="0"/>
          </a:p>
          <a:p>
            <a:pPr>
              <a:defRPr sz="2400"/>
            </a:pPr>
            <a:r>
              <a:rPr dirty="0"/>
              <a:t>Actions: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lang="de-DE" dirty="0"/>
              <a:t>I</a:t>
            </a:r>
            <a:r>
              <a:rPr dirty="0" err="1"/>
              <a:t>mplement</a:t>
            </a:r>
            <a:r>
              <a:rPr dirty="0"/>
              <a:t> parameter for k and counter in the algorithms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lang="de-DE" dirty="0"/>
              <a:t>C</a:t>
            </a:r>
            <a:r>
              <a:rPr dirty="0"/>
              <a:t>heck out results for different values for k and different </a:t>
            </a:r>
            <a:r>
              <a:rPr dirty="0" err="1"/>
              <a:t>topolog</a:t>
            </a:r>
            <a:r>
              <a:rPr lang="de-DE" dirty="0" err="1"/>
              <a:t>ie</a:t>
            </a:r>
            <a:r>
              <a:rPr dirty="0"/>
              <a:t>s</a:t>
            </a:r>
          </a:p>
          <a:p>
            <a:pPr>
              <a:defRPr sz="2400"/>
            </a:pPr>
            <a:endParaRPr dirty="0"/>
          </a:p>
          <a:p>
            <a:pPr>
              <a:defRPr sz="2400"/>
            </a:pPr>
            <a:endParaRPr dirty="0"/>
          </a:p>
          <a:p>
            <a:pPr>
              <a:defRPr sz="2400"/>
            </a:pPr>
            <a:r>
              <a:rPr dirty="0"/>
              <a:t>Why this cloud be interesting? - Answers for the questions: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/>
              <a:t>What number of waypoints are useful for such a restriction?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/>
              <a:t>What influence do waypoints actually have on the performance? 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</p:txBody>
      </p:sp>
      <p:grpSp>
        <p:nvGrpSpPr>
          <p:cNvPr id="246" name="Rechteck 6"/>
          <p:cNvGrpSpPr/>
          <p:nvPr/>
        </p:nvGrpSpPr>
        <p:grpSpPr>
          <a:xfrm>
            <a:off x="1" y="0"/>
            <a:ext cx="1500328" cy="365125"/>
            <a:chOff x="0" y="0"/>
            <a:chExt cx="1500326" cy="365125"/>
          </a:xfrm>
        </p:grpSpPr>
        <p:sp>
          <p:nvSpPr>
            <p:cNvPr id="244" name="Rechteck"/>
            <p:cNvSpPr/>
            <p:nvPr/>
          </p:nvSpPr>
          <p:spPr>
            <a:xfrm>
              <a:off x="0" y="0"/>
              <a:ext cx="1500328" cy="3651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17344"/>
                  </a:schemeClr>
                </a:gs>
                <a:gs pos="50000">
                  <a:srgbClr val="C7C7C7"/>
                </a:gs>
                <a:gs pos="100000">
                  <a:schemeClr val="accent3">
                    <a:lumOff val="10616"/>
                  </a:schemeClr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5" name="Algorithm 2"/>
            <p:cNvSpPr txBox="1"/>
            <p:nvPr/>
          </p:nvSpPr>
          <p:spPr>
            <a:xfrm>
              <a:off x="48895" y="16018"/>
              <a:ext cx="1402538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Algorithm 2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</a:t>
            </a:r>
            <a:r>
              <a:rPr lang="de-DE" dirty="0"/>
              <a:t> per </a:t>
            </a:r>
            <a:r>
              <a:rPr lang="de-DE" dirty="0" err="1"/>
              <a:t>Topology</a:t>
            </a:r>
            <a:r>
              <a:rPr lang="de-DE" dirty="0"/>
              <a:t>: Prototype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noFill/>
              <a:ln w="12700">
                <a:solidFill>
                  <a:schemeClr val="tx1"/>
                </a:solidFill>
              </a:ln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de-DE" dirty="0"/>
                  <a:t>GreedyWPO(V,E,D,W,K):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𝑠𝑜𝑟𝑡𝑒𝑑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de-DE" sz="1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𝒕𝒉𝒆𝒏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𝒃𝒓𝒆𝒂𝒌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𝑛𝑜𝑑𝑒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800" b="0" i="0" smtClean="0">
                          <a:latin typeface="Cambria Math" panose="02040503050406030204" pitchFamily="18" charset="0"/>
                        </a:rPr>
                        <m:t>then</m:t>
                      </m:r>
                    </m:oMath>
                  </m:oMathPara>
                </a14:m>
                <a:endParaRPr lang="de-DE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>
                              <a:latin typeface="Cambria Math" panose="02040503050406030204" pitchFamily="18" charset="0"/>
                            </a:rPr>
                            <m:t>𝒘𝒑</m:t>
                          </m:r>
                        </m:e>
                        <m:sub>
                          <m:r>
                            <a:rPr lang="de-DE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𝝍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𝑵𝒐𝒏𝒆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𝒕𝒉𝒆𝒏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de-DE" sz="18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blipFill>
                <a:blip r:embed="rId2"/>
                <a:stretch>
                  <a:fillRect l="-2152" t="-195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 6">
            <a:extLst>
              <a:ext uri="{FF2B5EF4-FFF2-40B4-BE49-F238E27FC236}">
                <a16:creationId xmlns:a16="http://schemas.microsoft.com/office/drawing/2014/main" id="{31A72AEC-9B7F-377B-03FE-9AE53B8B74E6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E0F7C93-AA19-986D-3B95-823576ADEA05}"/>
              </a:ext>
            </a:extLst>
          </p:cNvPr>
          <p:cNvSpPr txBox="1"/>
          <p:nvPr/>
        </p:nvSpPr>
        <p:spPr>
          <a:xfrm>
            <a:off x="5613764" y="6007686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795636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kWP</a:t>
            </a:r>
            <a:r>
              <a:rPr dirty="0"/>
              <a:t> per </a:t>
            </a:r>
            <a:r>
              <a:rPr lang="de-DE" dirty="0" err="1"/>
              <a:t>Node</a:t>
            </a:r>
            <a:r>
              <a:rPr lang="de-DE" dirty="0"/>
              <a:t>: Concept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feld 7"/>
              <p:cNvSpPr txBox="1"/>
              <p:nvPr/>
            </p:nvSpPr>
            <p:spPr>
              <a:xfrm>
                <a:off x="879290" y="1496450"/>
                <a:ext cx="10321146" cy="52014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defRPr sz="2400"/>
                </a:pPr>
                <a:r>
                  <a:rPr lang="en-US" dirty="0"/>
                  <a:t>Idea: Each Node can only be used as a waypoint a finite number of times. Counter k </a:t>
                </a:r>
                <a:r>
                  <a:rPr lang="en-US" dirty="0" err="1"/>
                  <a:t>for</a:t>
                </a:r>
                <a:r>
                  <a:rPr lang="en-US" dirty="0"/>
                  <a:t> </a:t>
                </a:r>
                <a:r>
                  <a:rPr lang="en-US" dirty="0" err="1"/>
                  <a:t>each</a:t>
                </a:r>
                <a:r>
                  <a:rPr lang="en-US" dirty="0"/>
                  <a:t> </a:t>
                </a:r>
                <a:r>
                  <a:rPr lang="en-US" dirty="0" err="1"/>
                  <a:t>Node</a:t>
                </a:r>
                <a:r>
                  <a:rPr lang="en-US" dirty="0"/>
                  <a:t> </a:t>
                </a:r>
                <a:r>
                  <a:rPr lang="en-US" dirty="0" err="1"/>
                  <a:t>can</a:t>
                </a:r>
                <a:r>
                  <a:rPr lang="en-US" dirty="0"/>
                  <a:t> </a:t>
                </a:r>
                <a:r>
                  <a:rPr lang="en-US" dirty="0" err="1"/>
                  <a:t>be</a:t>
                </a:r>
                <a:r>
                  <a:rPr lang="en-US" dirty="0"/>
                  <a:t> </a:t>
                </a:r>
                <a:r>
                  <a:rPr lang="en-US" dirty="0" err="1"/>
                  <a:t>defined</a:t>
                </a:r>
                <a:r>
                  <a:rPr lang="en-US" dirty="0"/>
                  <a:t> homogene </a:t>
                </a:r>
                <a:r>
                  <a:rPr lang="en-US" dirty="0" err="1"/>
                  <a:t>or</a:t>
                </a:r>
                <a:r>
                  <a:rPr lang="en-US" dirty="0"/>
                  <a:t> heterogene</a:t>
                </a:r>
              </a:p>
              <a:p>
                <a:pPr>
                  <a:defRPr sz="2400"/>
                </a:pPr>
                <a:endParaRPr lang="en-US" dirty="0"/>
              </a:p>
              <a:p>
                <a:pPr>
                  <a:defRPr sz="2400"/>
                </a:pPr>
                <a:endParaRPr lang="en-US" dirty="0"/>
              </a:p>
              <a:p>
                <a:pPr>
                  <a:defRPr sz="2400"/>
                </a:pPr>
                <a:r>
                  <a:rPr lang="en-US" dirty="0"/>
                  <a:t>Actions: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lang="en-US" dirty="0"/>
                  <a:t>Create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𝐶𝑜𝑢𝑛𝑡𝑒𝑟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lang="en-US" dirty="0"/>
                  <a:t>Check out results for different distributions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and different topologies</a:t>
                </a:r>
              </a:p>
              <a:p>
                <a:pPr>
                  <a:defRPr sz="2400"/>
                </a:pPr>
                <a:endParaRPr lang="en-US" dirty="0"/>
              </a:p>
              <a:p>
                <a:pPr>
                  <a:defRPr sz="2400"/>
                </a:pPr>
                <a:endParaRPr lang="en-US" dirty="0"/>
              </a:p>
              <a:p>
                <a:pPr>
                  <a:defRPr sz="2400"/>
                </a:pPr>
                <a:r>
                  <a:rPr lang="en-US" dirty="0"/>
                  <a:t>Why this cloud be interesting? - Answers for the questions: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lang="en-US" dirty="0"/>
                  <a:t>What influence do certain distributions of K have on performance?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lang="en-US" dirty="0"/>
                  <a:t>Can you enforce a certain distribution of waypoints using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de-DE" b="0" dirty="0"/>
              </a:p>
              <a:p>
                <a:pPr marL="800100" lvl="1" indent="-342900">
                  <a:buSzPct val="100000"/>
                  <a:buFont typeface="Arial"/>
                  <a:buChar char="•"/>
                  <a:defRPr sz="2000"/>
                </a:pPr>
                <a:r>
                  <a:rPr lang="en-US" dirty="0"/>
                  <a:t>Ban nodes based on reliability or security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endParaRPr lang="en-US" dirty="0"/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endParaRPr dirty="0"/>
              </a:p>
            </p:txBody>
          </p:sp>
        </mc:Choice>
        <mc:Fallback xmlns="">
          <p:sp>
            <p:nvSpPr>
              <p:cNvPr id="243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90" y="1496450"/>
                <a:ext cx="10321146" cy="5201424"/>
              </a:xfrm>
              <a:prstGeom prst="rect">
                <a:avLst/>
              </a:prstGeom>
              <a:blipFill>
                <a:blip r:embed="rId2"/>
                <a:stretch>
                  <a:fillRect l="-1359" t="-937" r="-70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6" name="Rechteck 6"/>
          <p:cNvGrpSpPr/>
          <p:nvPr/>
        </p:nvGrpSpPr>
        <p:grpSpPr>
          <a:xfrm>
            <a:off x="1" y="-2102"/>
            <a:ext cx="1500330" cy="369330"/>
            <a:chOff x="0" y="-2102"/>
            <a:chExt cx="1500328" cy="369330"/>
          </a:xfrm>
        </p:grpSpPr>
        <p:sp>
          <p:nvSpPr>
            <p:cNvPr id="244" name="Rechteck"/>
            <p:cNvSpPr/>
            <p:nvPr/>
          </p:nvSpPr>
          <p:spPr>
            <a:xfrm>
              <a:off x="0" y="0"/>
              <a:ext cx="1500328" cy="3651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17344"/>
                  </a:schemeClr>
                </a:gs>
                <a:gs pos="50000">
                  <a:srgbClr val="C7C7C7"/>
                </a:gs>
                <a:gs pos="100000">
                  <a:schemeClr val="accent3">
                    <a:lumOff val="10616"/>
                  </a:schemeClr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5" name="Algorithm 2"/>
            <p:cNvSpPr txBox="1"/>
            <p:nvPr/>
          </p:nvSpPr>
          <p:spPr>
            <a:xfrm>
              <a:off x="48895" y="-2102"/>
              <a:ext cx="140253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/>
                <a:t>Algorithm </a:t>
              </a:r>
              <a:r>
                <a:rPr lang="de-DE" dirty="0"/>
                <a:t>3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879002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</a:t>
            </a:r>
            <a:r>
              <a:rPr lang="de-DE" dirty="0"/>
              <a:t> per </a:t>
            </a:r>
            <a:r>
              <a:rPr lang="de-DE" dirty="0" err="1"/>
              <a:t>Node</a:t>
            </a:r>
            <a:r>
              <a:rPr lang="de-DE" dirty="0"/>
              <a:t>: Prototype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150" y="1809750"/>
                <a:ext cx="4871435" cy="4367213"/>
              </a:xfrm>
              <a:noFill/>
              <a:ln w="12700">
                <a:solidFill>
                  <a:schemeClr val="tx1"/>
                </a:solidFill>
              </a:ln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de-DE" sz="5500" dirty="0"/>
                  <a:t>GreedyWPO(V,E,D,W,K):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𝑠𝑜𝑟𝑡𝑒𝑑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de-DE" sz="36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</m:oMath>
                  </m:oMathPara>
                </a14:m>
                <a:endParaRPr lang="de-DE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𝑛𝑜𝑑𝑒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]≤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𝒕𝒉𝒆𝒏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𝒃𝒓𝒆𝒂𝒌</m:t>
                      </m:r>
                    </m:oMath>
                  </m:oMathPara>
                </a14:m>
                <a:endParaRPr lang="de-DE" sz="36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sSup>
                        <m:sSupPr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3600" b="0" i="0" smtClean="0">
                          <a:latin typeface="Cambria Math" panose="02040503050406030204" pitchFamily="18" charset="0"/>
                        </a:rPr>
                        <m:t>then</m:t>
                      </m:r>
                    </m:oMath>
                  </m:oMathPara>
                </a14:m>
                <a:endParaRPr lang="de-DE" sz="3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e-DE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1" i="1">
                              <a:latin typeface="Cambria Math" panose="02040503050406030204" pitchFamily="18" charset="0"/>
                            </a:rPr>
                            <m:t>𝒘𝒑</m:t>
                          </m:r>
                        </m:e>
                        <m:sub>
                          <m:r>
                            <a:rPr lang="de-DE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𝝍</m:t>
                          </m:r>
                        </m:sub>
                      </m:sSub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𝑵𝒐𝒏𝒆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𝒕𝒉𝒆𝒏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1" i="1">
                              <a:latin typeface="Cambria Math" panose="02040503050406030204" pitchFamily="18" charset="0"/>
                            </a:rPr>
                            <m:t>𝒘𝒑</m:t>
                          </m:r>
                        </m:e>
                        <m:sub>
                          <m:r>
                            <a:rPr lang="de-DE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𝝍</m:t>
                          </m:r>
                        </m:sub>
                      </m:sSub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]←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1" i="1">
                              <a:latin typeface="Cambria Math" panose="02040503050406030204" pitchFamily="18" charset="0"/>
                            </a:rPr>
                            <m:t>𝒘𝒑</m:t>
                          </m:r>
                        </m:e>
                        <m:sub>
                          <m:r>
                            <a:rPr lang="de-DE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𝝍</m:t>
                          </m:r>
                        </m:sub>
                      </m:sSub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]−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de-DE" sz="36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de-DE" sz="3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3600" i="1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de-DE" sz="36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i="1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3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150" y="1809750"/>
                <a:ext cx="4871435" cy="4367213"/>
              </a:xfrm>
              <a:blipFill>
                <a:blip r:embed="rId2"/>
                <a:stretch>
                  <a:fillRect l="-2122" t="-33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 6">
            <a:extLst>
              <a:ext uri="{FF2B5EF4-FFF2-40B4-BE49-F238E27FC236}">
                <a16:creationId xmlns:a16="http://schemas.microsoft.com/office/drawing/2014/main" id="{31A72AEC-9B7F-377B-03FE-9AE53B8B74E6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3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E0F7C93-AA19-986D-3B95-823576ADEA05}"/>
              </a:ext>
            </a:extLst>
          </p:cNvPr>
          <p:cNvSpPr txBox="1"/>
          <p:nvPr/>
        </p:nvSpPr>
        <p:spPr>
          <a:xfrm>
            <a:off x="5670775" y="6007686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402872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A9CC6-6256-F528-A4E7-E8FA919A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95E7D0-0083-4E7E-E8FA-20B3A0B4F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[1]: Thomas Fenz, Klaus-Tycho Förster, Mahmoud </a:t>
            </a:r>
            <a:r>
              <a:rPr lang="de-DE" sz="1800" dirty="0" err="1"/>
              <a:t>Parham</a:t>
            </a:r>
            <a:r>
              <a:rPr lang="de-DE" sz="1800" dirty="0"/>
              <a:t>, Stefan Schmid, Nikolaus Süß: </a:t>
            </a:r>
          </a:p>
          <a:p>
            <a:pPr marL="0" indent="0">
              <a:buNone/>
            </a:pPr>
            <a:r>
              <a:rPr lang="de-DE" sz="1800" dirty="0"/>
              <a:t>            Traffic Engineering </a:t>
            </a:r>
            <a:r>
              <a:rPr lang="de-DE" sz="1800" dirty="0" err="1"/>
              <a:t>with</a:t>
            </a:r>
            <a:r>
              <a:rPr lang="de-DE" sz="1800" dirty="0"/>
              <a:t> Joint Link </a:t>
            </a:r>
            <a:r>
              <a:rPr lang="de-DE" sz="1800" dirty="0" err="1"/>
              <a:t>Weight</a:t>
            </a:r>
            <a:r>
              <a:rPr lang="de-DE" sz="1800" dirty="0"/>
              <a:t> and Segment </a:t>
            </a:r>
            <a:r>
              <a:rPr lang="de-DE" sz="1800" dirty="0" err="1"/>
              <a:t>Opitmization</a:t>
            </a:r>
            <a:r>
              <a:rPr lang="de-DE" sz="1800" dirty="0"/>
              <a:t>: </a:t>
            </a:r>
            <a:r>
              <a:rPr lang="de-DE" sz="1800" dirty="0" err="1"/>
              <a:t>Algorithm</a:t>
            </a:r>
            <a:r>
              <a:rPr lang="de-DE" sz="1800" dirty="0"/>
              <a:t> 2</a:t>
            </a:r>
          </a:p>
          <a:p>
            <a:r>
              <a:rPr lang="de-DE" sz="1800" dirty="0"/>
              <a:t>[2]: Thomas Fenz, Klaus-Tycho Förster, Mahmoud </a:t>
            </a:r>
            <a:r>
              <a:rPr lang="de-DE" sz="1800" dirty="0" err="1"/>
              <a:t>Parham</a:t>
            </a:r>
            <a:r>
              <a:rPr lang="de-DE" sz="1800" dirty="0"/>
              <a:t>, Stefan Schmid, Nikolaus Süß: </a:t>
            </a:r>
          </a:p>
          <a:p>
            <a:pPr marL="0" indent="0">
              <a:buNone/>
            </a:pPr>
            <a:r>
              <a:rPr lang="de-DE" sz="1800" dirty="0"/>
              <a:t>            Traffic Engineering </a:t>
            </a:r>
            <a:r>
              <a:rPr lang="de-DE" sz="1800" dirty="0" err="1"/>
              <a:t>with</a:t>
            </a:r>
            <a:r>
              <a:rPr lang="de-DE" sz="1800" dirty="0"/>
              <a:t> Joint Link </a:t>
            </a:r>
            <a:r>
              <a:rPr lang="de-DE" sz="1800" dirty="0" err="1"/>
              <a:t>Weight</a:t>
            </a:r>
            <a:r>
              <a:rPr lang="de-DE" sz="1800" dirty="0"/>
              <a:t> and Segment </a:t>
            </a:r>
            <a:r>
              <a:rPr lang="de-DE" sz="1800" dirty="0" err="1"/>
              <a:t>Opitmization</a:t>
            </a:r>
            <a:r>
              <a:rPr lang="de-DE" sz="1800" dirty="0"/>
              <a:t>: </a:t>
            </a:r>
            <a:r>
              <a:rPr lang="de-DE" sz="1800" dirty="0" err="1"/>
              <a:t>Algorithm</a:t>
            </a:r>
            <a:r>
              <a:rPr lang="de-DE" sz="1800" dirty="0"/>
              <a:t> 3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77924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CFE46-E3DF-4C24-9233-D380C5DC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A1CA1C-0043-AE66-1D26-FE3EE9D8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Foundation</a:t>
            </a:r>
            <a:endParaRPr lang="de-DE" dirty="0"/>
          </a:p>
          <a:p>
            <a:r>
              <a:rPr lang="de-DE" dirty="0" err="1"/>
              <a:t>Algorithm</a:t>
            </a:r>
            <a:r>
              <a:rPr lang="de-DE" dirty="0"/>
              <a:t> 1 : </a:t>
            </a:r>
            <a:r>
              <a:rPr lang="de-DE" dirty="0" err="1"/>
              <a:t>kWPO-JointHeur</a:t>
            </a:r>
            <a:endParaRPr lang="de-DE" dirty="0"/>
          </a:p>
          <a:p>
            <a:pPr lvl="1"/>
            <a:r>
              <a:rPr lang="de-DE" dirty="0"/>
              <a:t>Iteration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GreedyWPO</a:t>
            </a:r>
            <a:endParaRPr lang="de-DE" dirty="0"/>
          </a:p>
          <a:p>
            <a:pPr lvl="1"/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Capacity</a:t>
            </a:r>
            <a:endParaRPr lang="de-DE" dirty="0"/>
          </a:p>
          <a:p>
            <a:r>
              <a:rPr lang="de-DE" dirty="0" err="1"/>
              <a:t>Algorithm</a:t>
            </a:r>
            <a:r>
              <a:rPr lang="de-DE" dirty="0"/>
              <a:t> 2 : </a:t>
            </a:r>
            <a:r>
              <a:rPr lang="de-DE" dirty="0" err="1"/>
              <a:t>kWP</a:t>
            </a:r>
            <a:r>
              <a:rPr lang="de-DE" dirty="0"/>
              <a:t> per </a:t>
            </a:r>
            <a:r>
              <a:rPr lang="de-DE" dirty="0" err="1"/>
              <a:t>Topology</a:t>
            </a:r>
            <a:endParaRPr lang="de-DE" dirty="0"/>
          </a:p>
          <a:p>
            <a:pPr lvl="1"/>
            <a:r>
              <a:rPr lang="de-DE" dirty="0"/>
              <a:t>Concept</a:t>
            </a:r>
          </a:p>
          <a:p>
            <a:pPr lvl="1"/>
            <a:r>
              <a:rPr lang="de-DE" dirty="0"/>
              <a:t>Prototype</a:t>
            </a:r>
          </a:p>
          <a:p>
            <a:r>
              <a:rPr lang="de-DE" dirty="0" err="1"/>
              <a:t>Algorithm</a:t>
            </a:r>
            <a:r>
              <a:rPr lang="de-DE" dirty="0"/>
              <a:t> 3 : </a:t>
            </a:r>
            <a:r>
              <a:rPr lang="de-DE" dirty="0" err="1"/>
              <a:t>kWP</a:t>
            </a:r>
            <a:r>
              <a:rPr lang="de-DE" dirty="0"/>
              <a:t> per </a:t>
            </a:r>
            <a:r>
              <a:rPr lang="de-DE" dirty="0" err="1"/>
              <a:t>Node</a:t>
            </a:r>
            <a:endParaRPr lang="de-DE" dirty="0"/>
          </a:p>
          <a:p>
            <a:pPr lvl="1"/>
            <a:r>
              <a:rPr lang="de-DE" dirty="0"/>
              <a:t>Concept</a:t>
            </a:r>
          </a:p>
          <a:p>
            <a:pPr lvl="1"/>
            <a:r>
              <a:rPr lang="de-DE" dirty="0"/>
              <a:t>Prototype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151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38477-91C3-1B90-5BB7-2950CF16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Foundation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5A71B45-D823-A0AE-6C7D-759B42317F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Network Instance: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ℵ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𝑁𝑜𝑑𝑒𝑠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𝐸𝑑𝑔𝑒𝑠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𝑤𝑖𝑡h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𝐶𝑎𝑝𝑎𝑐𝑖𝑡𝑦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𝑊𝑒𝑖𝑔h𝑡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𝑆𝑒𝑡𝑡𝑖𝑛𝑔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𝐷𝑒𝑚𝑎𝑛𝑑𝑠</m:t>
                      </m:r>
                    </m:oMath>
                  </m:oMathPara>
                </a14:m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5A71B45-D823-A0AE-6C7D-759B42317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1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38477-91C3-1B90-5BB7-2950CF16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Foundation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5A71B45-D823-A0AE-6C7D-759B42317F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Network Instance: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ℵ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𝑁𝑜𝑑𝑒𝑠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𝐸𝑑𝑔𝑒𝑠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𝑤𝑖𝑡h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𝐶𝑎𝑝𝑎𝑐𝑖𝑡𝑦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𝑊𝑒𝑖𝑔h𝑡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𝑆𝑒𝑡𝑡𝑖𝑛𝑔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𝐷𝑒𝑚𝑎𝑛𝑑𝑠</m:t>
                      </m:r>
                    </m:oMath>
                  </m:oMathPara>
                </a14:m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Base-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Algorithm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JointHeur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[1]</a:t>
                </a:r>
              </a:p>
              <a:p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Target :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Minimize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MLU</a:t>
                </a:r>
              </a:p>
              <a:p>
                <a:pPr marL="0" indent="0">
                  <a:buNone/>
                </a:pPr>
                <a:endParaRPr lang="de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5A71B45-D823-A0AE-6C7D-759B42317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1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38477-91C3-1B90-5BB7-2950CF16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Foundation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5A71B45-D823-A0AE-6C7D-759B42317F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Network Instance: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ℵ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𝑁𝑜𝑑𝑒𝑠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𝐸𝑑𝑔𝑒𝑠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𝑤𝑖𝑡h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𝐶𝑎𝑝𝑎𝑐𝑖𝑡𝑦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𝑊𝑒𝑖𝑔h𝑡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𝑆𝑒𝑡𝑡𝑖𝑛𝑔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𝐷𝑒𝑚𝑎𝑛𝑑𝑠</m:t>
                      </m:r>
                    </m:oMath>
                  </m:oMathPara>
                </a14:m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Base-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Algorithm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JointHeur</a:t>
                </a: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 [1]</a:t>
                </a:r>
                <a:endParaRPr lang="de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Target :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Minimize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MLU</a:t>
                </a:r>
              </a:p>
              <a:p>
                <a:endParaRPr lang="de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Focus: Control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amount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generated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waypoints</a:t>
                </a:r>
                <a:endParaRPr lang="de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5A71B45-D823-A0AE-6C7D-759B42317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79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88BB3-3028-0DED-3633-1393284E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Iterate</a:t>
            </a:r>
            <a:r>
              <a:rPr lang="de-DE" dirty="0"/>
              <a:t> </a:t>
            </a:r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3F92F5C-606C-C400-AC22-6E8C0004287F}"/>
              </a:ext>
            </a:extLst>
          </p:cNvPr>
          <p:cNvSpPr/>
          <p:nvPr/>
        </p:nvSpPr>
        <p:spPr>
          <a:xfrm>
            <a:off x="1171298" y="1833920"/>
            <a:ext cx="3134002" cy="4429125"/>
          </a:xfrm>
          <a:prstGeom prst="roundRect">
            <a:avLst/>
          </a:prstGeom>
          <a:noFill/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E31B02-1CE6-DE5E-4055-98C88F468D89}"/>
              </a:ext>
            </a:extLst>
          </p:cNvPr>
          <p:cNvSpPr/>
          <p:nvPr/>
        </p:nvSpPr>
        <p:spPr>
          <a:xfrm>
            <a:off x="1704836" y="2655451"/>
            <a:ext cx="206692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HeurOSPF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D99044-F980-722B-E7C1-8A348B6A8280}"/>
              </a:ext>
            </a:extLst>
          </p:cNvPr>
          <p:cNvSpPr/>
          <p:nvPr/>
        </p:nvSpPr>
        <p:spPr>
          <a:xfrm>
            <a:off x="1704836" y="4377928"/>
            <a:ext cx="206692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1F2B9F-1C62-459A-B030-F22628DD203D}"/>
              </a:ext>
            </a:extLst>
          </p:cNvPr>
          <p:cNvSpPr txBox="1"/>
          <p:nvPr/>
        </p:nvSpPr>
        <p:spPr>
          <a:xfrm>
            <a:off x="1119049" y="1690688"/>
            <a:ext cx="10911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JointHeur</a:t>
            </a:r>
            <a:endParaRPr lang="de-DE" dirty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0349E8E7-3869-D8DF-D95D-83CCE98E9F88}"/>
              </a:ext>
            </a:extLst>
          </p:cNvPr>
          <p:cNvSpPr/>
          <p:nvPr/>
        </p:nvSpPr>
        <p:spPr>
          <a:xfrm>
            <a:off x="2132376" y="1764446"/>
            <a:ext cx="321398" cy="900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F126A9-8F41-7BEC-1EAC-0C327FA87EDD}"/>
                  </a:ext>
                </a:extLst>
              </p:cNvPr>
              <p:cNvSpPr txBox="1"/>
              <p:nvPr/>
            </p:nvSpPr>
            <p:spPr>
              <a:xfrm>
                <a:off x="1425075" y="2101275"/>
                <a:ext cx="707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F126A9-8F41-7BEC-1EAC-0C327FA87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2101275"/>
                <a:ext cx="707301" cy="369332"/>
              </a:xfrm>
              <a:prstGeom prst="rect">
                <a:avLst/>
              </a:prstGeom>
              <a:blipFill>
                <a:blip r:embed="rId2"/>
                <a:stretch>
                  <a:fillRect r="-137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8BCB4D23-8941-1CEA-B5EC-2C4E37BFB63F}"/>
              </a:ext>
            </a:extLst>
          </p:cNvPr>
          <p:cNvSpPr/>
          <p:nvPr/>
        </p:nvSpPr>
        <p:spPr>
          <a:xfrm>
            <a:off x="2132376" y="3636526"/>
            <a:ext cx="321398" cy="741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3A26B482-978C-3EE1-1294-F5817D374929}"/>
              </a:ext>
            </a:extLst>
          </p:cNvPr>
          <p:cNvSpPr/>
          <p:nvPr/>
        </p:nvSpPr>
        <p:spPr>
          <a:xfrm>
            <a:off x="2987313" y="3636526"/>
            <a:ext cx="321398" cy="741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63F67FC-5AA6-ED12-2218-04A0F3622BB8}"/>
                  </a:ext>
                </a:extLst>
              </p:cNvPr>
              <p:cNvSpPr txBox="1"/>
              <p:nvPr/>
            </p:nvSpPr>
            <p:spPr>
              <a:xfrm>
                <a:off x="1431208" y="3792200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63F67FC-5AA6-ED12-2218-04A0F3622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08" y="3792200"/>
                <a:ext cx="748797" cy="369332"/>
              </a:xfrm>
              <a:prstGeom prst="rect">
                <a:avLst/>
              </a:prstGeom>
              <a:blipFill>
                <a:blip r:embed="rId3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49A8E620-A19A-5F44-DE53-DB5E8410AEB7}"/>
              </a:ext>
            </a:extLst>
          </p:cNvPr>
          <p:cNvSpPr/>
          <p:nvPr/>
        </p:nvSpPr>
        <p:spPr>
          <a:xfrm>
            <a:off x="2143128" y="5360877"/>
            <a:ext cx="321398" cy="996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C86845CA-128E-BAAF-11DF-1BDD72F5E406}"/>
              </a:ext>
            </a:extLst>
          </p:cNvPr>
          <p:cNvSpPr/>
          <p:nvPr/>
        </p:nvSpPr>
        <p:spPr>
          <a:xfrm>
            <a:off x="2984864" y="5346857"/>
            <a:ext cx="321398" cy="1010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35AABC1-50FD-298A-1408-E0CA671EE75C}"/>
                  </a:ext>
                </a:extLst>
              </p:cNvPr>
              <p:cNvSpPr txBox="1"/>
              <p:nvPr/>
            </p:nvSpPr>
            <p:spPr>
              <a:xfrm>
                <a:off x="3231707" y="3782675"/>
                <a:ext cx="70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35AABC1-50FD-298A-1408-E0CA671EE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07" y="3782675"/>
                <a:ext cx="702118" cy="369332"/>
              </a:xfrm>
              <a:prstGeom prst="rect">
                <a:avLst/>
              </a:prstGeom>
              <a:blipFill>
                <a:blip r:embed="rId4"/>
                <a:stretch>
                  <a:fillRect r="-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4F36872-7158-45A3-0B53-65E8845D4C75}"/>
                  </a:ext>
                </a:extLst>
              </p:cNvPr>
              <p:cNvSpPr txBox="1"/>
              <p:nvPr/>
            </p:nvSpPr>
            <p:spPr>
              <a:xfrm>
                <a:off x="1435530" y="5483125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4F36872-7158-45A3-0B53-65E8845D4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530" y="5483125"/>
                <a:ext cx="7487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D27019D-1E84-2E64-DC1D-FDAECE65F28B}"/>
                  </a:ext>
                </a:extLst>
              </p:cNvPr>
              <p:cNvSpPr txBox="1"/>
              <p:nvPr/>
            </p:nvSpPr>
            <p:spPr>
              <a:xfrm>
                <a:off x="3231707" y="5464163"/>
                <a:ext cx="7021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D27019D-1E84-2E64-DC1D-FDAECE65F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07" y="5464163"/>
                <a:ext cx="702118" cy="646331"/>
              </a:xfrm>
              <a:prstGeom prst="rect">
                <a:avLst/>
              </a:prstGeom>
              <a:blipFill>
                <a:blip r:embed="rId6"/>
                <a:stretch>
                  <a:fillRect r="-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hteck 13">
            <a:extLst>
              <a:ext uri="{FF2B5EF4-FFF2-40B4-BE49-F238E27FC236}">
                <a16:creationId xmlns:a16="http://schemas.microsoft.com/office/drawing/2014/main" id="{5A0E1379-8131-14BC-9E7D-0DFE37A60389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F2CFCF9-CCCC-F0AA-9DD6-D615315A7341}"/>
              </a:ext>
            </a:extLst>
          </p:cNvPr>
          <p:cNvSpPr txBox="1"/>
          <p:nvPr/>
        </p:nvSpPr>
        <p:spPr>
          <a:xfrm>
            <a:off x="4352856" y="6019697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2382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88BB3-3028-0DED-3633-1393284E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Iterate</a:t>
            </a:r>
            <a:r>
              <a:rPr lang="de-DE" dirty="0"/>
              <a:t> </a:t>
            </a:r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3F92F5C-606C-C400-AC22-6E8C0004287F}"/>
              </a:ext>
            </a:extLst>
          </p:cNvPr>
          <p:cNvSpPr/>
          <p:nvPr/>
        </p:nvSpPr>
        <p:spPr>
          <a:xfrm>
            <a:off x="1171298" y="1833920"/>
            <a:ext cx="3134002" cy="4429125"/>
          </a:xfrm>
          <a:prstGeom prst="roundRect">
            <a:avLst/>
          </a:prstGeom>
          <a:noFill/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E31B02-1CE6-DE5E-4055-98C88F468D89}"/>
              </a:ext>
            </a:extLst>
          </p:cNvPr>
          <p:cNvSpPr/>
          <p:nvPr/>
        </p:nvSpPr>
        <p:spPr>
          <a:xfrm>
            <a:off x="1704836" y="2655451"/>
            <a:ext cx="206692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HeurOSPF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D99044-F980-722B-E7C1-8A348B6A8280}"/>
              </a:ext>
            </a:extLst>
          </p:cNvPr>
          <p:cNvSpPr/>
          <p:nvPr/>
        </p:nvSpPr>
        <p:spPr>
          <a:xfrm>
            <a:off x="1704836" y="4377928"/>
            <a:ext cx="206692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1F2B9F-1C62-459A-B030-F22628DD203D}"/>
              </a:ext>
            </a:extLst>
          </p:cNvPr>
          <p:cNvSpPr txBox="1"/>
          <p:nvPr/>
        </p:nvSpPr>
        <p:spPr>
          <a:xfrm>
            <a:off x="1119049" y="1690688"/>
            <a:ext cx="10911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JointHeur</a:t>
            </a:r>
            <a:endParaRPr lang="de-DE" dirty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0349E8E7-3869-D8DF-D95D-83CCE98E9F88}"/>
              </a:ext>
            </a:extLst>
          </p:cNvPr>
          <p:cNvSpPr/>
          <p:nvPr/>
        </p:nvSpPr>
        <p:spPr>
          <a:xfrm>
            <a:off x="2132376" y="1764446"/>
            <a:ext cx="321398" cy="900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F126A9-8F41-7BEC-1EAC-0C327FA87EDD}"/>
                  </a:ext>
                </a:extLst>
              </p:cNvPr>
              <p:cNvSpPr txBox="1"/>
              <p:nvPr/>
            </p:nvSpPr>
            <p:spPr>
              <a:xfrm>
                <a:off x="1425075" y="2101275"/>
                <a:ext cx="707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F126A9-8F41-7BEC-1EAC-0C327FA87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2101275"/>
                <a:ext cx="707301" cy="369332"/>
              </a:xfrm>
              <a:prstGeom prst="rect">
                <a:avLst/>
              </a:prstGeom>
              <a:blipFill>
                <a:blip r:embed="rId2"/>
                <a:stretch>
                  <a:fillRect r="-137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8BCB4D23-8941-1CEA-B5EC-2C4E37BFB63F}"/>
              </a:ext>
            </a:extLst>
          </p:cNvPr>
          <p:cNvSpPr/>
          <p:nvPr/>
        </p:nvSpPr>
        <p:spPr>
          <a:xfrm>
            <a:off x="2132376" y="3636526"/>
            <a:ext cx="321398" cy="741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3A26B482-978C-3EE1-1294-F5817D374929}"/>
              </a:ext>
            </a:extLst>
          </p:cNvPr>
          <p:cNvSpPr/>
          <p:nvPr/>
        </p:nvSpPr>
        <p:spPr>
          <a:xfrm>
            <a:off x="2987313" y="3636526"/>
            <a:ext cx="321398" cy="741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63F67FC-5AA6-ED12-2218-04A0F3622BB8}"/>
                  </a:ext>
                </a:extLst>
              </p:cNvPr>
              <p:cNvSpPr txBox="1"/>
              <p:nvPr/>
            </p:nvSpPr>
            <p:spPr>
              <a:xfrm>
                <a:off x="1431208" y="3792200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63F67FC-5AA6-ED12-2218-04A0F3622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08" y="3792200"/>
                <a:ext cx="748797" cy="369332"/>
              </a:xfrm>
              <a:prstGeom prst="rect">
                <a:avLst/>
              </a:prstGeom>
              <a:blipFill>
                <a:blip r:embed="rId3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49A8E620-A19A-5F44-DE53-DB5E8410AEB7}"/>
              </a:ext>
            </a:extLst>
          </p:cNvPr>
          <p:cNvSpPr/>
          <p:nvPr/>
        </p:nvSpPr>
        <p:spPr>
          <a:xfrm>
            <a:off x="2143128" y="5360877"/>
            <a:ext cx="321398" cy="996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C86845CA-128E-BAAF-11DF-1BDD72F5E406}"/>
              </a:ext>
            </a:extLst>
          </p:cNvPr>
          <p:cNvSpPr/>
          <p:nvPr/>
        </p:nvSpPr>
        <p:spPr>
          <a:xfrm>
            <a:off x="2984864" y="5346857"/>
            <a:ext cx="321398" cy="1010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35AABC1-50FD-298A-1408-E0CA671EE75C}"/>
                  </a:ext>
                </a:extLst>
              </p:cNvPr>
              <p:cNvSpPr txBox="1"/>
              <p:nvPr/>
            </p:nvSpPr>
            <p:spPr>
              <a:xfrm>
                <a:off x="3231707" y="3782675"/>
                <a:ext cx="70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35AABC1-50FD-298A-1408-E0CA671EE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07" y="3782675"/>
                <a:ext cx="702118" cy="369332"/>
              </a:xfrm>
              <a:prstGeom prst="rect">
                <a:avLst/>
              </a:prstGeom>
              <a:blipFill>
                <a:blip r:embed="rId4"/>
                <a:stretch>
                  <a:fillRect r="-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4F36872-7158-45A3-0B53-65E8845D4C75}"/>
                  </a:ext>
                </a:extLst>
              </p:cNvPr>
              <p:cNvSpPr txBox="1"/>
              <p:nvPr/>
            </p:nvSpPr>
            <p:spPr>
              <a:xfrm>
                <a:off x="1435530" y="5483125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4F36872-7158-45A3-0B53-65E8845D4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530" y="5483125"/>
                <a:ext cx="7487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D27019D-1E84-2E64-DC1D-FDAECE65F28B}"/>
                  </a:ext>
                </a:extLst>
              </p:cNvPr>
              <p:cNvSpPr txBox="1"/>
              <p:nvPr/>
            </p:nvSpPr>
            <p:spPr>
              <a:xfrm>
                <a:off x="3231707" y="5464163"/>
                <a:ext cx="7021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D27019D-1E84-2E64-DC1D-FDAECE65F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07" y="5464163"/>
                <a:ext cx="702118" cy="646331"/>
              </a:xfrm>
              <a:prstGeom prst="rect">
                <a:avLst/>
              </a:prstGeom>
              <a:blipFill>
                <a:blip r:embed="rId6"/>
                <a:stretch>
                  <a:fillRect r="-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feld 120">
            <a:extLst>
              <a:ext uri="{FF2B5EF4-FFF2-40B4-BE49-F238E27FC236}">
                <a16:creationId xmlns:a16="http://schemas.microsoft.com/office/drawing/2014/main" id="{368EC551-5146-20C6-F7B2-4716BB48AE96}"/>
              </a:ext>
            </a:extLst>
          </p:cNvPr>
          <p:cNvSpPr txBox="1"/>
          <p:nvPr/>
        </p:nvSpPr>
        <p:spPr>
          <a:xfrm>
            <a:off x="5585327" y="1774567"/>
            <a:ext cx="532079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Motivation: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Allow</a:t>
            </a:r>
            <a:r>
              <a:rPr lang="de-DE" sz="2000" dirty="0"/>
              <a:t> multiple </a:t>
            </a:r>
            <a:r>
              <a:rPr lang="de-DE" sz="2000" dirty="0" err="1"/>
              <a:t>waypoints</a:t>
            </a:r>
            <a:r>
              <a:rPr lang="de-DE" sz="2000" dirty="0"/>
              <a:t> per </a:t>
            </a:r>
            <a:r>
              <a:rPr lang="de-DE" sz="2000" dirty="0" err="1"/>
              <a:t>demand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DDE810C-3AF3-5671-B238-C955BC3A5D89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9F05230-FEA6-46C8-642D-BD708B7E5B8A}"/>
              </a:ext>
            </a:extLst>
          </p:cNvPr>
          <p:cNvSpPr txBox="1"/>
          <p:nvPr/>
        </p:nvSpPr>
        <p:spPr>
          <a:xfrm>
            <a:off x="4352856" y="6019697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84096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88BB3-3028-0DED-3633-1393284E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Iterate</a:t>
            </a:r>
            <a:r>
              <a:rPr lang="de-DE" dirty="0"/>
              <a:t> </a:t>
            </a:r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3F92F5C-606C-C400-AC22-6E8C0004287F}"/>
              </a:ext>
            </a:extLst>
          </p:cNvPr>
          <p:cNvSpPr/>
          <p:nvPr/>
        </p:nvSpPr>
        <p:spPr>
          <a:xfrm>
            <a:off x="1171298" y="1833920"/>
            <a:ext cx="3134002" cy="4429125"/>
          </a:xfrm>
          <a:prstGeom prst="roundRect">
            <a:avLst/>
          </a:prstGeom>
          <a:noFill/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E31B02-1CE6-DE5E-4055-98C88F468D89}"/>
              </a:ext>
            </a:extLst>
          </p:cNvPr>
          <p:cNvSpPr/>
          <p:nvPr/>
        </p:nvSpPr>
        <p:spPr>
          <a:xfrm>
            <a:off x="1704836" y="2655451"/>
            <a:ext cx="206692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HeurOSPF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D99044-F980-722B-E7C1-8A348B6A8280}"/>
              </a:ext>
            </a:extLst>
          </p:cNvPr>
          <p:cNvSpPr/>
          <p:nvPr/>
        </p:nvSpPr>
        <p:spPr>
          <a:xfrm>
            <a:off x="1704836" y="4377928"/>
            <a:ext cx="206692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1F2B9F-1C62-459A-B030-F22628DD203D}"/>
              </a:ext>
            </a:extLst>
          </p:cNvPr>
          <p:cNvSpPr txBox="1"/>
          <p:nvPr/>
        </p:nvSpPr>
        <p:spPr>
          <a:xfrm>
            <a:off x="1119049" y="1690688"/>
            <a:ext cx="10911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JointHeur</a:t>
            </a:r>
            <a:endParaRPr lang="de-DE" dirty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0349E8E7-3869-D8DF-D95D-83CCE98E9F88}"/>
              </a:ext>
            </a:extLst>
          </p:cNvPr>
          <p:cNvSpPr/>
          <p:nvPr/>
        </p:nvSpPr>
        <p:spPr>
          <a:xfrm>
            <a:off x="2132376" y="1764446"/>
            <a:ext cx="321398" cy="900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F126A9-8F41-7BEC-1EAC-0C327FA87EDD}"/>
                  </a:ext>
                </a:extLst>
              </p:cNvPr>
              <p:cNvSpPr txBox="1"/>
              <p:nvPr/>
            </p:nvSpPr>
            <p:spPr>
              <a:xfrm>
                <a:off x="1425075" y="2101275"/>
                <a:ext cx="707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F126A9-8F41-7BEC-1EAC-0C327FA87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2101275"/>
                <a:ext cx="707301" cy="369332"/>
              </a:xfrm>
              <a:prstGeom prst="rect">
                <a:avLst/>
              </a:prstGeom>
              <a:blipFill>
                <a:blip r:embed="rId2"/>
                <a:stretch>
                  <a:fillRect r="-137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8BCB4D23-8941-1CEA-B5EC-2C4E37BFB63F}"/>
              </a:ext>
            </a:extLst>
          </p:cNvPr>
          <p:cNvSpPr/>
          <p:nvPr/>
        </p:nvSpPr>
        <p:spPr>
          <a:xfrm>
            <a:off x="2132376" y="3636526"/>
            <a:ext cx="321398" cy="741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3A26B482-978C-3EE1-1294-F5817D374929}"/>
              </a:ext>
            </a:extLst>
          </p:cNvPr>
          <p:cNvSpPr/>
          <p:nvPr/>
        </p:nvSpPr>
        <p:spPr>
          <a:xfrm>
            <a:off x="2987313" y="3636526"/>
            <a:ext cx="321398" cy="741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63F67FC-5AA6-ED12-2218-04A0F3622BB8}"/>
                  </a:ext>
                </a:extLst>
              </p:cNvPr>
              <p:cNvSpPr txBox="1"/>
              <p:nvPr/>
            </p:nvSpPr>
            <p:spPr>
              <a:xfrm>
                <a:off x="1431208" y="3792200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63F67FC-5AA6-ED12-2218-04A0F3622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08" y="3792200"/>
                <a:ext cx="748797" cy="369332"/>
              </a:xfrm>
              <a:prstGeom prst="rect">
                <a:avLst/>
              </a:prstGeom>
              <a:blipFill>
                <a:blip r:embed="rId3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49A8E620-A19A-5F44-DE53-DB5E8410AEB7}"/>
              </a:ext>
            </a:extLst>
          </p:cNvPr>
          <p:cNvSpPr/>
          <p:nvPr/>
        </p:nvSpPr>
        <p:spPr>
          <a:xfrm>
            <a:off x="2143128" y="5360877"/>
            <a:ext cx="321398" cy="996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C86845CA-128E-BAAF-11DF-1BDD72F5E406}"/>
              </a:ext>
            </a:extLst>
          </p:cNvPr>
          <p:cNvSpPr/>
          <p:nvPr/>
        </p:nvSpPr>
        <p:spPr>
          <a:xfrm>
            <a:off x="2984864" y="5346857"/>
            <a:ext cx="321398" cy="1010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35AABC1-50FD-298A-1408-E0CA671EE75C}"/>
                  </a:ext>
                </a:extLst>
              </p:cNvPr>
              <p:cNvSpPr txBox="1"/>
              <p:nvPr/>
            </p:nvSpPr>
            <p:spPr>
              <a:xfrm>
                <a:off x="3231707" y="3782675"/>
                <a:ext cx="70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35AABC1-50FD-298A-1408-E0CA671EE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07" y="3782675"/>
                <a:ext cx="702118" cy="369332"/>
              </a:xfrm>
              <a:prstGeom prst="rect">
                <a:avLst/>
              </a:prstGeom>
              <a:blipFill>
                <a:blip r:embed="rId4"/>
                <a:stretch>
                  <a:fillRect r="-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4F36872-7158-45A3-0B53-65E8845D4C75}"/>
                  </a:ext>
                </a:extLst>
              </p:cNvPr>
              <p:cNvSpPr txBox="1"/>
              <p:nvPr/>
            </p:nvSpPr>
            <p:spPr>
              <a:xfrm>
                <a:off x="1435530" y="5483125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4F36872-7158-45A3-0B53-65E8845D4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530" y="5483125"/>
                <a:ext cx="7487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D27019D-1E84-2E64-DC1D-FDAECE65F28B}"/>
                  </a:ext>
                </a:extLst>
              </p:cNvPr>
              <p:cNvSpPr txBox="1"/>
              <p:nvPr/>
            </p:nvSpPr>
            <p:spPr>
              <a:xfrm>
                <a:off x="3231707" y="5464163"/>
                <a:ext cx="7021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D27019D-1E84-2E64-DC1D-FDAECE65F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07" y="5464163"/>
                <a:ext cx="702118" cy="646331"/>
              </a:xfrm>
              <a:prstGeom prst="rect">
                <a:avLst/>
              </a:prstGeom>
              <a:blipFill>
                <a:blip r:embed="rId6"/>
                <a:stretch>
                  <a:fillRect r="-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F5238AEC-D367-546B-3089-BB8DF4E87E8D}"/>
              </a:ext>
            </a:extLst>
          </p:cNvPr>
          <p:cNvSpPr/>
          <p:nvPr/>
        </p:nvSpPr>
        <p:spPr>
          <a:xfrm>
            <a:off x="5385301" y="1832045"/>
            <a:ext cx="4111123" cy="4429125"/>
          </a:xfrm>
          <a:prstGeom prst="roundRect">
            <a:avLst/>
          </a:prstGeom>
          <a:noFill/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9EC9F70A-95D2-F9A9-92D7-F95ED2565B43}"/>
              </a:ext>
            </a:extLst>
          </p:cNvPr>
          <p:cNvSpPr/>
          <p:nvPr/>
        </p:nvSpPr>
        <p:spPr>
          <a:xfrm>
            <a:off x="5880635" y="2656313"/>
            <a:ext cx="3120454" cy="41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HeurOSPF</a:t>
            </a:r>
            <a:endParaRPr lang="de-DE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C9192EC-E3B5-F51F-8F29-BB8D91F34323}"/>
              </a:ext>
            </a:extLst>
          </p:cNvPr>
          <p:cNvSpPr/>
          <p:nvPr/>
        </p:nvSpPr>
        <p:spPr>
          <a:xfrm>
            <a:off x="6478938" y="4229753"/>
            <a:ext cx="1806266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8F3699DF-9066-9C11-CA76-952BA6CD110B}"/>
              </a:ext>
            </a:extLst>
          </p:cNvPr>
          <p:cNvSpPr txBox="1"/>
          <p:nvPr/>
        </p:nvSpPr>
        <p:spPr>
          <a:xfrm>
            <a:off x="5333052" y="1688813"/>
            <a:ext cx="17602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kWPO-JointHeur</a:t>
            </a:r>
            <a:endParaRPr lang="de-DE" dirty="0"/>
          </a:p>
        </p:txBody>
      </p:sp>
      <p:sp>
        <p:nvSpPr>
          <p:cNvPr id="53" name="Pfeil: nach unten 52">
            <a:extLst>
              <a:ext uri="{FF2B5EF4-FFF2-40B4-BE49-F238E27FC236}">
                <a16:creationId xmlns:a16="http://schemas.microsoft.com/office/drawing/2014/main" id="{F7B7E3D5-0435-53B9-BA02-F11F557F5FF8}"/>
              </a:ext>
            </a:extLst>
          </p:cNvPr>
          <p:cNvSpPr/>
          <p:nvPr/>
        </p:nvSpPr>
        <p:spPr>
          <a:xfrm>
            <a:off x="6667540" y="2058145"/>
            <a:ext cx="321398" cy="615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9B80077A-D689-644D-E102-620CF2B9C8D6}"/>
                  </a:ext>
                </a:extLst>
              </p:cNvPr>
              <p:cNvSpPr txBox="1"/>
              <p:nvPr/>
            </p:nvSpPr>
            <p:spPr>
              <a:xfrm>
                <a:off x="5786303" y="2214754"/>
                <a:ext cx="707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9B80077A-D689-644D-E102-620CF2B9C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303" y="2214754"/>
                <a:ext cx="707301" cy="369332"/>
              </a:xfrm>
              <a:prstGeom prst="rect">
                <a:avLst/>
              </a:prstGeom>
              <a:blipFill>
                <a:blip r:embed="rId7"/>
                <a:stretch>
                  <a:fillRect r="-146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Pfeil: nach unten 54">
            <a:extLst>
              <a:ext uri="{FF2B5EF4-FFF2-40B4-BE49-F238E27FC236}">
                <a16:creationId xmlns:a16="http://schemas.microsoft.com/office/drawing/2014/main" id="{3D18BF79-DFD3-ECD9-0206-29540B67CF68}"/>
              </a:ext>
            </a:extLst>
          </p:cNvPr>
          <p:cNvSpPr/>
          <p:nvPr/>
        </p:nvSpPr>
        <p:spPr>
          <a:xfrm>
            <a:off x="6667540" y="3082380"/>
            <a:ext cx="321398" cy="559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Pfeil: nach unten 55">
            <a:extLst>
              <a:ext uri="{FF2B5EF4-FFF2-40B4-BE49-F238E27FC236}">
                <a16:creationId xmlns:a16="http://schemas.microsoft.com/office/drawing/2014/main" id="{FA82D4D6-400F-D3A8-7C2F-5927304A8418}"/>
              </a:ext>
            </a:extLst>
          </p:cNvPr>
          <p:cNvSpPr/>
          <p:nvPr/>
        </p:nvSpPr>
        <p:spPr>
          <a:xfrm>
            <a:off x="7901692" y="3077438"/>
            <a:ext cx="321398" cy="559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F69B688E-E929-88E0-A4F4-E5297388BCAB}"/>
                  </a:ext>
                </a:extLst>
              </p:cNvPr>
              <p:cNvSpPr txBox="1"/>
              <p:nvPr/>
            </p:nvSpPr>
            <p:spPr>
              <a:xfrm>
                <a:off x="5770344" y="3071990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F69B688E-E929-88E0-A4F4-E5297388B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344" y="3071990"/>
                <a:ext cx="748797" cy="369332"/>
              </a:xfrm>
              <a:prstGeom prst="rect">
                <a:avLst/>
              </a:prstGeom>
              <a:blipFill>
                <a:blip r:embed="rId8"/>
                <a:stretch>
                  <a:fillRect r="-81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1E3116BE-1AC4-7A62-6D30-D0392F0D6D54}"/>
                  </a:ext>
                </a:extLst>
              </p:cNvPr>
              <p:cNvSpPr txBox="1"/>
              <p:nvPr/>
            </p:nvSpPr>
            <p:spPr>
              <a:xfrm>
                <a:off x="8265754" y="3076429"/>
                <a:ext cx="70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1E3116BE-1AC4-7A62-6D30-D0392F0D6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754" y="3076429"/>
                <a:ext cx="702118" cy="369332"/>
              </a:xfrm>
              <a:prstGeom prst="rect">
                <a:avLst/>
              </a:prstGeom>
              <a:blipFill>
                <a:blip r:embed="rId9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7795ECDB-A578-31BE-1789-2967F6966B64}"/>
              </a:ext>
            </a:extLst>
          </p:cNvPr>
          <p:cNvSpPr/>
          <p:nvPr/>
        </p:nvSpPr>
        <p:spPr>
          <a:xfrm>
            <a:off x="6106589" y="3670664"/>
            <a:ext cx="2682237" cy="2048400"/>
          </a:xfrm>
          <a:prstGeom prst="round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B23D9275-4676-3B48-4824-F554968B07FE}"/>
              </a:ext>
            </a:extLst>
          </p:cNvPr>
          <p:cNvCxnSpPr>
            <a:cxnSpLocks/>
          </p:cNvCxnSpPr>
          <p:nvPr/>
        </p:nvCxnSpPr>
        <p:spPr>
          <a:xfrm>
            <a:off x="7901782" y="5224625"/>
            <a:ext cx="0" cy="23407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E5AB6275-307A-7F3E-D48A-AB9F4C44AD79}"/>
              </a:ext>
            </a:extLst>
          </p:cNvPr>
          <p:cNvCxnSpPr>
            <a:cxnSpLocks/>
          </p:cNvCxnSpPr>
          <p:nvPr/>
        </p:nvCxnSpPr>
        <p:spPr>
          <a:xfrm flipH="1" flipV="1">
            <a:off x="7914309" y="5444904"/>
            <a:ext cx="560261" cy="1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DDDC0812-CA5E-A4E3-553F-0101E5B69E4D}"/>
              </a:ext>
            </a:extLst>
          </p:cNvPr>
          <p:cNvCxnSpPr>
            <a:cxnSpLocks/>
          </p:cNvCxnSpPr>
          <p:nvPr/>
        </p:nvCxnSpPr>
        <p:spPr>
          <a:xfrm>
            <a:off x="8469854" y="3785441"/>
            <a:ext cx="0" cy="1652990"/>
          </a:xfrm>
          <a:prstGeom prst="line">
            <a:avLst/>
          </a:prstGeom>
          <a:ln w="63500" cap="rnd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7CDA8123-2689-614D-0AC5-6727CE28093F}"/>
              </a:ext>
            </a:extLst>
          </p:cNvPr>
          <p:cNvCxnSpPr>
            <a:cxnSpLocks/>
          </p:cNvCxnSpPr>
          <p:nvPr/>
        </p:nvCxnSpPr>
        <p:spPr>
          <a:xfrm>
            <a:off x="7914309" y="3785441"/>
            <a:ext cx="55554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58063BE1-C1AE-4ED4-92F8-FDF4524EF39B}"/>
              </a:ext>
            </a:extLst>
          </p:cNvPr>
          <p:cNvCxnSpPr>
            <a:cxnSpLocks/>
          </p:cNvCxnSpPr>
          <p:nvPr/>
        </p:nvCxnSpPr>
        <p:spPr>
          <a:xfrm>
            <a:off x="7914309" y="3790175"/>
            <a:ext cx="0" cy="439578"/>
          </a:xfrm>
          <a:prstGeom prst="straightConnector1">
            <a:avLst/>
          </a:prstGeom>
          <a:ln w="635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Pfeil: nach unten 111">
            <a:extLst>
              <a:ext uri="{FF2B5EF4-FFF2-40B4-BE49-F238E27FC236}">
                <a16:creationId xmlns:a16="http://schemas.microsoft.com/office/drawing/2014/main" id="{9D81073C-FF73-153F-9464-E7B491EEBE2F}"/>
              </a:ext>
            </a:extLst>
          </p:cNvPr>
          <p:cNvSpPr/>
          <p:nvPr/>
        </p:nvSpPr>
        <p:spPr>
          <a:xfrm>
            <a:off x="6667541" y="5220712"/>
            <a:ext cx="321398" cy="1136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Pfeil: nach unten 112">
            <a:extLst>
              <a:ext uri="{FF2B5EF4-FFF2-40B4-BE49-F238E27FC236}">
                <a16:creationId xmlns:a16="http://schemas.microsoft.com/office/drawing/2014/main" id="{2FAB65FE-B501-BAC1-3C32-B580FE232DFA}"/>
              </a:ext>
            </a:extLst>
          </p:cNvPr>
          <p:cNvSpPr/>
          <p:nvPr/>
        </p:nvSpPr>
        <p:spPr>
          <a:xfrm>
            <a:off x="7730863" y="5210828"/>
            <a:ext cx="318351" cy="11423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15FCEA99-D134-74F1-6C3A-A4E977866D05}"/>
              </a:ext>
            </a:extLst>
          </p:cNvPr>
          <p:cNvSpPr txBox="1"/>
          <p:nvPr/>
        </p:nvSpPr>
        <p:spPr>
          <a:xfrm rot="5400000">
            <a:off x="8311282" y="4128753"/>
            <a:ext cx="9942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b="1" dirty="0"/>
              <a:t>K- </a:t>
            </a:r>
            <a:r>
              <a:rPr lang="de-DE" sz="1600" b="1" dirty="0" err="1"/>
              <a:t>times</a:t>
            </a:r>
            <a:endParaRPr lang="de-DE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24F3DBC3-71B0-C4F9-DCA8-A759E986B7C6}"/>
                  </a:ext>
                </a:extLst>
              </p:cNvPr>
              <p:cNvSpPr txBox="1"/>
              <p:nvPr/>
            </p:nvSpPr>
            <p:spPr>
              <a:xfrm>
                <a:off x="5780594" y="5771517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24F3DBC3-71B0-C4F9-DCA8-A759E986B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594" y="5771517"/>
                <a:ext cx="7487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56066527-4DA1-F11B-38D2-BD47AD750334}"/>
                  </a:ext>
                </a:extLst>
              </p:cNvPr>
              <p:cNvSpPr txBox="1"/>
              <p:nvPr/>
            </p:nvSpPr>
            <p:spPr>
              <a:xfrm>
                <a:off x="7759911" y="5714071"/>
                <a:ext cx="1640079" cy="374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56066527-4DA1-F11B-38D2-BD47AD750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911" y="5714071"/>
                <a:ext cx="1640079" cy="3745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61FC5D78-8B1A-70A7-F8F7-6B6A21A6E77E}"/>
                  </a:ext>
                </a:extLst>
              </p:cNvPr>
              <p:cNvSpPr txBox="1"/>
              <p:nvPr/>
            </p:nvSpPr>
            <p:spPr>
              <a:xfrm>
                <a:off x="7914309" y="3762667"/>
                <a:ext cx="607246" cy="3817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61FC5D78-8B1A-70A7-F8F7-6B6A21A6E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309" y="3762667"/>
                <a:ext cx="607246" cy="3817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Pfeil: nach rechts 118">
            <a:extLst>
              <a:ext uri="{FF2B5EF4-FFF2-40B4-BE49-F238E27FC236}">
                <a16:creationId xmlns:a16="http://schemas.microsoft.com/office/drawing/2014/main" id="{EE678764-9B24-2EC3-048D-1FA09B460C35}"/>
              </a:ext>
            </a:extLst>
          </p:cNvPr>
          <p:cNvSpPr/>
          <p:nvPr/>
        </p:nvSpPr>
        <p:spPr>
          <a:xfrm>
            <a:off x="4476750" y="3670664"/>
            <a:ext cx="739290" cy="559089"/>
          </a:xfrm>
          <a:prstGeom prst="rightArrow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A0351444-2A54-74DF-09D2-4A74B98FDCE4}"/>
                  </a:ext>
                </a:extLst>
              </p:cNvPr>
              <p:cNvSpPr txBox="1"/>
              <p:nvPr/>
            </p:nvSpPr>
            <p:spPr>
              <a:xfrm>
                <a:off x="9861103" y="1759437"/>
                <a:ext cx="1845122" cy="3421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𝐻𝑒𝑢𝑟𝑂𝑆𝑃𝐹</m:t>
                      </m:r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𝐽𝑜𝑖𝑛𝑡𝐻𝑒𝑢𝑟</m:t>
                      </m:r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endParaRPr lang="de-DE" b="0" dirty="0">
                  <a:ea typeface="Cambria Math" panose="02040503050406030204" pitchFamily="18" charset="0"/>
                </a:endParaRPr>
              </a:p>
              <a:p>
                <a:endParaRPr lang="de-DE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r>
                  <a:rPr lang="de-DE" dirty="0"/>
                  <a:t>   </a:t>
                </a:r>
              </a:p>
            </p:txBody>
          </p:sp>
        </mc:Choice>
        <mc:Fallback xmlns=""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A0351444-2A54-74DF-09D2-4A74B98FD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103" y="1759437"/>
                <a:ext cx="1845122" cy="3421258"/>
              </a:xfrm>
              <a:prstGeom prst="rect">
                <a:avLst/>
              </a:prstGeom>
              <a:blipFill>
                <a:blip r:embed="rId13"/>
                <a:stretch>
                  <a:fillRect r="-6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hteck 40">
            <a:extLst>
              <a:ext uri="{FF2B5EF4-FFF2-40B4-BE49-F238E27FC236}">
                <a16:creationId xmlns:a16="http://schemas.microsoft.com/office/drawing/2014/main" id="{80DA7E27-3B7A-98B5-2AE9-8AE7E3BE7A5A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54E4222C-5857-2B5F-DC6C-7A9031E2DA97}"/>
              </a:ext>
            </a:extLst>
          </p:cNvPr>
          <p:cNvSpPr txBox="1"/>
          <p:nvPr/>
        </p:nvSpPr>
        <p:spPr>
          <a:xfrm>
            <a:off x="4352856" y="6019697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411854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Capacity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noFill/>
              <a:ln w="1270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/>
                  <a:t>GreedyWPO(V,E,D,W):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𝑾𝑷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𝒔𝒐𝒓𝒕𝒆𝒅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𝒃𝒚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𝒅𝒆𝒎𝒂𝒏𝒅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𝒗𝒂𝒍𝒖𝒆</m:t>
                      </m:r>
                    </m:oMath>
                  </m:oMathPara>
                </a14:m>
                <a:endParaRPr lang="de-DE" sz="18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𝑛𝑜𝑑𝑒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800" b="0" i="0" smtClean="0">
                          <a:latin typeface="Cambria Math" panose="02040503050406030204" pitchFamily="18" charset="0"/>
                        </a:rPr>
                        <m:t>then</m:t>
                      </m:r>
                    </m:oMath>
                  </m:oMathPara>
                </a14:m>
                <a:endParaRPr lang="de-DE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blipFill>
                <a:blip r:embed="rId2"/>
                <a:stretch>
                  <a:fillRect l="-2405" t="-222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>
            <a:extLst>
              <a:ext uri="{FF2B5EF4-FFF2-40B4-BE49-F238E27FC236}">
                <a16:creationId xmlns:a16="http://schemas.microsoft.com/office/drawing/2014/main" id="{DCA4B2E1-A465-2226-9FD2-D0E62E532906}"/>
              </a:ext>
            </a:extLst>
          </p:cNvPr>
          <p:cNvSpPr/>
          <p:nvPr/>
        </p:nvSpPr>
        <p:spPr>
          <a:xfrm>
            <a:off x="838199" y="2752725"/>
            <a:ext cx="3829051" cy="304800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24AEFDB-5DE4-67E6-102E-BDEC6095BB74}"/>
              </a:ext>
            </a:extLst>
          </p:cNvPr>
          <p:cNvSpPr txBox="1"/>
          <p:nvPr/>
        </p:nvSpPr>
        <p:spPr>
          <a:xfrm>
            <a:off x="6033002" y="1809750"/>
            <a:ext cx="532079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Motivation: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Order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demands</a:t>
            </a:r>
            <a:r>
              <a:rPr lang="de-DE" sz="2000" dirty="0"/>
              <a:t> </a:t>
            </a:r>
            <a:r>
              <a:rPr lang="de-DE" sz="2000" dirty="0" err="1"/>
              <a:t>determines</a:t>
            </a:r>
            <a:r>
              <a:rPr lang="de-DE" sz="2000" dirty="0"/>
              <a:t> </a:t>
            </a:r>
            <a:r>
              <a:rPr lang="de-DE" sz="2000" dirty="0" err="1"/>
              <a:t>efficiency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Use </a:t>
            </a:r>
            <a:r>
              <a:rPr lang="de-DE" sz="2000" dirty="0" err="1"/>
              <a:t>structure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topology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1A72AEC-9B7F-377B-03FE-9AE53B8B74E6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E0F7C93-AA19-986D-3B95-823576ADEA05}"/>
              </a:ext>
            </a:extLst>
          </p:cNvPr>
          <p:cNvSpPr txBox="1"/>
          <p:nvPr/>
        </p:nvSpPr>
        <p:spPr>
          <a:xfrm>
            <a:off x="5613764" y="6007686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40817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1117</Words>
  <Application>Microsoft Office PowerPoint</Application>
  <PresentationFormat>Breitbild</PresentationFormat>
  <Paragraphs>232</Paragraphs>
  <Slides>17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</vt:lpstr>
      <vt:lpstr>Acrobat Document</vt:lpstr>
      <vt:lpstr>Fachprojekt</vt:lpstr>
      <vt:lpstr>Table of Contents</vt:lpstr>
      <vt:lpstr>Foundation</vt:lpstr>
      <vt:lpstr>Foundation</vt:lpstr>
      <vt:lpstr>Foundation</vt:lpstr>
      <vt:lpstr>kWPO-JointHeur: Iterate GreedyWPO</vt:lpstr>
      <vt:lpstr>kWPO-JointHeur: Iterate GreedyWPO</vt:lpstr>
      <vt:lpstr>kWPO-JointHeur: Iterate GreedyWPO</vt:lpstr>
      <vt:lpstr>kWPO-JointHeur: Sort by Capacity</vt:lpstr>
      <vt:lpstr>kWPO-JointHeur: Sort by Capacity</vt:lpstr>
      <vt:lpstr>kWPO-JointHeur: Sort by Capacity</vt:lpstr>
      <vt:lpstr>kWPO-JointHeur: Plot</vt:lpstr>
      <vt:lpstr>kWP per Topology: Concept</vt:lpstr>
      <vt:lpstr>kWP per Topology: Prototype</vt:lpstr>
      <vt:lpstr>kWP per Node: Concept</vt:lpstr>
      <vt:lpstr>kWP per Node: Prototype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Gajann Sivarajah</dc:creator>
  <cp:lastModifiedBy>Gajann Sivarajah</cp:lastModifiedBy>
  <cp:revision>13</cp:revision>
  <dcterms:created xsi:type="dcterms:W3CDTF">2022-05-01T21:12:18Z</dcterms:created>
  <dcterms:modified xsi:type="dcterms:W3CDTF">2022-05-03T11:07:50Z</dcterms:modified>
</cp:coreProperties>
</file>