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57" r:id="rId5"/>
    <p:sldId id="260" r:id="rId6"/>
    <p:sldId id="259" r:id="rId7"/>
    <p:sldId id="258" r:id="rId8"/>
    <p:sldId id="276" r:id="rId9"/>
    <p:sldId id="262" r:id="rId10"/>
    <p:sldId id="266" r:id="rId11"/>
    <p:sldId id="277" r:id="rId12"/>
    <p:sldId id="270" r:id="rId13"/>
    <p:sldId id="272" r:id="rId14"/>
    <p:sldId id="274" r:id="rId15"/>
    <p:sldId id="275" r:id="rId16"/>
    <p:sldId id="278" r:id="rId17"/>
    <p:sldId id="279" r:id="rId18"/>
    <p:sldId id="280" r:id="rId19"/>
    <p:sldId id="281" r:id="rId20"/>
    <p:sldId id="26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7593-3189-05CF-14B2-D00FE4CC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C9497-379F-912E-9A02-E61FDF4E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09B25-FC8E-7790-F758-34DCE123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4B043-84FE-215B-6125-63FD921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99475-202A-BE8E-4740-EC3D9710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28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F347-40FC-480D-6CFD-1CAD9F8E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7A22E6-4AB4-FC5F-38F7-0401E9F6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A1E37-D20F-A220-0924-F8836454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AA19E-BFBC-CA48-2676-33DF71F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7F06-74E5-C0B8-9FBF-D989B4C4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DE6163-CD96-03D1-05AF-BE4FA738C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BD1C8-D191-9DB8-9164-711FCC38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D78A0-BE9F-5BE3-8AD6-E4419820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52970-2DC6-949A-25AB-83DE4C5A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52938-5ADF-631B-6B13-E1A27253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53F03-E90F-FF3A-8758-3BD682E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BDF70-EF7B-28E6-03E4-6E7BF67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4AB9E-5F80-FD98-C572-AA94A883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EB326-D6DE-2C48-FE59-DAA614DE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70ADA-BBC0-469D-22F1-F1729486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0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3125A-80EE-C0AD-628C-07CD4CA8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8B07F-2DEB-FCD5-BFA2-285F72EB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5B9C2-BAF5-C456-6414-6CDB18FE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A0F26-B0BE-BA22-FCA7-ECBE960E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399C4-B49E-9C1A-B94C-73B2E75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9064-16C1-CB84-7F00-47DB0DFA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F6B-6116-CB27-11B1-365EED5C0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62BCA5-C822-4727-20BB-CB4F6FC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FAD5E-9E0F-ABDA-1767-47CBD036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C7C7B-01B2-35D4-282C-681A5E3D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0465E-58CF-EEC9-26C7-A063188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793FF-5994-7D27-B9C3-FA106EE6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2E7A55-EA25-5EB6-92A8-F506D43D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87DE86-80EA-7E00-2F0C-0B4FA3A4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3CCD59-FC6B-C2B5-E1CB-ECABC8FB7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F459D-4032-CE22-E703-EF4515E37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79F239-03BE-CEA5-64DF-6245FB77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DE979-FC5E-3407-0646-159FBA37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10274-4502-7601-93F7-36D16D2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8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CBC89-BE85-98DA-688D-D3BA2919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4CD446-73D8-E17D-456B-A69785EC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2851EC-DA7D-65E6-4B71-3F4C8C20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C2315B-00F3-B7B4-5E00-906C6070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07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53B0DC-5900-5331-7982-9DFDA679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0C15D8-749C-F5F2-DD19-FE4A1EF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08D97-988A-B74A-D51A-BE11D9C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38723-BF75-D280-82DB-8982C2D8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D11E8-7658-FBD8-3C54-7731811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38FAD3-0A3C-6D38-B1CB-57C51606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DE952B-CDA7-D6BB-D322-2DF39F79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FFCDA-8AE1-2AF6-3BF0-2E0E04E8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F7FB21-C0E7-235E-66BB-8266DC1F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F4DA6-0525-5E3B-FFEA-9EAC9ECD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70431-A6E2-948B-7010-93CE9E651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9E196-8089-E5A9-9D36-76CAFB520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B4829-1C4D-C1B1-6937-F321A1E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E5CBC-E137-DFF5-880D-475B67E6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BD1E4-45B2-E28D-BE57-948CC83A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ED7F8-3C88-0DF5-508F-90E3364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CD292-2743-1FA5-08BC-F4B53681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135D4-1803-9296-1BFE-52D5819A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253-5B1F-4E0E-B461-E1807F86BFF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97227-FD8C-0E61-9996-33A0414D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971EF-FA96-8138-E179-C080930CE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9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25592-2B80-55C9-049E-34BCBBB1D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Fachprojekt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D5A18-A99E-28D9-6DEC-4CDB39775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 </a:t>
            </a:r>
            <a:r>
              <a:rPr lang="de-DE" dirty="0" err="1"/>
              <a:t>Seißelberg</a:t>
            </a:r>
            <a:r>
              <a:rPr lang="de-DE" dirty="0"/>
              <a:t>, Gajann Sivarajah, Jan Schulte </a:t>
            </a:r>
          </a:p>
        </p:txBody>
      </p:sp>
    </p:spTree>
    <p:extLst>
      <p:ext uri="{BB962C8B-B14F-4D97-AF65-F5344CB8AC3E}">
        <p14:creationId xmlns:p14="http://schemas.microsoft.com/office/powerpoint/2010/main" val="333022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6DF64F-ABE4-1EF8-76BD-9B4D4CE8D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7" y="1624014"/>
            <a:ext cx="5492440" cy="41671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61242-E0C6-A4A9-A298-C56B7384F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0640" y="1624014"/>
            <a:ext cx="5632950" cy="42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C9A20B-5095-A5C2-5A7C-A91896B7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90688"/>
            <a:ext cx="12192000" cy="40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</a:t>
            </a:r>
            <a:r>
              <a:rPr lang="de-DE" dirty="0"/>
              <a:t>: Concept</a:t>
            </a:r>
            <a:endParaRPr dirty="0"/>
          </a:p>
        </p:txBody>
      </p:sp>
      <p:sp>
        <p:nvSpPr>
          <p:cNvPr id="243" name="Textfeld 7"/>
          <p:cNvSpPr txBox="1"/>
          <p:nvPr/>
        </p:nvSpPr>
        <p:spPr>
          <a:xfrm>
            <a:off x="879290" y="1496450"/>
            <a:ext cx="10321146" cy="489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 dirty="0"/>
              <a:t>Idea: Limit the number of usable Waypoints for the complete run of the algorithm through the topology to k waypoints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Actions: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de-DE" dirty="0"/>
              <a:t>I</a:t>
            </a:r>
            <a:r>
              <a:rPr dirty="0" err="1"/>
              <a:t>mplement</a:t>
            </a:r>
            <a:r>
              <a:rPr dirty="0"/>
              <a:t> parameter for k and counter in the algorithms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de-DE" dirty="0"/>
              <a:t>C</a:t>
            </a:r>
            <a:r>
              <a:rPr dirty="0"/>
              <a:t>heck out results for different values for k and different </a:t>
            </a:r>
            <a:r>
              <a:rPr dirty="0" err="1"/>
              <a:t>topolog</a:t>
            </a:r>
            <a:r>
              <a:rPr lang="de-DE" dirty="0" err="1"/>
              <a:t>ie</a:t>
            </a:r>
            <a:r>
              <a:rPr dirty="0"/>
              <a:t>s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Why this cloud be interesting? - Answers for the questions: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What number of waypoints are useful for such a restriction?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What influence do waypoints actually have on the performance?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grpSp>
        <p:nvGrpSpPr>
          <p:cNvPr id="246" name="Rechteck 6"/>
          <p:cNvGrpSpPr/>
          <p:nvPr/>
        </p:nvGrpSpPr>
        <p:grpSpPr>
          <a:xfrm>
            <a:off x="1" y="0"/>
            <a:ext cx="1500328" cy="365125"/>
            <a:chOff x="0" y="0"/>
            <a:chExt cx="1500326" cy="365125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16018"/>
              <a:ext cx="140253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Topology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GreedyWPO(V,E,D,W,K):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𝒃𝒓𝒆𝒂𝒌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152" t="-19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9563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</a:t>
            </a:r>
            <a:r>
              <a:rPr lang="de-DE" dirty="0" err="1"/>
              <a:t>Node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feld 7"/>
              <p:cNvSpPr txBox="1"/>
              <p:nvPr/>
            </p:nvSpPr>
            <p:spPr>
              <a:xfrm>
                <a:off x="879290" y="1496450"/>
                <a:ext cx="10321146" cy="52014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lang="en-US" dirty="0"/>
                  <a:t>Idea: Each Node can only be used as a waypoint a finite number of times. Counter k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each</a:t>
                </a:r>
                <a:r>
                  <a:rPr lang="en-US" dirty="0"/>
                  <a:t> </a:t>
                </a:r>
                <a:r>
                  <a:rPr lang="en-US" dirty="0" err="1"/>
                  <a:t>Node</a:t>
                </a:r>
                <a:r>
                  <a:rPr lang="en-US" dirty="0"/>
                  <a:t> </a:t>
                </a:r>
                <a:r>
                  <a:rPr lang="en-US" dirty="0" err="1"/>
                  <a:t>can</a:t>
                </a:r>
                <a:r>
                  <a:rPr lang="en-US" dirty="0"/>
                  <a:t> </a:t>
                </a:r>
                <a:r>
                  <a:rPr lang="en-US" dirty="0" err="1"/>
                  <a:t>be</a:t>
                </a:r>
                <a:r>
                  <a:rPr lang="en-US" dirty="0"/>
                  <a:t> </a:t>
                </a:r>
                <a:r>
                  <a:rPr lang="en-US" dirty="0" err="1"/>
                  <a:t>defined</a:t>
                </a:r>
                <a:r>
                  <a:rPr lang="en-US" dirty="0"/>
                  <a:t> homogene </a:t>
                </a:r>
                <a:r>
                  <a:rPr lang="en-US" dirty="0" err="1"/>
                  <a:t>or</a:t>
                </a:r>
                <a:r>
                  <a:rPr lang="en-US" dirty="0"/>
                  <a:t> heterogene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Actions: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𝐶𝑜𝑢𝑛𝑡𝑒𝑟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Check out results for different distributions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different topologies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Why this cloud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What influence do certain distributions of K have on performance?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Can you enforce a certain distribution of waypoints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de-DE" b="0" dirty="0"/>
              </a:p>
              <a:p>
                <a:pPr marL="800100" lvl="1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Ban nodes based on reliability or security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lang="en-US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 xmlns=""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90" y="1496450"/>
                <a:ext cx="10321146" cy="5201424"/>
              </a:xfrm>
              <a:prstGeom prst="rect">
                <a:avLst/>
              </a:prstGeom>
              <a:blipFill>
                <a:blip r:embed="rId2"/>
                <a:stretch>
                  <a:fillRect l="-1359" t="-937" r="-70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-2102"/>
            <a:ext cx="1500330" cy="369330"/>
            <a:chOff x="0" y="-2102"/>
            <a:chExt cx="1500328" cy="36933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-2102"/>
              <a:ext cx="14025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Algorithm </a:t>
              </a:r>
              <a:r>
                <a:rPr lang="de-DE" dirty="0"/>
                <a:t>3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900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de-DE" sz="5500" dirty="0"/>
                  <a:t>GreedyWPO(V,E,D,W,K):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]≤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𝒄𝒐𝒏𝒕𝒊𝒏𝒖𝒆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36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]←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]−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blipFill>
                <a:blip r:embed="rId2"/>
                <a:stretch>
                  <a:fillRect l="-2122" t="-33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70775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287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C03DD-2BF2-2DD6-AD7F-D33958A2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Topology‘s</a:t>
            </a:r>
            <a:r>
              <a:rPr lang="de-DE" dirty="0"/>
              <a:t> </a:t>
            </a:r>
            <a:r>
              <a:rPr lang="de-DE" dirty="0" err="1"/>
              <a:t>susceptibility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waypoints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measurable</a:t>
            </a:r>
            <a:r>
              <a:rPr lang="de-DE" dirty="0"/>
              <a:t> </a:t>
            </a:r>
            <a:r>
              <a:rPr lang="de-DE" dirty="0" err="1"/>
              <a:t>influence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topologies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at all</a:t>
            </a:r>
          </a:p>
          <a:p>
            <a:endParaRPr lang="de-DE" dirty="0"/>
          </a:p>
          <a:p>
            <a:r>
              <a:rPr lang="de-DE" dirty="0"/>
              <a:t>Future </a:t>
            </a:r>
            <a:r>
              <a:rPr lang="de-DE" dirty="0" err="1"/>
              <a:t>Idea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Combine all </a:t>
            </a:r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constraints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1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– Future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21F6B1-F373-5D97-06BD-75065822BFDA}"/>
              </a:ext>
            </a:extLst>
          </p:cNvPr>
          <p:cNvSpPr/>
          <p:nvPr/>
        </p:nvSpPr>
        <p:spPr>
          <a:xfrm>
            <a:off x="1171575" y="1619250"/>
            <a:ext cx="10182225" cy="142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7FC59-9261-19DA-2111-03DE74C8BD8E}"/>
              </a:ext>
            </a:extLst>
          </p:cNvPr>
          <p:cNvSpPr txBox="1"/>
          <p:nvPr/>
        </p:nvSpPr>
        <p:spPr>
          <a:xfrm>
            <a:off x="1171575" y="1434584"/>
            <a:ext cx="9239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ALG1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B46FC4B-AEF4-DC03-F867-ABD037E4BC57}"/>
              </a:ext>
            </a:extLst>
          </p:cNvPr>
          <p:cNvSpPr/>
          <p:nvPr/>
        </p:nvSpPr>
        <p:spPr>
          <a:xfrm>
            <a:off x="1476375" y="1949410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97C26CE-4D6F-AE08-8CE6-6685E1207E4A}"/>
              </a:ext>
            </a:extLst>
          </p:cNvPr>
          <p:cNvSpPr txBox="1"/>
          <p:nvPr/>
        </p:nvSpPr>
        <p:spPr>
          <a:xfrm>
            <a:off x="2457450" y="1900714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Benefit: Eliminate upper limit of possibly generated waypoints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F6E53D3-E7CF-9BE4-A374-42FF61E6258D}"/>
              </a:ext>
            </a:extLst>
          </p:cNvPr>
          <p:cNvSpPr/>
          <p:nvPr/>
        </p:nvSpPr>
        <p:spPr>
          <a:xfrm>
            <a:off x="1476375" y="2560935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FB9A370-57A2-5246-2ABD-66DCE5567681}"/>
              </a:ext>
            </a:extLst>
          </p:cNvPr>
          <p:cNvSpPr txBox="1"/>
          <p:nvPr/>
        </p:nvSpPr>
        <p:spPr>
          <a:xfrm>
            <a:off x="2457450" y="2512239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waypoints</a:t>
            </a:r>
            <a:r>
              <a:rPr lang="de-DE" dirty="0"/>
              <a:t> per </a:t>
            </a:r>
            <a:r>
              <a:rPr lang="de-DE" dirty="0" err="1"/>
              <a:t>iteration</a:t>
            </a:r>
            <a:r>
              <a:rPr lang="de-DE" dirty="0"/>
              <a:t> not </a:t>
            </a:r>
            <a:r>
              <a:rPr lang="de-DE" dirty="0" err="1"/>
              <a:t>predictable</a:t>
            </a:r>
            <a:r>
              <a:rPr lang="de-DE" dirty="0"/>
              <a:t>=&gt;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919555-CD49-E9FF-B0CC-CE40B707039E}"/>
              </a:ext>
            </a:extLst>
          </p:cNvPr>
          <p:cNvSpPr/>
          <p:nvPr/>
        </p:nvSpPr>
        <p:spPr>
          <a:xfrm>
            <a:off x="1171575" y="3334764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C77D35E-6DD1-3D97-283D-F8204C668656}"/>
              </a:ext>
            </a:extLst>
          </p:cNvPr>
          <p:cNvSpPr txBox="1"/>
          <p:nvPr/>
        </p:nvSpPr>
        <p:spPr>
          <a:xfrm>
            <a:off x="1171575" y="3150097"/>
            <a:ext cx="9239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ALG2</a:t>
            </a:r>
            <a:endParaRPr lang="de-DE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1C338B4B-5085-B600-3BC8-24166AFA8896}"/>
              </a:ext>
            </a:extLst>
          </p:cNvPr>
          <p:cNvSpPr/>
          <p:nvPr/>
        </p:nvSpPr>
        <p:spPr>
          <a:xfrm>
            <a:off x="1476375" y="3664923"/>
            <a:ext cx="762000" cy="2913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727DAFB-A714-E8B6-E6D2-901F534D70D4}"/>
              </a:ext>
            </a:extLst>
          </p:cNvPr>
          <p:cNvSpPr txBox="1"/>
          <p:nvPr/>
        </p:nvSpPr>
        <p:spPr>
          <a:xfrm>
            <a:off x="2457450" y="3616227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Keep </a:t>
            </a:r>
            <a:r>
              <a:rPr lang="de-DE" dirty="0" err="1"/>
              <a:t>iteration</a:t>
            </a:r>
            <a:r>
              <a:rPr lang="de-DE" dirty="0"/>
              <a:t> high, but </a:t>
            </a:r>
            <a:r>
              <a:rPr lang="de-DE" dirty="0" err="1"/>
              <a:t>cap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18ABD63-35F5-FD51-E995-87337C9278CD}"/>
              </a:ext>
            </a:extLst>
          </p:cNvPr>
          <p:cNvSpPr/>
          <p:nvPr/>
        </p:nvSpPr>
        <p:spPr>
          <a:xfrm>
            <a:off x="1476375" y="4276448"/>
            <a:ext cx="762000" cy="29133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712334D-0335-7F09-628D-6BF401CAAC00}"/>
              </a:ext>
            </a:extLst>
          </p:cNvPr>
          <p:cNvSpPr txBox="1"/>
          <p:nvPr/>
        </p:nvSpPr>
        <p:spPr>
          <a:xfrm>
            <a:off x="2457450" y="4227752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Risk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cutting</a:t>
            </a:r>
            <a:r>
              <a:rPr lang="de-DE" dirty="0"/>
              <a:t> off „</a:t>
            </a:r>
            <a:r>
              <a:rPr lang="de-DE" dirty="0" err="1"/>
              <a:t>desirable</a:t>
            </a:r>
            <a:r>
              <a:rPr lang="de-DE" dirty="0"/>
              <a:t>“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065671-3BCF-BB68-7A13-E579BA9D0967}"/>
              </a:ext>
            </a:extLst>
          </p:cNvPr>
          <p:cNvSpPr/>
          <p:nvPr/>
        </p:nvSpPr>
        <p:spPr>
          <a:xfrm>
            <a:off x="1171575" y="5045831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4053A6-A18C-6E90-A101-61CAA0C5D6CC}"/>
              </a:ext>
            </a:extLst>
          </p:cNvPr>
          <p:cNvSpPr txBox="1"/>
          <p:nvPr/>
        </p:nvSpPr>
        <p:spPr>
          <a:xfrm>
            <a:off x="1171575" y="4861165"/>
            <a:ext cx="9239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ALG3</a:t>
            </a:r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64D4399B-F240-F1CA-9411-3B3721167A34}"/>
              </a:ext>
            </a:extLst>
          </p:cNvPr>
          <p:cNvSpPr/>
          <p:nvPr/>
        </p:nvSpPr>
        <p:spPr>
          <a:xfrm>
            <a:off x="1476375" y="5375991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0A93F76-BED9-8EDB-348A-C59C4AE4966F}"/>
              </a:ext>
            </a:extLst>
          </p:cNvPr>
          <p:cNvSpPr txBox="1"/>
          <p:nvPr/>
        </p:nvSpPr>
        <p:spPr>
          <a:xfrm>
            <a:off x="2457450" y="5327295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</a:t>
            </a:r>
            <a:r>
              <a:rPr lang="de-DE" dirty="0" err="1"/>
              <a:t>Etch</a:t>
            </a:r>
            <a:r>
              <a:rPr lang="de-DE" dirty="0"/>
              <a:t> </a:t>
            </a:r>
            <a:r>
              <a:rPr lang="de-DE" dirty="0" err="1"/>
              <a:t>prioritisation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waypoint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2ED63923-796B-6CAC-B89D-D7160F97789F}"/>
              </a:ext>
            </a:extLst>
          </p:cNvPr>
          <p:cNvSpPr/>
          <p:nvPr/>
        </p:nvSpPr>
        <p:spPr>
          <a:xfrm>
            <a:off x="1476375" y="5987516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7C8359C-FC4D-80D5-AAE4-861E8E0A795B}"/>
              </a:ext>
            </a:extLst>
          </p:cNvPr>
          <p:cNvSpPr txBox="1"/>
          <p:nvPr/>
        </p:nvSpPr>
        <p:spPr>
          <a:xfrm>
            <a:off x="2457450" y="5938820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criterias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a </a:t>
            </a:r>
            <a:r>
              <a:rPr lang="de-DE" dirty="0" err="1"/>
              <a:t>distribution</a:t>
            </a:r>
            <a:r>
              <a:rPr lang="de-DE" dirty="0"/>
              <a:t>?</a:t>
            </a:r>
          </a:p>
        </p:txBody>
      </p:sp>
      <p:sp>
        <p:nvSpPr>
          <p:cNvPr id="44" name="Kreuz 43">
            <a:extLst>
              <a:ext uri="{FF2B5EF4-FFF2-40B4-BE49-F238E27FC236}">
                <a16:creationId xmlns:a16="http://schemas.microsoft.com/office/drawing/2014/main" id="{A94304BB-C4A7-0420-DBC7-5A1129209F03}"/>
              </a:ext>
            </a:extLst>
          </p:cNvPr>
          <p:cNvSpPr/>
          <p:nvPr/>
        </p:nvSpPr>
        <p:spPr>
          <a:xfrm>
            <a:off x="538162" y="3048796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Kreuz 44">
            <a:extLst>
              <a:ext uri="{FF2B5EF4-FFF2-40B4-BE49-F238E27FC236}">
                <a16:creationId xmlns:a16="http://schemas.microsoft.com/office/drawing/2014/main" id="{A9E18252-7A43-3D99-3E11-5FBD9CCBC366}"/>
              </a:ext>
            </a:extLst>
          </p:cNvPr>
          <p:cNvSpPr/>
          <p:nvPr/>
        </p:nvSpPr>
        <p:spPr>
          <a:xfrm>
            <a:off x="538162" y="4764368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0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–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1B45-D823-A0AE-6C7D-759B4231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Distribution</a:t>
            </a: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Public Repository on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preconfigured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VM-Image</a:t>
            </a: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Execution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errors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high(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expected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runtime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algorithms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were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added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existing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plots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plots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3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3A03A-3F62-A5A3-D786-6E8DB62B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- Plots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161EC-D9F2-1BD2-522B-54935B59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71650"/>
            <a:ext cx="5339082" cy="3981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4EA458-475B-1F63-311D-64BFECE74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6790" y="1771650"/>
            <a:ext cx="530567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FE46-E3DF-4C24-9233-D380C5D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1CA1C-0043-AE66-1D26-FE3EE9D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Foundation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1 : </a:t>
            </a:r>
            <a:r>
              <a:rPr lang="de-DE" dirty="0" err="1"/>
              <a:t>kWPO-JointHeur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2 : </a:t>
            </a:r>
            <a:r>
              <a:rPr lang="de-DE" dirty="0" err="1"/>
              <a:t>Topo_kWP-JointHeur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3 : </a:t>
            </a:r>
            <a:r>
              <a:rPr lang="de-DE" dirty="0" err="1"/>
              <a:t>Nodes_kWP-JointHeur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Other Group</a:t>
            </a:r>
          </a:p>
        </p:txBody>
      </p:sp>
    </p:spTree>
    <p:extLst>
      <p:ext uri="{BB962C8B-B14F-4D97-AF65-F5344CB8AC3E}">
        <p14:creationId xmlns:p14="http://schemas.microsoft.com/office/powerpoint/2010/main" val="2041517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A9CC6-6256-F528-A4E7-E8FA919A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5E7D0-0083-4E7E-E8FA-20B3A0B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[1]: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2</a:t>
            </a:r>
          </a:p>
          <a:p>
            <a:r>
              <a:rPr lang="de-DE" sz="1800" dirty="0"/>
              <a:t>[2]: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792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Foundation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Network Instance: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𝑁𝑜𝑑𝑒𝑠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𝑆𝑒𝑡𝑡𝑖𝑛𝑔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𝐷𝑒𝑚𝑎𝑛𝑑𝑠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Base-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JointHeur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[1]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Target 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MLU</a:t>
                </a: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Focus: Control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amount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generated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waypoints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7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5A0E1379-8131-14BC-9E7D-0DFE37A603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2CFCF9-CCCC-F0AA-9DD6-D615315A7341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8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feld 120">
            <a:extLst>
              <a:ext uri="{FF2B5EF4-FFF2-40B4-BE49-F238E27FC236}">
                <a16:creationId xmlns:a16="http://schemas.microsoft.com/office/drawing/2014/main" id="{368EC551-5146-20C6-F7B2-4716BB48AE96}"/>
              </a:ext>
            </a:extLst>
          </p:cNvPr>
          <p:cNvSpPr txBox="1"/>
          <p:nvPr/>
        </p:nvSpPr>
        <p:spPr>
          <a:xfrm>
            <a:off x="5585327" y="1774567"/>
            <a:ext cx="53207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Allow</a:t>
            </a:r>
            <a:r>
              <a:rPr lang="de-DE" sz="2000" dirty="0"/>
              <a:t> multiple </a:t>
            </a:r>
            <a:r>
              <a:rPr lang="de-DE" sz="2000" dirty="0" err="1"/>
              <a:t>waypoints</a:t>
            </a:r>
            <a:r>
              <a:rPr lang="de-DE" sz="2000" dirty="0"/>
              <a:t> per </a:t>
            </a:r>
            <a:r>
              <a:rPr lang="de-DE" sz="2000" dirty="0" err="1"/>
              <a:t>demand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DDE810C-3AF3-5671-B238-C955BC3A5D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F05230-FEA6-46C8-642D-BD708B7E5B8A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409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F5238AEC-D367-546B-3089-BB8DF4E87E8D}"/>
              </a:ext>
            </a:extLst>
          </p:cNvPr>
          <p:cNvSpPr/>
          <p:nvPr/>
        </p:nvSpPr>
        <p:spPr>
          <a:xfrm>
            <a:off x="5385301" y="1832045"/>
            <a:ext cx="4111123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EC9F70A-95D2-F9A9-92D7-F95ED2565B43}"/>
              </a:ext>
            </a:extLst>
          </p:cNvPr>
          <p:cNvSpPr/>
          <p:nvPr/>
        </p:nvSpPr>
        <p:spPr>
          <a:xfrm>
            <a:off x="5880635" y="2656313"/>
            <a:ext cx="3120454" cy="4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C9192EC-E3B5-F51F-8F29-BB8D91F34323}"/>
              </a:ext>
            </a:extLst>
          </p:cNvPr>
          <p:cNvSpPr/>
          <p:nvPr/>
        </p:nvSpPr>
        <p:spPr>
          <a:xfrm>
            <a:off x="6478938" y="4229753"/>
            <a:ext cx="1806266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F3699DF-9066-9C11-CA76-952BA6CD110B}"/>
              </a:ext>
            </a:extLst>
          </p:cNvPr>
          <p:cNvSpPr txBox="1"/>
          <p:nvPr/>
        </p:nvSpPr>
        <p:spPr>
          <a:xfrm>
            <a:off x="5333052" y="1688813"/>
            <a:ext cx="1760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kWPO-JointHeur</a:t>
            </a:r>
            <a:endParaRPr lang="de-DE" dirty="0"/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F7B7E3D5-0435-53B9-BA02-F11F557F5FF8}"/>
              </a:ext>
            </a:extLst>
          </p:cNvPr>
          <p:cNvSpPr/>
          <p:nvPr/>
        </p:nvSpPr>
        <p:spPr>
          <a:xfrm>
            <a:off x="6667540" y="2058145"/>
            <a:ext cx="321398" cy="615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/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blipFill>
                <a:blip r:embed="rId7"/>
                <a:stretch>
                  <a:fillRect r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3D18BF79-DFD3-ECD9-0206-29540B67CF68}"/>
              </a:ext>
            </a:extLst>
          </p:cNvPr>
          <p:cNvSpPr/>
          <p:nvPr/>
        </p:nvSpPr>
        <p:spPr>
          <a:xfrm>
            <a:off x="6667540" y="3082380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Pfeil: nach unten 55">
            <a:extLst>
              <a:ext uri="{FF2B5EF4-FFF2-40B4-BE49-F238E27FC236}">
                <a16:creationId xmlns:a16="http://schemas.microsoft.com/office/drawing/2014/main" id="{FA82D4D6-400F-D3A8-7C2F-5927304A8418}"/>
              </a:ext>
            </a:extLst>
          </p:cNvPr>
          <p:cNvSpPr/>
          <p:nvPr/>
        </p:nvSpPr>
        <p:spPr>
          <a:xfrm>
            <a:off x="7901692" y="3077438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/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blipFill>
                <a:blip r:embed="rId8"/>
                <a:stretch>
                  <a:fillRect r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/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blipFill>
                <a:blip r:embed="rId9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7795ECDB-A578-31BE-1789-2967F6966B64}"/>
              </a:ext>
            </a:extLst>
          </p:cNvPr>
          <p:cNvSpPr/>
          <p:nvPr/>
        </p:nvSpPr>
        <p:spPr>
          <a:xfrm>
            <a:off x="6106589" y="3670664"/>
            <a:ext cx="2682237" cy="2048400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23D9275-4676-3B48-4824-F554968B07FE}"/>
              </a:ext>
            </a:extLst>
          </p:cNvPr>
          <p:cNvCxnSpPr>
            <a:cxnSpLocks/>
          </p:cNvCxnSpPr>
          <p:nvPr/>
        </p:nvCxnSpPr>
        <p:spPr>
          <a:xfrm>
            <a:off x="7901782" y="5224625"/>
            <a:ext cx="0" cy="2340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5AB6275-307A-7F3E-D48A-AB9F4C44AD79}"/>
              </a:ext>
            </a:extLst>
          </p:cNvPr>
          <p:cNvCxnSpPr>
            <a:cxnSpLocks/>
          </p:cNvCxnSpPr>
          <p:nvPr/>
        </p:nvCxnSpPr>
        <p:spPr>
          <a:xfrm flipH="1" flipV="1">
            <a:off x="7914309" y="5444904"/>
            <a:ext cx="560261" cy="1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DDDC0812-CA5E-A4E3-553F-0101E5B69E4D}"/>
              </a:ext>
            </a:extLst>
          </p:cNvPr>
          <p:cNvCxnSpPr>
            <a:cxnSpLocks/>
          </p:cNvCxnSpPr>
          <p:nvPr/>
        </p:nvCxnSpPr>
        <p:spPr>
          <a:xfrm>
            <a:off x="8469854" y="3785441"/>
            <a:ext cx="0" cy="1652990"/>
          </a:xfrm>
          <a:prstGeom prst="line">
            <a:avLst/>
          </a:prstGeom>
          <a:ln w="63500" cap="rnd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CDA8123-2689-614D-0AC5-6727CE28093F}"/>
              </a:ext>
            </a:extLst>
          </p:cNvPr>
          <p:cNvCxnSpPr>
            <a:cxnSpLocks/>
          </p:cNvCxnSpPr>
          <p:nvPr/>
        </p:nvCxnSpPr>
        <p:spPr>
          <a:xfrm>
            <a:off x="7914309" y="3785441"/>
            <a:ext cx="55554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8063BE1-C1AE-4ED4-92F8-FDF4524EF39B}"/>
              </a:ext>
            </a:extLst>
          </p:cNvPr>
          <p:cNvCxnSpPr>
            <a:cxnSpLocks/>
          </p:cNvCxnSpPr>
          <p:nvPr/>
        </p:nvCxnSpPr>
        <p:spPr>
          <a:xfrm>
            <a:off x="7914309" y="3790175"/>
            <a:ext cx="0" cy="439578"/>
          </a:xfrm>
          <a:prstGeom prst="straightConnector1">
            <a:avLst/>
          </a:prstGeom>
          <a:ln w="635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9D81073C-FF73-153F-9464-E7B491EEBE2F}"/>
              </a:ext>
            </a:extLst>
          </p:cNvPr>
          <p:cNvSpPr/>
          <p:nvPr/>
        </p:nvSpPr>
        <p:spPr>
          <a:xfrm>
            <a:off x="6667541" y="5220712"/>
            <a:ext cx="321398" cy="1136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2FAB65FE-B501-BAC1-3C32-B580FE232DFA}"/>
              </a:ext>
            </a:extLst>
          </p:cNvPr>
          <p:cNvSpPr/>
          <p:nvPr/>
        </p:nvSpPr>
        <p:spPr>
          <a:xfrm>
            <a:off x="7730863" y="5210828"/>
            <a:ext cx="318351" cy="1142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5FCEA99-D134-74F1-6C3A-A4E977866D05}"/>
              </a:ext>
            </a:extLst>
          </p:cNvPr>
          <p:cNvSpPr txBox="1"/>
          <p:nvPr/>
        </p:nvSpPr>
        <p:spPr>
          <a:xfrm rot="5400000">
            <a:off x="8311282" y="4128753"/>
            <a:ext cx="9942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K- </a:t>
            </a:r>
            <a:r>
              <a:rPr lang="de-DE" sz="1600" b="1" dirty="0" err="1"/>
              <a:t>times</a:t>
            </a:r>
            <a:endParaRPr lang="de-DE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/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/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/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EE678764-9B24-2EC3-048D-1FA09B460C35}"/>
              </a:ext>
            </a:extLst>
          </p:cNvPr>
          <p:cNvSpPr/>
          <p:nvPr/>
        </p:nvSpPr>
        <p:spPr>
          <a:xfrm>
            <a:off x="4476750" y="3670664"/>
            <a:ext cx="739290" cy="559089"/>
          </a:xfrm>
          <a:prstGeom prst="rightArrow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/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𝐻𝑒𝑢𝑟𝑂𝑆𝑃𝐹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𝐽𝑜𝑖𝑛𝑡𝐻𝑒𝑢𝑟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   </a:t>
                </a:r>
              </a:p>
            </p:txBody>
          </p:sp>
        </mc:Choice>
        <mc:Fallback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blipFill>
                <a:blip r:embed="rId13"/>
                <a:stretch>
                  <a:fillRect r="-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 40">
            <a:extLst>
              <a:ext uri="{FF2B5EF4-FFF2-40B4-BE49-F238E27FC236}">
                <a16:creationId xmlns:a16="http://schemas.microsoft.com/office/drawing/2014/main" id="{80DA7E27-3B7A-98B5-2AE9-8AE7E3BE7A5A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4E4222C-5857-2B5F-DC6C-7A9031E2DA97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185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4AEFDB-5DE4-67E6-102E-BDEC6095BB74}"/>
              </a:ext>
            </a:extLst>
          </p:cNvPr>
          <p:cNvSpPr txBox="1"/>
          <p:nvPr/>
        </p:nvSpPr>
        <p:spPr>
          <a:xfrm>
            <a:off x="6033002" y="1809750"/>
            <a:ext cx="5320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Order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demands</a:t>
            </a:r>
            <a:r>
              <a:rPr lang="de-DE" sz="2000" dirty="0"/>
              <a:t> </a:t>
            </a:r>
            <a:r>
              <a:rPr lang="de-DE" sz="2000" dirty="0" err="1"/>
              <a:t>influences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Use </a:t>
            </a:r>
            <a:r>
              <a:rPr lang="de-DE" sz="2000" dirty="0" err="1"/>
              <a:t>topology-dependent</a:t>
            </a:r>
            <a:r>
              <a:rPr lang="de-DE" sz="2000" dirty="0"/>
              <a:t> </a:t>
            </a:r>
            <a:r>
              <a:rPr lang="de-DE" sz="2000" dirty="0" err="1"/>
              <a:t>criteria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817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5BB98AE-A339-EE9F-6FCF-B0EB69E1C40C}"/>
              </a:ext>
            </a:extLst>
          </p:cNvPr>
          <p:cNvSpPr/>
          <p:nvPr/>
        </p:nvSpPr>
        <p:spPr>
          <a:xfrm>
            <a:off x="69322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CB6D75-4957-0F79-4B63-D47778F07B39}"/>
              </a:ext>
            </a:extLst>
          </p:cNvPr>
          <p:cNvSpPr/>
          <p:nvPr/>
        </p:nvSpPr>
        <p:spPr>
          <a:xfrm>
            <a:off x="72102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1F554FC-4C58-6D30-256A-33145D02B099}"/>
              </a:ext>
            </a:extLst>
          </p:cNvPr>
          <p:cNvSpPr/>
          <p:nvPr/>
        </p:nvSpPr>
        <p:spPr>
          <a:xfrm rot="16200000">
            <a:off x="67072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EFB5DEC-ECEC-8307-9D1B-FDF594603499}"/>
              </a:ext>
            </a:extLst>
          </p:cNvPr>
          <p:cNvSpPr/>
          <p:nvPr/>
        </p:nvSpPr>
        <p:spPr>
          <a:xfrm>
            <a:off x="72102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F251228-0254-D79E-4011-A2523730EE6A}"/>
              </a:ext>
            </a:extLst>
          </p:cNvPr>
          <p:cNvSpPr/>
          <p:nvPr/>
        </p:nvSpPr>
        <p:spPr>
          <a:xfrm rot="16200000">
            <a:off x="77131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F104E2-57F1-E692-D2DD-D571C63B5719}"/>
              </a:ext>
            </a:extLst>
          </p:cNvPr>
          <p:cNvSpPr/>
          <p:nvPr/>
        </p:nvSpPr>
        <p:spPr>
          <a:xfrm>
            <a:off x="100183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491EA47-A4CE-D9EC-3CC6-5E10D58093BA}"/>
              </a:ext>
            </a:extLst>
          </p:cNvPr>
          <p:cNvSpPr/>
          <p:nvPr/>
        </p:nvSpPr>
        <p:spPr>
          <a:xfrm>
            <a:off x="102963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A0AD14-CE28-43F3-2643-09DEC7DEFB40}"/>
              </a:ext>
            </a:extLst>
          </p:cNvPr>
          <p:cNvSpPr/>
          <p:nvPr/>
        </p:nvSpPr>
        <p:spPr>
          <a:xfrm rot="16200000">
            <a:off x="97933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BF53332-6275-A713-E6BC-E1218A8EF5C2}"/>
              </a:ext>
            </a:extLst>
          </p:cNvPr>
          <p:cNvSpPr/>
          <p:nvPr/>
        </p:nvSpPr>
        <p:spPr>
          <a:xfrm>
            <a:off x="102963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9DF68C5-B533-4B7C-1A56-B93C6EA99C99}"/>
              </a:ext>
            </a:extLst>
          </p:cNvPr>
          <p:cNvSpPr/>
          <p:nvPr/>
        </p:nvSpPr>
        <p:spPr>
          <a:xfrm rot="16200000">
            <a:off x="107992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119641E-A6D1-73B7-97B3-A1D74B5060F7}"/>
              </a:ext>
            </a:extLst>
          </p:cNvPr>
          <p:cNvSpPr/>
          <p:nvPr/>
        </p:nvSpPr>
        <p:spPr>
          <a:xfrm>
            <a:off x="69322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ECEC1F7-4DD5-289C-38B5-1C97B56C7A08}"/>
              </a:ext>
            </a:extLst>
          </p:cNvPr>
          <p:cNvSpPr/>
          <p:nvPr/>
        </p:nvSpPr>
        <p:spPr>
          <a:xfrm>
            <a:off x="71652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6902AE6-D584-4D63-616E-FC089B6C8EAB}"/>
              </a:ext>
            </a:extLst>
          </p:cNvPr>
          <p:cNvSpPr/>
          <p:nvPr/>
        </p:nvSpPr>
        <p:spPr>
          <a:xfrm rot="16200000">
            <a:off x="6662251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8AECA5E-A87B-90F7-1DF9-D9231D01757B}"/>
              </a:ext>
            </a:extLst>
          </p:cNvPr>
          <p:cNvSpPr/>
          <p:nvPr/>
        </p:nvSpPr>
        <p:spPr>
          <a:xfrm>
            <a:off x="71652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A4A41A7-1297-00AA-8695-413B7A7B4404}"/>
              </a:ext>
            </a:extLst>
          </p:cNvPr>
          <p:cNvSpPr/>
          <p:nvPr/>
        </p:nvSpPr>
        <p:spPr>
          <a:xfrm rot="16200000">
            <a:off x="7704194" y="2278453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11A9097-57D4-5CBF-B576-BB36AA1AC269}"/>
              </a:ext>
            </a:extLst>
          </p:cNvPr>
          <p:cNvSpPr/>
          <p:nvPr/>
        </p:nvSpPr>
        <p:spPr>
          <a:xfrm>
            <a:off x="100183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61399B1-4AF8-D734-5CCA-2C4D6BDD1823}"/>
              </a:ext>
            </a:extLst>
          </p:cNvPr>
          <p:cNvSpPr/>
          <p:nvPr/>
        </p:nvSpPr>
        <p:spPr>
          <a:xfrm>
            <a:off x="102513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B2473BF-A89C-B40C-8E1F-65AD50440628}"/>
              </a:ext>
            </a:extLst>
          </p:cNvPr>
          <p:cNvSpPr/>
          <p:nvPr/>
        </p:nvSpPr>
        <p:spPr>
          <a:xfrm rot="16200000">
            <a:off x="9784351" y="2283466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7AD48D7-E104-5D11-5F5B-EBC0A85DBABC}"/>
              </a:ext>
            </a:extLst>
          </p:cNvPr>
          <p:cNvSpPr/>
          <p:nvPr/>
        </p:nvSpPr>
        <p:spPr>
          <a:xfrm>
            <a:off x="102513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FB8B5E6-19FD-424B-B9F2-9482CCC368F9}"/>
              </a:ext>
            </a:extLst>
          </p:cNvPr>
          <p:cNvSpPr/>
          <p:nvPr/>
        </p:nvSpPr>
        <p:spPr>
          <a:xfrm rot="16200000">
            <a:off x="10754294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1358B59-B591-BEC1-C123-AA969D4D0C7A}"/>
              </a:ext>
            </a:extLst>
          </p:cNvPr>
          <p:cNvSpPr/>
          <p:nvPr/>
        </p:nvSpPr>
        <p:spPr>
          <a:xfrm>
            <a:off x="8510883" y="355788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670A1E0-9B32-C79E-21CD-CF160899C384}"/>
              </a:ext>
            </a:extLst>
          </p:cNvPr>
          <p:cNvSpPr/>
          <p:nvPr/>
        </p:nvSpPr>
        <p:spPr>
          <a:xfrm rot="2468309">
            <a:off x="9809932" y="2570949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6D6E47F-9E09-6B0E-6C47-CDF1B3EF598A}"/>
              </a:ext>
            </a:extLst>
          </p:cNvPr>
          <p:cNvSpPr/>
          <p:nvPr/>
        </p:nvSpPr>
        <p:spPr>
          <a:xfrm rot="8019904">
            <a:off x="7668192" y="2536712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A8E80A0-F8D4-C583-B8A7-CF33EB9D279A}"/>
              </a:ext>
            </a:extLst>
          </p:cNvPr>
          <p:cNvSpPr/>
          <p:nvPr/>
        </p:nvSpPr>
        <p:spPr>
          <a:xfrm>
            <a:off x="9548542" y="3136313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56A04D-BC73-E285-B9CC-7F814BA0728D}"/>
              </a:ext>
            </a:extLst>
          </p:cNvPr>
          <p:cNvSpPr/>
          <p:nvPr/>
        </p:nvSpPr>
        <p:spPr>
          <a:xfrm>
            <a:off x="7946549" y="3068098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61E8DD3-3532-4039-2C0E-EF93325825CA}"/>
              </a:ext>
            </a:extLst>
          </p:cNvPr>
          <p:cNvSpPr/>
          <p:nvPr/>
        </p:nvSpPr>
        <p:spPr>
          <a:xfrm rot="13570017">
            <a:off x="7688471" y="4369383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53F05AD-2E62-9B50-EC4C-50FEAB30321D}"/>
              </a:ext>
            </a:extLst>
          </p:cNvPr>
          <p:cNvSpPr/>
          <p:nvPr/>
        </p:nvSpPr>
        <p:spPr>
          <a:xfrm rot="18879134">
            <a:off x="9816892" y="4368855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671F412-B951-FF9A-AA77-C00BB26B9704}"/>
              </a:ext>
            </a:extLst>
          </p:cNvPr>
          <p:cNvSpPr/>
          <p:nvPr/>
        </p:nvSpPr>
        <p:spPr>
          <a:xfrm>
            <a:off x="7938194" y="4343842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7B3A747-0A73-8B88-1AD3-E98EEDB5E457}"/>
              </a:ext>
            </a:extLst>
          </p:cNvPr>
          <p:cNvSpPr/>
          <p:nvPr/>
        </p:nvSpPr>
        <p:spPr>
          <a:xfrm>
            <a:off x="9479326" y="4339500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A0AD95-98FD-94C9-A7E5-5ECC3E633B57}"/>
              </a:ext>
            </a:extLst>
          </p:cNvPr>
          <p:cNvSpPr txBox="1"/>
          <p:nvPr/>
        </p:nvSpPr>
        <p:spPr>
          <a:xfrm>
            <a:off x="7118451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2344712-557B-EA0F-10F6-29E025DDC254}"/>
              </a:ext>
            </a:extLst>
          </p:cNvPr>
          <p:cNvCxnSpPr>
            <a:cxnSpLocks/>
          </p:cNvCxnSpPr>
          <p:nvPr/>
        </p:nvCxnSpPr>
        <p:spPr>
          <a:xfrm>
            <a:off x="10251322" y="1710295"/>
            <a:ext cx="1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465BC-084D-9FF2-F1DA-2A5B98DBCB44}"/>
              </a:ext>
            </a:extLst>
          </p:cNvPr>
          <p:cNvSpPr txBox="1"/>
          <p:nvPr/>
        </p:nvSpPr>
        <p:spPr>
          <a:xfrm>
            <a:off x="10206117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/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blipFill>
                <a:blip r:embed="rId3"/>
                <a:stretch>
                  <a:fillRect r="-422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feld 59">
            <a:extLst>
              <a:ext uri="{FF2B5EF4-FFF2-40B4-BE49-F238E27FC236}">
                <a16:creationId xmlns:a16="http://schemas.microsoft.com/office/drawing/2014/main" id="{8C6A9283-3333-D755-F8F6-97E892D0F26F}"/>
              </a:ext>
            </a:extLst>
          </p:cNvPr>
          <p:cNvSpPr txBox="1"/>
          <p:nvPr/>
        </p:nvSpPr>
        <p:spPr>
          <a:xfrm>
            <a:off x="7118451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477D29D-E509-A8C7-525B-D259FDDB019E}"/>
              </a:ext>
            </a:extLst>
          </p:cNvPr>
          <p:cNvSpPr txBox="1"/>
          <p:nvPr/>
        </p:nvSpPr>
        <p:spPr>
          <a:xfrm>
            <a:off x="10209298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EA8790E-7283-BEA2-EF28-267566DE8B3D}"/>
              </a:ext>
            </a:extLst>
          </p:cNvPr>
          <p:cNvCxnSpPr/>
          <p:nvPr/>
        </p:nvCxnSpPr>
        <p:spPr>
          <a:xfrm>
            <a:off x="6106153" y="3849186"/>
            <a:ext cx="5736974" cy="0"/>
          </a:xfrm>
          <a:prstGeom prst="line">
            <a:avLst/>
          </a:prstGeom>
          <a:ln w="25400" cmpd="sng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34402DC4-2E02-6E66-534E-9B0DDDB0740A}"/>
              </a:ext>
            </a:extLst>
          </p:cNvPr>
          <p:cNvSpPr txBox="1"/>
          <p:nvPr/>
        </p:nvSpPr>
        <p:spPr>
          <a:xfrm>
            <a:off x="9729515" y="3490592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Stärkere Entlastung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8F46795-6070-A091-CDC0-53FCA6B12746}"/>
              </a:ext>
            </a:extLst>
          </p:cNvPr>
          <p:cNvSpPr txBox="1"/>
          <p:nvPr/>
        </p:nvSpPr>
        <p:spPr>
          <a:xfrm>
            <a:off x="9401175" y="3844621"/>
            <a:ext cx="249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Schwächere Entlastung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F194D1-90A4-CF55-10CE-95FBEEBB4D32}"/>
              </a:ext>
            </a:extLst>
          </p:cNvPr>
          <p:cNvSpPr txBox="1"/>
          <p:nvPr/>
        </p:nvSpPr>
        <p:spPr>
          <a:xfrm>
            <a:off x="8620126" y="3690733"/>
            <a:ext cx="4927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WP</a:t>
            </a:r>
          </a:p>
        </p:txBody>
      </p:sp>
      <p:sp>
        <p:nvSpPr>
          <p:cNvPr id="53" name="Pfeil: nach oben gekrümmt 52">
            <a:extLst>
              <a:ext uri="{FF2B5EF4-FFF2-40B4-BE49-F238E27FC236}">
                <a16:creationId xmlns:a16="http://schemas.microsoft.com/office/drawing/2014/main" id="{3F1458B7-8F24-164E-6EE1-A1FFB498B15D}"/>
              </a:ext>
            </a:extLst>
          </p:cNvPr>
          <p:cNvSpPr/>
          <p:nvPr/>
        </p:nvSpPr>
        <p:spPr>
          <a:xfrm>
            <a:off x="7946549" y="3136313"/>
            <a:ext cx="1864201" cy="591364"/>
          </a:xfrm>
          <a:prstGeom prst="curvedUpArrow">
            <a:avLst>
              <a:gd name="adj1" fmla="val 40855"/>
              <a:gd name="adj2" fmla="val 54871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Pfeil: nach unten gekrümmt 51">
            <a:extLst>
              <a:ext uri="{FF2B5EF4-FFF2-40B4-BE49-F238E27FC236}">
                <a16:creationId xmlns:a16="http://schemas.microsoft.com/office/drawing/2014/main" id="{28E3E638-713C-26CD-E6D0-BE72A2C0B6E0}"/>
              </a:ext>
            </a:extLst>
          </p:cNvPr>
          <p:cNvSpPr/>
          <p:nvPr/>
        </p:nvSpPr>
        <p:spPr>
          <a:xfrm>
            <a:off x="7938194" y="3976868"/>
            <a:ext cx="1791322" cy="537162"/>
          </a:xfrm>
          <a:prstGeom prst="curvedDownArrow">
            <a:avLst>
              <a:gd name="adj1" fmla="val 25000"/>
              <a:gd name="adj2" fmla="val 57893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4FBA5D47-1EB9-F7DA-2353-E6439ED919CB}"/>
              </a:ext>
            </a:extLst>
          </p:cNvPr>
          <p:cNvSpPr/>
          <p:nvPr/>
        </p:nvSpPr>
        <p:spPr>
          <a:xfrm>
            <a:off x="6096000" y="2752725"/>
            <a:ext cx="3962400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ea typeface="Cambria Math" panose="02040503050406030204" pitchFamily="18" charset="0"/>
                  </a:rPr>
                  <a:t>Node-Capacity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𝑜𝑢𝑡𝑔𝑜𝑖𝑛𝑔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𝑐𝑎𝑝𝑎𝑐𝑖𝑡𝑖𝑒𝑠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blipFill>
                <a:blip r:embed="rId4"/>
                <a:stretch>
                  <a:fillRect l="-1771" t="-3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7964BA0-8970-4CA5-2CF0-7965472912EE}"/>
              </a:ext>
            </a:extLst>
          </p:cNvPr>
          <p:cNvSpPr/>
          <p:nvPr/>
        </p:nvSpPr>
        <p:spPr>
          <a:xfrm flipH="1">
            <a:off x="4762501" y="2752725"/>
            <a:ext cx="1238249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8973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Office PowerPoint</Application>
  <PresentationFormat>Breitbild</PresentationFormat>
  <Paragraphs>248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Fachprojekt 1</vt:lpstr>
      <vt:lpstr>Table of Contents</vt:lpstr>
      <vt:lpstr>Foundation</vt:lpstr>
      <vt:lpstr>kWPO-JointHeur: Iterate GreedyWPO</vt:lpstr>
      <vt:lpstr>kWPO-JointHeur: Iterate GreedyWPO</vt:lpstr>
      <vt:lpstr>kWPO-JointHeur: Iterate GreedyWPO</vt:lpstr>
      <vt:lpstr>kWPO-JointHeur: Sort by Capacity</vt:lpstr>
      <vt:lpstr>kWPO-JointHeur: Sort by Capacity</vt:lpstr>
      <vt:lpstr>kWPO-JointHeur: Sort by Capacity</vt:lpstr>
      <vt:lpstr>kWPO-JointHeur: Results</vt:lpstr>
      <vt:lpstr>kWPO-JointHeur: Results</vt:lpstr>
      <vt:lpstr>kWP per Topology: Concept</vt:lpstr>
      <vt:lpstr>kWP per Topology: Prototype</vt:lpstr>
      <vt:lpstr>kWP per Node: Concept</vt:lpstr>
      <vt:lpstr>kWP per Node: Prototype</vt:lpstr>
      <vt:lpstr>Conclusion</vt:lpstr>
      <vt:lpstr>Conclusion – Future Idea</vt:lpstr>
      <vt:lpstr>Replication – Code</vt:lpstr>
      <vt:lpstr>Replication - Plots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Gajann Sivarajah</dc:creator>
  <cp:lastModifiedBy>Gajann Sivarajah</cp:lastModifiedBy>
  <cp:revision>17</cp:revision>
  <dcterms:created xsi:type="dcterms:W3CDTF">2022-05-01T21:12:18Z</dcterms:created>
  <dcterms:modified xsi:type="dcterms:W3CDTF">2022-05-20T13:38:28Z</dcterms:modified>
</cp:coreProperties>
</file>