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Styl jasny 1 — Ak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yl jasny 1 — Ak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Styl jasny 1 — Ak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CF62631-C312-37E5-42FC-51161A60B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70D10A0-D62F-BFB4-AA84-3607309A8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18C21E5-99EE-B399-59AB-0D09D249D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46E3-63A0-4A8B-BF69-D850FEEE2421}" type="datetimeFigureOut">
              <a:rPr lang="pl-PL" smtClean="0"/>
              <a:t>14.11.2023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FDCEE3B-92F9-3613-FB88-58147CE1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C1E0392-1D2F-1CB2-BFB0-84150CCE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CC78-2F54-45E1-9750-96B4B7137E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448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FEA79E-020B-811A-5F19-137C5F3A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BB632AA-C536-EC8F-5138-41C70DDBA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493DA0F-F12C-4B1F-96BB-C1A9FD1DA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46E3-63A0-4A8B-BF69-D850FEEE2421}" type="datetimeFigureOut">
              <a:rPr lang="pl-PL" smtClean="0"/>
              <a:t>14.11.2023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095AE05-B349-B804-1DE7-A1175E44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1B5302A-882C-AEEB-A391-E30B8CC0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CC78-2F54-45E1-9750-96B4B7137E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394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E19EC02-E31F-C936-E7D0-7B32B4692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D63B89B-4058-3F85-EA71-9137C1B92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256C71C-E9DE-41FF-03FB-C55ABB57B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46E3-63A0-4A8B-BF69-D850FEEE2421}" type="datetimeFigureOut">
              <a:rPr lang="pl-PL" smtClean="0"/>
              <a:t>14.11.2023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80E604B-710D-74FA-6B49-7CF071307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1BB180B-E3AB-E9FF-66BF-20C0435D4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CC78-2F54-45E1-9750-96B4B7137E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2249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7FA046-7B6E-0402-B305-0D77CE530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1CAE6E9-C547-D8C7-3C08-E37F68B43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5D4BA7C-57A9-AC71-5157-CFE208BA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46E3-63A0-4A8B-BF69-D850FEEE2421}" type="datetimeFigureOut">
              <a:rPr lang="pl-PL" smtClean="0"/>
              <a:t>14.11.2023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C1B9F32-659F-FFD6-1314-AB2AEEE3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F611045-9AA9-CE26-70D4-60516EA5C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CC78-2F54-45E1-9750-96B4B7137E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20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934643-0D8E-4B9D-B050-BD9691FED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4F06080-573B-6F0D-6D7B-35FD12A91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96847AC-BFB7-1C0F-7AA6-3C5AF58B7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46E3-63A0-4A8B-BF69-D850FEEE2421}" type="datetimeFigureOut">
              <a:rPr lang="pl-PL" smtClean="0"/>
              <a:t>14.11.2023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ADCA2F2-F74B-8715-DCE9-C331F4585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40779D1-B5A8-6FE4-B480-2239A768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CC78-2F54-45E1-9750-96B4B7137E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310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85AB96-F807-A493-8D15-03F7BF6AA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D69FFDE-2256-26F9-3B46-7344F7B2B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07F9B18-CCDD-52DA-CA98-6129F60A8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38DBF1B-94FE-ED14-92B7-37251AD0D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46E3-63A0-4A8B-BF69-D850FEEE2421}" type="datetimeFigureOut">
              <a:rPr lang="pl-PL" smtClean="0"/>
              <a:t>14.11.2023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E55A5A3-D709-A038-53D7-EA34E1190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0FF2DFA-0093-582D-85C3-79E70F0E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CC78-2F54-45E1-9750-96B4B7137E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746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6A9319-30EB-E9E9-6A05-1EEEE9047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042A58C-9FF8-171D-E668-02B2C297E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B1E098E-D671-29ED-6F94-E43CB71DD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27A039B-801B-0CDB-7407-C72BF793B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03024528-4686-0DCF-6E73-264B2E71D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DD86BBF-17B6-2D51-754C-08D01025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46E3-63A0-4A8B-BF69-D850FEEE2421}" type="datetimeFigureOut">
              <a:rPr lang="pl-PL" smtClean="0"/>
              <a:t>14.11.2023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6EAE0C3-B925-742F-09EB-F3F3163B8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6AE938E-E4BB-6AEE-A14A-E0C2F6C1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CC78-2F54-45E1-9750-96B4B7137E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0887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A6F7A1-0912-BC6C-EB93-C5247C78B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2429A367-8F36-E32A-A1E0-2496A0199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46E3-63A0-4A8B-BF69-D850FEEE2421}" type="datetimeFigureOut">
              <a:rPr lang="pl-PL" smtClean="0"/>
              <a:t>14.11.2023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9EF5463-5E6A-DA45-639F-9D99BBC61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7369EC1-3846-1326-C0AC-ABEBE1FD1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CC78-2F54-45E1-9750-96B4B7137E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5164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CAE7F5C-6D2B-F7E9-20B2-66A9720D7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46E3-63A0-4A8B-BF69-D850FEEE2421}" type="datetimeFigureOut">
              <a:rPr lang="pl-PL" smtClean="0"/>
              <a:t>14.11.2023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7BD48D6A-1CA2-C009-5721-6571E6FCF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9B62086-F4C9-033D-2D09-F23A983C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CC78-2F54-45E1-9750-96B4B7137E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245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4D95EFC-78D9-AB17-CD0A-FA4CCC158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77D5478-95AE-2AD7-DD03-6A797ED0B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250D54A-AB20-1088-7F1F-73183285F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ABB9559-A64B-82F5-13A7-0C3931C2A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46E3-63A0-4A8B-BF69-D850FEEE2421}" type="datetimeFigureOut">
              <a:rPr lang="pl-PL" smtClean="0"/>
              <a:t>14.11.2023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EA013A6-FC6B-636F-30FD-9167203F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71D223B-811D-88F8-381B-D7542B9F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CC78-2F54-45E1-9750-96B4B7137E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503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0D0149B-BEE9-A71B-71B2-3DB22384C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122F44A-1B58-D314-5F1E-C0E0004EE8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61733BA-4A00-860D-6670-6362733A2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1479ED0-3BE4-DED1-723D-AC9EFE50C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46E3-63A0-4A8B-BF69-D850FEEE2421}" type="datetimeFigureOut">
              <a:rPr lang="pl-PL" smtClean="0"/>
              <a:t>14.11.2023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3228ABE-D247-5DC5-22C8-BA0B7CD5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F2670A6-8847-F879-7216-E8622EB2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3CC78-2F54-45E1-9750-96B4B7137E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3634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FD44905-5486-BB5E-F154-02FF6827E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772E5A7-3F9D-3061-41F2-B82878B3C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BC262AD-6E5E-8246-FD37-B1369B101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846E3-63A0-4A8B-BF69-D850FEEE2421}" type="datetimeFigureOut">
              <a:rPr lang="pl-PL" smtClean="0"/>
              <a:t>14.11.2023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B2AA4FC-0FA6-5B06-6193-9545C0240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5B35646-2272-855E-9320-157AF26F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3CC78-2F54-45E1-9750-96B4B7137E1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706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ED33067-C290-87F3-782A-F6D6D4DCF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pl-PL" sz="4000">
                <a:solidFill>
                  <a:schemeClr val="tx2"/>
                </a:solidFill>
              </a:rPr>
              <a:t>Clean Code</a:t>
            </a:r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0962FCBC-F438-10C1-9364-D66868D07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Podtytuł 4">
            <a:extLst>
              <a:ext uri="{FF2B5EF4-FFF2-40B4-BE49-F238E27FC236}">
                <a16:creationId xmlns:a16="http://schemas.microsoft.com/office/drawing/2014/main" id="{4799F49B-CB82-2B8F-0530-93F9F9D698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319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56464152-29C1-CCC1-C513-45E8F0D00D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4800" dirty="0" err="1"/>
              <a:t>If</a:t>
            </a:r>
            <a:r>
              <a:rPr lang="pl-PL" sz="4800" dirty="0"/>
              <a:t> </a:t>
            </a:r>
            <a:r>
              <a:rPr lang="pl-PL" sz="4800" dirty="0" err="1"/>
              <a:t>you</a:t>
            </a:r>
            <a:r>
              <a:rPr lang="pl-PL" sz="4800" dirty="0"/>
              <a:t> </a:t>
            </a:r>
            <a:r>
              <a:rPr lang="pl-PL" sz="4800" dirty="0" err="1"/>
              <a:t>misname</a:t>
            </a:r>
            <a:r>
              <a:rPr lang="pl-PL" sz="4800" dirty="0"/>
              <a:t> </a:t>
            </a:r>
            <a:r>
              <a:rPr lang="pl-PL" sz="4800" dirty="0" err="1"/>
              <a:t>things</a:t>
            </a:r>
            <a:r>
              <a:rPr lang="pl-PL" sz="4800" dirty="0"/>
              <a:t>, </a:t>
            </a:r>
            <a:r>
              <a:rPr lang="pl-PL" sz="4800" dirty="0" err="1"/>
              <a:t>you</a:t>
            </a:r>
            <a:r>
              <a:rPr lang="pl-PL" sz="4800" dirty="0"/>
              <a:t> </a:t>
            </a:r>
            <a:r>
              <a:rPr lang="pl-PL" sz="4800" dirty="0" err="1"/>
              <a:t>will</a:t>
            </a:r>
            <a:r>
              <a:rPr lang="pl-PL" sz="4800" dirty="0"/>
              <a:t> </a:t>
            </a:r>
          </a:p>
          <a:p>
            <a:pPr algn="ctr"/>
            <a:r>
              <a:rPr lang="pl-PL" sz="4800" dirty="0" err="1"/>
              <a:t>misuse</a:t>
            </a:r>
            <a:r>
              <a:rPr lang="pl-PL" sz="4800" dirty="0"/>
              <a:t> </a:t>
            </a:r>
            <a:r>
              <a:rPr lang="pl-PL" sz="4800" dirty="0" err="1"/>
              <a:t>them</a:t>
            </a:r>
            <a:endParaRPr lang="pl-PL" sz="4800" dirty="0"/>
          </a:p>
        </p:txBody>
      </p:sp>
    </p:spTree>
    <p:extLst>
      <p:ext uri="{BB962C8B-B14F-4D97-AF65-F5344CB8AC3E}">
        <p14:creationId xmlns:p14="http://schemas.microsoft.com/office/powerpoint/2010/main" val="3299614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ECA02B-4DEA-9C2B-EAEB-A6402998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Variable</a:t>
            </a:r>
            <a:r>
              <a:rPr lang="pl-PL" dirty="0"/>
              <a:t> </a:t>
            </a:r>
            <a:r>
              <a:rPr lang="pl-PL" dirty="0" err="1"/>
              <a:t>naming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AA50798-6799-4306-A5CE-48749D49D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721" y="1690688"/>
            <a:ext cx="5257800" cy="4351338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Nigdy jedna litera</a:t>
            </a:r>
          </a:p>
          <a:p>
            <a:r>
              <a:rPr lang="pl-PL" dirty="0">
                <a:solidFill>
                  <a:schemeClr val="bg1"/>
                </a:solidFill>
              </a:rPr>
              <a:t>Zawsze </a:t>
            </a:r>
            <a:r>
              <a:rPr lang="pl-PL" dirty="0" err="1">
                <a:solidFill>
                  <a:schemeClr val="bg1"/>
                </a:solidFill>
              </a:rPr>
              <a:t>kontretna</a:t>
            </a:r>
            <a:r>
              <a:rPr lang="pl-PL" dirty="0">
                <a:solidFill>
                  <a:schemeClr val="bg1"/>
                </a:solidFill>
              </a:rPr>
              <a:t> nazwa</a:t>
            </a:r>
          </a:p>
          <a:p>
            <a:r>
              <a:rPr lang="pl-PL" dirty="0">
                <a:solidFill>
                  <a:schemeClr val="bg1"/>
                </a:solidFill>
              </a:rPr>
              <a:t>Dwa słowa</a:t>
            </a:r>
          </a:p>
          <a:p>
            <a:r>
              <a:rPr lang="pl-PL" dirty="0" err="1">
                <a:solidFill>
                  <a:schemeClr val="bg1"/>
                </a:solidFill>
              </a:rPr>
              <a:t>Booleans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prefix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r>
              <a:rPr lang="pl-PL" dirty="0">
                <a:solidFill>
                  <a:schemeClr val="bg1"/>
                </a:solidFill>
              </a:rPr>
              <a:t> albo </a:t>
            </a:r>
            <a:r>
              <a:rPr lang="pl-PL" dirty="0" err="1">
                <a:solidFill>
                  <a:schemeClr val="bg1"/>
                </a:solidFill>
              </a:rPr>
              <a:t>has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 err="1">
                <a:solidFill>
                  <a:schemeClr val="bg1"/>
                </a:solidFill>
              </a:rPr>
              <a:t>camelCase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ALL_CAPS dla stałych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1028" name="Picture 4" descr="Java Icon Images #201787 - Free Icons Library">
            <a:extLst>
              <a:ext uri="{FF2B5EF4-FFF2-40B4-BE49-F238E27FC236}">
                <a16:creationId xmlns:a16="http://schemas.microsoft.com/office/drawing/2014/main" id="{F7997313-A3D7-7B9A-5EC9-B21EA4DA6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256" y="23574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669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15C459DB-77B4-0C43-7D60-A699D4A4FCA4}"/>
              </a:ext>
            </a:extLst>
          </p:cNvPr>
          <p:cNvSpPr txBox="1"/>
          <p:nvPr/>
        </p:nvSpPr>
        <p:spPr>
          <a:xfrm>
            <a:off x="1546284" y="2747210"/>
            <a:ext cx="893480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sz="2800" b="0" i="0" u="none" strike="noStrike" baseline="0" dirty="0">
                <a:solidFill>
                  <a:srgbClr val="404040"/>
                </a:solidFill>
                <a:latin typeface="RobotoMono-Regular"/>
              </a:rPr>
              <a:t>Map&lt;</a:t>
            </a:r>
            <a:r>
              <a:rPr lang="pl-PL" sz="2800" b="0" i="0" u="none" strike="noStrike" baseline="0" dirty="0">
                <a:solidFill>
                  <a:srgbClr val="2AA0BD"/>
                </a:solidFill>
                <a:latin typeface="RobotoMono-Regular"/>
              </a:rPr>
              <a:t>String</a:t>
            </a:r>
            <a:r>
              <a:rPr lang="pl-PL" sz="2800" b="0" i="0" u="none" strike="noStrike" baseline="0" dirty="0">
                <a:solidFill>
                  <a:srgbClr val="404040"/>
                </a:solidFill>
                <a:latin typeface="RobotoMono-Regular"/>
              </a:rPr>
              <a:t>, </a:t>
            </a:r>
            <a:r>
              <a:rPr lang="pl-PL" sz="2800" b="0" i="0" u="none" strike="noStrike" baseline="0" dirty="0">
                <a:solidFill>
                  <a:srgbClr val="2AA0BD"/>
                </a:solidFill>
                <a:latin typeface="RobotoMono-Regular"/>
              </a:rPr>
              <a:t>String</a:t>
            </a:r>
            <a:r>
              <a:rPr lang="pl-PL" sz="2800" b="0" i="0" u="none" strike="noStrike" baseline="0" dirty="0">
                <a:solidFill>
                  <a:srgbClr val="404040"/>
                </a:solidFill>
                <a:latin typeface="RobotoMono-Regular"/>
              </a:rPr>
              <a:t>&gt; </a:t>
            </a:r>
            <a:r>
              <a:rPr lang="pl-PL" sz="2800" b="0" i="0" u="none" strike="noStrike" baseline="0" dirty="0">
                <a:solidFill>
                  <a:srgbClr val="F15A28"/>
                </a:solidFill>
                <a:latin typeface="RobotoMono-Regular"/>
              </a:rPr>
              <a:t>d </a:t>
            </a:r>
            <a:r>
              <a:rPr lang="pl-PL" sz="2800" b="0" i="0" u="none" strike="noStrike" baseline="0" dirty="0">
                <a:solidFill>
                  <a:srgbClr val="404040"/>
                </a:solidFill>
                <a:latin typeface="RobotoMono-Regular"/>
              </a:rPr>
              <a:t>= </a:t>
            </a:r>
            <a:r>
              <a:rPr lang="pl-PL" sz="2800" b="0" i="0" u="none" strike="noStrike" baseline="0" dirty="0" err="1">
                <a:solidFill>
                  <a:srgbClr val="404040"/>
                </a:solidFill>
                <a:latin typeface="RobotoMono-Regular"/>
              </a:rPr>
              <a:t>getThings</a:t>
            </a:r>
            <a:r>
              <a:rPr lang="pl-PL" sz="2800" b="0" i="0" u="none" strike="noStrike" baseline="0" dirty="0">
                <a:solidFill>
                  <a:srgbClr val="404040"/>
                </a:solidFill>
                <a:latin typeface="RobotoMono-Regular"/>
              </a:rPr>
              <a:t>();</a:t>
            </a:r>
          </a:p>
          <a:p>
            <a:pPr algn="l"/>
            <a:r>
              <a:rPr lang="pl-PL" sz="2800" b="0" i="0" u="none" strike="noStrike" baseline="0" dirty="0">
                <a:solidFill>
                  <a:srgbClr val="404040"/>
                </a:solidFill>
                <a:latin typeface="RobotoMono-Regular"/>
              </a:rPr>
              <a:t>Map&lt;</a:t>
            </a:r>
            <a:r>
              <a:rPr lang="pl-PL" sz="2800" b="0" i="0" u="none" strike="noStrike" baseline="0" dirty="0">
                <a:solidFill>
                  <a:srgbClr val="2AA0BD"/>
                </a:solidFill>
                <a:latin typeface="RobotoMono-Regular"/>
              </a:rPr>
              <a:t>String</a:t>
            </a:r>
            <a:r>
              <a:rPr lang="pl-PL" sz="2800" b="0" i="0" u="none" strike="noStrike" baseline="0" dirty="0">
                <a:solidFill>
                  <a:srgbClr val="404040"/>
                </a:solidFill>
                <a:latin typeface="RobotoMono-Regular"/>
              </a:rPr>
              <a:t>, </a:t>
            </a:r>
            <a:r>
              <a:rPr lang="pl-PL" sz="2800" b="0" i="0" u="none" strike="noStrike" baseline="0" dirty="0">
                <a:solidFill>
                  <a:srgbClr val="2AA0BD"/>
                </a:solidFill>
                <a:latin typeface="RobotoMono-Regular"/>
              </a:rPr>
              <a:t>String</a:t>
            </a:r>
            <a:r>
              <a:rPr lang="pl-PL" sz="2800" b="0" i="0" u="none" strike="noStrike" baseline="0" dirty="0">
                <a:solidFill>
                  <a:srgbClr val="404040"/>
                </a:solidFill>
                <a:latin typeface="RobotoMono-Regular"/>
              </a:rPr>
              <a:t>&gt; </a:t>
            </a:r>
            <a:r>
              <a:rPr lang="pl-PL" sz="2800" b="0" i="0" u="none" strike="noStrike" baseline="0" dirty="0">
                <a:solidFill>
                  <a:srgbClr val="F15A28"/>
                </a:solidFill>
                <a:latin typeface="RobotoMono-Regular"/>
              </a:rPr>
              <a:t>data </a:t>
            </a:r>
            <a:r>
              <a:rPr lang="pl-PL" sz="2800" b="0" i="0" u="none" strike="noStrike" baseline="0" dirty="0">
                <a:solidFill>
                  <a:srgbClr val="404040"/>
                </a:solidFill>
                <a:latin typeface="RobotoMono-Regular"/>
              </a:rPr>
              <a:t>= </a:t>
            </a:r>
            <a:r>
              <a:rPr lang="pl-PL" sz="2800" b="0" i="0" u="none" strike="noStrike" baseline="0" dirty="0" err="1">
                <a:solidFill>
                  <a:srgbClr val="404040"/>
                </a:solidFill>
                <a:latin typeface="RobotoMono-Regular"/>
              </a:rPr>
              <a:t>getThings</a:t>
            </a:r>
            <a:r>
              <a:rPr lang="pl-PL" sz="2800" b="0" i="0" u="none" strike="noStrike" baseline="0" dirty="0">
                <a:solidFill>
                  <a:srgbClr val="404040"/>
                </a:solidFill>
                <a:latin typeface="RobotoMono-Regular"/>
              </a:rPr>
              <a:t>();</a:t>
            </a:r>
          </a:p>
          <a:p>
            <a:pPr algn="l"/>
            <a:r>
              <a:rPr lang="pl-PL" sz="2800" b="0" i="0" u="none" strike="noStrike" baseline="0" dirty="0">
                <a:solidFill>
                  <a:srgbClr val="404040"/>
                </a:solidFill>
                <a:latin typeface="RobotoMono-Regular"/>
              </a:rPr>
              <a:t>Map&lt;</a:t>
            </a:r>
            <a:r>
              <a:rPr lang="pl-PL" sz="2800" b="0" i="0" u="none" strike="noStrike" baseline="0" dirty="0">
                <a:solidFill>
                  <a:srgbClr val="2AA0BD"/>
                </a:solidFill>
                <a:latin typeface="RobotoMono-Regular"/>
              </a:rPr>
              <a:t>String</a:t>
            </a:r>
            <a:r>
              <a:rPr lang="pl-PL" sz="2800" b="0" i="0" u="none" strike="noStrike" baseline="0" dirty="0">
                <a:solidFill>
                  <a:srgbClr val="404040"/>
                </a:solidFill>
                <a:latin typeface="RobotoMono-Regular"/>
              </a:rPr>
              <a:t>, </a:t>
            </a:r>
            <a:r>
              <a:rPr lang="pl-PL" sz="2800" b="0" i="0" u="none" strike="noStrike" baseline="0" dirty="0">
                <a:solidFill>
                  <a:srgbClr val="2AA0BD"/>
                </a:solidFill>
                <a:latin typeface="RobotoMono-Regular"/>
              </a:rPr>
              <a:t>String</a:t>
            </a:r>
            <a:r>
              <a:rPr lang="pl-PL" sz="2800" b="0" i="0" u="none" strike="noStrike" baseline="0" dirty="0">
                <a:solidFill>
                  <a:srgbClr val="404040"/>
                </a:solidFill>
                <a:latin typeface="RobotoMono-Regular"/>
              </a:rPr>
              <a:t>&gt; </a:t>
            </a:r>
            <a:r>
              <a:rPr lang="pl-PL" sz="2800" b="0" i="0" u="none" strike="noStrike" baseline="0" dirty="0" err="1">
                <a:solidFill>
                  <a:srgbClr val="F15A28"/>
                </a:solidFill>
                <a:latin typeface="RobotoMono-Regular"/>
              </a:rPr>
              <a:t>passengerDetails</a:t>
            </a:r>
            <a:r>
              <a:rPr lang="pl-PL" sz="2800" b="0" i="0" u="none" strike="noStrike" baseline="0" dirty="0">
                <a:solidFill>
                  <a:srgbClr val="F15A28"/>
                </a:solidFill>
                <a:latin typeface="RobotoMono-Regular"/>
              </a:rPr>
              <a:t> </a:t>
            </a:r>
            <a:r>
              <a:rPr lang="pl-PL" sz="2800" b="0" i="0" u="none" strike="noStrike" baseline="0" dirty="0">
                <a:solidFill>
                  <a:srgbClr val="404040"/>
                </a:solidFill>
                <a:latin typeface="RobotoMono-Regular"/>
              </a:rPr>
              <a:t>= </a:t>
            </a:r>
            <a:r>
              <a:rPr lang="pl-PL" sz="2800" b="0" i="0" u="none" strike="noStrike" baseline="0" dirty="0" err="1">
                <a:solidFill>
                  <a:srgbClr val="404040"/>
                </a:solidFill>
                <a:latin typeface="RobotoMono-Regular"/>
              </a:rPr>
              <a:t>getThings</a:t>
            </a:r>
            <a:r>
              <a:rPr lang="pl-PL" sz="2800" b="0" i="0" u="none" strike="noStrike" baseline="0" dirty="0">
                <a:solidFill>
                  <a:srgbClr val="404040"/>
                </a:solidFill>
                <a:latin typeface="RobotoMono-Regular"/>
              </a:rPr>
              <a:t>();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492488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521B5C-0E3A-FAA7-1E98-C7C6D6CA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Method </a:t>
            </a:r>
            <a:r>
              <a:rPr lang="pl-PL" dirty="0" err="1"/>
              <a:t>naming</a:t>
            </a:r>
            <a:endParaRPr lang="pl-PL" dirty="0"/>
          </a:p>
        </p:txBody>
      </p:sp>
      <p:pic>
        <p:nvPicPr>
          <p:cNvPr id="4" name="Picture 4" descr="Java Icon Images #201787 - Free Icons Library">
            <a:extLst>
              <a:ext uri="{FF2B5EF4-FFF2-40B4-BE49-F238E27FC236}">
                <a16:creationId xmlns:a16="http://schemas.microsoft.com/office/drawing/2014/main" id="{42A7079F-4CB0-1AE6-5154-1BA221D96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256" y="23574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7A43AB9B-B649-4FA2-5FB7-CA1E89263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Symbol zastępczy zawartości 2">
            <a:extLst>
              <a:ext uri="{FF2B5EF4-FFF2-40B4-BE49-F238E27FC236}">
                <a16:creationId xmlns:a16="http://schemas.microsoft.com/office/drawing/2014/main" id="{AF572B00-FD79-9206-5C4E-A7E8782C7CAA}"/>
              </a:ext>
            </a:extLst>
          </p:cNvPr>
          <p:cNvSpPr txBox="1">
            <a:spLocks/>
          </p:cNvSpPr>
          <p:nvPr/>
        </p:nvSpPr>
        <p:spPr>
          <a:xfrm>
            <a:off x="5155721" y="1690688"/>
            <a:ext cx="5257800" cy="435133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>
                <a:solidFill>
                  <a:schemeClr val="bg1"/>
                </a:solidFill>
              </a:rPr>
              <a:t>Zawsze </a:t>
            </a:r>
            <a:r>
              <a:rPr lang="pl-PL" dirty="0" err="1">
                <a:solidFill>
                  <a:schemeClr val="bg1"/>
                </a:solidFill>
              </a:rPr>
              <a:t>kontretna</a:t>
            </a:r>
            <a:r>
              <a:rPr lang="pl-PL" dirty="0">
                <a:solidFill>
                  <a:schemeClr val="bg1"/>
                </a:solidFill>
              </a:rPr>
              <a:t> nazwa</a:t>
            </a:r>
          </a:p>
          <a:p>
            <a:r>
              <a:rPr lang="pl-PL" dirty="0">
                <a:solidFill>
                  <a:schemeClr val="bg1"/>
                </a:solidFill>
              </a:rPr>
              <a:t>2 słowa</a:t>
            </a:r>
          </a:p>
          <a:p>
            <a:r>
              <a:rPr lang="pl-PL" dirty="0" err="1">
                <a:solidFill>
                  <a:schemeClr val="bg1"/>
                </a:solidFill>
              </a:rPr>
              <a:t>Boolean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has</a:t>
            </a:r>
            <a:r>
              <a:rPr lang="pl-PL" dirty="0">
                <a:solidFill>
                  <a:schemeClr val="bg1"/>
                </a:solidFill>
              </a:rPr>
              <a:t> albo </a:t>
            </a:r>
            <a:r>
              <a:rPr lang="pl-PL" dirty="0" err="1">
                <a:solidFill>
                  <a:schemeClr val="bg1"/>
                </a:solidFill>
              </a:rPr>
              <a:t>is</a:t>
            </a:r>
            <a:endParaRPr lang="pl-PL" dirty="0">
              <a:solidFill>
                <a:schemeClr val="bg1"/>
              </a:solidFill>
            </a:endParaRPr>
          </a:p>
          <a:p>
            <a:r>
              <a:rPr lang="pl-PL" dirty="0">
                <a:solidFill>
                  <a:schemeClr val="bg1"/>
                </a:solidFill>
              </a:rPr>
              <a:t>Powinna odzwierciedlać co metoda ma robić</a:t>
            </a:r>
          </a:p>
          <a:p>
            <a:r>
              <a:rPr lang="pl-PL" dirty="0">
                <a:solidFill>
                  <a:schemeClr val="bg1"/>
                </a:solidFill>
              </a:rPr>
              <a:t>Użycie zrozumiałe po nazwie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9806E8F-C40E-4CE8-7839-3997145EC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1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Powinien ujawnić zamiar</a:t>
            </a:r>
            <a:r>
              <a:rPr kumimoji="0" lang="pl-PL" altLang="pl-PL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173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ED338831-3DB7-E1DA-9F60-8ED7D5D7E0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just"/>
            <a:r>
              <a:rPr lang="pl-PL" b="0" i="0" u="none" strike="noStrike" baseline="0" dirty="0">
                <a:solidFill>
                  <a:srgbClr val="FFFFFF"/>
                </a:solidFill>
                <a:latin typeface="PSTTCommons-Regular"/>
              </a:rPr>
              <a:t>				</a:t>
            </a:r>
            <a:r>
              <a:rPr lang="en-US" sz="3200" b="0" i="0" u="none" strike="noStrike" baseline="0" dirty="0">
                <a:solidFill>
                  <a:srgbClr val="FFFFFF"/>
                </a:solidFill>
                <a:latin typeface="PSTTCommons-Regular"/>
              </a:rPr>
              <a:t>If you must look inside the</a:t>
            </a:r>
          </a:p>
          <a:p>
            <a:pPr lvl="2" algn="just"/>
            <a:r>
              <a:rPr lang="pl-PL" sz="3200" b="0" i="0" u="none" strike="noStrike" baseline="0" dirty="0">
                <a:solidFill>
                  <a:srgbClr val="FFFFFF"/>
                </a:solidFill>
                <a:latin typeface="PSTTCommons-Regular"/>
              </a:rPr>
              <a:t>				</a:t>
            </a:r>
            <a:r>
              <a:rPr lang="en-US" sz="3200" b="0" i="0" u="none" strike="noStrike" baseline="0" dirty="0">
                <a:solidFill>
                  <a:srgbClr val="FFFFFF"/>
                </a:solidFill>
                <a:latin typeface="PSTTCommons-Regular"/>
              </a:rPr>
              <a:t>method to understand what it</a:t>
            </a:r>
          </a:p>
          <a:p>
            <a:pPr lvl="2" algn="just"/>
            <a:r>
              <a:rPr lang="pl-PL" sz="3200" b="0" i="0" u="none" strike="noStrike" baseline="0" dirty="0">
                <a:solidFill>
                  <a:srgbClr val="FFFFFF"/>
                </a:solidFill>
                <a:latin typeface="PSTTCommons-Regular"/>
              </a:rPr>
              <a:t>				</a:t>
            </a:r>
            <a:r>
              <a:rPr lang="pl-PL" sz="3200" b="0" i="0" u="none" strike="noStrike" baseline="0" dirty="0" err="1">
                <a:solidFill>
                  <a:srgbClr val="FFFFFF"/>
                </a:solidFill>
                <a:latin typeface="PSTTCommons-Regular"/>
              </a:rPr>
              <a:t>does</a:t>
            </a:r>
            <a:r>
              <a:rPr lang="pl-PL" sz="3200" b="0" i="0" u="none" strike="noStrike" baseline="0" dirty="0">
                <a:solidFill>
                  <a:srgbClr val="FFFFFF"/>
                </a:solidFill>
                <a:latin typeface="PSTTCommons-Regular"/>
              </a:rPr>
              <a:t> – the </a:t>
            </a:r>
            <a:r>
              <a:rPr lang="pl-PL" sz="3200" b="0" i="0" u="none" strike="noStrike" baseline="0" dirty="0" err="1">
                <a:solidFill>
                  <a:srgbClr val="FFFFFF"/>
                </a:solidFill>
                <a:latin typeface="PSTTCommons-Regular"/>
              </a:rPr>
              <a:t>name</a:t>
            </a:r>
            <a:r>
              <a:rPr lang="pl-PL" sz="3200" b="0" i="0" u="none" strike="noStrike" baseline="0" dirty="0">
                <a:solidFill>
                  <a:srgbClr val="FFFFFF"/>
                </a:solidFill>
                <a:latin typeface="PSTTCommons-Regular"/>
              </a:rPr>
              <a:t> </a:t>
            </a:r>
            <a:r>
              <a:rPr lang="pl-PL" sz="3200" b="0" i="0" u="none" strike="noStrike" baseline="0" dirty="0" err="1">
                <a:solidFill>
                  <a:srgbClr val="FFFFFF"/>
                </a:solidFill>
                <a:latin typeface="PSTTCommons-Regular"/>
              </a:rPr>
              <a:t>needs</a:t>
            </a:r>
            <a:r>
              <a:rPr lang="pl-PL" sz="3200" b="0" i="0" u="none" strike="noStrike" baseline="0" dirty="0">
                <a:solidFill>
                  <a:srgbClr val="FFFFFF"/>
                </a:solidFill>
                <a:latin typeface="PSTTCommons-Regular"/>
              </a:rPr>
              <a:t>	</a:t>
            </a:r>
          </a:p>
          <a:p>
            <a:pPr lvl="2" algn="just"/>
            <a:r>
              <a:rPr lang="pl-PL" sz="3200" b="0" i="0" u="none" strike="noStrike" baseline="0" dirty="0">
                <a:solidFill>
                  <a:srgbClr val="FFFFFF"/>
                </a:solidFill>
                <a:latin typeface="PSTTCommons-Regular"/>
              </a:rPr>
              <a:t>				</a:t>
            </a:r>
            <a:r>
              <a:rPr lang="pl-PL" sz="3200" b="0" i="0" u="none" strike="noStrike" baseline="0" dirty="0" err="1">
                <a:solidFill>
                  <a:srgbClr val="FFFFFF"/>
                </a:solidFill>
                <a:latin typeface="PSTTCommons-Regular"/>
              </a:rPr>
              <a:t>improvement</a:t>
            </a:r>
            <a:endParaRPr lang="pl-PL" sz="3200" dirty="0"/>
          </a:p>
        </p:txBody>
      </p:sp>
      <p:pic>
        <p:nvPicPr>
          <p:cNvPr id="6" name="Grafika 5" descr="Produkt łatwopalny z wypełnieniem pełnym">
            <a:extLst>
              <a:ext uri="{FF2B5EF4-FFF2-40B4-BE49-F238E27FC236}">
                <a16:creationId xmlns:a16="http://schemas.microsoft.com/office/drawing/2014/main" id="{1C8B83A6-0470-95CC-45E1-0BF1130D4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510" y="2140527"/>
            <a:ext cx="2128982" cy="212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22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6AD3A6-A7E4-DF91-5199-AC08C2DF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tworzyć nazwy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F139BEEB-423A-964A-7579-BA71B5701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54677"/>
              </p:ext>
            </p:extLst>
          </p:nvPr>
        </p:nvGraphicFramePr>
        <p:xfrm>
          <a:off x="1686943" y="2634729"/>
          <a:ext cx="8906295" cy="20062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968765">
                  <a:extLst>
                    <a:ext uri="{9D8B030D-6E8A-4147-A177-3AD203B41FA5}">
                      <a16:colId xmlns:a16="http://schemas.microsoft.com/office/drawing/2014/main" val="2279019212"/>
                    </a:ext>
                  </a:extLst>
                </a:gridCol>
                <a:gridCol w="2968765">
                  <a:extLst>
                    <a:ext uri="{9D8B030D-6E8A-4147-A177-3AD203B41FA5}">
                      <a16:colId xmlns:a16="http://schemas.microsoft.com/office/drawing/2014/main" val="569798468"/>
                    </a:ext>
                  </a:extLst>
                </a:gridCol>
                <a:gridCol w="2968765">
                  <a:extLst>
                    <a:ext uri="{9D8B030D-6E8A-4147-A177-3AD203B41FA5}">
                      <a16:colId xmlns:a16="http://schemas.microsoft.com/office/drawing/2014/main" val="594316885"/>
                    </a:ext>
                  </a:extLst>
                </a:gridCol>
              </a:tblGrid>
              <a:tr h="66876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Czasownik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Rzeczownik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Wynik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800820"/>
                  </a:ext>
                </a:extLst>
              </a:tr>
              <a:tr h="668760"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load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customerData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loadCustomerData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829257"/>
                  </a:ext>
                </a:extLst>
              </a:tr>
              <a:tr h="66876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Price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setPrice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858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77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4FB01D0A-2170-F5AB-B6E1-1D2DD62AF374}"/>
              </a:ext>
            </a:extLst>
          </p:cNvPr>
          <p:cNvSpPr txBox="1"/>
          <p:nvPr/>
        </p:nvSpPr>
        <p:spPr>
          <a:xfrm>
            <a:off x="1755476" y="2110155"/>
            <a:ext cx="25340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sz="1800" b="0" i="0" u="none" strike="noStrike" baseline="0" dirty="0" err="1">
                <a:solidFill>
                  <a:srgbClr val="404040"/>
                </a:solidFill>
                <a:latin typeface="RobotoMono-Regular"/>
              </a:rPr>
              <a:t>getSalesData</a:t>
            </a:r>
            <a:r>
              <a:rPr lang="pl-PL" sz="1800" b="0" i="0" u="none" strike="noStrike" baseline="0" dirty="0">
                <a:solidFill>
                  <a:srgbClr val="404040"/>
                </a:solidFill>
                <a:latin typeface="RobotoMono-Regular"/>
              </a:rPr>
              <a:t>(){</a:t>
            </a:r>
          </a:p>
          <a:p>
            <a:pPr algn="l"/>
            <a:r>
              <a:rPr lang="pl-PL" sz="1800" b="0" i="0" u="none" strike="noStrike" baseline="0" dirty="0">
                <a:solidFill>
                  <a:srgbClr val="7F7F7F"/>
                </a:solidFill>
                <a:latin typeface="RobotoMono-Regular"/>
              </a:rPr>
              <a:t>// </a:t>
            </a:r>
            <a:r>
              <a:rPr lang="pl-PL" sz="1800" b="0" i="0" u="none" strike="noStrike" baseline="0" dirty="0" err="1">
                <a:solidFill>
                  <a:srgbClr val="7F7F7F"/>
                </a:solidFill>
                <a:latin typeface="RobotoMono-Regular"/>
              </a:rPr>
              <a:t>query</a:t>
            </a:r>
            <a:r>
              <a:rPr lang="pl-PL" sz="1800" b="0" i="0" u="none" strike="noStrike" baseline="0" dirty="0">
                <a:solidFill>
                  <a:srgbClr val="7F7F7F"/>
                </a:solidFill>
                <a:latin typeface="RobotoMono-Regular"/>
              </a:rPr>
              <a:t> DB</a:t>
            </a:r>
          </a:p>
          <a:p>
            <a:pPr algn="l"/>
            <a:r>
              <a:rPr lang="pl-PL" sz="1800" b="0" i="0" u="none" strike="noStrike" baseline="0" dirty="0">
                <a:solidFill>
                  <a:srgbClr val="7F7F7F"/>
                </a:solidFill>
                <a:latin typeface="RobotoMono-Regular"/>
              </a:rPr>
              <a:t>// format data</a:t>
            </a:r>
          </a:p>
          <a:p>
            <a:pPr algn="l"/>
            <a:r>
              <a:rPr lang="pl-PL" sz="1800" b="0" i="0" u="none" strike="noStrike" baseline="0" dirty="0">
                <a:solidFill>
                  <a:srgbClr val="7F7F7F"/>
                </a:solidFill>
                <a:latin typeface="RobotoMono-Regular"/>
              </a:rPr>
              <a:t>// </a:t>
            </a:r>
            <a:r>
              <a:rPr lang="pl-PL" sz="1800" b="0" i="0" u="none" strike="noStrike" baseline="0" dirty="0" err="1">
                <a:solidFill>
                  <a:srgbClr val="7F7F7F"/>
                </a:solidFill>
                <a:latin typeface="RobotoMono-Regular"/>
              </a:rPr>
              <a:t>precalculate</a:t>
            </a:r>
            <a:endParaRPr lang="pl-PL" sz="1800" b="0" i="0" u="none" strike="noStrike" baseline="0" dirty="0">
              <a:solidFill>
                <a:srgbClr val="7F7F7F"/>
              </a:solidFill>
              <a:latin typeface="RobotoMono-Regular"/>
            </a:endParaRPr>
          </a:p>
          <a:p>
            <a:pPr algn="l"/>
            <a:r>
              <a:rPr lang="pl-PL" sz="1800" b="0" i="0" u="none" strike="noStrike" baseline="0" dirty="0">
                <a:solidFill>
                  <a:srgbClr val="404040"/>
                </a:solidFill>
                <a:latin typeface="RobotoMono-Regular"/>
              </a:rPr>
              <a:t>}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D076B784-E5C6-0EF8-5A60-2B2D560E3C52}"/>
              </a:ext>
            </a:extLst>
          </p:cNvPr>
          <p:cNvSpPr/>
          <p:nvPr/>
        </p:nvSpPr>
        <p:spPr>
          <a:xfrm>
            <a:off x="0" y="6012611"/>
            <a:ext cx="12192000" cy="84538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getAndFormatAndPreCaluculateSalesData</a:t>
            </a:r>
            <a:r>
              <a:rPr lang="pl-PL" dirty="0"/>
              <a:t>()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71A43E6-7EDF-D990-4D7F-D91F396A0A15}"/>
              </a:ext>
            </a:extLst>
          </p:cNvPr>
          <p:cNvSpPr txBox="1"/>
          <p:nvPr/>
        </p:nvSpPr>
        <p:spPr>
          <a:xfrm>
            <a:off x="6753045" y="1038855"/>
            <a:ext cx="46942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sz="1800" b="0" i="0" u="none" strike="noStrike" baseline="0" dirty="0" err="1">
                <a:solidFill>
                  <a:srgbClr val="404040"/>
                </a:solidFill>
                <a:latin typeface="RobotoMono-Regular"/>
              </a:rPr>
              <a:t>getSalesData</a:t>
            </a:r>
            <a:r>
              <a:rPr lang="pl-PL" sz="1800" b="0" i="0" u="none" strike="noStrike" baseline="0" dirty="0">
                <a:solidFill>
                  <a:srgbClr val="404040"/>
                </a:solidFill>
                <a:latin typeface="RobotoMono-Regular"/>
              </a:rPr>
              <a:t>();</a:t>
            </a:r>
          </a:p>
          <a:p>
            <a:pPr algn="l"/>
            <a:endParaRPr lang="pl-PL" sz="1800" b="0" i="0" u="none" strike="noStrike" baseline="0" dirty="0">
              <a:solidFill>
                <a:srgbClr val="404040"/>
              </a:solidFill>
              <a:latin typeface="RobotoMono-Regular"/>
            </a:endParaRPr>
          </a:p>
          <a:p>
            <a:pPr algn="l"/>
            <a:endParaRPr lang="pl-PL" sz="1800" b="0" i="0" u="none" strike="noStrike" baseline="0" dirty="0">
              <a:solidFill>
                <a:srgbClr val="404040"/>
              </a:solidFill>
              <a:latin typeface="RobotoMono-Regular"/>
            </a:endParaRPr>
          </a:p>
          <a:p>
            <a:pPr algn="l"/>
            <a:r>
              <a:rPr lang="pl-PL" sz="1800" b="0" i="0" u="none" strike="noStrike" baseline="0" dirty="0" err="1">
                <a:solidFill>
                  <a:srgbClr val="404040"/>
                </a:solidFill>
                <a:latin typeface="RobotoMono-Regular"/>
              </a:rPr>
              <a:t>formatSalesData</a:t>
            </a:r>
            <a:r>
              <a:rPr lang="pl-PL" sz="1800" b="0" i="0" u="none" strike="noStrike" baseline="0" dirty="0">
                <a:solidFill>
                  <a:srgbClr val="404040"/>
                </a:solidFill>
                <a:latin typeface="RobotoMono-Regular"/>
              </a:rPr>
              <a:t>(data);</a:t>
            </a:r>
          </a:p>
          <a:p>
            <a:pPr algn="l"/>
            <a:endParaRPr lang="pl-PL" sz="1800" b="0" i="0" u="none" strike="noStrike" baseline="0" dirty="0">
              <a:solidFill>
                <a:srgbClr val="404040"/>
              </a:solidFill>
              <a:latin typeface="RobotoMono-Regular"/>
            </a:endParaRPr>
          </a:p>
          <a:p>
            <a:pPr algn="l"/>
            <a:endParaRPr lang="pl-PL" sz="1800" b="0" i="0" u="none" strike="noStrike" baseline="0" dirty="0">
              <a:solidFill>
                <a:srgbClr val="404040"/>
              </a:solidFill>
              <a:latin typeface="RobotoMono-Regular"/>
            </a:endParaRPr>
          </a:p>
          <a:p>
            <a:pPr algn="l"/>
            <a:r>
              <a:rPr lang="pl-PL" sz="1800" b="0" i="0" u="none" strike="sngStrike" baseline="0" dirty="0" err="1">
                <a:solidFill>
                  <a:srgbClr val="404040"/>
                </a:solidFill>
                <a:latin typeface="RobotoMono-Regular"/>
              </a:rPr>
              <a:t>preCalcSalesData</a:t>
            </a:r>
            <a:r>
              <a:rPr lang="pl-PL" sz="1800" b="0" i="0" u="none" strike="sngStrike" baseline="0" dirty="0">
                <a:solidFill>
                  <a:srgbClr val="404040"/>
                </a:solidFill>
                <a:latin typeface="RobotoMono-Regular"/>
              </a:rPr>
              <a:t>(data);</a:t>
            </a:r>
          </a:p>
          <a:p>
            <a:pPr algn="l"/>
            <a:endParaRPr lang="pl-PL" sz="1800" b="0" i="0" u="none" strike="noStrike" baseline="0" dirty="0">
              <a:solidFill>
                <a:srgbClr val="404040"/>
              </a:solidFill>
              <a:latin typeface="RobotoMono-Regular"/>
            </a:endParaRPr>
          </a:p>
          <a:p>
            <a:pPr algn="l"/>
            <a:endParaRPr lang="pl-PL" dirty="0">
              <a:solidFill>
                <a:srgbClr val="404040"/>
              </a:solidFill>
              <a:latin typeface="RobotoMono-Regular"/>
            </a:endParaRPr>
          </a:p>
          <a:p>
            <a:pPr algn="l"/>
            <a:r>
              <a:rPr lang="pl-PL" sz="1800" b="0" i="0" u="none" strike="noStrike" baseline="0" dirty="0" err="1">
                <a:solidFill>
                  <a:srgbClr val="404040"/>
                </a:solidFill>
                <a:latin typeface="RobotoMono-Regular"/>
              </a:rPr>
              <a:t>convertToLocalCurrency</a:t>
            </a:r>
            <a:r>
              <a:rPr lang="pl-PL" sz="1800" b="0" i="0" u="none" strike="noStrike" baseline="0" dirty="0">
                <a:solidFill>
                  <a:srgbClr val="404040"/>
                </a:solidFill>
                <a:latin typeface="RobotoMono-Regular"/>
              </a:rPr>
              <a:t>(data);</a:t>
            </a:r>
            <a:endParaRPr lang="pl-PL" dirty="0"/>
          </a:p>
        </p:txBody>
      </p:sp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0F8223AB-F731-6610-7A79-E179A1D0F977}"/>
              </a:ext>
            </a:extLst>
          </p:cNvPr>
          <p:cNvCxnSpPr>
            <a:cxnSpLocks/>
          </p:cNvCxnSpPr>
          <p:nvPr/>
        </p:nvCxnSpPr>
        <p:spPr>
          <a:xfrm flipV="1">
            <a:off x="3648974" y="1311215"/>
            <a:ext cx="2915728" cy="1233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48675DEA-3BAE-364E-03B0-942E1E85E0E9}"/>
              </a:ext>
            </a:extLst>
          </p:cNvPr>
          <p:cNvCxnSpPr>
            <a:cxnSpLocks/>
          </p:cNvCxnSpPr>
          <p:nvPr/>
        </p:nvCxnSpPr>
        <p:spPr>
          <a:xfrm>
            <a:off x="3648974" y="2915728"/>
            <a:ext cx="3104071" cy="78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66874B74-A0C5-3A3C-2A35-A66504EBF477}"/>
              </a:ext>
            </a:extLst>
          </p:cNvPr>
          <p:cNvCxnSpPr>
            <a:cxnSpLocks/>
          </p:cNvCxnSpPr>
          <p:nvPr/>
        </p:nvCxnSpPr>
        <p:spPr>
          <a:xfrm flipV="1">
            <a:off x="3717985" y="2110155"/>
            <a:ext cx="3035060" cy="605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181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894B3F95-B897-5194-B85C-195F769C688C}"/>
              </a:ext>
            </a:extLst>
          </p:cNvPr>
          <p:cNvSpPr/>
          <p:nvPr/>
        </p:nvSpPr>
        <p:spPr>
          <a:xfrm>
            <a:off x="1276709" y="2579298"/>
            <a:ext cx="1975449" cy="8497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Naming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8639B1D4-7434-CDFD-9046-B9389ABA9923}"/>
              </a:ext>
            </a:extLst>
          </p:cNvPr>
          <p:cNvSpPr/>
          <p:nvPr/>
        </p:nvSpPr>
        <p:spPr>
          <a:xfrm>
            <a:off x="4724399" y="2579298"/>
            <a:ext cx="1975449" cy="84970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Smaller</a:t>
            </a:r>
            <a:r>
              <a:rPr lang="pl-PL" dirty="0"/>
              <a:t> </a:t>
            </a:r>
            <a:r>
              <a:rPr lang="pl-PL" dirty="0" err="1"/>
              <a:t>methods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1F05D9B7-6D1B-0ABA-B3B2-644F9FAC8841}"/>
              </a:ext>
            </a:extLst>
          </p:cNvPr>
          <p:cNvSpPr/>
          <p:nvPr/>
        </p:nvSpPr>
        <p:spPr>
          <a:xfrm>
            <a:off x="8172089" y="2579298"/>
            <a:ext cx="1975449" cy="84970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Resuable</a:t>
            </a:r>
            <a:r>
              <a:rPr lang="pl-PL" dirty="0"/>
              <a:t> </a:t>
            </a:r>
            <a:r>
              <a:rPr lang="pl-PL" dirty="0" err="1"/>
              <a:t>Code</a:t>
            </a:r>
            <a:endParaRPr lang="pl-PL" dirty="0"/>
          </a:p>
        </p:txBody>
      </p:sp>
      <p:sp>
        <p:nvSpPr>
          <p:cNvPr id="7" name="Strzałka: zakrzywiona w dół 6">
            <a:extLst>
              <a:ext uri="{FF2B5EF4-FFF2-40B4-BE49-F238E27FC236}">
                <a16:creationId xmlns:a16="http://schemas.microsoft.com/office/drawing/2014/main" id="{4F9AF2ED-7BEB-E8A8-521D-76F6441B73C1}"/>
              </a:ext>
            </a:extLst>
          </p:cNvPr>
          <p:cNvSpPr/>
          <p:nvPr/>
        </p:nvSpPr>
        <p:spPr>
          <a:xfrm>
            <a:off x="2411082" y="1781354"/>
            <a:ext cx="3131389" cy="612476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Strzałka: zakrzywiona w dół 7">
            <a:extLst>
              <a:ext uri="{FF2B5EF4-FFF2-40B4-BE49-F238E27FC236}">
                <a16:creationId xmlns:a16="http://schemas.microsoft.com/office/drawing/2014/main" id="{1770FDF4-47C7-A187-662C-3BF38CEE654F}"/>
              </a:ext>
            </a:extLst>
          </p:cNvPr>
          <p:cNvSpPr/>
          <p:nvPr/>
        </p:nvSpPr>
        <p:spPr>
          <a:xfrm>
            <a:off x="6246961" y="1781354"/>
            <a:ext cx="3131389" cy="612476"/>
          </a:xfrm>
          <a:prstGeom prst="curved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434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4154CCC-EB88-F71C-4644-E29DE9BB6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55D570B-74AC-49ED-1492-7A31054D5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4010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ECA02B-4DEA-9C2B-EAEB-A6402998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Classes</a:t>
            </a:r>
            <a:r>
              <a:rPr lang="pl-PL" dirty="0"/>
              <a:t> </a:t>
            </a:r>
            <a:r>
              <a:rPr lang="pl-PL" dirty="0" err="1"/>
              <a:t>naming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AA50798-6799-4306-A5CE-48749D49D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721" y="1690688"/>
            <a:ext cx="5257800" cy="4351338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Rzeczownik</a:t>
            </a:r>
          </a:p>
          <a:p>
            <a:r>
              <a:rPr lang="pl-PL" dirty="0">
                <a:solidFill>
                  <a:schemeClr val="bg1"/>
                </a:solidFill>
              </a:rPr>
              <a:t>Dzielenie klasy</a:t>
            </a:r>
          </a:p>
          <a:p>
            <a:r>
              <a:rPr lang="pl-PL" dirty="0">
                <a:solidFill>
                  <a:schemeClr val="bg1"/>
                </a:solidFill>
              </a:rPr>
              <a:t>1-2 słowa</a:t>
            </a:r>
          </a:p>
        </p:txBody>
      </p:sp>
      <p:pic>
        <p:nvPicPr>
          <p:cNvPr id="1028" name="Picture 4" descr="Java Icon Images #201787 - Free Icons Library">
            <a:extLst>
              <a:ext uri="{FF2B5EF4-FFF2-40B4-BE49-F238E27FC236}">
                <a16:creationId xmlns:a16="http://schemas.microsoft.com/office/drawing/2014/main" id="{F7997313-A3D7-7B9A-5EC9-B21EA4DA6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256" y="23574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60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DC0EFF-8D9E-4890-00C6-34398733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Kiedy kod jest „</a:t>
            </a:r>
            <a:r>
              <a:rPr lang="pl-PL" dirty="0" err="1"/>
              <a:t>Smell</a:t>
            </a:r>
            <a:r>
              <a:rPr lang="pl-PL" dirty="0"/>
              <a:t> </a:t>
            </a:r>
            <a:r>
              <a:rPr lang="pl-PL" dirty="0" err="1"/>
              <a:t>Code</a:t>
            </a:r>
            <a:r>
              <a:rPr lang="pl-PL" dirty="0"/>
              <a:t>”</a:t>
            </a:r>
          </a:p>
        </p:txBody>
      </p:sp>
      <p:pic>
        <p:nvPicPr>
          <p:cNvPr id="5" name="Grafika 4" descr="Wykres słupkowy z trendem spadkowym kontur">
            <a:extLst>
              <a:ext uri="{FF2B5EF4-FFF2-40B4-BE49-F238E27FC236}">
                <a16:creationId xmlns:a16="http://schemas.microsoft.com/office/drawing/2014/main" id="{5C32311B-01C3-599D-4EB6-03D21B189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1745" y="2186707"/>
            <a:ext cx="2073564" cy="2073564"/>
          </a:xfrm>
          <a:prstGeom prst="rect">
            <a:avLst/>
          </a:prstGeom>
        </p:spPr>
      </p:pic>
      <p:pic>
        <p:nvPicPr>
          <p:cNvPr id="7" name="Grafika 6" descr="Chrząszcz z wypełnieniem pełnym">
            <a:extLst>
              <a:ext uri="{FF2B5EF4-FFF2-40B4-BE49-F238E27FC236}">
                <a16:creationId xmlns:a16="http://schemas.microsoft.com/office/drawing/2014/main" id="{3B51B50A-8C9A-0F47-BF52-56F2127C51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79817" y="2186708"/>
            <a:ext cx="2073563" cy="2073563"/>
          </a:xfrm>
          <a:prstGeom prst="rect">
            <a:avLst/>
          </a:prstGeom>
        </p:spPr>
      </p:pic>
      <p:pic>
        <p:nvPicPr>
          <p:cNvPr id="9" name="Grafika 8" descr="Wykonawca samic z wypełnieniem pełnym">
            <a:extLst>
              <a:ext uri="{FF2B5EF4-FFF2-40B4-BE49-F238E27FC236}">
                <a16:creationId xmlns:a16="http://schemas.microsoft.com/office/drawing/2014/main" id="{2CE9237B-9E0A-5F0D-6143-11F280A338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31017" y="2073250"/>
            <a:ext cx="2073563" cy="2073563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41E183A8-CBE3-EEFD-70A9-670E2997379C}"/>
              </a:ext>
            </a:extLst>
          </p:cNvPr>
          <p:cNvSpPr txBox="1"/>
          <p:nvPr/>
        </p:nvSpPr>
        <p:spPr>
          <a:xfrm>
            <a:off x="5262414" y="4146812"/>
            <a:ext cx="1590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/>
              <a:t>Błędy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CF8A117E-15A9-AF8E-AC06-49238E4D1866}"/>
              </a:ext>
            </a:extLst>
          </p:cNvPr>
          <p:cNvSpPr txBox="1"/>
          <p:nvPr/>
        </p:nvSpPr>
        <p:spPr>
          <a:xfrm>
            <a:off x="8031017" y="4146813"/>
            <a:ext cx="3066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/>
              <a:t>Brak satysfakcji z pracy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6B6AD383-1904-426E-15E5-C54890E451EE}"/>
              </a:ext>
            </a:extLst>
          </p:cNvPr>
          <p:cNvSpPr txBox="1"/>
          <p:nvPr/>
        </p:nvSpPr>
        <p:spPr>
          <a:xfrm>
            <a:off x="548518" y="4146812"/>
            <a:ext cx="4231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600" dirty="0"/>
              <a:t>Spadek</a:t>
            </a:r>
          </a:p>
          <a:p>
            <a:pPr algn="ctr"/>
            <a:r>
              <a:rPr lang="pl-PL" sz="3600" dirty="0"/>
              <a:t>produktywności</a:t>
            </a:r>
          </a:p>
        </p:txBody>
      </p:sp>
    </p:spTree>
    <p:extLst>
      <p:ext uri="{BB962C8B-B14F-4D97-AF65-F5344CB8AC3E}">
        <p14:creationId xmlns:p14="http://schemas.microsoft.com/office/powerpoint/2010/main" val="1214575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F1235E37-AF36-D8EF-1985-816E01B39625}"/>
              </a:ext>
            </a:extLst>
          </p:cNvPr>
          <p:cNvSpPr txBox="1"/>
          <p:nvPr/>
        </p:nvSpPr>
        <p:spPr>
          <a:xfrm>
            <a:off x="286830" y="2328027"/>
            <a:ext cx="59759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sz="1800" b="0" i="0" u="none" strike="noStrike" baseline="0" dirty="0" err="1">
                <a:solidFill>
                  <a:srgbClr val="F15A28"/>
                </a:solidFill>
                <a:latin typeface="RobotoMono-Regular"/>
              </a:rPr>
              <a:t>class</a:t>
            </a:r>
            <a:r>
              <a:rPr lang="pl-PL" sz="1800" b="0" i="0" u="none" strike="noStrike" baseline="0" dirty="0">
                <a:solidFill>
                  <a:srgbClr val="F15A28"/>
                </a:solidFill>
                <a:latin typeface="RobotoMono-Regular"/>
              </a:rPr>
              <a:t> </a:t>
            </a:r>
            <a:r>
              <a:rPr lang="pl-PL" sz="1800" b="0" i="0" u="none" strike="noStrike" baseline="0" dirty="0" err="1">
                <a:solidFill>
                  <a:srgbClr val="404040"/>
                </a:solidFill>
                <a:latin typeface="RobotoMono-Regular"/>
              </a:rPr>
              <a:t>DayOfWeek</a:t>
            </a:r>
            <a:r>
              <a:rPr lang="pl-PL" sz="1800" b="0" i="0" u="none" strike="noStrike" baseline="0" dirty="0">
                <a:solidFill>
                  <a:srgbClr val="404040"/>
                </a:solidFill>
                <a:latin typeface="RobotoMono-Regular"/>
              </a:rPr>
              <a:t> {</a:t>
            </a:r>
          </a:p>
          <a:p>
            <a:pPr algn="l"/>
            <a:r>
              <a:rPr lang="pl-PL" sz="1800" b="0" i="0" u="none" strike="noStrike" baseline="0" dirty="0">
                <a:solidFill>
                  <a:srgbClr val="404040"/>
                </a:solidFill>
                <a:latin typeface="RobotoMono-Regular"/>
              </a:rPr>
              <a:t>String MONDAY = “MONDAY”;</a:t>
            </a:r>
          </a:p>
          <a:p>
            <a:pPr algn="l"/>
            <a:r>
              <a:rPr lang="pl-PL" sz="1800" b="0" i="0" u="none" strike="noStrike" baseline="0" dirty="0">
                <a:solidFill>
                  <a:srgbClr val="404040"/>
                </a:solidFill>
                <a:latin typeface="RobotoMono-Regular"/>
              </a:rPr>
              <a:t>String TUESDAY = “TUESDAY”;</a:t>
            </a:r>
          </a:p>
          <a:p>
            <a:pPr algn="l"/>
            <a:r>
              <a:rPr lang="pl-PL" sz="1800" b="0" i="0" u="none" strike="noStrike" baseline="0" dirty="0">
                <a:solidFill>
                  <a:srgbClr val="7F7F7F"/>
                </a:solidFill>
                <a:latin typeface="RobotoMono-Regular"/>
              </a:rPr>
              <a:t>// …</a:t>
            </a:r>
          </a:p>
          <a:p>
            <a:pPr algn="l"/>
            <a:r>
              <a:rPr lang="pl-PL" sz="1800" b="0" i="0" u="none" strike="noStrike" baseline="0" dirty="0">
                <a:solidFill>
                  <a:srgbClr val="404040"/>
                </a:solidFill>
                <a:latin typeface="RobotoMono-Regular"/>
              </a:rPr>
              <a:t>}</a:t>
            </a:r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F7D4E797-AD01-38AC-9C9A-B11854C25305}"/>
              </a:ext>
            </a:extLst>
          </p:cNvPr>
          <p:cNvSpPr txBox="1"/>
          <p:nvPr/>
        </p:nvSpPr>
        <p:spPr>
          <a:xfrm>
            <a:off x="7645161" y="2388412"/>
            <a:ext cx="406088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sz="1800" b="0" i="0" u="none" strike="noStrike" baseline="0" dirty="0" err="1">
                <a:solidFill>
                  <a:srgbClr val="F15A28"/>
                </a:solidFill>
                <a:latin typeface="RobotoMono-Regular"/>
              </a:rPr>
              <a:t>enum</a:t>
            </a:r>
            <a:r>
              <a:rPr lang="pl-PL" sz="1800" b="0" i="0" u="none" strike="noStrike" baseline="0" dirty="0">
                <a:solidFill>
                  <a:srgbClr val="F15A28"/>
                </a:solidFill>
                <a:latin typeface="RobotoMono-Regular"/>
              </a:rPr>
              <a:t> </a:t>
            </a:r>
            <a:r>
              <a:rPr lang="pl-PL" sz="1800" b="0" i="0" u="none" strike="noStrike" baseline="0" dirty="0" err="1">
                <a:solidFill>
                  <a:srgbClr val="404040"/>
                </a:solidFill>
                <a:latin typeface="RobotoMono-Regular"/>
              </a:rPr>
              <a:t>DayOfWeek</a:t>
            </a:r>
            <a:r>
              <a:rPr lang="pl-PL" sz="1800" b="0" i="0" u="none" strike="noStrike" baseline="0" dirty="0">
                <a:solidFill>
                  <a:srgbClr val="404040"/>
                </a:solidFill>
                <a:latin typeface="RobotoMono-Regular"/>
              </a:rPr>
              <a:t> {</a:t>
            </a:r>
          </a:p>
          <a:p>
            <a:pPr algn="l"/>
            <a:r>
              <a:rPr lang="pl-PL" sz="1800" b="0" i="0" u="none" strike="noStrike" baseline="0" dirty="0">
                <a:solidFill>
                  <a:srgbClr val="404040"/>
                </a:solidFill>
                <a:latin typeface="RobotoMono-Regular"/>
              </a:rPr>
              <a:t>MONDAY,</a:t>
            </a:r>
          </a:p>
          <a:p>
            <a:pPr algn="l"/>
            <a:r>
              <a:rPr lang="pl-PL" sz="1800" b="0" i="0" u="none" strike="noStrike" baseline="0" dirty="0">
                <a:solidFill>
                  <a:srgbClr val="404040"/>
                </a:solidFill>
                <a:latin typeface="RobotoMono-Regular"/>
              </a:rPr>
              <a:t>TUESDAY,</a:t>
            </a:r>
          </a:p>
          <a:p>
            <a:pPr algn="l"/>
            <a:r>
              <a:rPr lang="pl-PL" sz="1800" b="0" i="0" u="none" strike="noStrike" baseline="0" dirty="0">
                <a:solidFill>
                  <a:srgbClr val="7F7F7F"/>
                </a:solidFill>
                <a:latin typeface="RobotoMono-Regular"/>
              </a:rPr>
              <a:t>// …</a:t>
            </a:r>
          </a:p>
          <a:p>
            <a:pPr algn="l"/>
            <a:r>
              <a:rPr lang="pl-PL" sz="1800" b="0" i="0" u="none" strike="noStrike" baseline="0" dirty="0">
                <a:solidFill>
                  <a:srgbClr val="404040"/>
                </a:solidFill>
                <a:latin typeface="RobotoMono-Regular"/>
              </a:rPr>
              <a:t>}</a:t>
            </a:r>
            <a:endParaRPr lang="pl-PL" dirty="0"/>
          </a:p>
        </p:txBody>
      </p:sp>
      <p:sp>
        <p:nvSpPr>
          <p:cNvPr id="8" name="Strzałka: w prawo 7">
            <a:extLst>
              <a:ext uri="{FF2B5EF4-FFF2-40B4-BE49-F238E27FC236}">
                <a16:creationId xmlns:a16="http://schemas.microsoft.com/office/drawing/2014/main" id="{FD37978B-8454-DE56-1D61-1FA0D9AFF261}"/>
              </a:ext>
            </a:extLst>
          </p:cNvPr>
          <p:cNvSpPr/>
          <p:nvPr/>
        </p:nvSpPr>
        <p:spPr>
          <a:xfrm>
            <a:off x="5074848" y="2579852"/>
            <a:ext cx="1265208" cy="71167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9006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58761CA-A41C-28F6-A74B-34F4CE6F3823}"/>
              </a:ext>
            </a:extLst>
          </p:cNvPr>
          <p:cNvSpPr/>
          <p:nvPr/>
        </p:nvSpPr>
        <p:spPr>
          <a:xfrm>
            <a:off x="1345721" y="1940944"/>
            <a:ext cx="3286664" cy="10610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Class z statycznym </a:t>
            </a:r>
            <a:r>
              <a:rPr lang="pl-PL" dirty="0" err="1"/>
              <a:t>kontentem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2F632502-7CFE-0E7F-7649-328B03A89E88}"/>
              </a:ext>
            </a:extLst>
          </p:cNvPr>
          <p:cNvSpPr/>
          <p:nvPr/>
        </p:nvSpPr>
        <p:spPr>
          <a:xfrm>
            <a:off x="6872377" y="1940944"/>
            <a:ext cx="3286664" cy="10610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enum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DFDE906-7CEF-246B-DEF1-68D15EC8C866}"/>
              </a:ext>
            </a:extLst>
          </p:cNvPr>
          <p:cNvSpPr/>
          <p:nvPr/>
        </p:nvSpPr>
        <p:spPr>
          <a:xfrm>
            <a:off x="1345721" y="3818627"/>
            <a:ext cx="3286664" cy="10610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Class do przetrzymywania danych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EBB63CA-4486-1D5B-C9CC-8BD974D93D30}"/>
              </a:ext>
            </a:extLst>
          </p:cNvPr>
          <p:cNvSpPr/>
          <p:nvPr/>
        </p:nvSpPr>
        <p:spPr>
          <a:xfrm>
            <a:off x="6872377" y="3798499"/>
            <a:ext cx="3286664" cy="106104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records</a:t>
            </a:r>
            <a:endParaRPr lang="pl-PL" dirty="0"/>
          </a:p>
        </p:txBody>
      </p:sp>
      <p:sp>
        <p:nvSpPr>
          <p:cNvPr id="8" name="Strzałka: w prawo 7">
            <a:extLst>
              <a:ext uri="{FF2B5EF4-FFF2-40B4-BE49-F238E27FC236}">
                <a16:creationId xmlns:a16="http://schemas.microsoft.com/office/drawing/2014/main" id="{463B33B8-3412-A59A-5D60-65EA1E0CE18D}"/>
              </a:ext>
            </a:extLst>
          </p:cNvPr>
          <p:cNvSpPr/>
          <p:nvPr/>
        </p:nvSpPr>
        <p:spPr>
          <a:xfrm flipV="1">
            <a:off x="4807788" y="2267309"/>
            <a:ext cx="1889185" cy="408317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Strzałka: w prawo 8">
            <a:extLst>
              <a:ext uri="{FF2B5EF4-FFF2-40B4-BE49-F238E27FC236}">
                <a16:creationId xmlns:a16="http://schemas.microsoft.com/office/drawing/2014/main" id="{09B59F84-EB30-C279-ED4C-914F0D0BB767}"/>
              </a:ext>
            </a:extLst>
          </p:cNvPr>
          <p:cNvSpPr/>
          <p:nvPr/>
        </p:nvSpPr>
        <p:spPr>
          <a:xfrm flipV="1">
            <a:off x="4807788" y="4144992"/>
            <a:ext cx="1889185" cy="408317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1059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17F51D5B-E549-F4F9-6E31-80A58AA9E1B8}"/>
              </a:ext>
            </a:extLst>
          </p:cNvPr>
          <p:cNvSpPr txBox="1"/>
          <p:nvPr/>
        </p:nvSpPr>
        <p:spPr>
          <a:xfrm>
            <a:off x="2055243" y="1859340"/>
            <a:ext cx="60945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sz="1800" b="0" i="0" u="none" strike="noStrike" baseline="0" dirty="0" err="1">
                <a:solidFill>
                  <a:srgbClr val="F15A28"/>
                </a:solidFill>
                <a:latin typeface="RobotoMono-Regular"/>
              </a:rPr>
              <a:t>class</a:t>
            </a:r>
            <a:r>
              <a:rPr lang="pl-PL" sz="1800" b="0" i="0" u="none" strike="noStrike" baseline="0" dirty="0">
                <a:solidFill>
                  <a:srgbClr val="F15A28"/>
                </a:solidFill>
                <a:latin typeface="RobotoMono-Regular"/>
              </a:rPr>
              <a:t> </a:t>
            </a:r>
            <a:r>
              <a:rPr lang="pl-PL" sz="1800" b="0" i="0" u="none" strike="noStrike" baseline="0" dirty="0">
                <a:solidFill>
                  <a:srgbClr val="404040"/>
                </a:solidFill>
                <a:latin typeface="RobotoMono-Regular"/>
              </a:rPr>
              <a:t>Flight {</a:t>
            </a:r>
          </a:p>
          <a:p>
            <a:pPr algn="l"/>
            <a:r>
              <a:rPr lang="pl-PL" sz="1800" b="0" i="0" u="none" strike="noStrike" baseline="0" dirty="0">
                <a:solidFill>
                  <a:srgbClr val="404040"/>
                </a:solidFill>
                <a:latin typeface="RobotoMono-Regular"/>
              </a:rPr>
              <a:t>Flight(a, b) {}</a:t>
            </a:r>
          </a:p>
          <a:p>
            <a:pPr algn="l"/>
            <a:r>
              <a:rPr lang="pl-PL" sz="1800" b="0" i="0" u="none" strike="noStrike" baseline="0" dirty="0">
                <a:solidFill>
                  <a:srgbClr val="404040"/>
                </a:solidFill>
                <a:latin typeface="RobotoMono-Regular"/>
              </a:rPr>
              <a:t>from();</a:t>
            </a:r>
          </a:p>
          <a:p>
            <a:pPr algn="l"/>
            <a:r>
              <a:rPr lang="pl-PL" sz="1800" b="0" i="0" u="none" strike="noStrike" baseline="0" dirty="0">
                <a:solidFill>
                  <a:srgbClr val="404040"/>
                </a:solidFill>
                <a:latin typeface="RobotoMono-Regular"/>
              </a:rPr>
              <a:t>to();</a:t>
            </a:r>
          </a:p>
          <a:p>
            <a:pPr algn="l"/>
            <a:r>
              <a:rPr lang="pl-PL" sz="1800" b="0" i="0" u="none" strike="noStrike" baseline="0" dirty="0" err="1">
                <a:solidFill>
                  <a:srgbClr val="404040"/>
                </a:solidFill>
                <a:latin typeface="RobotoMono-Regular"/>
              </a:rPr>
              <a:t>toString</a:t>
            </a:r>
            <a:r>
              <a:rPr lang="pl-PL" sz="1800" b="0" i="0" u="none" strike="noStrike" baseline="0" dirty="0">
                <a:solidFill>
                  <a:srgbClr val="404040"/>
                </a:solidFill>
                <a:latin typeface="RobotoMono-Regular"/>
              </a:rPr>
              <a:t>();</a:t>
            </a:r>
          </a:p>
          <a:p>
            <a:pPr algn="l"/>
            <a:r>
              <a:rPr lang="pl-PL" sz="1800" b="0" i="0" u="none" strike="noStrike" baseline="0" dirty="0" err="1">
                <a:solidFill>
                  <a:srgbClr val="404040"/>
                </a:solidFill>
                <a:latin typeface="RobotoMono-Regular"/>
              </a:rPr>
              <a:t>hashCode</a:t>
            </a:r>
            <a:r>
              <a:rPr lang="pl-PL" sz="1800" b="0" i="0" u="none" strike="noStrike" baseline="0" dirty="0">
                <a:solidFill>
                  <a:srgbClr val="404040"/>
                </a:solidFill>
                <a:latin typeface="RobotoMono-Regular"/>
              </a:rPr>
              <a:t>();</a:t>
            </a:r>
          </a:p>
          <a:p>
            <a:pPr algn="l"/>
            <a:r>
              <a:rPr lang="pl-PL" sz="1800" b="0" i="0" u="none" strike="noStrike" baseline="0" dirty="0">
                <a:solidFill>
                  <a:srgbClr val="7F7F7F"/>
                </a:solidFill>
                <a:latin typeface="RobotoMono-Regular"/>
              </a:rPr>
              <a:t>//…</a:t>
            </a:r>
          </a:p>
          <a:p>
            <a:pPr algn="l"/>
            <a:r>
              <a:rPr lang="pl-PL" sz="1800" b="0" i="0" u="none" strike="noStrike" baseline="0" dirty="0">
                <a:solidFill>
                  <a:srgbClr val="404040"/>
                </a:solidFill>
                <a:latin typeface="RobotoMono-Regular"/>
              </a:rPr>
              <a:t>}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DF370160-6DBC-FB7C-076B-51305709B4EF}"/>
              </a:ext>
            </a:extLst>
          </p:cNvPr>
          <p:cNvSpPr txBox="1"/>
          <p:nvPr/>
        </p:nvSpPr>
        <p:spPr>
          <a:xfrm>
            <a:off x="6730761" y="1859340"/>
            <a:ext cx="609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sz="1800" b="0" i="0" u="none" strike="noStrike" baseline="0" dirty="0" err="1">
                <a:solidFill>
                  <a:srgbClr val="F15A28"/>
                </a:solidFill>
                <a:latin typeface="RobotoMono-Regular"/>
              </a:rPr>
              <a:t>record</a:t>
            </a:r>
            <a:r>
              <a:rPr lang="pl-PL" sz="1800" b="0" i="0" u="none" strike="noStrike" baseline="0" dirty="0">
                <a:solidFill>
                  <a:srgbClr val="F15A28"/>
                </a:solidFill>
                <a:latin typeface="RobotoMono-Regular"/>
              </a:rPr>
              <a:t> </a:t>
            </a:r>
            <a:r>
              <a:rPr lang="pl-PL" sz="1800" b="0" i="0" u="none" strike="noStrike" baseline="0" dirty="0">
                <a:solidFill>
                  <a:srgbClr val="404040"/>
                </a:solidFill>
                <a:latin typeface="RobotoMono-Regular"/>
              </a:rPr>
              <a:t>Flight(a, b) {</a:t>
            </a:r>
          </a:p>
          <a:p>
            <a:pPr algn="l"/>
            <a:r>
              <a:rPr lang="en-US" sz="1800" b="0" i="0" u="none" strike="noStrike" baseline="0" dirty="0">
                <a:solidFill>
                  <a:srgbClr val="7F7F7F"/>
                </a:solidFill>
                <a:latin typeface="RobotoMono-Regular"/>
              </a:rPr>
              <a:t>// all boilerplate done for you</a:t>
            </a:r>
          </a:p>
          <a:p>
            <a:pPr algn="l"/>
            <a:r>
              <a:rPr lang="pl-PL" sz="1800" b="0" i="0" u="none" strike="noStrike" baseline="0" dirty="0">
                <a:solidFill>
                  <a:srgbClr val="404040"/>
                </a:solidFill>
                <a:latin typeface="RobotoMono-Regular"/>
              </a:rPr>
              <a:t>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45843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06AF51-5DEC-BBCB-FBB9-1BD15347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Daty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76877F2-91DD-C46D-EAE8-30FA744B51D7}"/>
              </a:ext>
            </a:extLst>
          </p:cNvPr>
          <p:cNvSpPr txBox="1"/>
          <p:nvPr/>
        </p:nvSpPr>
        <p:spPr>
          <a:xfrm>
            <a:off x="2383047" y="2485209"/>
            <a:ext cx="6094562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pl-PL" sz="1800" b="0" i="0" u="none" strike="noStrike" baseline="0" dirty="0" err="1">
                <a:solidFill>
                  <a:srgbClr val="FFFFFF"/>
                </a:solidFill>
                <a:latin typeface="RobotoMono-Regular"/>
              </a:rPr>
              <a:t>LocalDate</a:t>
            </a:r>
            <a:r>
              <a:rPr lang="pl-PL" sz="1800" b="0" i="0" u="none" strike="noStrike" baseline="0" dirty="0">
                <a:solidFill>
                  <a:srgbClr val="FFFFFF"/>
                </a:solidFill>
                <a:latin typeface="RobotoMono-Regular"/>
              </a:rPr>
              <a:t> </a:t>
            </a:r>
            <a:r>
              <a:rPr lang="pl-PL" sz="1800" b="0" i="0" u="none" strike="noStrike" baseline="0" dirty="0" err="1">
                <a:solidFill>
                  <a:srgbClr val="FFFFFF"/>
                </a:solidFill>
                <a:latin typeface="RobotoMono-Regular"/>
              </a:rPr>
              <a:t>date</a:t>
            </a:r>
            <a:r>
              <a:rPr lang="pl-PL" sz="1800" b="0" i="0" u="none" strike="noStrike" baseline="0" dirty="0">
                <a:solidFill>
                  <a:srgbClr val="FFFFFF"/>
                </a:solidFill>
                <a:latin typeface="RobotoMono-Regular"/>
              </a:rPr>
              <a:t> = </a:t>
            </a:r>
            <a:r>
              <a:rPr lang="pl-PL" sz="1800" b="0" i="0" u="none" strike="noStrike" baseline="0" dirty="0" err="1">
                <a:solidFill>
                  <a:srgbClr val="FFFFFF"/>
                </a:solidFill>
                <a:latin typeface="RobotoMono-Regular"/>
              </a:rPr>
              <a:t>LocalDate.of</a:t>
            </a:r>
            <a:r>
              <a:rPr lang="pl-PL" sz="1800" b="0" i="0" u="none" strike="noStrike" baseline="0" dirty="0">
                <a:solidFill>
                  <a:srgbClr val="FFFFFF"/>
                </a:solidFill>
                <a:latin typeface="RobotoMono-Regular"/>
              </a:rPr>
              <a:t>(2022, </a:t>
            </a:r>
            <a:r>
              <a:rPr lang="pl-PL" sz="1800" b="0" i="0" u="none" strike="noStrike" baseline="0" dirty="0" err="1">
                <a:solidFill>
                  <a:srgbClr val="F15A28"/>
                </a:solidFill>
                <a:latin typeface="RobotoMono-Regular"/>
              </a:rPr>
              <a:t>null</a:t>
            </a:r>
            <a:r>
              <a:rPr lang="pl-PL" sz="1800" b="0" i="0" u="none" strike="noStrike" baseline="0" dirty="0">
                <a:solidFill>
                  <a:srgbClr val="FFFFFF"/>
                </a:solidFill>
                <a:latin typeface="RobotoMono-Regular"/>
              </a:rPr>
              <a:t>, 10);</a:t>
            </a:r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38F9D4D-909D-C17B-1564-860A4C8144D4}"/>
              </a:ext>
            </a:extLst>
          </p:cNvPr>
          <p:cNvSpPr txBox="1"/>
          <p:nvPr/>
        </p:nvSpPr>
        <p:spPr>
          <a:xfrm>
            <a:off x="2383047" y="3838843"/>
            <a:ext cx="81670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F15A28"/>
                </a:solidFill>
                <a:latin typeface="RobotoMono-Regular"/>
              </a:rPr>
              <a:t>Exception in thread "main" </a:t>
            </a:r>
            <a:r>
              <a:rPr lang="en-US" sz="1800" b="0" i="0" u="none" strike="noStrike" baseline="0" dirty="0" err="1">
                <a:solidFill>
                  <a:srgbClr val="F15A28"/>
                </a:solidFill>
                <a:latin typeface="RobotoMono-Regular"/>
              </a:rPr>
              <a:t>java.lang.NullPointerException</a:t>
            </a:r>
            <a:r>
              <a:rPr lang="en-US" sz="1800" b="0" i="0" u="none" strike="noStrike" baseline="0" dirty="0">
                <a:solidFill>
                  <a:srgbClr val="F15A28"/>
                </a:solidFill>
                <a:latin typeface="RobotoMono-Regular"/>
              </a:rPr>
              <a:t>: month</a:t>
            </a:r>
          </a:p>
          <a:p>
            <a:pPr algn="l"/>
            <a:r>
              <a:rPr lang="pl-PL" sz="1800" b="0" i="0" u="none" strike="noStrike" baseline="0" dirty="0" err="1">
                <a:solidFill>
                  <a:srgbClr val="F15A28"/>
                </a:solidFill>
                <a:latin typeface="RobotoMono-Regular"/>
              </a:rPr>
              <a:t>at</a:t>
            </a:r>
            <a:r>
              <a:rPr lang="pl-PL" sz="1800" b="0" i="0" u="none" strike="noStrike" baseline="0" dirty="0">
                <a:solidFill>
                  <a:srgbClr val="F15A28"/>
                </a:solidFill>
                <a:latin typeface="RobotoMono-Regular"/>
              </a:rPr>
              <a:t> </a:t>
            </a:r>
            <a:r>
              <a:rPr lang="pl-PL" sz="1800" b="0" i="0" u="none" strike="noStrike" baseline="0" dirty="0" err="1">
                <a:solidFill>
                  <a:srgbClr val="F15A28"/>
                </a:solidFill>
                <a:latin typeface="RobotoMono-Regular"/>
              </a:rPr>
              <a:t>java.base</a:t>
            </a:r>
            <a:r>
              <a:rPr lang="pl-PL" sz="1800" b="0" i="0" u="none" strike="noStrike" baseline="0" dirty="0">
                <a:solidFill>
                  <a:srgbClr val="F15A28"/>
                </a:solidFill>
                <a:latin typeface="RobotoMono-Regular"/>
              </a:rPr>
              <a:t>/</a:t>
            </a:r>
            <a:r>
              <a:rPr lang="pl-PL" sz="1800" b="0" i="0" u="none" strike="noStrike" baseline="0" dirty="0" err="1">
                <a:solidFill>
                  <a:srgbClr val="F15A28"/>
                </a:solidFill>
                <a:latin typeface="RobotoMono-Regular"/>
              </a:rPr>
              <a:t>java.util.Objects.requireNonNull</a:t>
            </a:r>
            <a:r>
              <a:rPr lang="pl-PL" sz="1800" b="0" i="0" u="none" strike="noStrike" baseline="0" dirty="0">
                <a:solidFill>
                  <a:srgbClr val="F15A28"/>
                </a:solidFill>
                <a:latin typeface="RobotoMono-Regular"/>
              </a:rPr>
              <a:t>(Objects.java:233)</a:t>
            </a:r>
          </a:p>
          <a:p>
            <a:pPr algn="l"/>
            <a:r>
              <a:rPr lang="en-US" sz="1800" b="0" i="0" u="none" strike="noStrike" baseline="0" dirty="0">
                <a:solidFill>
                  <a:srgbClr val="F15A28"/>
                </a:solidFill>
                <a:latin typeface="RobotoMono-Regular"/>
              </a:rPr>
              <a:t>at </a:t>
            </a:r>
            <a:r>
              <a:rPr lang="en-US" sz="1800" b="0" i="0" u="none" strike="noStrike" baseline="0" dirty="0" err="1">
                <a:solidFill>
                  <a:srgbClr val="F15A28"/>
                </a:solidFill>
                <a:latin typeface="RobotoMono-Regular"/>
              </a:rPr>
              <a:t>java.base</a:t>
            </a:r>
            <a:r>
              <a:rPr lang="en-US" sz="1800" b="0" i="0" u="none" strike="noStrike" baseline="0" dirty="0">
                <a:solidFill>
                  <a:srgbClr val="F15A28"/>
                </a:solidFill>
                <a:latin typeface="RobotoMono-Regular"/>
              </a:rPr>
              <a:t>/</a:t>
            </a:r>
            <a:r>
              <a:rPr lang="en-US" sz="1800" b="0" i="0" u="none" strike="noStrike" baseline="0" dirty="0" err="1">
                <a:solidFill>
                  <a:srgbClr val="F15A28"/>
                </a:solidFill>
                <a:latin typeface="RobotoMono-Regular"/>
              </a:rPr>
              <a:t>java.time.LocalDate.of</a:t>
            </a:r>
            <a:r>
              <a:rPr lang="en-US" sz="1800" b="0" i="0" u="none" strike="noStrike" baseline="0" dirty="0">
                <a:solidFill>
                  <a:srgbClr val="F15A28"/>
                </a:solidFill>
                <a:latin typeface="RobotoMono-Regular"/>
              </a:rPr>
              <a:t>(LocalDate.java:251)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31720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42C097E5-4251-DC3B-E1BB-AC46F56A7FD8}"/>
              </a:ext>
            </a:extLst>
          </p:cNvPr>
          <p:cNvSpPr txBox="1"/>
          <p:nvPr/>
        </p:nvSpPr>
        <p:spPr>
          <a:xfrm>
            <a:off x="3047281" y="324433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F15A28"/>
                </a:solidFill>
                <a:latin typeface="RobotoMono-Regular"/>
              </a:rPr>
              <a:t>var </a:t>
            </a:r>
            <a:r>
              <a:rPr lang="en-US" sz="1800" b="0" i="0" u="none" strike="noStrike" baseline="0" dirty="0">
                <a:solidFill>
                  <a:srgbClr val="404040"/>
                </a:solidFill>
                <a:latin typeface="RobotoMono-Regular"/>
              </a:rPr>
              <a:t>thing = </a:t>
            </a:r>
            <a:r>
              <a:rPr lang="en-US" sz="1800" b="0" i="0" u="none" strike="noStrike" baseline="0" dirty="0">
                <a:solidFill>
                  <a:srgbClr val="F15A28"/>
                </a:solidFill>
                <a:latin typeface="RobotoMono-Regular"/>
              </a:rPr>
              <a:t>new </a:t>
            </a:r>
            <a:r>
              <a:rPr lang="en-US" sz="1800" b="0" i="0" u="none" strike="noStrike" baseline="0" dirty="0">
                <a:solidFill>
                  <a:srgbClr val="404040"/>
                </a:solidFill>
                <a:latin typeface="RobotoMono-Regular"/>
              </a:rPr>
              <a:t>Thing(</a:t>
            </a:r>
            <a:r>
              <a:rPr lang="en-US" sz="1800" b="0" i="0" u="none" strike="noStrike" baseline="0" dirty="0">
                <a:solidFill>
                  <a:srgbClr val="F15A28"/>
                </a:solidFill>
                <a:latin typeface="RobotoMono-Regular"/>
              </a:rPr>
              <a:t>new </a:t>
            </a:r>
            <a:r>
              <a:rPr lang="en-US" sz="1800" b="0" i="0" u="none" strike="noStrike" baseline="0" dirty="0">
                <a:solidFill>
                  <a:srgbClr val="404040"/>
                </a:solidFill>
                <a:latin typeface="RobotoMono-Regular"/>
              </a:rPr>
              <a:t>A());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80086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E1D587B8-50BF-DEE3-C8B6-433300C4E509}"/>
              </a:ext>
            </a:extLst>
          </p:cNvPr>
          <p:cNvSpPr txBox="1"/>
          <p:nvPr/>
        </p:nvSpPr>
        <p:spPr>
          <a:xfrm>
            <a:off x="862641" y="2351782"/>
            <a:ext cx="788238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0" i="0" u="none" strike="noStrike" baseline="0" dirty="0">
                <a:solidFill>
                  <a:srgbClr val="F15A28"/>
                </a:solidFill>
                <a:latin typeface="RobotoMono-Regular"/>
              </a:rPr>
              <a:t>var </a:t>
            </a:r>
            <a:r>
              <a:rPr lang="en-US" sz="3200" b="0" i="0" u="none" strike="noStrike" baseline="0" dirty="0">
                <a:solidFill>
                  <a:srgbClr val="404040"/>
                </a:solidFill>
                <a:latin typeface="RobotoMono-Regular"/>
              </a:rPr>
              <a:t>thing = </a:t>
            </a:r>
            <a:r>
              <a:rPr lang="en-US" sz="3200" b="0" i="0" u="none" strike="noStrike" baseline="0" dirty="0">
                <a:solidFill>
                  <a:srgbClr val="F15A28"/>
                </a:solidFill>
                <a:latin typeface="RobotoMono-Regular"/>
              </a:rPr>
              <a:t>new </a:t>
            </a:r>
            <a:r>
              <a:rPr lang="en-US" sz="3200" b="0" i="0" u="none" strike="noStrike" baseline="0" dirty="0">
                <a:solidFill>
                  <a:srgbClr val="404040"/>
                </a:solidFill>
                <a:latin typeface="RobotoMono-Regular"/>
              </a:rPr>
              <a:t>Thing(</a:t>
            </a:r>
            <a:r>
              <a:rPr lang="en-US" sz="3200" b="0" i="0" u="none" strike="noStrike" baseline="0" dirty="0">
                <a:solidFill>
                  <a:srgbClr val="F15A28"/>
                </a:solidFill>
                <a:latin typeface="RobotoMono-Regular"/>
              </a:rPr>
              <a:t>new </a:t>
            </a:r>
            <a:r>
              <a:rPr lang="en-US" sz="3200" b="0" i="0" u="none" strike="noStrike" baseline="0" dirty="0">
                <a:solidFill>
                  <a:srgbClr val="404040"/>
                </a:solidFill>
                <a:latin typeface="RobotoMono-Regular"/>
              </a:rPr>
              <a:t>A(), </a:t>
            </a:r>
            <a:r>
              <a:rPr lang="en-US" sz="3200" b="0" i="0" u="none" strike="noStrike" baseline="0" dirty="0">
                <a:solidFill>
                  <a:srgbClr val="F15A28"/>
                </a:solidFill>
                <a:latin typeface="RobotoMono-Regular"/>
              </a:rPr>
              <a:t>new </a:t>
            </a:r>
            <a:r>
              <a:rPr lang="en-US" sz="3200" b="0" i="0" u="none" strike="noStrike" baseline="0" dirty="0">
                <a:solidFill>
                  <a:srgbClr val="404040"/>
                </a:solidFill>
                <a:latin typeface="RobotoMono-Regular"/>
              </a:rPr>
              <a:t>B(),</a:t>
            </a:r>
          </a:p>
          <a:p>
            <a:pPr algn="l"/>
            <a:r>
              <a:rPr lang="pl-PL" sz="3200" b="0" i="0" u="none" strike="noStrike" baseline="0" dirty="0" err="1">
                <a:solidFill>
                  <a:srgbClr val="F15A28"/>
                </a:solidFill>
                <a:latin typeface="RobotoMono-Regular"/>
              </a:rPr>
              <a:t>new</a:t>
            </a:r>
            <a:r>
              <a:rPr lang="pl-PL" sz="3200" b="0" i="0" u="none" strike="noStrike" baseline="0" dirty="0">
                <a:solidFill>
                  <a:srgbClr val="F15A28"/>
                </a:solidFill>
                <a:latin typeface="RobotoMono-Regular"/>
              </a:rPr>
              <a:t> </a:t>
            </a:r>
            <a:r>
              <a:rPr lang="pl-PL" sz="3200" b="0" i="0" u="none" strike="noStrike" baseline="0" dirty="0">
                <a:solidFill>
                  <a:srgbClr val="404040"/>
                </a:solidFill>
                <a:latin typeface="RobotoMono-Regular"/>
              </a:rPr>
              <a:t>C(), </a:t>
            </a:r>
            <a:r>
              <a:rPr lang="pl-PL" sz="3200" b="0" i="0" u="none" strike="noStrike" baseline="0" dirty="0" err="1">
                <a:solidFill>
                  <a:srgbClr val="F15A28"/>
                </a:solidFill>
                <a:latin typeface="RobotoMono-Regular"/>
              </a:rPr>
              <a:t>new</a:t>
            </a:r>
            <a:r>
              <a:rPr lang="pl-PL" sz="3200" b="0" i="0" u="none" strike="noStrike" baseline="0" dirty="0">
                <a:solidFill>
                  <a:srgbClr val="F15A28"/>
                </a:solidFill>
                <a:latin typeface="RobotoMono-Regular"/>
              </a:rPr>
              <a:t> </a:t>
            </a:r>
            <a:r>
              <a:rPr lang="pl-PL" sz="3200" b="0" i="0" u="none" strike="noStrike" baseline="0" dirty="0">
                <a:solidFill>
                  <a:srgbClr val="404040"/>
                </a:solidFill>
                <a:latin typeface="RobotoMono-Regular"/>
              </a:rPr>
              <a:t>D());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1214571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C27806FC-F1A6-B197-49AD-B97006692EBE}"/>
              </a:ext>
            </a:extLst>
          </p:cNvPr>
          <p:cNvSpPr txBox="1"/>
          <p:nvPr/>
        </p:nvSpPr>
        <p:spPr>
          <a:xfrm>
            <a:off x="3048719" y="2856146"/>
            <a:ext cx="60945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b="0" i="0" u="none" strike="noStrike" baseline="0" dirty="0" err="1">
                <a:solidFill>
                  <a:srgbClr val="F15A28"/>
                </a:solidFill>
                <a:latin typeface="RobotoMono-Regular"/>
              </a:rPr>
              <a:t>var</a:t>
            </a:r>
            <a:r>
              <a:rPr lang="pl-PL" sz="2800" b="0" i="0" u="none" strike="noStrike" baseline="0" dirty="0">
                <a:solidFill>
                  <a:srgbClr val="F15A28"/>
                </a:solidFill>
                <a:latin typeface="RobotoMono-Regular"/>
              </a:rPr>
              <a:t> </a:t>
            </a:r>
            <a:r>
              <a:rPr lang="pl-PL" sz="2800" b="0" i="0" u="none" strike="noStrike" baseline="0" dirty="0" err="1">
                <a:solidFill>
                  <a:srgbClr val="404040"/>
                </a:solidFill>
                <a:latin typeface="RobotoMono-Regular"/>
              </a:rPr>
              <a:t>thing</a:t>
            </a:r>
            <a:r>
              <a:rPr lang="pl-PL" sz="2800" b="0" i="0" u="none" strike="noStrike" baseline="0" dirty="0">
                <a:solidFill>
                  <a:srgbClr val="404040"/>
                </a:solidFill>
                <a:latin typeface="RobotoMono-Regular"/>
              </a:rPr>
              <a:t> = </a:t>
            </a:r>
            <a:r>
              <a:rPr lang="pl-PL" sz="2800" b="0" i="0" u="none" strike="noStrike" baseline="0" dirty="0" err="1">
                <a:solidFill>
                  <a:srgbClr val="404040"/>
                </a:solidFill>
                <a:latin typeface="RobotoMono-Regular"/>
              </a:rPr>
              <a:t>Thing.get</a:t>
            </a:r>
            <a:r>
              <a:rPr lang="pl-PL" sz="2800" b="0" i="0" u="none" strike="noStrike" baseline="0" dirty="0">
                <a:solidFill>
                  <a:srgbClr val="404040"/>
                </a:solidFill>
                <a:latin typeface="RobotoMono-Regular"/>
              </a:rPr>
              <a:t>();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4167606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EB9EB204-4919-03FA-D0A0-229E04F33687}"/>
              </a:ext>
            </a:extLst>
          </p:cNvPr>
          <p:cNvSpPr txBox="1"/>
          <p:nvPr/>
        </p:nvSpPr>
        <p:spPr>
          <a:xfrm>
            <a:off x="2107001" y="2044005"/>
            <a:ext cx="814117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sz="2800" b="0" i="0" u="none" strike="noStrike" baseline="0" dirty="0" err="1">
                <a:solidFill>
                  <a:srgbClr val="F15A28"/>
                </a:solidFill>
                <a:latin typeface="RobotoMono-Regular"/>
              </a:rPr>
              <a:t>var</a:t>
            </a:r>
            <a:r>
              <a:rPr lang="pl-PL" sz="2800" b="0" i="0" u="none" strike="noStrike" baseline="0" dirty="0">
                <a:solidFill>
                  <a:srgbClr val="F15A28"/>
                </a:solidFill>
                <a:latin typeface="RobotoMono-Regular"/>
              </a:rPr>
              <a:t> </a:t>
            </a:r>
            <a:r>
              <a:rPr lang="pl-PL" sz="2800" b="0" i="0" u="none" strike="noStrike" baseline="0" dirty="0" err="1">
                <a:solidFill>
                  <a:srgbClr val="404040"/>
                </a:solidFill>
                <a:latin typeface="RobotoMono-Regular"/>
              </a:rPr>
              <a:t>dbSearch</a:t>
            </a:r>
            <a:r>
              <a:rPr lang="pl-PL" sz="2800" b="0" i="0" u="none" strike="noStrike" baseline="0" dirty="0">
                <a:solidFill>
                  <a:srgbClr val="404040"/>
                </a:solidFill>
                <a:latin typeface="RobotoMono-Regular"/>
              </a:rPr>
              <a:t> = </a:t>
            </a:r>
            <a:r>
              <a:rPr lang="pl-PL" sz="2800" b="0" i="0" u="none" strike="noStrike" baseline="0" dirty="0" err="1">
                <a:solidFill>
                  <a:srgbClr val="404040"/>
                </a:solidFill>
                <a:latin typeface="RobotoMono-Regular"/>
              </a:rPr>
              <a:t>FlightSearch.newDbSearch</a:t>
            </a:r>
            <a:r>
              <a:rPr lang="pl-PL" sz="2800" b="0" i="0" u="none" strike="noStrike" baseline="0" dirty="0">
                <a:solidFill>
                  <a:srgbClr val="404040"/>
                </a:solidFill>
                <a:latin typeface="RobotoMono-Regular"/>
              </a:rPr>
              <a:t>();</a:t>
            </a:r>
          </a:p>
          <a:p>
            <a:pPr algn="l"/>
            <a:r>
              <a:rPr lang="pl-PL" sz="2800" b="0" i="0" u="none" strike="noStrike" baseline="0" dirty="0" err="1">
                <a:solidFill>
                  <a:srgbClr val="F15A28"/>
                </a:solidFill>
                <a:latin typeface="RobotoMono-Regular"/>
              </a:rPr>
              <a:t>var</a:t>
            </a:r>
            <a:r>
              <a:rPr lang="pl-PL" sz="2800" b="0" i="0" u="none" strike="noStrike" baseline="0" dirty="0">
                <a:solidFill>
                  <a:srgbClr val="F15A28"/>
                </a:solidFill>
                <a:latin typeface="RobotoMono-Regular"/>
              </a:rPr>
              <a:t> </a:t>
            </a:r>
            <a:r>
              <a:rPr lang="pl-PL" sz="2800" b="0" i="0" u="none" strike="noStrike" baseline="0" dirty="0" err="1">
                <a:solidFill>
                  <a:srgbClr val="404040"/>
                </a:solidFill>
                <a:latin typeface="RobotoMono-Regular"/>
              </a:rPr>
              <a:t>apiSearch</a:t>
            </a:r>
            <a:r>
              <a:rPr lang="pl-PL" sz="2800" b="0" i="0" u="none" strike="noStrike" baseline="0" dirty="0">
                <a:solidFill>
                  <a:srgbClr val="404040"/>
                </a:solidFill>
                <a:latin typeface="RobotoMono-Regular"/>
              </a:rPr>
              <a:t> = </a:t>
            </a:r>
            <a:r>
              <a:rPr lang="pl-PL" sz="2800" b="0" i="0" u="none" strike="noStrike" baseline="0" dirty="0" err="1">
                <a:solidFill>
                  <a:srgbClr val="404040"/>
                </a:solidFill>
                <a:latin typeface="RobotoMono-Regular"/>
              </a:rPr>
              <a:t>FlightSearch.newApiSearch</a:t>
            </a:r>
            <a:r>
              <a:rPr lang="pl-PL" sz="2800" b="0" i="0" u="none" strike="noStrike" baseline="0" dirty="0">
                <a:solidFill>
                  <a:srgbClr val="404040"/>
                </a:solidFill>
                <a:latin typeface="RobotoMono-Regular"/>
              </a:rPr>
              <a:t>();</a:t>
            </a:r>
          </a:p>
          <a:p>
            <a:pPr algn="l"/>
            <a:r>
              <a:rPr lang="pl-PL" sz="2800" b="0" i="0" u="none" strike="noStrike" baseline="0" dirty="0" err="1">
                <a:solidFill>
                  <a:srgbClr val="F15A28"/>
                </a:solidFill>
                <a:latin typeface="RobotoMono-Regular"/>
              </a:rPr>
              <a:t>var</a:t>
            </a:r>
            <a:r>
              <a:rPr lang="pl-PL" sz="2800" b="0" i="0" u="none" strike="noStrike" baseline="0" dirty="0">
                <a:solidFill>
                  <a:srgbClr val="F15A28"/>
                </a:solidFill>
                <a:latin typeface="RobotoMono-Regular"/>
              </a:rPr>
              <a:t> </a:t>
            </a:r>
            <a:r>
              <a:rPr lang="pl-PL" sz="2800" b="0" i="0" u="none" strike="noStrike" baseline="0" dirty="0" err="1">
                <a:solidFill>
                  <a:srgbClr val="404040"/>
                </a:solidFill>
                <a:latin typeface="RobotoMono-Regular"/>
              </a:rPr>
              <a:t>fileSearch</a:t>
            </a:r>
            <a:r>
              <a:rPr lang="pl-PL" sz="2800" b="0" i="0" u="none" strike="noStrike" baseline="0" dirty="0">
                <a:solidFill>
                  <a:srgbClr val="404040"/>
                </a:solidFill>
                <a:latin typeface="RobotoMono-Regular"/>
              </a:rPr>
              <a:t> = </a:t>
            </a:r>
            <a:r>
              <a:rPr lang="pl-PL" sz="2800" b="0" i="0" u="none" strike="noStrike" baseline="0" dirty="0" err="1">
                <a:solidFill>
                  <a:srgbClr val="404040"/>
                </a:solidFill>
                <a:latin typeface="RobotoMono-Regular"/>
              </a:rPr>
              <a:t>FlightSearch.newFileSearch</a:t>
            </a:r>
            <a:r>
              <a:rPr lang="pl-PL" sz="2800" b="0" i="0" u="none" strike="noStrike" baseline="0" dirty="0">
                <a:solidFill>
                  <a:srgbClr val="404040"/>
                </a:solidFill>
                <a:latin typeface="RobotoMono-Regular"/>
              </a:rPr>
              <a:t>();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825293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3FB6504-F87D-CFB3-A959-B33E395C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Statyczne Fabryczki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1939F01A-92EC-7726-977F-AC135D6A847E}"/>
              </a:ext>
            </a:extLst>
          </p:cNvPr>
          <p:cNvSpPr txBox="1"/>
          <p:nvPr/>
        </p:nvSpPr>
        <p:spPr>
          <a:xfrm>
            <a:off x="1606669" y="2337130"/>
            <a:ext cx="703699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sz="2800" b="0" i="0" u="none" strike="noStrike" baseline="0" dirty="0" err="1">
                <a:solidFill>
                  <a:srgbClr val="404040"/>
                </a:solidFill>
                <a:latin typeface="RobotoMono-Regular"/>
              </a:rPr>
              <a:t>LocalDate.now</a:t>
            </a:r>
            <a:r>
              <a:rPr lang="pl-PL" sz="2800" b="0" i="0" u="none" strike="noStrike" baseline="0" dirty="0">
                <a:solidFill>
                  <a:srgbClr val="404040"/>
                </a:solidFill>
                <a:latin typeface="RobotoMono-Regular"/>
              </a:rPr>
              <a:t>();</a:t>
            </a:r>
          </a:p>
          <a:p>
            <a:pPr algn="l"/>
            <a:r>
              <a:rPr lang="pl-PL" sz="2800" b="0" i="0" u="none" strike="noStrike" baseline="0" dirty="0" err="1">
                <a:solidFill>
                  <a:srgbClr val="404040"/>
                </a:solidFill>
                <a:latin typeface="RobotoMono-Regular"/>
              </a:rPr>
              <a:t>Optional.empty</a:t>
            </a:r>
            <a:r>
              <a:rPr lang="pl-PL" sz="2800" b="0" i="0" u="none" strike="noStrike" baseline="0" dirty="0">
                <a:solidFill>
                  <a:srgbClr val="404040"/>
                </a:solidFill>
                <a:latin typeface="RobotoMono-Regular"/>
              </a:rPr>
              <a:t>();</a:t>
            </a:r>
          </a:p>
          <a:p>
            <a:pPr algn="l"/>
            <a:r>
              <a:rPr lang="pl-PL" sz="2800" b="0" i="0" u="none" strike="noStrike" baseline="0" dirty="0" err="1">
                <a:solidFill>
                  <a:srgbClr val="404040"/>
                </a:solidFill>
                <a:latin typeface="RobotoMono-Regular"/>
              </a:rPr>
              <a:t>String.valueOf</a:t>
            </a:r>
            <a:r>
              <a:rPr lang="pl-PL" sz="2800" b="0" i="0" u="none" strike="noStrike" baseline="0" dirty="0">
                <a:solidFill>
                  <a:srgbClr val="404040"/>
                </a:solidFill>
                <a:latin typeface="RobotoMono-Regular"/>
              </a:rPr>
              <a:t>(</a:t>
            </a:r>
            <a:r>
              <a:rPr lang="pl-PL" sz="2800" b="0" i="0" u="none" strike="noStrike" baseline="0" dirty="0" err="1">
                <a:solidFill>
                  <a:srgbClr val="2AA0BD"/>
                </a:solidFill>
                <a:latin typeface="RobotoMono-Regular"/>
              </a:rPr>
              <a:t>true</a:t>
            </a:r>
            <a:r>
              <a:rPr lang="pl-PL" sz="2800" b="0" i="0" u="none" strike="noStrike" baseline="0" dirty="0">
                <a:solidFill>
                  <a:srgbClr val="404040"/>
                </a:solidFill>
                <a:latin typeface="RobotoMono-Regular"/>
              </a:rPr>
              <a:t>);</a:t>
            </a:r>
          </a:p>
          <a:p>
            <a:pPr algn="l"/>
            <a:r>
              <a:rPr lang="pl-PL" sz="2800" b="0" i="0" u="none" strike="noStrike" baseline="0" dirty="0" err="1">
                <a:solidFill>
                  <a:srgbClr val="404040"/>
                </a:solidFill>
                <a:latin typeface="RobotoMono-Regular"/>
              </a:rPr>
              <a:t>Collections.unmodifiableCollection</a:t>
            </a:r>
            <a:r>
              <a:rPr lang="pl-PL" sz="2800" b="0" i="0" u="none" strike="noStrike" baseline="0" dirty="0">
                <a:solidFill>
                  <a:srgbClr val="404040"/>
                </a:solidFill>
                <a:latin typeface="RobotoMono-Regular"/>
              </a:rPr>
              <a:t>(</a:t>
            </a:r>
            <a:r>
              <a:rPr lang="pl-PL" sz="2800" b="0" i="0" u="none" strike="noStrike" baseline="0" dirty="0">
                <a:solidFill>
                  <a:srgbClr val="2AA0BD"/>
                </a:solidFill>
                <a:latin typeface="RobotoMono-Regular"/>
              </a:rPr>
              <a:t>...</a:t>
            </a:r>
            <a:r>
              <a:rPr lang="pl-PL" sz="2800" b="0" i="0" u="none" strike="noStrike" baseline="0" dirty="0">
                <a:solidFill>
                  <a:srgbClr val="404040"/>
                </a:solidFill>
                <a:latin typeface="RobotoMono-Regular"/>
              </a:rPr>
              <a:t>);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641904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2976C98-1D4B-9B1B-7B06-9ED125EF6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l-PL" sz="5400"/>
              <a:t>Prymitywy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574D27-A0D3-E691-0087-3BC7D8565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pl-PL" sz="2200"/>
              <a:t>Co za dużo to nie zdrowo </a:t>
            </a:r>
          </a:p>
        </p:txBody>
      </p:sp>
      <p:pic>
        <p:nvPicPr>
          <p:cNvPr id="5" name="Picture 4" descr="Miska płatków zbożowych">
            <a:extLst>
              <a:ext uri="{FF2B5EF4-FFF2-40B4-BE49-F238E27FC236}">
                <a16:creationId xmlns:a16="http://schemas.microsoft.com/office/drawing/2014/main" id="{77565356-3D1A-A1F3-13FE-CBB8ADFBEE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59" r="1652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41827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21D288-37DC-DCB7-6F07-51FB4BEDE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Czas spędzony na kodzie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9CFAD299-59AF-10BE-E70E-E715B879E32B}"/>
              </a:ext>
            </a:extLst>
          </p:cNvPr>
          <p:cNvSpPr/>
          <p:nvPr/>
        </p:nvSpPr>
        <p:spPr>
          <a:xfrm>
            <a:off x="1725284" y="3200400"/>
            <a:ext cx="4244196" cy="797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50%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433F543-9110-C0D7-E76C-15A99C3CB7CE}"/>
              </a:ext>
            </a:extLst>
          </p:cNvPr>
          <p:cNvSpPr/>
          <p:nvPr/>
        </p:nvSpPr>
        <p:spPr>
          <a:xfrm>
            <a:off x="5969480" y="3200400"/>
            <a:ext cx="4244196" cy="7979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50%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6A6D4DF-5D59-4E62-098F-5EB6B447F1DB}"/>
              </a:ext>
            </a:extLst>
          </p:cNvPr>
          <p:cNvSpPr txBox="1"/>
          <p:nvPr/>
        </p:nvSpPr>
        <p:spPr>
          <a:xfrm>
            <a:off x="3243533" y="2725858"/>
            <a:ext cx="158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Czytanie kodu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1A17EDE-1558-5CB6-FDFA-0354C2581B28}"/>
              </a:ext>
            </a:extLst>
          </p:cNvPr>
          <p:cNvSpPr txBox="1"/>
          <p:nvPr/>
        </p:nvSpPr>
        <p:spPr>
          <a:xfrm>
            <a:off x="7297948" y="2725858"/>
            <a:ext cx="158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Pisanie kodu</a:t>
            </a:r>
          </a:p>
        </p:txBody>
      </p:sp>
    </p:spTree>
    <p:extLst>
      <p:ext uri="{BB962C8B-B14F-4D97-AF65-F5344CB8AC3E}">
        <p14:creationId xmlns:p14="http://schemas.microsoft.com/office/powerpoint/2010/main" val="33303711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DB4D31-D53F-21D4-6595-0216D247D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Teleskopowy konstruktor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413F3E7-B0A9-1B2E-E29C-F9A41689E491}"/>
              </a:ext>
            </a:extLst>
          </p:cNvPr>
          <p:cNvSpPr txBox="1"/>
          <p:nvPr/>
        </p:nvSpPr>
        <p:spPr>
          <a:xfrm>
            <a:off x="943153" y="1873136"/>
            <a:ext cx="1079739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sz="2800" b="0" i="0" u="none" strike="noStrike" baseline="0" dirty="0">
                <a:solidFill>
                  <a:srgbClr val="404040"/>
                </a:solidFill>
                <a:latin typeface="RobotoMono-Regular"/>
              </a:rPr>
              <a:t>Pizza(</a:t>
            </a:r>
            <a:r>
              <a:rPr lang="pl-PL" sz="2800" b="0" i="0" u="none" strike="noStrike" baseline="0" dirty="0" err="1">
                <a:solidFill>
                  <a:srgbClr val="F15A28"/>
                </a:solidFill>
                <a:latin typeface="RobotoMono-Regular"/>
              </a:rPr>
              <a:t>int</a:t>
            </a:r>
            <a:r>
              <a:rPr lang="pl-PL" sz="2800" b="0" i="0" u="none" strike="noStrike" baseline="0" dirty="0">
                <a:solidFill>
                  <a:srgbClr val="F15A28"/>
                </a:solidFill>
                <a:latin typeface="RobotoMono-Regular"/>
              </a:rPr>
              <a:t> </a:t>
            </a:r>
            <a:r>
              <a:rPr lang="pl-PL" sz="2800" b="0" i="0" u="none" strike="noStrike" baseline="0" dirty="0" err="1">
                <a:solidFill>
                  <a:srgbClr val="404040"/>
                </a:solidFill>
                <a:latin typeface="RobotoMono-Regular"/>
              </a:rPr>
              <a:t>size</a:t>
            </a:r>
            <a:r>
              <a:rPr lang="pl-PL" sz="2800" b="0" i="0" u="none" strike="noStrike" baseline="0" dirty="0">
                <a:solidFill>
                  <a:srgbClr val="404040"/>
                </a:solidFill>
                <a:latin typeface="RobotoMono-Regular"/>
              </a:rPr>
              <a:t>) { ... }</a:t>
            </a:r>
          </a:p>
          <a:p>
            <a:pPr algn="l"/>
            <a:r>
              <a:rPr lang="pl-PL" sz="2800" b="0" i="0" u="none" strike="noStrike" baseline="0" dirty="0">
                <a:solidFill>
                  <a:srgbClr val="404040"/>
                </a:solidFill>
                <a:latin typeface="RobotoMono-Regular"/>
              </a:rPr>
              <a:t>Pizza(</a:t>
            </a:r>
            <a:r>
              <a:rPr lang="pl-PL" sz="2800" b="0" i="0" u="none" strike="noStrike" baseline="0" dirty="0" err="1">
                <a:solidFill>
                  <a:srgbClr val="F15A28"/>
                </a:solidFill>
                <a:latin typeface="RobotoMono-Regular"/>
              </a:rPr>
              <a:t>int</a:t>
            </a:r>
            <a:r>
              <a:rPr lang="pl-PL" sz="2800" b="0" i="0" u="none" strike="noStrike" baseline="0" dirty="0">
                <a:solidFill>
                  <a:srgbClr val="F15A28"/>
                </a:solidFill>
                <a:latin typeface="RobotoMono-Regular"/>
              </a:rPr>
              <a:t> </a:t>
            </a:r>
            <a:r>
              <a:rPr lang="pl-PL" sz="2800" b="0" i="0" u="none" strike="noStrike" baseline="0" dirty="0" err="1">
                <a:solidFill>
                  <a:srgbClr val="404040"/>
                </a:solidFill>
                <a:latin typeface="RobotoMono-Regular"/>
              </a:rPr>
              <a:t>size</a:t>
            </a:r>
            <a:r>
              <a:rPr lang="pl-PL" sz="2800" b="0" i="0" u="none" strike="noStrike" baseline="0" dirty="0">
                <a:solidFill>
                  <a:srgbClr val="404040"/>
                </a:solidFill>
                <a:latin typeface="RobotoMono-Regular"/>
              </a:rPr>
              <a:t>, </a:t>
            </a:r>
            <a:r>
              <a:rPr lang="pl-PL" sz="2800" b="0" i="0" u="none" strike="noStrike" baseline="0" dirty="0" err="1">
                <a:solidFill>
                  <a:srgbClr val="F15A28"/>
                </a:solidFill>
                <a:latin typeface="RobotoMono-Regular"/>
              </a:rPr>
              <a:t>boolean</a:t>
            </a:r>
            <a:r>
              <a:rPr lang="pl-PL" sz="2800" b="0" i="0" u="none" strike="noStrike" baseline="0" dirty="0">
                <a:solidFill>
                  <a:srgbClr val="F15A28"/>
                </a:solidFill>
                <a:latin typeface="RobotoMono-Regular"/>
              </a:rPr>
              <a:t> </a:t>
            </a:r>
            <a:r>
              <a:rPr lang="pl-PL" sz="2800" b="0" i="0" u="none" strike="noStrike" baseline="0" dirty="0" err="1">
                <a:solidFill>
                  <a:srgbClr val="404040"/>
                </a:solidFill>
                <a:latin typeface="RobotoMono-Regular"/>
              </a:rPr>
              <a:t>cheese</a:t>
            </a:r>
            <a:r>
              <a:rPr lang="pl-PL" sz="2800" b="0" i="0" u="none" strike="noStrike" baseline="0" dirty="0">
                <a:solidFill>
                  <a:srgbClr val="404040"/>
                </a:solidFill>
                <a:latin typeface="RobotoMono-Regular"/>
              </a:rPr>
              <a:t>) { ... }</a:t>
            </a:r>
          </a:p>
          <a:p>
            <a:pPr algn="l"/>
            <a:r>
              <a:rPr lang="en-US" sz="2800" b="0" i="0" u="none" strike="noStrike" baseline="0" dirty="0">
                <a:solidFill>
                  <a:srgbClr val="404040"/>
                </a:solidFill>
                <a:latin typeface="RobotoMono-Regular"/>
              </a:rPr>
              <a:t>Pizza(</a:t>
            </a:r>
            <a:r>
              <a:rPr lang="en-US" sz="2800" b="0" i="0" u="none" strike="noStrike" baseline="0" dirty="0">
                <a:solidFill>
                  <a:srgbClr val="F15A28"/>
                </a:solidFill>
                <a:latin typeface="RobotoMono-Regular"/>
              </a:rPr>
              <a:t>int </a:t>
            </a:r>
            <a:r>
              <a:rPr lang="en-US" sz="2800" b="0" i="0" u="none" strike="noStrike" baseline="0" dirty="0">
                <a:solidFill>
                  <a:srgbClr val="404040"/>
                </a:solidFill>
                <a:latin typeface="RobotoMono-Regular"/>
              </a:rPr>
              <a:t>size, </a:t>
            </a:r>
            <a:r>
              <a:rPr lang="en-US" sz="2800" b="0" i="0" u="none" strike="noStrike" baseline="0" dirty="0" err="1">
                <a:solidFill>
                  <a:srgbClr val="F15A28"/>
                </a:solidFill>
                <a:latin typeface="RobotoMono-Regular"/>
              </a:rPr>
              <a:t>boolean</a:t>
            </a:r>
            <a:r>
              <a:rPr lang="en-US" sz="2800" b="0" i="0" u="none" strike="noStrike" baseline="0" dirty="0">
                <a:solidFill>
                  <a:srgbClr val="F15A28"/>
                </a:solidFill>
                <a:latin typeface="RobotoMono-Regular"/>
              </a:rPr>
              <a:t> </a:t>
            </a:r>
            <a:r>
              <a:rPr lang="en-US" sz="2800" b="0" i="0" u="none" strike="noStrike" baseline="0" dirty="0">
                <a:solidFill>
                  <a:srgbClr val="404040"/>
                </a:solidFill>
                <a:latin typeface="RobotoMono-Regular"/>
              </a:rPr>
              <a:t>cheese, </a:t>
            </a:r>
            <a:r>
              <a:rPr lang="en-US" sz="2800" b="0" i="0" u="none" strike="noStrike" baseline="0" dirty="0" err="1">
                <a:solidFill>
                  <a:srgbClr val="F15A28"/>
                </a:solidFill>
                <a:latin typeface="RobotoMono-Regular"/>
              </a:rPr>
              <a:t>boolean</a:t>
            </a:r>
            <a:r>
              <a:rPr lang="en-US" sz="2800" b="0" i="0" u="none" strike="noStrike" baseline="0" dirty="0">
                <a:solidFill>
                  <a:srgbClr val="F15A28"/>
                </a:solidFill>
                <a:latin typeface="RobotoMono-Regular"/>
              </a:rPr>
              <a:t> </a:t>
            </a:r>
            <a:r>
              <a:rPr lang="en-US" sz="2800" b="0" i="0" u="none" strike="noStrike" baseline="0" dirty="0">
                <a:solidFill>
                  <a:srgbClr val="404040"/>
                </a:solidFill>
                <a:latin typeface="RobotoMono-Regular"/>
              </a:rPr>
              <a:t>ham) { ... }</a:t>
            </a:r>
          </a:p>
          <a:p>
            <a:pPr algn="l"/>
            <a:r>
              <a:rPr lang="en-US" sz="2800" b="0" i="0" u="none" strike="noStrike" baseline="0" dirty="0">
                <a:solidFill>
                  <a:srgbClr val="404040"/>
                </a:solidFill>
                <a:latin typeface="RobotoMono-Regular"/>
              </a:rPr>
              <a:t>Pizza(</a:t>
            </a:r>
            <a:r>
              <a:rPr lang="en-US" sz="2800" b="0" i="0" u="none" strike="noStrike" baseline="0" dirty="0">
                <a:solidFill>
                  <a:srgbClr val="F15A28"/>
                </a:solidFill>
                <a:latin typeface="RobotoMono-Regular"/>
              </a:rPr>
              <a:t>int </a:t>
            </a:r>
            <a:r>
              <a:rPr lang="en-US" sz="2800" b="0" i="0" u="none" strike="noStrike" baseline="0" dirty="0">
                <a:solidFill>
                  <a:srgbClr val="404040"/>
                </a:solidFill>
                <a:latin typeface="RobotoMono-Regular"/>
              </a:rPr>
              <a:t>size, </a:t>
            </a:r>
            <a:r>
              <a:rPr lang="en-US" sz="2800" b="0" i="0" u="none" strike="noStrike" baseline="0" dirty="0" err="1">
                <a:solidFill>
                  <a:srgbClr val="F15A28"/>
                </a:solidFill>
                <a:latin typeface="RobotoMono-Regular"/>
              </a:rPr>
              <a:t>boolean</a:t>
            </a:r>
            <a:r>
              <a:rPr lang="en-US" sz="2800" b="0" i="0" u="none" strike="noStrike" baseline="0" dirty="0">
                <a:solidFill>
                  <a:srgbClr val="F15A28"/>
                </a:solidFill>
                <a:latin typeface="RobotoMono-Regular"/>
              </a:rPr>
              <a:t> </a:t>
            </a:r>
            <a:r>
              <a:rPr lang="en-US" sz="2800" b="0" i="0" u="none" strike="noStrike" baseline="0" dirty="0">
                <a:solidFill>
                  <a:srgbClr val="404040"/>
                </a:solidFill>
                <a:latin typeface="RobotoMono-Regular"/>
              </a:rPr>
              <a:t>cheese, </a:t>
            </a:r>
            <a:r>
              <a:rPr lang="en-US" sz="2800" b="0" i="0" u="none" strike="noStrike" baseline="0" dirty="0" err="1">
                <a:solidFill>
                  <a:srgbClr val="F15A28"/>
                </a:solidFill>
                <a:latin typeface="RobotoMono-Regular"/>
              </a:rPr>
              <a:t>boolean</a:t>
            </a:r>
            <a:r>
              <a:rPr lang="en-US" sz="2800" b="0" i="0" u="none" strike="noStrike" baseline="0" dirty="0">
                <a:solidFill>
                  <a:srgbClr val="F15A28"/>
                </a:solidFill>
                <a:latin typeface="RobotoMono-Regular"/>
              </a:rPr>
              <a:t> </a:t>
            </a:r>
            <a:r>
              <a:rPr lang="en-US" sz="2800" b="0" i="0" u="none" strike="noStrike" baseline="0" dirty="0">
                <a:solidFill>
                  <a:srgbClr val="404040"/>
                </a:solidFill>
                <a:latin typeface="RobotoMono-Regular"/>
              </a:rPr>
              <a:t>ham, </a:t>
            </a:r>
            <a:r>
              <a:rPr lang="en-US" sz="2800" b="0" i="0" u="none" strike="noStrike" baseline="0" dirty="0" err="1">
                <a:solidFill>
                  <a:srgbClr val="F15A28"/>
                </a:solidFill>
                <a:latin typeface="RobotoMono-Regular"/>
              </a:rPr>
              <a:t>boolean</a:t>
            </a:r>
            <a:endParaRPr lang="en-US" sz="2800" b="0" i="0" u="none" strike="noStrike" baseline="0" dirty="0">
              <a:solidFill>
                <a:srgbClr val="F15A28"/>
              </a:solidFill>
              <a:latin typeface="RobotoMono-Regular"/>
            </a:endParaRPr>
          </a:p>
          <a:p>
            <a:pPr algn="l"/>
            <a:r>
              <a:rPr lang="pl-PL" sz="2800" b="0" i="0" u="none" strike="noStrike" baseline="0" dirty="0" err="1">
                <a:solidFill>
                  <a:srgbClr val="404040"/>
                </a:solidFill>
                <a:latin typeface="RobotoMono-Regular"/>
              </a:rPr>
              <a:t>mushroom</a:t>
            </a:r>
            <a:r>
              <a:rPr lang="pl-PL" sz="2800" b="0" i="0" u="none" strike="noStrike" baseline="0" dirty="0">
                <a:solidFill>
                  <a:srgbClr val="404040"/>
                </a:solidFill>
                <a:latin typeface="RobotoMono-Regular"/>
              </a:rPr>
              <a:t>) { ... }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3725018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8FC2CC-162A-8762-6949-D88977B7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Builder </a:t>
            </a:r>
            <a:r>
              <a:rPr lang="pl-PL" dirty="0" err="1"/>
              <a:t>Pattern</a:t>
            </a:r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9D9657B0-011A-299A-8F81-E99495A00E38}"/>
              </a:ext>
            </a:extLst>
          </p:cNvPr>
          <p:cNvSpPr txBox="1"/>
          <p:nvPr/>
        </p:nvSpPr>
        <p:spPr>
          <a:xfrm>
            <a:off x="2089748" y="2103739"/>
            <a:ext cx="634688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sz="2400" b="0" i="0" u="none" strike="noStrike" baseline="0" dirty="0">
                <a:solidFill>
                  <a:srgbClr val="404040"/>
                </a:solidFill>
                <a:latin typeface="+mj-lt"/>
              </a:rPr>
              <a:t>Flight </a:t>
            </a:r>
            <a:r>
              <a:rPr lang="pl-PL" sz="2400" b="0" i="0" u="none" strike="noStrike" baseline="0" dirty="0" err="1">
                <a:solidFill>
                  <a:srgbClr val="404040"/>
                </a:solidFill>
                <a:latin typeface="+mj-lt"/>
              </a:rPr>
              <a:t>flight</a:t>
            </a:r>
            <a:r>
              <a:rPr lang="pl-PL" sz="2400" b="0" i="0" u="none" strike="noStrike" baseline="0" dirty="0">
                <a:solidFill>
                  <a:srgbClr val="404040"/>
                </a:solidFill>
                <a:latin typeface="+mj-lt"/>
              </a:rPr>
              <a:t> = </a:t>
            </a:r>
            <a:r>
              <a:rPr lang="pl-PL" sz="2400" b="0" i="0" u="none" strike="noStrike" baseline="0" dirty="0" err="1">
                <a:solidFill>
                  <a:srgbClr val="404040"/>
                </a:solidFill>
                <a:latin typeface="+mj-lt"/>
              </a:rPr>
              <a:t>FlightBuilder</a:t>
            </a:r>
            <a:r>
              <a:rPr lang="pl-PL" sz="2400" b="0" i="0" u="none" strike="noStrike" baseline="0" dirty="0">
                <a:solidFill>
                  <a:srgbClr val="404040"/>
                </a:solidFill>
                <a:latin typeface="+mj-lt"/>
              </a:rPr>
              <a:t>()</a:t>
            </a:r>
          </a:p>
          <a:p>
            <a:pPr algn="l"/>
            <a:r>
              <a:rPr lang="pl-PL" sz="2400" b="0" i="0" u="none" strike="noStrike" baseline="0" dirty="0">
                <a:solidFill>
                  <a:srgbClr val="404040"/>
                </a:solidFill>
                <a:latin typeface="+mj-lt"/>
              </a:rPr>
              <a:t>.from(</a:t>
            </a:r>
            <a:r>
              <a:rPr lang="pl-PL" sz="2400" b="0" i="0" u="none" strike="noStrike" baseline="0" dirty="0">
                <a:solidFill>
                  <a:srgbClr val="2AA0BD"/>
                </a:solidFill>
                <a:latin typeface="+mj-lt"/>
              </a:rPr>
              <a:t>“NYK”</a:t>
            </a:r>
            <a:r>
              <a:rPr lang="pl-PL" sz="2400" b="0" i="0" u="none" strike="noStrike" baseline="0" dirty="0">
                <a:solidFill>
                  <a:srgbClr val="404040"/>
                </a:solidFill>
                <a:latin typeface="+mj-lt"/>
              </a:rPr>
              <a:t>)</a:t>
            </a:r>
          </a:p>
          <a:p>
            <a:pPr algn="l"/>
            <a:r>
              <a:rPr lang="pl-PL" sz="2400" b="0" i="0" u="none" strike="noStrike" baseline="0" dirty="0">
                <a:solidFill>
                  <a:srgbClr val="404040"/>
                </a:solidFill>
                <a:latin typeface="+mj-lt"/>
              </a:rPr>
              <a:t>.to(</a:t>
            </a:r>
            <a:r>
              <a:rPr lang="pl-PL" sz="2400" b="0" i="0" u="none" strike="noStrike" baseline="0" dirty="0">
                <a:solidFill>
                  <a:srgbClr val="2AA0BD"/>
                </a:solidFill>
                <a:latin typeface="+mj-lt"/>
              </a:rPr>
              <a:t>“LDN”</a:t>
            </a:r>
            <a:r>
              <a:rPr lang="pl-PL" sz="2400" b="0" i="0" u="none" strike="noStrike" baseline="0" dirty="0">
                <a:solidFill>
                  <a:srgbClr val="404040"/>
                </a:solidFill>
                <a:latin typeface="+mj-lt"/>
              </a:rPr>
              <a:t>)</a:t>
            </a:r>
          </a:p>
          <a:p>
            <a:pPr algn="l"/>
            <a:r>
              <a:rPr lang="pl-PL" sz="2400" b="0" i="0" u="none" strike="noStrike" baseline="0" dirty="0">
                <a:solidFill>
                  <a:srgbClr val="404040"/>
                </a:solidFill>
                <a:latin typeface="+mj-lt"/>
              </a:rPr>
              <a:t>.</a:t>
            </a:r>
            <a:r>
              <a:rPr lang="pl-PL" sz="2400" b="0" i="0" u="none" strike="noStrike" baseline="0" dirty="0" err="1">
                <a:solidFill>
                  <a:srgbClr val="404040"/>
                </a:solidFill>
                <a:latin typeface="+mj-lt"/>
              </a:rPr>
              <a:t>capacity</a:t>
            </a:r>
            <a:r>
              <a:rPr lang="pl-PL" sz="2400" b="0" i="0" u="none" strike="noStrike" baseline="0" dirty="0">
                <a:solidFill>
                  <a:srgbClr val="404040"/>
                </a:solidFill>
                <a:latin typeface="+mj-lt"/>
              </a:rPr>
              <a:t>(150)</a:t>
            </a:r>
          </a:p>
          <a:p>
            <a:pPr algn="l"/>
            <a:r>
              <a:rPr lang="pl-PL" sz="2400" b="0" i="0" u="none" strike="noStrike" baseline="0" dirty="0">
                <a:solidFill>
                  <a:srgbClr val="404040"/>
                </a:solidFill>
                <a:latin typeface="+mj-lt"/>
              </a:rPr>
              <a:t>.</a:t>
            </a:r>
            <a:r>
              <a:rPr lang="pl-PL" sz="2400" b="0" i="0" u="none" strike="noStrike" baseline="0" dirty="0" err="1">
                <a:solidFill>
                  <a:srgbClr val="404040"/>
                </a:solidFill>
                <a:latin typeface="+mj-lt"/>
              </a:rPr>
              <a:t>build</a:t>
            </a:r>
            <a:r>
              <a:rPr lang="pl-PL" sz="2400" b="0" i="0" u="none" strike="noStrike" baseline="0" dirty="0">
                <a:solidFill>
                  <a:srgbClr val="404040"/>
                </a:solidFill>
                <a:latin typeface="+mj-lt"/>
              </a:rPr>
              <a:t>();</a:t>
            </a:r>
            <a:endParaRPr lang="pl-PL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8034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F1652A-81DD-A7A7-038B-D4CC0CE0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Methody</a:t>
            </a:r>
            <a:r>
              <a:rPr lang="pl-PL" dirty="0"/>
              <a:t> implementacja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7475F9EC-1A85-6FE2-11DA-9202A415B459}"/>
              </a:ext>
            </a:extLst>
          </p:cNvPr>
          <p:cNvSpPr txBox="1"/>
          <p:nvPr/>
        </p:nvSpPr>
        <p:spPr>
          <a:xfrm>
            <a:off x="2245025" y="2371158"/>
            <a:ext cx="60945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u="none" strike="noStrike" baseline="0" dirty="0">
                <a:solidFill>
                  <a:srgbClr val="F15A28"/>
                </a:solidFill>
                <a:latin typeface="RobotoMono-Regular"/>
              </a:rPr>
              <a:t>public </a:t>
            </a:r>
            <a:r>
              <a:rPr lang="en-US" sz="2800" b="0" i="0" u="none" strike="noStrike" baseline="0" dirty="0">
                <a:solidFill>
                  <a:srgbClr val="404040"/>
                </a:solidFill>
                <a:latin typeface="RobotoMono-Regular"/>
              </a:rPr>
              <a:t>List&lt;Flight&gt; search(a, b, c){</a:t>
            </a:r>
          </a:p>
          <a:p>
            <a:pPr algn="l"/>
            <a:r>
              <a:rPr lang="pl-PL" sz="2800" b="0" i="0" u="none" strike="noStrike" baseline="0" dirty="0">
                <a:solidFill>
                  <a:srgbClr val="7F7F7F"/>
                </a:solidFill>
                <a:latin typeface="RobotoMono-Regular"/>
              </a:rPr>
              <a:t>// </a:t>
            </a:r>
            <a:r>
              <a:rPr lang="pl-PL" sz="2800" b="0" i="0" u="none" strike="noStrike" baseline="0" dirty="0" err="1">
                <a:solidFill>
                  <a:srgbClr val="7F7F7F"/>
                </a:solidFill>
                <a:latin typeface="RobotoMono-Regular"/>
              </a:rPr>
              <a:t>check</a:t>
            </a:r>
            <a:r>
              <a:rPr lang="pl-PL" sz="2800" b="0" i="0" u="none" strike="noStrike" baseline="0" dirty="0">
                <a:solidFill>
                  <a:srgbClr val="7F7F7F"/>
                </a:solidFill>
                <a:latin typeface="RobotoMono-Regular"/>
              </a:rPr>
              <a:t> </a:t>
            </a:r>
            <a:r>
              <a:rPr lang="pl-PL" sz="2800" b="0" i="0" u="none" strike="noStrike" baseline="0" dirty="0" err="1">
                <a:solidFill>
                  <a:srgbClr val="7F7F7F"/>
                </a:solidFill>
                <a:latin typeface="RobotoMono-Regular"/>
              </a:rPr>
              <a:t>input</a:t>
            </a:r>
            <a:endParaRPr lang="pl-PL" sz="2800" b="0" i="0" u="none" strike="noStrike" baseline="0" dirty="0">
              <a:solidFill>
                <a:srgbClr val="7F7F7F"/>
              </a:solidFill>
              <a:latin typeface="RobotoMono-Regular"/>
            </a:endParaRPr>
          </a:p>
          <a:p>
            <a:pPr algn="l"/>
            <a:r>
              <a:rPr lang="pl-PL" sz="2800" b="0" i="0" u="none" strike="noStrike" baseline="0" dirty="0">
                <a:solidFill>
                  <a:srgbClr val="7F7F7F"/>
                </a:solidFill>
                <a:latin typeface="RobotoMono-Regular"/>
              </a:rPr>
              <a:t>// </a:t>
            </a:r>
            <a:r>
              <a:rPr lang="pl-PL" sz="2800" b="0" i="0" u="none" strike="noStrike" baseline="0" dirty="0" err="1">
                <a:solidFill>
                  <a:srgbClr val="7F7F7F"/>
                </a:solidFill>
                <a:latin typeface="RobotoMono-Regular"/>
              </a:rPr>
              <a:t>implementation</a:t>
            </a:r>
            <a:endParaRPr lang="pl-PL" sz="2800" b="0" i="0" u="none" strike="noStrike" baseline="0" dirty="0">
              <a:solidFill>
                <a:srgbClr val="7F7F7F"/>
              </a:solidFill>
              <a:latin typeface="RobotoMono-Regular"/>
            </a:endParaRPr>
          </a:p>
          <a:p>
            <a:pPr algn="l"/>
            <a:r>
              <a:rPr lang="pl-PL" sz="2800" b="0" i="0" u="none" strike="noStrike" baseline="0" dirty="0">
                <a:solidFill>
                  <a:srgbClr val="7F7F7F"/>
                </a:solidFill>
                <a:latin typeface="RobotoMono-Regular"/>
              </a:rPr>
              <a:t>// return</a:t>
            </a:r>
          </a:p>
          <a:p>
            <a:pPr algn="l"/>
            <a:r>
              <a:rPr lang="pl-PL" sz="2800" b="0" i="0" u="none" strike="noStrike" baseline="0" dirty="0">
                <a:solidFill>
                  <a:srgbClr val="404040"/>
                </a:solidFill>
                <a:latin typeface="RobotoMono-Regular"/>
              </a:rPr>
              <a:t>}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414416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6EBE7A9-D40C-264B-10C1-6C63C63B5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l-PL" sz="3700" dirty="0">
                <a:solidFill>
                  <a:srgbClr val="FFFFFF"/>
                </a:solidFill>
              </a:rPr>
              <a:t>Metoda implementacja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0F37171-5F83-1E3D-110B-5464116D8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1" i="0" u="none" strike="noStrike" baseline="0" dirty="0">
                <a:latin typeface="PSTTCommons-DemiBold"/>
              </a:rPr>
              <a:t>Methods should do one thing</a:t>
            </a:r>
          </a:p>
          <a:p>
            <a:r>
              <a:rPr lang="pl-PL" b="1" i="0" u="none" strike="noStrike" baseline="0" dirty="0" err="1">
                <a:latin typeface="PSTTCommons-DemiBold"/>
              </a:rPr>
              <a:t>Avoid</a:t>
            </a:r>
            <a:r>
              <a:rPr lang="pl-PL" b="1" i="0" u="none" strike="noStrike" baseline="0" dirty="0">
                <a:latin typeface="PSTTCommons-DemiBold"/>
              </a:rPr>
              <a:t> </a:t>
            </a:r>
            <a:r>
              <a:rPr lang="pl-PL" b="1" i="0" u="none" strike="noStrike" baseline="0" dirty="0" err="1">
                <a:latin typeface="PSTTCommons-DemiBold"/>
              </a:rPr>
              <a:t>too</a:t>
            </a:r>
            <a:r>
              <a:rPr lang="pl-PL" b="1" i="0" u="none" strike="noStrike" baseline="0" dirty="0">
                <a:latin typeface="PSTTCommons-DemiBold"/>
              </a:rPr>
              <a:t> </a:t>
            </a:r>
            <a:r>
              <a:rPr lang="pl-PL" b="1" i="0" u="none" strike="noStrike" baseline="0" dirty="0" err="1">
                <a:latin typeface="PSTTCommons-DemiBold"/>
              </a:rPr>
              <a:t>many</a:t>
            </a:r>
            <a:r>
              <a:rPr lang="pl-PL" b="1" i="0" u="none" strike="noStrike" baseline="0" dirty="0">
                <a:latin typeface="PSTTCommons-DemiBold"/>
              </a:rPr>
              <a:t> </a:t>
            </a:r>
            <a:r>
              <a:rPr lang="pl-PL" b="1" i="0" u="none" strike="noStrike" baseline="0" dirty="0" err="1">
                <a:latin typeface="PSTTCommons-DemiBold"/>
              </a:rPr>
              <a:t>parameters</a:t>
            </a:r>
            <a:endParaRPr lang="pl-PL" b="1" i="0" u="none" strike="noStrike" baseline="0" dirty="0">
              <a:latin typeface="PSTTCommons-DemiBold"/>
            </a:endParaRPr>
          </a:p>
          <a:p>
            <a:r>
              <a:rPr lang="en-US" b="1" i="0" u="none" strike="noStrike" baseline="0" dirty="0">
                <a:latin typeface="PSTTCommons-DemiBold"/>
              </a:rPr>
              <a:t>Flag arguments are a poor choice</a:t>
            </a:r>
          </a:p>
          <a:p>
            <a:r>
              <a:rPr lang="pl-PL" b="1" i="0" u="none" strike="noStrike" baseline="0" dirty="0" err="1">
                <a:latin typeface="PSTTCommons-DemiBold"/>
              </a:rPr>
              <a:t>Prefer</a:t>
            </a:r>
            <a:r>
              <a:rPr lang="pl-PL" b="1" i="0" u="none" strike="noStrike" baseline="0" dirty="0">
                <a:latin typeface="PSTTCommons-DemiBold"/>
              </a:rPr>
              <a:t> </a:t>
            </a:r>
            <a:r>
              <a:rPr lang="pl-PL" b="1" i="0" u="none" strike="noStrike" baseline="0" dirty="0" err="1">
                <a:latin typeface="PSTTCommons-DemiBold"/>
              </a:rPr>
              <a:t>enums</a:t>
            </a:r>
            <a:r>
              <a:rPr lang="pl-PL" b="1" i="0" u="none" strike="noStrike" baseline="0" dirty="0">
                <a:latin typeface="PSTTCommons-DemiBold"/>
              </a:rPr>
              <a:t> </a:t>
            </a:r>
            <a:r>
              <a:rPr lang="pl-PL" b="1" i="0" u="none" strike="noStrike" baseline="0" dirty="0" err="1">
                <a:latin typeface="PSTTCommons-DemiBold"/>
              </a:rPr>
              <a:t>over</a:t>
            </a:r>
            <a:r>
              <a:rPr lang="pl-PL" b="1" i="0" u="none" strike="noStrike" baseline="0" dirty="0">
                <a:latin typeface="PSTTCommons-DemiBold"/>
              </a:rPr>
              <a:t> </a:t>
            </a:r>
            <a:r>
              <a:rPr lang="pl-PL" b="1" i="0" u="none" strike="noStrike" baseline="0" dirty="0" err="1">
                <a:latin typeface="PSTTCommons-DemiBold"/>
              </a:rPr>
              <a:t>strings</a:t>
            </a:r>
            <a:endParaRPr lang="pl-PL" b="1" i="0" u="none" strike="noStrike" baseline="0" dirty="0">
              <a:latin typeface="PSTTCommons-DemiBold"/>
            </a:endParaRPr>
          </a:p>
          <a:p>
            <a:r>
              <a:rPr lang="en-US" b="1" i="0" u="none" strike="noStrike" baseline="0" dirty="0">
                <a:latin typeface="PSTTCommons-DemiBold"/>
              </a:rPr>
              <a:t>Fail fast principle in methods</a:t>
            </a:r>
          </a:p>
          <a:p>
            <a:r>
              <a:rPr lang="en-US" b="1" i="0" u="none" strike="noStrike" baseline="0" dirty="0">
                <a:latin typeface="PSTTCommons-DemiBold"/>
              </a:rPr>
              <a:t>Useful concepts for local vars</a:t>
            </a:r>
          </a:p>
          <a:p>
            <a:r>
              <a:rPr lang="en-US" b="1" i="0" u="none" strike="noStrike" baseline="0" dirty="0">
                <a:latin typeface="PSTTCommons-DemiBold"/>
              </a:rPr>
              <a:t>What to return, and what not to return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06973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930167-55C2-6140-4924-2A40B1D6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124" y="2852482"/>
            <a:ext cx="5640238" cy="1325563"/>
          </a:xfrm>
        </p:spPr>
        <p:txBody>
          <a:bodyPr/>
          <a:lstStyle/>
          <a:p>
            <a:r>
              <a:rPr lang="pl-PL" dirty="0"/>
              <a:t>Ile parametrów ?</a:t>
            </a:r>
          </a:p>
        </p:txBody>
      </p:sp>
    </p:spTree>
    <p:extLst>
      <p:ext uri="{BB962C8B-B14F-4D97-AF65-F5344CB8AC3E}">
        <p14:creationId xmlns:p14="http://schemas.microsoft.com/office/powerpoint/2010/main" val="8637192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92814F2D-0F06-ABEC-5340-F77353C4E7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just"/>
            <a:r>
              <a:rPr lang="pl-PL" b="0" i="0" u="none" strike="noStrike" baseline="0" dirty="0">
                <a:solidFill>
                  <a:srgbClr val="FFFFFF"/>
                </a:solidFill>
                <a:latin typeface="PSTTCommons-Regular"/>
              </a:rPr>
              <a:t>				</a:t>
            </a:r>
            <a:r>
              <a:rPr lang="en-US" sz="3600" b="0" i="0" u="none" strike="noStrike" baseline="0" dirty="0">
                <a:solidFill>
                  <a:srgbClr val="FFFFFF"/>
                </a:solidFill>
                <a:latin typeface="PSTTCommons-Regular"/>
              </a:rPr>
              <a:t>Generally, fewer parameters is better.</a:t>
            </a:r>
            <a:endParaRPr lang="pl-PL" sz="3600" dirty="0"/>
          </a:p>
        </p:txBody>
      </p:sp>
      <p:pic>
        <p:nvPicPr>
          <p:cNvPr id="9" name="Grafika 8" descr="Produkt łatwopalny z wypełnieniem pełnym">
            <a:extLst>
              <a:ext uri="{FF2B5EF4-FFF2-40B4-BE49-F238E27FC236}">
                <a16:creationId xmlns:a16="http://schemas.microsoft.com/office/drawing/2014/main" id="{CC89BBC8-AD8E-1B7B-3D49-4F6F2D89C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510" y="2140527"/>
            <a:ext cx="2128982" cy="212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6622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34E925-5A2A-21F6-9383-CC6C9EA37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Ilość </a:t>
            </a:r>
            <a:r>
              <a:rPr lang="pl-PL" dirty="0" err="1"/>
              <a:t>paramterów</a:t>
            </a:r>
            <a:endParaRPr lang="pl-PL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C05E236A-3C69-35A8-C456-EECE63CEE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10055"/>
              </p:ext>
            </p:extLst>
          </p:nvPr>
        </p:nvGraphicFramePr>
        <p:xfrm>
          <a:off x="1686943" y="2634729"/>
          <a:ext cx="8906295" cy="133752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968765">
                  <a:extLst>
                    <a:ext uri="{9D8B030D-6E8A-4147-A177-3AD203B41FA5}">
                      <a16:colId xmlns:a16="http://schemas.microsoft.com/office/drawing/2014/main" val="2279019212"/>
                    </a:ext>
                  </a:extLst>
                </a:gridCol>
                <a:gridCol w="2968765">
                  <a:extLst>
                    <a:ext uri="{9D8B030D-6E8A-4147-A177-3AD203B41FA5}">
                      <a16:colId xmlns:a16="http://schemas.microsoft.com/office/drawing/2014/main" val="569798468"/>
                    </a:ext>
                  </a:extLst>
                </a:gridCol>
                <a:gridCol w="2968765">
                  <a:extLst>
                    <a:ext uri="{9D8B030D-6E8A-4147-A177-3AD203B41FA5}">
                      <a16:colId xmlns:a16="http://schemas.microsoft.com/office/drawing/2014/main" val="594316885"/>
                    </a:ext>
                  </a:extLst>
                </a:gridCol>
              </a:tblGrid>
              <a:tr h="66876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Unikaj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 err="1"/>
                        <a:t>Refactor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now</a:t>
                      </a:r>
                      <a:r>
                        <a:rPr lang="pl-PL" dirty="0"/>
                        <a:t> !!!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800820"/>
                  </a:ext>
                </a:extLst>
              </a:tr>
              <a:tr h="66876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4+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829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04272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FD3D359-B569-164F-0D06-1877BD885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Metdy plus size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EAFA606A-98D4-5948-3B60-CBD9BD894704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baseline="0" dirty="0"/>
              <a:t>Do too many things (split it)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baseline="0" dirty="0"/>
              <a:t>Take too many primitive types (pass a single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baseline="0" dirty="0"/>
              <a:t>object)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u="none" strike="noStrike" baseline="0" dirty="0"/>
              <a:t>Takes a </a:t>
            </a:r>
            <a:r>
              <a:rPr lang="en-US" b="1" i="0" u="none" strike="noStrike" baseline="0" dirty="0" err="1"/>
              <a:t>boolean</a:t>
            </a:r>
            <a:r>
              <a:rPr lang="en-US" b="1" i="0" u="none" strike="noStrike" baseline="0" dirty="0"/>
              <a:t> (flag) argument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83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373D072F-EE41-A34A-FC4D-39A9D434F475}"/>
              </a:ext>
            </a:extLst>
          </p:cNvPr>
          <p:cNvSpPr txBox="1"/>
          <p:nvPr/>
        </p:nvSpPr>
        <p:spPr>
          <a:xfrm>
            <a:off x="2366512" y="1659577"/>
            <a:ext cx="782128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sz="2800" b="0" i="0" u="none" strike="noStrike" baseline="0" dirty="0">
                <a:solidFill>
                  <a:srgbClr val="A72E5C"/>
                </a:solidFill>
                <a:latin typeface="PSTTCommons-Light"/>
              </a:rPr>
              <a:t>“Flag </a:t>
            </a:r>
            <a:r>
              <a:rPr lang="pl-PL" sz="2800" b="0" i="0" u="none" strike="noStrike" baseline="0" dirty="0" err="1">
                <a:solidFill>
                  <a:srgbClr val="A72E5C"/>
                </a:solidFill>
                <a:latin typeface="PSTTCommons-Light"/>
              </a:rPr>
              <a:t>arguments</a:t>
            </a:r>
            <a:r>
              <a:rPr lang="pl-PL" sz="2800" b="0" i="0" u="none" strike="noStrike" baseline="0" dirty="0">
                <a:solidFill>
                  <a:srgbClr val="A72E5C"/>
                </a:solidFill>
                <a:latin typeface="PSTTCommons-Light"/>
              </a:rPr>
              <a:t> </a:t>
            </a:r>
            <a:r>
              <a:rPr lang="pl-PL" sz="2800" b="0" i="0" u="none" strike="noStrike" baseline="0" dirty="0" err="1">
                <a:solidFill>
                  <a:srgbClr val="A72E5C"/>
                </a:solidFill>
                <a:latin typeface="PSTTCommons-Light"/>
              </a:rPr>
              <a:t>are</a:t>
            </a:r>
            <a:r>
              <a:rPr lang="pl-PL" sz="2800" b="0" i="0" u="none" strike="noStrike" baseline="0" dirty="0">
                <a:solidFill>
                  <a:srgbClr val="A72E5C"/>
                </a:solidFill>
                <a:latin typeface="PSTTCommons-Light"/>
              </a:rPr>
              <a:t> </a:t>
            </a:r>
            <a:r>
              <a:rPr lang="pl-PL" sz="2800" b="0" i="0" u="none" strike="noStrike" baseline="0" dirty="0" err="1">
                <a:solidFill>
                  <a:srgbClr val="A72E5C"/>
                </a:solidFill>
                <a:latin typeface="PSTTCommons-Light"/>
              </a:rPr>
              <a:t>ugly</a:t>
            </a:r>
            <a:r>
              <a:rPr lang="pl-PL" sz="2800" b="0" i="0" u="none" strike="noStrike" baseline="0" dirty="0">
                <a:solidFill>
                  <a:srgbClr val="A72E5C"/>
                </a:solidFill>
                <a:latin typeface="PSTTCommons-Light"/>
              </a:rPr>
              <a:t>.</a:t>
            </a:r>
          </a:p>
          <a:p>
            <a:pPr algn="l"/>
            <a:r>
              <a:rPr lang="en-US" sz="2800" b="0" i="0" u="none" strike="noStrike" baseline="0" dirty="0">
                <a:solidFill>
                  <a:srgbClr val="A72E5C"/>
                </a:solidFill>
                <a:latin typeface="PSTTCommons-Light"/>
              </a:rPr>
              <a:t>It immediately complicates the signature of</a:t>
            </a:r>
          </a:p>
          <a:p>
            <a:pPr algn="l"/>
            <a:r>
              <a:rPr lang="en-US" sz="2800" b="0" i="0" u="none" strike="noStrike" baseline="0" dirty="0">
                <a:solidFill>
                  <a:srgbClr val="A72E5C"/>
                </a:solidFill>
                <a:latin typeface="PSTTCommons-Light"/>
              </a:rPr>
              <a:t>the method, loudly proclaiming that this</a:t>
            </a:r>
          </a:p>
          <a:p>
            <a:pPr algn="l"/>
            <a:r>
              <a:rPr lang="en-US" sz="2800" b="0" i="0" u="none" strike="noStrike" baseline="0" dirty="0">
                <a:solidFill>
                  <a:srgbClr val="A72E5C"/>
                </a:solidFill>
                <a:latin typeface="PSTTCommons-Light"/>
              </a:rPr>
              <a:t>function does more than one thing.”</a:t>
            </a:r>
          </a:p>
          <a:p>
            <a:pPr algn="l"/>
            <a:r>
              <a:rPr lang="pl-PL" sz="2800" b="1" i="0" u="none" strike="noStrike" baseline="0" dirty="0">
                <a:solidFill>
                  <a:srgbClr val="404040"/>
                </a:solidFill>
                <a:latin typeface="PSTTCommons-DemiBold"/>
              </a:rPr>
              <a:t>Robert C. Martin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3782933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7CF5A249-B0D2-F9EC-66B5-BC0866113E82}"/>
              </a:ext>
            </a:extLst>
          </p:cNvPr>
          <p:cNvSpPr txBox="1"/>
          <p:nvPr/>
        </p:nvSpPr>
        <p:spPr>
          <a:xfrm>
            <a:off x="465826" y="2173228"/>
            <a:ext cx="1134373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sz="3200" b="0" i="0" u="none" strike="noStrike" baseline="0" dirty="0" err="1">
                <a:solidFill>
                  <a:srgbClr val="F15A28"/>
                </a:solidFill>
                <a:latin typeface="RobotoMono-Regular"/>
              </a:rPr>
              <a:t>var</a:t>
            </a:r>
            <a:r>
              <a:rPr lang="pl-PL" sz="3200" b="0" i="0" u="none" strike="noStrike" baseline="0" dirty="0">
                <a:solidFill>
                  <a:srgbClr val="F15A28"/>
                </a:solidFill>
                <a:latin typeface="RobotoMono-Regular"/>
              </a:rPr>
              <a:t> </a:t>
            </a:r>
            <a:r>
              <a:rPr lang="pl-PL" sz="3200" b="0" i="0" u="none" strike="noStrike" baseline="0" dirty="0" err="1">
                <a:solidFill>
                  <a:srgbClr val="404040"/>
                </a:solidFill>
                <a:latin typeface="RobotoMono-Regular"/>
              </a:rPr>
              <a:t>flights</a:t>
            </a:r>
            <a:r>
              <a:rPr lang="pl-PL" sz="3200" b="0" i="0" u="none" strike="noStrike" baseline="0" dirty="0">
                <a:solidFill>
                  <a:srgbClr val="404040"/>
                </a:solidFill>
                <a:latin typeface="RobotoMono-Regular"/>
              </a:rPr>
              <a:t> = </a:t>
            </a:r>
            <a:r>
              <a:rPr lang="pl-PL" sz="3200" b="0" i="0" u="none" strike="noStrike" baseline="0" dirty="0" err="1">
                <a:solidFill>
                  <a:srgbClr val="404040"/>
                </a:solidFill>
                <a:latin typeface="RobotoMono-Regular"/>
              </a:rPr>
              <a:t>getFlights</a:t>
            </a:r>
            <a:r>
              <a:rPr lang="pl-PL" sz="3200" b="0" i="0" u="none" strike="noStrike" baseline="0" dirty="0">
                <a:solidFill>
                  <a:srgbClr val="404040"/>
                </a:solidFill>
                <a:latin typeface="RobotoMono-Regular"/>
              </a:rPr>
              <a:t>();</a:t>
            </a:r>
          </a:p>
          <a:p>
            <a:pPr algn="l"/>
            <a:r>
              <a:rPr lang="pl-PL" sz="3200" b="0" i="0" u="none" strike="sngStrike" baseline="0" dirty="0">
                <a:solidFill>
                  <a:srgbClr val="404040"/>
                </a:solidFill>
                <a:latin typeface="RobotoMono-Regular"/>
              </a:rPr>
              <a:t>String</a:t>
            </a:r>
            <a:r>
              <a:rPr lang="pl-PL" sz="3200" b="0" i="0" u="none" strike="noStrike" baseline="0" dirty="0">
                <a:solidFill>
                  <a:srgbClr val="404040"/>
                </a:solidFill>
                <a:latin typeface="RobotoMono-Regular"/>
              </a:rPr>
              <a:t> </a:t>
            </a:r>
            <a:r>
              <a:rPr lang="pl-PL" sz="3200" b="0" i="0" u="none" strike="noStrike" baseline="0" dirty="0" err="1">
                <a:solidFill>
                  <a:srgbClr val="F15A28"/>
                </a:solidFill>
                <a:latin typeface="RobotoMono-Regular"/>
              </a:rPr>
              <a:t>var</a:t>
            </a:r>
            <a:r>
              <a:rPr lang="pl-PL" sz="3200" b="0" i="0" u="none" strike="noStrike" baseline="0" dirty="0">
                <a:solidFill>
                  <a:srgbClr val="F15A28"/>
                </a:solidFill>
                <a:latin typeface="RobotoMono-Regular"/>
              </a:rPr>
              <a:t> </a:t>
            </a:r>
            <a:r>
              <a:rPr lang="pl-PL" sz="3200" b="0" i="0" u="none" strike="noStrike" baseline="0" dirty="0" err="1">
                <a:solidFill>
                  <a:srgbClr val="404040"/>
                </a:solidFill>
                <a:latin typeface="RobotoMono-Regular"/>
              </a:rPr>
              <a:t>name</a:t>
            </a:r>
            <a:r>
              <a:rPr lang="pl-PL" sz="3200" b="0" i="0" u="none" strike="noStrike" baseline="0" dirty="0">
                <a:solidFill>
                  <a:srgbClr val="404040"/>
                </a:solidFill>
                <a:latin typeface="RobotoMono-Regular"/>
              </a:rPr>
              <a:t>; </a:t>
            </a:r>
            <a:r>
              <a:rPr lang="pl-PL" sz="3200" b="0" i="0" u="none" strike="noStrike" baseline="0" dirty="0">
                <a:solidFill>
                  <a:srgbClr val="7F7F7F"/>
                </a:solidFill>
                <a:latin typeface="RobotoMono-Regular"/>
              </a:rPr>
              <a:t>// no </a:t>
            </a:r>
            <a:r>
              <a:rPr lang="pl-PL" sz="3200" b="0" i="0" u="none" strike="noStrike" baseline="0" dirty="0" err="1">
                <a:solidFill>
                  <a:srgbClr val="7F7F7F"/>
                </a:solidFill>
                <a:latin typeface="RobotoMono-Regular"/>
              </a:rPr>
              <a:t>improvement</a:t>
            </a:r>
            <a:endParaRPr lang="pl-PL" sz="3200" b="0" i="0" u="none" strike="noStrike" baseline="0" dirty="0">
              <a:solidFill>
                <a:srgbClr val="7F7F7F"/>
              </a:solidFill>
              <a:latin typeface="RobotoMono-Regular"/>
            </a:endParaRPr>
          </a:p>
          <a:p>
            <a:pPr algn="l"/>
            <a:r>
              <a:rPr lang="en-US" sz="3200" b="0" i="0" u="none" strike="sngStrike" baseline="0" dirty="0" err="1">
                <a:solidFill>
                  <a:srgbClr val="404040"/>
                </a:solidFill>
                <a:latin typeface="RobotoMono-Regular"/>
              </a:rPr>
              <a:t>BufferedReader</a:t>
            </a:r>
            <a:r>
              <a:rPr lang="en-US" sz="3200" b="0" i="0" u="none" strike="noStrike" baseline="0" dirty="0">
                <a:solidFill>
                  <a:srgbClr val="404040"/>
                </a:solidFill>
                <a:latin typeface="RobotoMono-Regular"/>
              </a:rPr>
              <a:t> </a:t>
            </a:r>
            <a:r>
              <a:rPr lang="en-US" sz="3200" b="0" i="0" u="none" strike="noStrike" baseline="0" dirty="0">
                <a:solidFill>
                  <a:srgbClr val="F15A28"/>
                </a:solidFill>
                <a:latin typeface="RobotoMono-Regular"/>
              </a:rPr>
              <a:t>var </a:t>
            </a:r>
            <a:r>
              <a:rPr lang="en-US" sz="3200" b="0" i="0" u="none" strike="noStrike" baseline="0" dirty="0">
                <a:solidFill>
                  <a:srgbClr val="404040"/>
                </a:solidFill>
                <a:latin typeface="RobotoMono-Regular"/>
              </a:rPr>
              <a:t>reader = </a:t>
            </a:r>
            <a:r>
              <a:rPr lang="en-US" sz="3200" b="0" i="0" u="none" strike="noStrike" baseline="0" dirty="0">
                <a:solidFill>
                  <a:srgbClr val="F15A28"/>
                </a:solidFill>
                <a:latin typeface="RobotoMono-Regular"/>
              </a:rPr>
              <a:t>new </a:t>
            </a:r>
            <a:r>
              <a:rPr lang="en-US" sz="3200" b="0" i="0" u="none" strike="noStrike" baseline="0" dirty="0" err="1">
                <a:solidFill>
                  <a:srgbClr val="404040"/>
                </a:solidFill>
                <a:latin typeface="RobotoMono-Regular"/>
              </a:rPr>
              <a:t>BufferedReader</a:t>
            </a:r>
            <a:r>
              <a:rPr lang="en-US" sz="3200" b="0" i="0" u="none" strike="noStrike" baseline="0" dirty="0">
                <a:solidFill>
                  <a:srgbClr val="404040"/>
                </a:solidFill>
                <a:latin typeface="RobotoMono-Regular"/>
              </a:rPr>
              <a:t>(...); </a:t>
            </a:r>
            <a:r>
              <a:rPr lang="en-US" sz="3200" b="0" i="0" u="none" strike="noStrike" baseline="0" dirty="0">
                <a:solidFill>
                  <a:srgbClr val="7F7F7F"/>
                </a:solidFill>
                <a:latin typeface="RobotoMono-Regular"/>
              </a:rPr>
              <a:t>// yes!</a:t>
            </a:r>
            <a:endParaRPr lang="pl-PL" sz="3200" dirty="0"/>
          </a:p>
        </p:txBody>
      </p:sp>
    </p:spTree>
    <p:extLst>
      <p:ext uri="{BB962C8B-B14F-4D97-AF65-F5344CB8AC3E}">
        <p14:creationId xmlns:p14="http://schemas.microsoft.com/office/powerpoint/2010/main" val="198854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21D288-37DC-DCB7-6F07-51FB4BEDE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Czas spędzony na kodzie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433F543-9110-C0D7-E76C-15A99C3CB7CE}"/>
              </a:ext>
            </a:extLst>
          </p:cNvPr>
          <p:cNvSpPr/>
          <p:nvPr/>
        </p:nvSpPr>
        <p:spPr>
          <a:xfrm>
            <a:off x="5969480" y="3200400"/>
            <a:ext cx="4244196" cy="7979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20%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6A6D4DF-5D59-4E62-098F-5EB6B447F1DB}"/>
              </a:ext>
            </a:extLst>
          </p:cNvPr>
          <p:cNvSpPr txBox="1"/>
          <p:nvPr/>
        </p:nvSpPr>
        <p:spPr>
          <a:xfrm>
            <a:off x="3243533" y="2725858"/>
            <a:ext cx="158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Czytanie kodu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1A17EDE-1558-5CB6-FDFA-0354C2581B28}"/>
              </a:ext>
            </a:extLst>
          </p:cNvPr>
          <p:cNvSpPr txBox="1"/>
          <p:nvPr/>
        </p:nvSpPr>
        <p:spPr>
          <a:xfrm>
            <a:off x="7798280" y="2725858"/>
            <a:ext cx="158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Pisanie kodu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9CFAD299-59AF-10BE-E70E-E715B879E32B}"/>
              </a:ext>
            </a:extLst>
          </p:cNvPr>
          <p:cNvSpPr/>
          <p:nvPr/>
        </p:nvSpPr>
        <p:spPr>
          <a:xfrm>
            <a:off x="1725284" y="3200400"/>
            <a:ext cx="5788324" cy="7979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80%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C3986309-DAF9-418E-12CA-3CF295C318D4}"/>
              </a:ext>
            </a:extLst>
          </p:cNvPr>
          <p:cNvSpPr txBox="1"/>
          <p:nvPr/>
        </p:nvSpPr>
        <p:spPr>
          <a:xfrm>
            <a:off x="3407434" y="5279367"/>
            <a:ext cx="693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Traktuj zły kod jak dług na karcie</a:t>
            </a:r>
          </a:p>
        </p:txBody>
      </p:sp>
    </p:spTree>
    <p:extLst>
      <p:ext uri="{BB962C8B-B14F-4D97-AF65-F5344CB8AC3E}">
        <p14:creationId xmlns:p14="http://schemas.microsoft.com/office/powerpoint/2010/main" val="30301789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42B65BB-D0A0-7B89-223D-F884A656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Zwracamy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C941BE-F6A5-F60B-79A5-4F89E4B80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pl-PL" dirty="0"/>
              <a:t>Prymitywy</a:t>
            </a:r>
          </a:p>
          <a:p>
            <a:pPr>
              <a:buFontTx/>
              <a:buChar char="-"/>
            </a:pPr>
            <a:r>
              <a:rPr lang="pl-PL" dirty="0"/>
              <a:t>Obiekty</a:t>
            </a:r>
          </a:p>
          <a:p>
            <a:pPr>
              <a:buFontTx/>
              <a:buChar char="-"/>
            </a:pPr>
            <a:r>
              <a:rPr lang="pl-PL" dirty="0" err="1"/>
              <a:t>Null</a:t>
            </a:r>
            <a:endParaRPr lang="pl-PL" dirty="0"/>
          </a:p>
          <a:p>
            <a:pPr>
              <a:buFontTx/>
              <a:buChar char="-"/>
            </a:pPr>
            <a:endParaRPr lang="pl-PL" dirty="0"/>
          </a:p>
          <a:p>
            <a:pPr>
              <a:buFontTx/>
              <a:buChar char="-"/>
            </a:pPr>
            <a:r>
              <a:rPr lang="pl-PL" dirty="0"/>
              <a:t>Nigdy nie zwracaj </a:t>
            </a:r>
            <a:r>
              <a:rPr lang="pl-PL" dirty="0" err="1"/>
              <a:t>null</a:t>
            </a:r>
            <a:r>
              <a:rPr lang="pl-PL" dirty="0"/>
              <a:t> !!!!!</a:t>
            </a:r>
          </a:p>
          <a:p>
            <a:pPr>
              <a:buFontTx/>
              <a:buChar char="-"/>
            </a:pPr>
            <a:r>
              <a:rPr lang="pl-PL" dirty="0"/>
              <a:t>Nidy nie zwracaj -1,0</a:t>
            </a:r>
          </a:p>
        </p:txBody>
      </p:sp>
    </p:spTree>
    <p:extLst>
      <p:ext uri="{BB962C8B-B14F-4D97-AF65-F5344CB8AC3E}">
        <p14:creationId xmlns:p14="http://schemas.microsoft.com/office/powerpoint/2010/main" val="37317712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B0FD2B3-5A4C-B2A7-9842-001D496F0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pl-PL" dirty="0"/>
              <a:t>Magia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a 4" descr="Zmieszana twarz z wypełnieniem z wypełnieniem pełnym">
            <a:extLst>
              <a:ext uri="{FF2B5EF4-FFF2-40B4-BE49-F238E27FC236}">
                <a16:creationId xmlns:a16="http://schemas.microsoft.com/office/drawing/2014/main" id="{054C6AC2-DD30-B49F-A631-4D81D3AD4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16AB442-C900-1943-4BE1-F6045D7F6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pl-PL" dirty="0"/>
              <a:t>Zmusić do zrozumienia co się robi</a:t>
            </a:r>
          </a:p>
          <a:p>
            <a:r>
              <a:rPr lang="pl-PL" dirty="0"/>
              <a:t>Rezultat jest nie jasny</a:t>
            </a:r>
          </a:p>
        </p:txBody>
      </p:sp>
    </p:spTree>
    <p:extLst>
      <p:ext uri="{BB962C8B-B14F-4D97-AF65-F5344CB8AC3E}">
        <p14:creationId xmlns:p14="http://schemas.microsoft.com/office/powerpoint/2010/main" val="25571931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EB29D109-BDFF-53DE-951F-3D7BE13BDC93}"/>
              </a:ext>
            </a:extLst>
          </p:cNvPr>
          <p:cNvSpPr txBox="1"/>
          <p:nvPr/>
        </p:nvSpPr>
        <p:spPr>
          <a:xfrm>
            <a:off x="2099094" y="1859340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sz="2400" b="0" i="0" u="none" strike="noStrike" baseline="0" dirty="0">
                <a:solidFill>
                  <a:srgbClr val="7F7F7F"/>
                </a:solidFill>
                <a:latin typeface="RobotoMono-Regular"/>
              </a:rPr>
              <a:t>// </a:t>
            </a:r>
            <a:r>
              <a:rPr lang="pl-PL" sz="2400" b="0" i="0" u="none" strike="noStrike" baseline="0" dirty="0" err="1">
                <a:solidFill>
                  <a:srgbClr val="7F7F7F"/>
                </a:solidFill>
                <a:latin typeface="RobotoMono-Regular"/>
              </a:rPr>
              <a:t>resulting</a:t>
            </a:r>
            <a:r>
              <a:rPr lang="pl-PL" sz="2400" b="0" i="0" u="none" strike="noStrike" baseline="0" dirty="0">
                <a:solidFill>
                  <a:srgbClr val="7F7F7F"/>
                </a:solidFill>
                <a:latin typeface="RobotoMono-Regular"/>
              </a:rPr>
              <a:t> </a:t>
            </a:r>
            <a:r>
              <a:rPr lang="pl-PL" sz="2400" b="0" i="0" u="none" strike="noStrike" baseline="0" dirty="0" err="1">
                <a:solidFill>
                  <a:srgbClr val="7F7F7F"/>
                </a:solidFill>
                <a:latin typeface="RobotoMono-Regular"/>
              </a:rPr>
              <a:t>balance</a:t>
            </a:r>
            <a:r>
              <a:rPr lang="pl-PL" sz="2400" b="0" i="0" u="none" strike="noStrike" baseline="0" dirty="0">
                <a:solidFill>
                  <a:srgbClr val="7F7F7F"/>
                </a:solidFill>
                <a:latin typeface="RobotoMono-Regular"/>
              </a:rPr>
              <a:t> </a:t>
            </a:r>
            <a:r>
              <a:rPr lang="pl-PL" sz="2400" b="0" i="0" u="none" strike="noStrike" baseline="0" dirty="0" err="1">
                <a:solidFill>
                  <a:srgbClr val="7F7F7F"/>
                </a:solidFill>
                <a:latin typeface="RobotoMono-Regular"/>
              </a:rPr>
              <a:t>is</a:t>
            </a:r>
            <a:r>
              <a:rPr lang="pl-PL" sz="2400" b="0" i="0" u="none" strike="noStrike" baseline="0" dirty="0">
                <a:solidFill>
                  <a:srgbClr val="7F7F7F"/>
                </a:solidFill>
                <a:latin typeface="RobotoMono-Regular"/>
              </a:rPr>
              <a:t> -1?</a:t>
            </a:r>
          </a:p>
          <a:p>
            <a:pPr algn="l"/>
            <a:r>
              <a:rPr lang="en-US" sz="2400" b="0" i="0" u="none" strike="noStrike" baseline="0" dirty="0">
                <a:solidFill>
                  <a:srgbClr val="7F7F7F"/>
                </a:solidFill>
                <a:latin typeface="RobotoMono-Regular"/>
              </a:rPr>
              <a:t>// or does -1 have a special meaning?</a:t>
            </a:r>
          </a:p>
          <a:p>
            <a:pPr algn="l"/>
            <a:r>
              <a:rPr lang="pl-PL" sz="2400" b="0" i="0" u="none" strike="noStrike" baseline="0" dirty="0" err="1">
                <a:solidFill>
                  <a:srgbClr val="404040"/>
                </a:solidFill>
                <a:latin typeface="RobotoMono-Regular"/>
              </a:rPr>
              <a:t>if</a:t>
            </a:r>
            <a:r>
              <a:rPr lang="pl-PL" sz="2400" b="0" i="0" u="none" strike="noStrike" baseline="0" dirty="0">
                <a:solidFill>
                  <a:srgbClr val="404040"/>
                </a:solidFill>
                <a:latin typeface="RobotoMono-Regular"/>
              </a:rPr>
              <a:t>(</a:t>
            </a:r>
            <a:r>
              <a:rPr lang="pl-PL" sz="2400" b="0" i="0" u="none" strike="noStrike" baseline="0" dirty="0" err="1">
                <a:solidFill>
                  <a:srgbClr val="404040"/>
                </a:solidFill>
                <a:latin typeface="RobotoMono-Regular"/>
              </a:rPr>
              <a:t>withdraw</a:t>
            </a:r>
            <a:r>
              <a:rPr lang="pl-PL" sz="2400" b="0" i="0" u="none" strike="noStrike" baseline="0" dirty="0">
                <a:solidFill>
                  <a:srgbClr val="404040"/>
                </a:solidFill>
                <a:latin typeface="RobotoMono-Regular"/>
              </a:rPr>
              <a:t>(100) == -1) {</a:t>
            </a:r>
          </a:p>
          <a:p>
            <a:pPr algn="l"/>
            <a:endParaRPr lang="pl-PL" sz="2400" b="0" i="0" u="none" strike="noStrike" baseline="0" dirty="0">
              <a:solidFill>
                <a:srgbClr val="404040"/>
              </a:solidFill>
              <a:latin typeface="RobotoMono-Regular"/>
            </a:endParaRPr>
          </a:p>
          <a:p>
            <a:pPr algn="l"/>
            <a:r>
              <a:rPr lang="pl-PL" sz="2400" b="0" i="0" u="none" strike="noStrike" baseline="0" dirty="0">
                <a:solidFill>
                  <a:srgbClr val="404040"/>
                </a:solidFill>
                <a:latin typeface="RobotoMono-Regular"/>
              </a:rPr>
              <a:t>}</a:t>
            </a:r>
            <a:endParaRPr lang="pl-PL" sz="2400" dirty="0"/>
          </a:p>
        </p:txBody>
      </p:sp>
    </p:spTree>
    <p:extLst>
      <p:ext uri="{BB962C8B-B14F-4D97-AF65-F5344CB8AC3E}">
        <p14:creationId xmlns:p14="http://schemas.microsoft.com/office/powerpoint/2010/main" val="29678578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D855D14-CAE4-29BC-8B79-7D900A315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Null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68A5296-5199-D174-69E3-7670E945F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l-PL" dirty="0" err="1"/>
              <a:t>Throw</a:t>
            </a:r>
            <a:endParaRPr lang="pl-PL" dirty="0"/>
          </a:p>
          <a:p>
            <a:r>
              <a:rPr lang="pl-PL" dirty="0" err="1"/>
              <a:t>Default</a:t>
            </a:r>
            <a:endParaRPr lang="pl-PL" dirty="0"/>
          </a:p>
          <a:p>
            <a:r>
              <a:rPr lang="pl-PL" dirty="0"/>
              <a:t>Pusta kolekcja</a:t>
            </a:r>
          </a:p>
          <a:p>
            <a:r>
              <a:rPr lang="pl-PL" dirty="0" err="1"/>
              <a:t>Optional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492821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8D7650-7AD6-E412-A794-7D323B9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64BFC6-B967-DA74-7074-07A57B81D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graphicFrame>
        <p:nvGraphicFramePr>
          <p:cNvPr id="4" name="Obiekt 3">
            <a:extLst>
              <a:ext uri="{FF2B5EF4-FFF2-40B4-BE49-F238E27FC236}">
                <a16:creationId xmlns:a16="http://schemas.microsoft.com/office/drawing/2014/main" id="{FFC37055-2338-C115-6E17-5BA8E5B158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312024"/>
              </p:ext>
            </p:extLst>
          </p:nvPr>
        </p:nvGraphicFramePr>
        <p:xfrm>
          <a:off x="838200" y="681037"/>
          <a:ext cx="10786373" cy="5315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az - mapa bitowa" r:id="rId2" imgW="13716000" imgH="6829560" progId="Paint.Picture">
                  <p:embed/>
                </p:oleObj>
              </mc:Choice>
              <mc:Fallback>
                <p:oleObj name="Obraz - mapa bitowa" r:id="rId2" imgW="13716000" imgH="6829560" progId="Paint.Picture">
                  <p:embed/>
                  <p:pic>
                    <p:nvPicPr>
                      <p:cNvPr id="4" name="Obiekt 3">
                        <a:extLst>
                          <a:ext uri="{FF2B5EF4-FFF2-40B4-BE49-F238E27FC236}">
                            <a16:creationId xmlns:a16="http://schemas.microsoft.com/office/drawing/2014/main" id="{FFC37055-2338-C115-6E17-5BA8E5B158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681037"/>
                        <a:ext cx="10786373" cy="53152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59815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0205DC-EA6B-10AE-F25B-7618911F2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String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6AD0CFE-E2E3-4DD2-8619-5E58EC0B815D}"/>
              </a:ext>
            </a:extLst>
          </p:cNvPr>
          <p:cNvSpPr txBox="1"/>
          <p:nvPr/>
        </p:nvSpPr>
        <p:spPr>
          <a:xfrm>
            <a:off x="3048000" y="2831145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sz="2400" b="0" i="0" u="none" strike="noStrike" baseline="0" dirty="0">
                <a:solidFill>
                  <a:srgbClr val="404040"/>
                </a:solidFill>
                <a:latin typeface="+mj-lt"/>
              </a:rPr>
              <a:t>String </a:t>
            </a:r>
            <a:r>
              <a:rPr lang="pl-PL" sz="2400" b="0" i="0" u="none" strike="noStrike" baseline="0" dirty="0" err="1">
                <a:solidFill>
                  <a:srgbClr val="404040"/>
                </a:solidFill>
                <a:latin typeface="+mj-lt"/>
              </a:rPr>
              <a:t>name</a:t>
            </a:r>
            <a:r>
              <a:rPr lang="pl-PL" sz="2400" b="0" i="0" u="none" strike="noStrike" baseline="0" dirty="0">
                <a:solidFill>
                  <a:srgbClr val="404040"/>
                </a:solidFill>
                <a:latin typeface="+mj-lt"/>
              </a:rPr>
              <a:t> = </a:t>
            </a:r>
            <a:r>
              <a:rPr lang="pl-PL" sz="2400" b="0" i="0" u="none" strike="noStrike" baseline="0" dirty="0">
                <a:solidFill>
                  <a:srgbClr val="2AA0BD"/>
                </a:solidFill>
                <a:latin typeface="+mj-lt"/>
              </a:rPr>
              <a:t>"James"</a:t>
            </a:r>
            <a:r>
              <a:rPr lang="pl-PL" sz="2400" b="0" i="0" u="none" strike="noStrike" baseline="0" dirty="0">
                <a:solidFill>
                  <a:srgbClr val="404040"/>
                </a:solidFill>
                <a:latin typeface="+mj-lt"/>
              </a:rPr>
              <a:t>;</a:t>
            </a:r>
          </a:p>
          <a:p>
            <a:pPr algn="l"/>
            <a:r>
              <a:rPr lang="pl-PL" sz="2400" b="0" i="0" u="none" strike="noStrike" baseline="0" dirty="0">
                <a:solidFill>
                  <a:srgbClr val="404040"/>
                </a:solidFill>
                <a:latin typeface="+mj-lt"/>
              </a:rPr>
              <a:t>String s = </a:t>
            </a:r>
            <a:r>
              <a:rPr lang="pl-PL" sz="2400" b="0" i="0" u="none" strike="noStrike" baseline="0" dirty="0">
                <a:solidFill>
                  <a:srgbClr val="2AA0BD"/>
                </a:solidFill>
                <a:latin typeface="+mj-lt"/>
              </a:rPr>
              <a:t>"</a:t>
            </a:r>
            <a:r>
              <a:rPr lang="pl-PL" sz="2400" b="0" i="0" u="none" strike="noStrike" baseline="0" dirty="0" err="1">
                <a:solidFill>
                  <a:srgbClr val="2AA0BD"/>
                </a:solidFill>
                <a:latin typeface="+mj-lt"/>
              </a:rPr>
              <a:t>Name</a:t>
            </a:r>
            <a:r>
              <a:rPr lang="pl-PL" sz="2400" b="0" i="0" u="none" strike="noStrike" baseline="0" dirty="0">
                <a:solidFill>
                  <a:srgbClr val="2AA0BD"/>
                </a:solidFill>
                <a:latin typeface="+mj-lt"/>
              </a:rPr>
              <a:t>: " </a:t>
            </a:r>
            <a:r>
              <a:rPr lang="pl-PL" sz="2400" b="0" i="0" u="none" strike="noStrike" baseline="0" dirty="0">
                <a:solidFill>
                  <a:srgbClr val="404040"/>
                </a:solidFill>
                <a:latin typeface="+mj-lt"/>
              </a:rPr>
              <a:t>+ </a:t>
            </a:r>
            <a:r>
              <a:rPr lang="pl-PL" sz="2400" b="0" i="0" u="none" strike="noStrike" baseline="0" dirty="0" err="1">
                <a:solidFill>
                  <a:srgbClr val="404040"/>
                </a:solidFill>
                <a:latin typeface="+mj-lt"/>
              </a:rPr>
              <a:t>name</a:t>
            </a:r>
            <a:r>
              <a:rPr lang="pl-PL" sz="2400" b="0" i="0" u="none" strike="noStrike" baseline="0" dirty="0">
                <a:solidFill>
                  <a:srgbClr val="404040"/>
                </a:solidFill>
                <a:latin typeface="+mj-lt"/>
              </a:rPr>
              <a:t>;</a:t>
            </a:r>
          </a:p>
          <a:p>
            <a:pPr algn="l"/>
            <a:r>
              <a:rPr lang="pl-PL" sz="2400" b="0" i="0" u="none" strike="noStrike" baseline="0" dirty="0">
                <a:solidFill>
                  <a:srgbClr val="404040"/>
                </a:solidFill>
                <a:latin typeface="+mj-lt"/>
              </a:rPr>
              <a:t>String s2 = </a:t>
            </a:r>
            <a:r>
              <a:rPr lang="pl-PL" sz="2400" b="0" i="0" u="none" strike="noStrike" baseline="0" dirty="0" err="1">
                <a:solidFill>
                  <a:srgbClr val="404040"/>
                </a:solidFill>
                <a:latin typeface="+mj-lt"/>
              </a:rPr>
              <a:t>String.format</a:t>
            </a:r>
            <a:r>
              <a:rPr lang="pl-PL" sz="2400" b="0" i="0" u="none" strike="noStrike" baseline="0" dirty="0">
                <a:solidFill>
                  <a:srgbClr val="404040"/>
                </a:solidFill>
                <a:latin typeface="+mj-lt"/>
              </a:rPr>
              <a:t>(</a:t>
            </a:r>
            <a:r>
              <a:rPr lang="pl-PL" sz="2400" b="0" i="0" u="none" strike="noStrike" baseline="0" dirty="0">
                <a:solidFill>
                  <a:srgbClr val="2AA0BD"/>
                </a:solidFill>
                <a:latin typeface="+mj-lt"/>
              </a:rPr>
              <a:t>"</a:t>
            </a:r>
            <a:r>
              <a:rPr lang="pl-PL" sz="2400" b="0" i="0" u="none" strike="noStrike" baseline="0" dirty="0" err="1">
                <a:solidFill>
                  <a:srgbClr val="2AA0BD"/>
                </a:solidFill>
                <a:latin typeface="+mj-lt"/>
              </a:rPr>
              <a:t>Name</a:t>
            </a:r>
            <a:r>
              <a:rPr lang="pl-PL" sz="2400" b="0" i="0" u="none" strike="noStrike" baseline="0" dirty="0">
                <a:solidFill>
                  <a:srgbClr val="2AA0BD"/>
                </a:solidFill>
                <a:latin typeface="+mj-lt"/>
              </a:rPr>
              <a:t>: %s"</a:t>
            </a:r>
            <a:r>
              <a:rPr lang="pl-PL" sz="2400" b="0" i="0" u="none" strike="noStrike" baseline="0" dirty="0">
                <a:solidFill>
                  <a:srgbClr val="404040"/>
                </a:solidFill>
                <a:latin typeface="+mj-lt"/>
              </a:rPr>
              <a:t>, </a:t>
            </a:r>
            <a:r>
              <a:rPr lang="pl-PL" sz="2400" b="0" i="0" u="none" strike="noStrike" baseline="0" dirty="0" err="1">
                <a:solidFill>
                  <a:srgbClr val="404040"/>
                </a:solidFill>
                <a:latin typeface="+mj-lt"/>
              </a:rPr>
              <a:t>name</a:t>
            </a:r>
            <a:r>
              <a:rPr lang="pl-PL" sz="2400" b="0" i="0" u="none" strike="noStrike" baseline="0" dirty="0">
                <a:solidFill>
                  <a:srgbClr val="404040"/>
                </a:solidFill>
                <a:latin typeface="+mj-lt"/>
              </a:rPr>
              <a:t>);</a:t>
            </a:r>
          </a:p>
          <a:p>
            <a:pPr algn="l"/>
            <a:r>
              <a:rPr lang="pl-PL" sz="2400" b="0" i="0" u="none" strike="noStrike" baseline="0" dirty="0">
                <a:solidFill>
                  <a:srgbClr val="F15A28"/>
                </a:solidFill>
                <a:latin typeface="+mj-lt"/>
              </a:rPr>
              <a:t>New </a:t>
            </a:r>
            <a:r>
              <a:rPr lang="pl-PL" sz="2400" b="0" i="0" u="none" strike="noStrike" baseline="0" dirty="0" err="1">
                <a:solidFill>
                  <a:srgbClr val="F15A28"/>
                </a:solidFill>
                <a:latin typeface="+mj-lt"/>
              </a:rPr>
              <a:t>strings</a:t>
            </a:r>
            <a:r>
              <a:rPr lang="pl-PL" sz="2400" b="0" i="0" u="none" strike="noStrike" baseline="0" dirty="0">
                <a:solidFill>
                  <a:srgbClr val="F15A28"/>
                </a:solidFill>
                <a:latin typeface="+mj-lt"/>
              </a:rPr>
              <a:t> - </a:t>
            </a:r>
            <a:r>
              <a:rPr lang="pl-PL" sz="2400" b="0" i="0" u="none" strike="noStrike" baseline="0" dirty="0" err="1">
                <a:solidFill>
                  <a:srgbClr val="F15A28"/>
                </a:solidFill>
                <a:latin typeface="+mj-lt"/>
              </a:rPr>
              <a:t>new</a:t>
            </a:r>
            <a:r>
              <a:rPr lang="pl-PL" sz="2400" b="0" i="0" u="none" strike="noStrike" baseline="0" dirty="0">
                <a:solidFill>
                  <a:srgbClr val="F15A28"/>
                </a:solidFill>
                <a:latin typeface="+mj-lt"/>
              </a:rPr>
              <a:t> </a:t>
            </a:r>
            <a:r>
              <a:rPr lang="pl-PL" sz="2400" b="0" i="0" u="none" strike="noStrike" baseline="0" dirty="0" err="1">
                <a:solidFill>
                  <a:srgbClr val="F15A28"/>
                </a:solidFill>
                <a:latin typeface="+mj-lt"/>
              </a:rPr>
              <a:t>objects</a:t>
            </a:r>
            <a:endParaRPr lang="pl-PL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676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36F02396-55A0-FBD2-560B-25AADD6ED040}"/>
              </a:ext>
            </a:extLst>
          </p:cNvPr>
          <p:cNvSpPr txBox="1"/>
          <p:nvPr/>
        </p:nvSpPr>
        <p:spPr>
          <a:xfrm>
            <a:off x="2089749" y="1759161"/>
            <a:ext cx="60945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sz="1800" b="0" i="0" u="none" strike="noStrike" baseline="0" dirty="0">
                <a:solidFill>
                  <a:srgbClr val="404040"/>
                </a:solidFill>
                <a:latin typeface="RobotoMono-Regular"/>
              </a:rPr>
              <a:t>String </a:t>
            </a:r>
            <a:r>
              <a:rPr lang="pl-PL" sz="1800" b="0" i="0" u="none" strike="noStrike" baseline="0" dirty="0" err="1">
                <a:solidFill>
                  <a:srgbClr val="404040"/>
                </a:solidFill>
                <a:latin typeface="RobotoMono-Regular"/>
              </a:rPr>
              <a:t>str</a:t>
            </a:r>
            <a:r>
              <a:rPr lang="pl-PL" sz="1800" b="0" i="0" u="none" strike="noStrike" baseline="0" dirty="0">
                <a:solidFill>
                  <a:srgbClr val="404040"/>
                </a:solidFill>
                <a:latin typeface="RobotoMono-Regular"/>
              </a:rPr>
              <a:t> = </a:t>
            </a:r>
            <a:r>
              <a:rPr lang="pl-PL" sz="1800" b="0" i="0" u="none" strike="noStrike" baseline="0" dirty="0">
                <a:solidFill>
                  <a:srgbClr val="2AA0BD"/>
                </a:solidFill>
                <a:latin typeface="RobotoMono-Regular"/>
              </a:rPr>
              <a:t>""</a:t>
            </a:r>
            <a:r>
              <a:rPr lang="pl-PL" sz="1800" b="0" i="0" u="none" strike="noStrike" baseline="0" dirty="0">
                <a:solidFill>
                  <a:srgbClr val="404040"/>
                </a:solidFill>
                <a:latin typeface="RobotoMono-Regular"/>
              </a:rPr>
              <a:t>;</a:t>
            </a:r>
          </a:p>
          <a:p>
            <a:pPr algn="l"/>
            <a:r>
              <a:rPr lang="nn-NO" sz="1800" b="0" i="0" u="none" strike="noStrike" baseline="0" dirty="0">
                <a:solidFill>
                  <a:srgbClr val="404040"/>
                </a:solidFill>
                <a:latin typeface="RobotoMono-Regular"/>
              </a:rPr>
              <a:t>for (int i = 0; i &lt; stringArr.length ; ++i) {</a:t>
            </a:r>
          </a:p>
          <a:p>
            <a:pPr algn="l"/>
            <a:r>
              <a:rPr lang="pl-PL" sz="1800" b="0" i="0" u="none" strike="noStrike" baseline="0" dirty="0" err="1">
                <a:solidFill>
                  <a:srgbClr val="404040"/>
                </a:solidFill>
                <a:latin typeface="RobotoMono-Regular"/>
              </a:rPr>
              <a:t>str</a:t>
            </a:r>
            <a:r>
              <a:rPr lang="pl-PL" sz="1800" b="0" i="0" u="none" strike="noStrike" baseline="0" dirty="0">
                <a:solidFill>
                  <a:srgbClr val="404040"/>
                </a:solidFill>
                <a:latin typeface="RobotoMono-Regular"/>
              </a:rPr>
              <a:t> = </a:t>
            </a:r>
            <a:r>
              <a:rPr lang="pl-PL" sz="1800" b="0" i="0" u="none" strike="noStrike" baseline="0" dirty="0" err="1">
                <a:solidFill>
                  <a:srgbClr val="404040"/>
                </a:solidFill>
                <a:latin typeface="RobotoMono-Regular"/>
              </a:rPr>
              <a:t>str</a:t>
            </a:r>
            <a:r>
              <a:rPr lang="pl-PL" sz="1800" b="0" i="0" u="none" strike="noStrike" baseline="0" dirty="0">
                <a:solidFill>
                  <a:srgbClr val="404040"/>
                </a:solidFill>
                <a:latin typeface="RobotoMono-Regular"/>
              </a:rPr>
              <a:t> + </a:t>
            </a:r>
            <a:r>
              <a:rPr lang="pl-PL" sz="1800" b="0" i="0" u="none" strike="noStrike" baseline="0" dirty="0" err="1">
                <a:solidFill>
                  <a:srgbClr val="404040"/>
                </a:solidFill>
                <a:latin typeface="RobotoMono-Regular"/>
              </a:rPr>
              <a:t>stringArr</a:t>
            </a:r>
            <a:r>
              <a:rPr lang="pl-PL" sz="1800" b="0" i="0" u="none" strike="noStrike" baseline="0" dirty="0">
                <a:solidFill>
                  <a:srgbClr val="404040"/>
                </a:solidFill>
                <a:latin typeface="RobotoMono-Regular"/>
              </a:rPr>
              <a:t>[i];</a:t>
            </a:r>
          </a:p>
          <a:p>
            <a:pPr algn="l"/>
            <a:r>
              <a:rPr lang="pl-PL" sz="1800" b="0" i="0" u="none" strike="noStrike" baseline="0" dirty="0">
                <a:solidFill>
                  <a:srgbClr val="404040"/>
                </a:solidFill>
                <a:latin typeface="RobotoMono-Regular"/>
              </a:rPr>
              <a:t>}</a:t>
            </a:r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815A752-F4CA-91ED-F3CA-9289977B14E1}"/>
              </a:ext>
            </a:extLst>
          </p:cNvPr>
          <p:cNvSpPr txBox="1"/>
          <p:nvPr/>
        </p:nvSpPr>
        <p:spPr>
          <a:xfrm>
            <a:off x="2089749" y="3673747"/>
            <a:ext cx="60945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sz="1800" b="0" i="0" u="none" strike="noStrike" baseline="0" dirty="0" err="1">
                <a:solidFill>
                  <a:srgbClr val="404040"/>
                </a:solidFill>
                <a:latin typeface="RobotoMono-Regular"/>
              </a:rPr>
              <a:t>StringBuilder</a:t>
            </a:r>
            <a:r>
              <a:rPr lang="pl-PL" sz="1800" b="0" i="0" u="none" strike="noStrike" baseline="0" dirty="0">
                <a:solidFill>
                  <a:srgbClr val="404040"/>
                </a:solidFill>
                <a:latin typeface="RobotoMono-Regular"/>
              </a:rPr>
              <a:t> </a:t>
            </a:r>
            <a:r>
              <a:rPr lang="pl-PL" sz="1800" b="0" i="0" u="none" strike="noStrike" baseline="0" dirty="0" err="1">
                <a:solidFill>
                  <a:srgbClr val="404040"/>
                </a:solidFill>
                <a:latin typeface="RobotoMono-Regular"/>
              </a:rPr>
              <a:t>sb</a:t>
            </a:r>
            <a:r>
              <a:rPr lang="pl-PL" sz="1800" b="0" i="0" u="none" strike="noStrike" baseline="0" dirty="0">
                <a:solidFill>
                  <a:srgbClr val="404040"/>
                </a:solidFill>
                <a:latin typeface="RobotoMono-Regular"/>
              </a:rPr>
              <a:t> = </a:t>
            </a:r>
            <a:r>
              <a:rPr lang="pl-PL" sz="1800" b="0" i="0" u="none" strike="noStrike" baseline="0" dirty="0" err="1">
                <a:solidFill>
                  <a:srgbClr val="404040"/>
                </a:solidFill>
                <a:latin typeface="RobotoMono-Regular"/>
              </a:rPr>
              <a:t>new</a:t>
            </a:r>
            <a:r>
              <a:rPr lang="pl-PL" sz="1800" b="0" i="0" u="none" strike="noStrike" baseline="0" dirty="0">
                <a:solidFill>
                  <a:srgbClr val="404040"/>
                </a:solidFill>
                <a:latin typeface="RobotoMono-Regular"/>
              </a:rPr>
              <a:t> </a:t>
            </a:r>
            <a:r>
              <a:rPr lang="pl-PL" sz="1800" b="0" i="0" u="none" strike="noStrike" baseline="0" dirty="0" err="1">
                <a:solidFill>
                  <a:srgbClr val="404040"/>
                </a:solidFill>
                <a:latin typeface="RobotoMono-Regular"/>
              </a:rPr>
              <a:t>StringBuilder</a:t>
            </a:r>
            <a:r>
              <a:rPr lang="pl-PL" sz="1800" b="0" i="0" u="none" strike="noStrike" baseline="0" dirty="0">
                <a:solidFill>
                  <a:srgbClr val="404040"/>
                </a:solidFill>
                <a:latin typeface="RobotoMono-Regular"/>
              </a:rPr>
              <a:t>();</a:t>
            </a:r>
          </a:p>
          <a:p>
            <a:pPr algn="l"/>
            <a:r>
              <a:rPr lang="nn-NO" sz="1800" b="0" i="0" u="none" strike="noStrike" baseline="0" dirty="0">
                <a:solidFill>
                  <a:srgbClr val="404040"/>
                </a:solidFill>
                <a:latin typeface="RobotoMono-Regular"/>
              </a:rPr>
              <a:t>for (int i = 0; i &lt; stringArr.length; ++i) {</a:t>
            </a:r>
          </a:p>
          <a:p>
            <a:pPr algn="l"/>
            <a:r>
              <a:rPr lang="pl-PL" sz="1800" b="0" i="0" u="none" strike="noStrike" baseline="0" dirty="0" err="1">
                <a:highlight>
                  <a:srgbClr val="FFFF00"/>
                </a:highlight>
                <a:latin typeface="RobotoMono-Regular"/>
              </a:rPr>
              <a:t>sb.append</a:t>
            </a:r>
            <a:r>
              <a:rPr lang="pl-PL" sz="1800" b="0" i="0" u="none" strike="noStrike" baseline="0" dirty="0">
                <a:highlight>
                  <a:srgbClr val="FFFF00"/>
                </a:highlight>
                <a:latin typeface="RobotoMono-Regular"/>
              </a:rPr>
              <a:t>(</a:t>
            </a:r>
            <a:r>
              <a:rPr lang="pl-PL" sz="1800" b="0" i="0" u="none" strike="noStrike" baseline="0" dirty="0" err="1">
                <a:highlight>
                  <a:srgbClr val="FFFF00"/>
                </a:highlight>
                <a:latin typeface="RobotoMono-Regular"/>
              </a:rPr>
              <a:t>stringArr</a:t>
            </a:r>
            <a:r>
              <a:rPr lang="pl-PL" sz="1800" b="0" i="0" u="none" strike="noStrike" baseline="0" dirty="0">
                <a:highlight>
                  <a:srgbClr val="FFFF00"/>
                </a:highlight>
                <a:latin typeface="RobotoMono-Regular"/>
              </a:rPr>
              <a:t>[i]);</a:t>
            </a:r>
          </a:p>
          <a:p>
            <a:pPr algn="l"/>
            <a:r>
              <a:rPr lang="pl-PL" sz="1800" b="0" i="0" u="none" strike="noStrike" baseline="0" dirty="0">
                <a:solidFill>
                  <a:srgbClr val="404040"/>
                </a:solidFill>
                <a:latin typeface="RobotoMono-Regular"/>
              </a:rPr>
              <a:t>}</a:t>
            </a:r>
          </a:p>
          <a:p>
            <a:pPr algn="l"/>
            <a:r>
              <a:rPr lang="pl-PL" sz="1800" b="0" i="0" u="none" strike="noStrike" baseline="0" dirty="0">
                <a:solidFill>
                  <a:srgbClr val="404040"/>
                </a:solidFill>
                <a:latin typeface="RobotoMono-Regular"/>
              </a:rPr>
              <a:t>String </a:t>
            </a:r>
            <a:r>
              <a:rPr lang="pl-PL" sz="1800" b="0" i="0" u="none" strike="noStrike" baseline="0" dirty="0" err="1">
                <a:solidFill>
                  <a:srgbClr val="404040"/>
                </a:solidFill>
                <a:latin typeface="RobotoMono-Regular"/>
              </a:rPr>
              <a:t>str</a:t>
            </a:r>
            <a:r>
              <a:rPr lang="pl-PL" sz="1800" b="0" i="0" u="none" strike="noStrike" baseline="0" dirty="0">
                <a:solidFill>
                  <a:srgbClr val="404040"/>
                </a:solidFill>
                <a:latin typeface="RobotoMono-Regular"/>
              </a:rPr>
              <a:t> = </a:t>
            </a:r>
            <a:r>
              <a:rPr lang="pl-PL" sz="1800" b="0" i="0" u="none" strike="noStrike" baseline="0" dirty="0" err="1">
                <a:solidFill>
                  <a:srgbClr val="404040"/>
                </a:solidFill>
                <a:latin typeface="RobotoMono-Regular"/>
              </a:rPr>
              <a:t>sb.toString</a:t>
            </a:r>
            <a:r>
              <a:rPr lang="pl-PL" sz="1800" b="0" i="0" u="none" strike="noStrike" baseline="0" dirty="0">
                <a:solidFill>
                  <a:srgbClr val="404040"/>
                </a:solidFill>
                <a:latin typeface="RobotoMono-Regular"/>
              </a:rPr>
              <a:t>();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648679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933D35-8F3F-97C9-DD79-99DEC03A1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Block </a:t>
            </a:r>
            <a:r>
              <a:rPr lang="pl-PL" dirty="0" err="1"/>
              <a:t>text</a:t>
            </a:r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B28CDF69-05C9-A487-C52F-FD72DC92183D}"/>
              </a:ext>
            </a:extLst>
          </p:cNvPr>
          <p:cNvSpPr txBox="1"/>
          <p:nvPr/>
        </p:nvSpPr>
        <p:spPr>
          <a:xfrm>
            <a:off x="838200" y="1999270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sz="1800" b="0" i="0" u="none" strike="noStrike" baseline="0" dirty="0">
                <a:solidFill>
                  <a:srgbClr val="404040"/>
                </a:solidFill>
                <a:latin typeface="RobotoMono-Regular"/>
              </a:rPr>
              <a:t>String </a:t>
            </a:r>
            <a:r>
              <a:rPr lang="pl-PL" sz="1800" b="0" i="0" u="none" strike="noStrike" baseline="0" dirty="0" err="1">
                <a:solidFill>
                  <a:srgbClr val="404040"/>
                </a:solidFill>
                <a:latin typeface="RobotoMono-Regular"/>
              </a:rPr>
              <a:t>json</a:t>
            </a:r>
            <a:r>
              <a:rPr lang="pl-PL" sz="1800" b="0" i="0" u="none" strike="noStrike" baseline="0" dirty="0">
                <a:solidFill>
                  <a:srgbClr val="404040"/>
                </a:solidFill>
                <a:latin typeface="RobotoMono-Regular"/>
              </a:rPr>
              <a:t> = </a:t>
            </a:r>
            <a:r>
              <a:rPr lang="pl-PL" sz="1800" b="0" i="0" u="none" strike="noStrike" baseline="0" dirty="0">
                <a:solidFill>
                  <a:srgbClr val="2AA0BD"/>
                </a:solidFill>
                <a:latin typeface="RobotoMono-Regular"/>
              </a:rPr>
              <a:t>"[\n" +</a:t>
            </a:r>
          </a:p>
          <a:p>
            <a:pPr algn="l"/>
            <a:r>
              <a:rPr lang="pl-PL" sz="1800" b="0" i="0" u="none" strike="noStrike" baseline="0" dirty="0">
                <a:solidFill>
                  <a:srgbClr val="2AA0BD"/>
                </a:solidFill>
                <a:latin typeface="RobotoMono-Regular"/>
              </a:rPr>
              <a:t>" {\n" +</a:t>
            </a:r>
          </a:p>
          <a:p>
            <a:pPr algn="l"/>
            <a:r>
              <a:rPr lang="pl-PL" sz="1800" b="0" i="0" u="none" strike="noStrike" baseline="0" dirty="0">
                <a:solidFill>
                  <a:srgbClr val="2AA0BD"/>
                </a:solidFill>
                <a:latin typeface="RobotoMono-Regular"/>
              </a:rPr>
              <a:t>" \"from\":\"New York\",\n" +</a:t>
            </a:r>
          </a:p>
          <a:p>
            <a:pPr algn="l"/>
            <a:r>
              <a:rPr lang="pl-PL" sz="1800" b="0" i="0" u="none" strike="noStrike" baseline="0" dirty="0">
                <a:solidFill>
                  <a:srgbClr val="2AA0BD"/>
                </a:solidFill>
                <a:latin typeface="RobotoMono-Regular"/>
              </a:rPr>
              <a:t>" \"to\":\"London\",\n" +</a:t>
            </a:r>
          </a:p>
          <a:p>
            <a:pPr algn="l"/>
            <a:r>
              <a:rPr lang="pl-PL" sz="1800" b="0" i="0" u="none" strike="noStrike" baseline="0" dirty="0">
                <a:solidFill>
                  <a:srgbClr val="2AA0BD"/>
                </a:solidFill>
                <a:latin typeface="RobotoMono-Regular"/>
              </a:rPr>
              <a:t>" \"</a:t>
            </a:r>
            <a:r>
              <a:rPr lang="pl-PL" sz="1800" b="0" i="0" u="none" strike="noStrike" baseline="0" dirty="0" err="1">
                <a:solidFill>
                  <a:srgbClr val="2AA0BD"/>
                </a:solidFill>
                <a:latin typeface="RobotoMono-Regular"/>
              </a:rPr>
              <a:t>date</a:t>
            </a:r>
            <a:r>
              <a:rPr lang="pl-PL" sz="1800" b="0" i="0" u="none" strike="noStrike" baseline="0" dirty="0">
                <a:solidFill>
                  <a:srgbClr val="2AA0BD"/>
                </a:solidFill>
                <a:latin typeface="RobotoMono-Regular"/>
              </a:rPr>
              <a:t>\":\"2022-07-07\"\n" +</a:t>
            </a:r>
          </a:p>
          <a:p>
            <a:pPr algn="l"/>
            <a:r>
              <a:rPr lang="pl-PL" sz="1800" b="0" i="0" u="none" strike="noStrike" baseline="0" dirty="0">
                <a:solidFill>
                  <a:srgbClr val="2AA0BD"/>
                </a:solidFill>
                <a:latin typeface="RobotoMono-Regular"/>
              </a:rPr>
              <a:t>" }\n" +</a:t>
            </a:r>
          </a:p>
          <a:p>
            <a:pPr algn="l"/>
            <a:r>
              <a:rPr lang="pl-PL" sz="1800" b="0" i="0" u="none" strike="noStrike" baseline="0" dirty="0">
                <a:solidFill>
                  <a:srgbClr val="2AA0BD"/>
                </a:solidFill>
                <a:latin typeface="RobotoMono-Regular"/>
              </a:rPr>
              <a:t>"]"</a:t>
            </a:r>
            <a:r>
              <a:rPr lang="pl-PL" sz="1800" b="0" i="0" u="none" strike="noStrike" baseline="0" dirty="0">
                <a:solidFill>
                  <a:srgbClr val="404040"/>
                </a:solidFill>
                <a:latin typeface="RobotoMono-Regular"/>
              </a:rPr>
              <a:t>;</a:t>
            </a:r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B12CA2F-498C-FCD5-4374-6A7FA6F52052}"/>
              </a:ext>
            </a:extLst>
          </p:cNvPr>
          <p:cNvSpPr txBox="1"/>
          <p:nvPr/>
        </p:nvSpPr>
        <p:spPr>
          <a:xfrm>
            <a:off x="6653122" y="1722270"/>
            <a:ext cx="60945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sz="1800" b="0" i="0" u="none" strike="noStrike" baseline="0" dirty="0">
                <a:solidFill>
                  <a:srgbClr val="404040"/>
                </a:solidFill>
                <a:latin typeface="RobotoMono-Regular"/>
              </a:rPr>
              <a:t>String </a:t>
            </a:r>
            <a:r>
              <a:rPr lang="pl-PL" sz="1800" b="0" i="0" u="none" strike="noStrike" baseline="0" dirty="0" err="1">
                <a:solidFill>
                  <a:srgbClr val="404040"/>
                </a:solidFill>
                <a:latin typeface="RobotoMono-Regular"/>
              </a:rPr>
              <a:t>json</a:t>
            </a:r>
            <a:r>
              <a:rPr lang="pl-PL" sz="1800" b="0" i="0" u="none" strike="noStrike" baseline="0" dirty="0">
                <a:solidFill>
                  <a:srgbClr val="404040"/>
                </a:solidFill>
                <a:latin typeface="RobotoMono-Regular"/>
              </a:rPr>
              <a:t> = </a:t>
            </a:r>
            <a:r>
              <a:rPr lang="pl-PL" sz="1800" b="0" i="0" u="none" strike="noStrike" baseline="0" dirty="0">
                <a:solidFill>
                  <a:srgbClr val="2AA0BD"/>
                </a:solidFill>
                <a:latin typeface="RobotoMono-Regular"/>
              </a:rPr>
              <a:t>"""</a:t>
            </a:r>
          </a:p>
          <a:p>
            <a:pPr algn="l"/>
            <a:r>
              <a:rPr lang="pl-PL" sz="1800" b="0" i="0" u="none" strike="noStrike" baseline="0" dirty="0">
                <a:solidFill>
                  <a:srgbClr val="2AA0BD"/>
                </a:solidFill>
                <a:latin typeface="RobotoMono-Regular"/>
              </a:rPr>
              <a:t>[</a:t>
            </a:r>
          </a:p>
          <a:p>
            <a:pPr algn="l"/>
            <a:r>
              <a:rPr lang="pl-PL" sz="1800" b="0" i="0" u="none" strike="noStrike" baseline="0" dirty="0">
                <a:solidFill>
                  <a:srgbClr val="2AA0BD"/>
                </a:solidFill>
                <a:latin typeface="RobotoMono-Regular"/>
              </a:rPr>
              <a:t>{</a:t>
            </a:r>
          </a:p>
          <a:p>
            <a:pPr algn="l"/>
            <a:r>
              <a:rPr lang="pl-PL" sz="1800" b="0" i="0" u="none" strike="noStrike" baseline="0" dirty="0">
                <a:solidFill>
                  <a:srgbClr val="2AA0BD"/>
                </a:solidFill>
                <a:latin typeface="RobotoMono-Regular"/>
              </a:rPr>
              <a:t>"</a:t>
            </a:r>
            <a:r>
              <a:rPr lang="pl-PL" sz="1800" b="0" i="0" u="none" strike="noStrike" baseline="0" dirty="0" err="1">
                <a:solidFill>
                  <a:srgbClr val="2AA0BD"/>
                </a:solidFill>
                <a:latin typeface="RobotoMono-Regular"/>
              </a:rPr>
              <a:t>from":"New</a:t>
            </a:r>
            <a:r>
              <a:rPr lang="pl-PL" sz="1800" b="0" i="0" u="none" strike="noStrike" baseline="0" dirty="0">
                <a:solidFill>
                  <a:srgbClr val="2AA0BD"/>
                </a:solidFill>
                <a:latin typeface="RobotoMono-Regular"/>
              </a:rPr>
              <a:t> York",</a:t>
            </a:r>
          </a:p>
          <a:p>
            <a:pPr algn="l"/>
            <a:r>
              <a:rPr lang="pl-PL" sz="1800" b="0" i="0" u="none" strike="noStrike" baseline="0" dirty="0">
                <a:solidFill>
                  <a:srgbClr val="2AA0BD"/>
                </a:solidFill>
                <a:latin typeface="RobotoMono-Regular"/>
              </a:rPr>
              <a:t>"</a:t>
            </a:r>
            <a:r>
              <a:rPr lang="pl-PL" sz="1800" b="0" i="0" u="none" strike="noStrike" baseline="0" dirty="0" err="1">
                <a:solidFill>
                  <a:srgbClr val="2AA0BD"/>
                </a:solidFill>
                <a:latin typeface="RobotoMono-Regular"/>
              </a:rPr>
              <a:t>to":"London</a:t>
            </a:r>
            <a:r>
              <a:rPr lang="pl-PL" sz="1800" b="0" i="0" u="none" strike="noStrike" baseline="0" dirty="0">
                <a:solidFill>
                  <a:srgbClr val="2AA0BD"/>
                </a:solidFill>
                <a:latin typeface="RobotoMono-Regular"/>
              </a:rPr>
              <a:t>",</a:t>
            </a:r>
          </a:p>
          <a:p>
            <a:pPr algn="l"/>
            <a:r>
              <a:rPr lang="pl-PL" sz="1800" b="0" i="0" u="none" strike="noStrike" baseline="0" dirty="0">
                <a:solidFill>
                  <a:srgbClr val="2AA0BD"/>
                </a:solidFill>
                <a:latin typeface="RobotoMono-Regular"/>
              </a:rPr>
              <a:t>"date":"2022-07-07"</a:t>
            </a:r>
          </a:p>
          <a:p>
            <a:pPr algn="l"/>
            <a:r>
              <a:rPr lang="pl-PL" sz="1800" b="0" i="0" u="none" strike="noStrike" baseline="0" dirty="0">
                <a:solidFill>
                  <a:srgbClr val="2AA0BD"/>
                </a:solidFill>
                <a:latin typeface="RobotoMono-Regular"/>
              </a:rPr>
              <a:t>}</a:t>
            </a:r>
          </a:p>
          <a:p>
            <a:pPr algn="l"/>
            <a:r>
              <a:rPr lang="pl-PL" sz="1800" b="0" i="0" u="none" strike="noStrike" baseline="0" dirty="0">
                <a:solidFill>
                  <a:srgbClr val="2AA0BD"/>
                </a:solidFill>
                <a:latin typeface="RobotoMono-Regular"/>
              </a:rPr>
              <a:t>]</a:t>
            </a:r>
          </a:p>
          <a:p>
            <a:pPr algn="l"/>
            <a:r>
              <a:rPr lang="pl-PL" sz="1800" b="0" i="0" u="none" strike="noStrike" baseline="0" dirty="0">
                <a:solidFill>
                  <a:srgbClr val="2AA0BD"/>
                </a:solidFill>
                <a:latin typeface="RobotoMono-Regular"/>
              </a:rPr>
              <a:t>"""</a:t>
            </a:r>
            <a:r>
              <a:rPr lang="pl-PL" sz="1800" b="0" i="0" u="none" strike="noStrike" baseline="0" dirty="0">
                <a:solidFill>
                  <a:srgbClr val="404040"/>
                </a:solidFill>
                <a:latin typeface="RobotoMono-Regular"/>
              </a:rPr>
              <a:t>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2996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7AD37B-377E-4178-6F43-C4C2514B9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Separtory</a:t>
            </a:r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902CE7FD-9FE0-095E-5D22-98616AB54DEB}"/>
              </a:ext>
            </a:extLst>
          </p:cNvPr>
          <p:cNvSpPr txBox="1"/>
          <p:nvPr/>
        </p:nvSpPr>
        <p:spPr>
          <a:xfrm>
            <a:off x="3048719" y="2967335"/>
            <a:ext cx="60945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sz="2800" b="0" i="0" u="none" strike="noStrike" baseline="0" dirty="0" err="1">
                <a:solidFill>
                  <a:srgbClr val="F15A28"/>
                </a:solidFill>
                <a:latin typeface="+mj-lt"/>
              </a:rPr>
              <a:t>int</a:t>
            </a:r>
            <a:r>
              <a:rPr lang="pl-PL" sz="2800" b="0" i="0" u="none" strike="noStrike" baseline="0" dirty="0">
                <a:solidFill>
                  <a:srgbClr val="F15A28"/>
                </a:solidFill>
                <a:latin typeface="+mj-lt"/>
              </a:rPr>
              <a:t> </a:t>
            </a:r>
            <a:r>
              <a:rPr lang="pl-PL" sz="2800" b="0" i="0" u="none" strike="noStrike" baseline="0" dirty="0" err="1">
                <a:solidFill>
                  <a:srgbClr val="404040"/>
                </a:solidFill>
                <a:latin typeface="+mj-lt"/>
              </a:rPr>
              <a:t>num</a:t>
            </a:r>
            <a:r>
              <a:rPr lang="pl-PL" sz="2800" b="0" i="0" u="none" strike="noStrike" baseline="0" dirty="0">
                <a:solidFill>
                  <a:srgbClr val="404040"/>
                </a:solidFill>
                <a:latin typeface="+mj-lt"/>
              </a:rPr>
              <a:t> = 100;</a:t>
            </a:r>
          </a:p>
          <a:p>
            <a:pPr algn="l"/>
            <a:r>
              <a:rPr lang="pl-PL" sz="2800" b="0" i="0" u="none" strike="noStrike" baseline="0" dirty="0" err="1">
                <a:solidFill>
                  <a:srgbClr val="F15A28"/>
                </a:solidFill>
                <a:latin typeface="+mj-lt"/>
              </a:rPr>
              <a:t>int</a:t>
            </a:r>
            <a:r>
              <a:rPr lang="pl-PL" sz="2800" b="0" i="0" u="none" strike="noStrike" baseline="0" dirty="0">
                <a:solidFill>
                  <a:srgbClr val="F15A28"/>
                </a:solidFill>
                <a:latin typeface="+mj-lt"/>
              </a:rPr>
              <a:t> </a:t>
            </a:r>
            <a:r>
              <a:rPr lang="pl-PL" sz="2800" b="0" i="0" u="none" strike="noStrike" baseline="0" dirty="0">
                <a:solidFill>
                  <a:srgbClr val="404040"/>
                </a:solidFill>
                <a:latin typeface="+mj-lt"/>
              </a:rPr>
              <a:t>num2 = 1000000; </a:t>
            </a:r>
            <a:r>
              <a:rPr lang="pl-PL" sz="2800" b="0" i="0" u="none" strike="noStrike" baseline="0" dirty="0">
                <a:solidFill>
                  <a:srgbClr val="7F7F7F"/>
                </a:solidFill>
                <a:latin typeface="+mj-lt"/>
              </a:rPr>
              <a:t>// </a:t>
            </a:r>
            <a:r>
              <a:rPr lang="pl-PL" sz="2800" b="0" i="0" u="none" strike="noStrike" baseline="0" dirty="0" err="1">
                <a:solidFill>
                  <a:srgbClr val="7F7F7F"/>
                </a:solidFill>
                <a:latin typeface="+mj-lt"/>
              </a:rPr>
              <a:t>million</a:t>
            </a:r>
            <a:r>
              <a:rPr lang="pl-PL" sz="2800" b="0" i="0" u="none" strike="noStrike" baseline="0" dirty="0">
                <a:solidFill>
                  <a:srgbClr val="7F7F7F"/>
                </a:solidFill>
                <a:latin typeface="+mj-lt"/>
              </a:rPr>
              <a:t>?</a:t>
            </a:r>
          </a:p>
          <a:p>
            <a:pPr algn="l"/>
            <a:r>
              <a:rPr lang="pl-PL" sz="2800" b="0" i="0" u="none" strike="noStrike" baseline="0" dirty="0" err="1">
                <a:solidFill>
                  <a:srgbClr val="F15A28"/>
                </a:solidFill>
                <a:latin typeface="+mj-lt"/>
              </a:rPr>
              <a:t>int</a:t>
            </a:r>
            <a:r>
              <a:rPr lang="pl-PL" sz="2800" b="0" i="0" u="none" strike="noStrike" baseline="0" dirty="0">
                <a:solidFill>
                  <a:srgbClr val="F15A28"/>
                </a:solidFill>
                <a:latin typeface="+mj-lt"/>
              </a:rPr>
              <a:t> </a:t>
            </a:r>
            <a:r>
              <a:rPr lang="pl-PL" sz="2800" b="0" i="0" u="none" strike="noStrike" baseline="0" dirty="0">
                <a:solidFill>
                  <a:srgbClr val="404040"/>
                </a:solidFill>
                <a:latin typeface="+mj-lt"/>
              </a:rPr>
              <a:t>num3 = 1_000_000; </a:t>
            </a:r>
            <a:r>
              <a:rPr lang="pl-PL" sz="2800" b="0" i="0" u="none" strike="noStrike" baseline="0" dirty="0">
                <a:solidFill>
                  <a:srgbClr val="7F7F7F"/>
                </a:solidFill>
                <a:latin typeface="+mj-lt"/>
              </a:rPr>
              <a:t>// </a:t>
            </a:r>
            <a:r>
              <a:rPr lang="pl-PL" sz="2800" b="0" i="0" u="none" strike="noStrike" baseline="0" dirty="0" err="1">
                <a:solidFill>
                  <a:srgbClr val="7F7F7F"/>
                </a:solidFill>
                <a:latin typeface="+mj-lt"/>
              </a:rPr>
              <a:t>million</a:t>
            </a:r>
            <a:r>
              <a:rPr lang="pl-PL" sz="2800" b="0" i="0" u="none" strike="noStrike" baseline="0" dirty="0">
                <a:solidFill>
                  <a:srgbClr val="7F7F7F"/>
                </a:solidFill>
                <a:latin typeface="+mj-lt"/>
              </a:rPr>
              <a:t>!</a:t>
            </a:r>
            <a:endParaRPr lang="pl-PL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41973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3740FC-C0F2-8616-0565-D02C55EB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Typy złożone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95D62335-DFA9-5B63-0205-51FDE5CF180A}"/>
              </a:ext>
            </a:extLst>
          </p:cNvPr>
          <p:cNvSpPr txBox="1"/>
          <p:nvPr/>
        </p:nvSpPr>
        <p:spPr>
          <a:xfrm>
            <a:off x="3047281" y="2828836"/>
            <a:ext cx="60945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sz="2400" b="0" i="0" u="none" strike="noStrike" baseline="0" dirty="0" err="1">
                <a:solidFill>
                  <a:srgbClr val="F15A28"/>
                </a:solidFill>
                <a:latin typeface="+mj-lt"/>
              </a:rPr>
              <a:t>class</a:t>
            </a:r>
            <a:r>
              <a:rPr lang="pl-PL" sz="2400" b="0" i="0" u="none" strike="noStrike" baseline="0" dirty="0">
                <a:solidFill>
                  <a:srgbClr val="F15A28"/>
                </a:solidFill>
                <a:latin typeface="+mj-lt"/>
              </a:rPr>
              <a:t> </a:t>
            </a:r>
            <a:r>
              <a:rPr lang="pl-PL" sz="2400" b="0" i="0" u="none" strike="noStrike" baseline="0" dirty="0">
                <a:solidFill>
                  <a:srgbClr val="404040"/>
                </a:solidFill>
                <a:latin typeface="+mj-lt"/>
              </a:rPr>
              <a:t>Money {</a:t>
            </a:r>
          </a:p>
          <a:p>
            <a:pPr algn="l"/>
            <a:r>
              <a:rPr lang="pl-PL" sz="2400" b="0" i="0" u="none" strike="noStrike" baseline="0" dirty="0">
                <a:solidFill>
                  <a:srgbClr val="404040"/>
                </a:solidFill>
                <a:latin typeface="+mj-lt"/>
              </a:rPr>
              <a:t>   </a:t>
            </a:r>
            <a:r>
              <a:rPr lang="pl-PL" sz="2400" b="0" i="0" u="none" strike="noStrike" baseline="0" dirty="0" err="1">
                <a:solidFill>
                  <a:srgbClr val="404040"/>
                </a:solidFill>
                <a:latin typeface="+mj-lt"/>
              </a:rPr>
              <a:t>BigDecimal</a:t>
            </a:r>
            <a:r>
              <a:rPr lang="pl-PL" sz="2400" b="0" i="0" u="none" strike="noStrike" baseline="0" dirty="0">
                <a:solidFill>
                  <a:srgbClr val="404040"/>
                </a:solidFill>
                <a:latin typeface="+mj-lt"/>
              </a:rPr>
              <a:t> </a:t>
            </a:r>
            <a:r>
              <a:rPr lang="pl-PL" sz="2400" b="0" i="0" u="none" strike="noStrike" baseline="0" dirty="0" err="1">
                <a:solidFill>
                  <a:srgbClr val="404040"/>
                </a:solidFill>
                <a:latin typeface="+mj-lt"/>
              </a:rPr>
              <a:t>amount</a:t>
            </a:r>
            <a:r>
              <a:rPr lang="pl-PL" sz="2400" b="0" i="0" u="none" strike="noStrike" baseline="0" dirty="0">
                <a:solidFill>
                  <a:srgbClr val="404040"/>
                </a:solidFill>
                <a:latin typeface="+mj-lt"/>
              </a:rPr>
              <a:t>;</a:t>
            </a:r>
          </a:p>
          <a:p>
            <a:pPr algn="l"/>
            <a:r>
              <a:rPr lang="pl-PL" sz="2400" b="0" i="0" u="none" strike="noStrike" baseline="0" dirty="0">
                <a:solidFill>
                  <a:srgbClr val="404040"/>
                </a:solidFill>
                <a:latin typeface="+mj-lt"/>
              </a:rPr>
              <a:t>   </a:t>
            </a:r>
            <a:r>
              <a:rPr lang="pl-PL" sz="2400" b="0" i="0" u="none" strike="noStrike" baseline="0" dirty="0" err="1">
                <a:solidFill>
                  <a:srgbClr val="404040"/>
                </a:solidFill>
                <a:latin typeface="+mj-lt"/>
              </a:rPr>
              <a:t>Currency</a:t>
            </a:r>
            <a:r>
              <a:rPr lang="pl-PL" sz="2400" b="0" i="0" u="none" strike="noStrike" baseline="0" dirty="0">
                <a:solidFill>
                  <a:srgbClr val="404040"/>
                </a:solidFill>
                <a:latin typeface="+mj-lt"/>
              </a:rPr>
              <a:t> </a:t>
            </a:r>
            <a:r>
              <a:rPr lang="pl-PL" sz="2400" b="0" i="0" u="none" strike="noStrike" baseline="0" dirty="0" err="1">
                <a:solidFill>
                  <a:srgbClr val="404040"/>
                </a:solidFill>
                <a:latin typeface="+mj-lt"/>
              </a:rPr>
              <a:t>currency</a:t>
            </a:r>
            <a:r>
              <a:rPr lang="pl-PL" sz="2400" b="0" i="0" u="none" strike="noStrike" baseline="0" dirty="0">
                <a:solidFill>
                  <a:srgbClr val="404040"/>
                </a:solidFill>
                <a:latin typeface="+mj-lt"/>
              </a:rPr>
              <a:t>;</a:t>
            </a:r>
          </a:p>
          <a:p>
            <a:pPr algn="l"/>
            <a:r>
              <a:rPr lang="pl-PL" sz="2400" b="0" i="0" u="none" strike="noStrike" baseline="0" dirty="0">
                <a:solidFill>
                  <a:srgbClr val="404040"/>
                </a:solidFill>
                <a:latin typeface="+mj-lt"/>
              </a:rPr>
              <a:t>}</a:t>
            </a:r>
            <a:endParaRPr lang="pl-PL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975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7D29B9B0-C3AA-EE8E-571D-224C39EB2AD3}"/>
              </a:ext>
            </a:extLst>
          </p:cNvPr>
          <p:cNvSpPr txBox="1"/>
          <p:nvPr/>
        </p:nvSpPr>
        <p:spPr>
          <a:xfrm>
            <a:off x="2270903" y="1704248"/>
            <a:ext cx="797727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0" i="0" u="none" strike="noStrike" baseline="0" dirty="0">
                <a:solidFill>
                  <a:srgbClr val="A72E5C"/>
                </a:solidFill>
                <a:latin typeface="PSTTCommons-Light"/>
              </a:rPr>
              <a:t>“The ratio of time spent reading versus</a:t>
            </a:r>
          </a:p>
          <a:p>
            <a:pPr algn="l"/>
            <a:r>
              <a:rPr lang="en-US" sz="3600" b="0" i="0" u="none" strike="noStrike" baseline="0" dirty="0">
                <a:solidFill>
                  <a:srgbClr val="A72E5C"/>
                </a:solidFill>
                <a:latin typeface="PSTTCommons-Light"/>
              </a:rPr>
              <a:t>writing is well over 10 to 1. We are</a:t>
            </a:r>
          </a:p>
          <a:p>
            <a:pPr algn="l"/>
            <a:r>
              <a:rPr lang="en-US" sz="3600" b="0" i="0" u="none" strike="noStrike" baseline="0" dirty="0">
                <a:solidFill>
                  <a:srgbClr val="A72E5C"/>
                </a:solidFill>
                <a:latin typeface="PSTTCommons-Light"/>
              </a:rPr>
              <a:t>constantly reading old code as part of</a:t>
            </a:r>
          </a:p>
          <a:p>
            <a:pPr algn="l"/>
            <a:r>
              <a:rPr lang="en-US" sz="3600" b="0" i="0" u="none" strike="noStrike" baseline="0" dirty="0">
                <a:solidFill>
                  <a:srgbClr val="A72E5C"/>
                </a:solidFill>
                <a:latin typeface="PSTTCommons-Light"/>
              </a:rPr>
              <a:t>the effort to write new code.”</a:t>
            </a:r>
          </a:p>
          <a:p>
            <a:pPr algn="l"/>
            <a:r>
              <a:rPr lang="pl-PL" sz="3600" b="1" i="0" u="none" strike="noStrike" baseline="0" dirty="0">
                <a:solidFill>
                  <a:srgbClr val="404040"/>
                </a:solidFill>
                <a:latin typeface="PSTTCommons-DemiBold"/>
              </a:rPr>
              <a:t>Robert C. Martin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15368682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F7FF9B-FBE6-1DF7-2E42-E9F96577E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Boolean</a:t>
            </a:r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D080740-D839-745D-EDCC-C69556C7D9DF}"/>
              </a:ext>
            </a:extLst>
          </p:cNvPr>
          <p:cNvSpPr txBox="1"/>
          <p:nvPr/>
        </p:nvSpPr>
        <p:spPr>
          <a:xfrm>
            <a:off x="1476663" y="2401739"/>
            <a:ext cx="609456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sz="1800" b="0" i="0" u="none" strike="noStrike" baseline="0" dirty="0" err="1">
                <a:solidFill>
                  <a:srgbClr val="404040"/>
                </a:solidFill>
                <a:latin typeface="RobotoMono-Regular"/>
              </a:rPr>
              <a:t>if</a:t>
            </a:r>
            <a:r>
              <a:rPr lang="pl-PL" sz="1800" b="0" i="0" u="none" strike="noStrike" baseline="0" dirty="0">
                <a:solidFill>
                  <a:srgbClr val="404040"/>
                </a:solidFill>
                <a:latin typeface="RobotoMono-Regular"/>
              </a:rPr>
              <a:t> (</a:t>
            </a:r>
            <a:r>
              <a:rPr lang="pl-PL" sz="1800" b="0" i="0" u="none" strike="noStrike" baseline="0" dirty="0">
                <a:solidFill>
                  <a:srgbClr val="2AA0BD"/>
                </a:solidFill>
                <a:latin typeface="RobotoMono-Regular"/>
              </a:rPr>
              <a:t>!</a:t>
            </a:r>
            <a:r>
              <a:rPr lang="pl-PL" sz="1800" b="0" i="0" u="none" strike="noStrike" baseline="0" dirty="0" err="1">
                <a:solidFill>
                  <a:srgbClr val="2AA0BD"/>
                </a:solidFill>
                <a:latin typeface="RobotoMono-Regular"/>
              </a:rPr>
              <a:t>gateClosed</a:t>
            </a:r>
            <a:r>
              <a:rPr lang="pl-PL" sz="1800" b="0" i="0" u="none" strike="noStrike" baseline="0" dirty="0">
                <a:solidFill>
                  <a:srgbClr val="2AA0BD"/>
                </a:solidFill>
                <a:latin typeface="RobotoMono-Regular"/>
              </a:rPr>
              <a:t> </a:t>
            </a:r>
            <a:r>
              <a:rPr lang="pl-PL" sz="1800" b="0" i="0" u="none" strike="noStrike" baseline="0" dirty="0">
                <a:solidFill>
                  <a:srgbClr val="404040"/>
                </a:solidFill>
                <a:latin typeface="RobotoMono-Regular"/>
              </a:rPr>
              <a:t>== </a:t>
            </a:r>
            <a:r>
              <a:rPr lang="pl-PL" sz="1800" b="0" i="0" u="none" strike="noStrike" baseline="0" dirty="0" err="1">
                <a:solidFill>
                  <a:srgbClr val="404040"/>
                </a:solidFill>
                <a:latin typeface="RobotoMono-Regular"/>
              </a:rPr>
              <a:t>false</a:t>
            </a:r>
            <a:r>
              <a:rPr lang="pl-PL" sz="1800" b="0" i="0" u="none" strike="noStrike" baseline="0" dirty="0">
                <a:solidFill>
                  <a:srgbClr val="404040"/>
                </a:solidFill>
                <a:latin typeface="RobotoMono-Regular"/>
              </a:rPr>
              <a:t>)</a:t>
            </a:r>
          </a:p>
          <a:p>
            <a:pPr algn="l"/>
            <a:endParaRPr lang="pl-PL" sz="1800" b="0" i="0" u="none" strike="noStrike" baseline="0" dirty="0">
              <a:solidFill>
                <a:srgbClr val="404040"/>
              </a:solidFill>
              <a:latin typeface="RobotoMono-Regular"/>
            </a:endParaRPr>
          </a:p>
          <a:p>
            <a:pPr algn="l"/>
            <a:endParaRPr lang="pl-PL" dirty="0">
              <a:solidFill>
                <a:srgbClr val="404040"/>
              </a:solidFill>
              <a:latin typeface="RobotoMono-Regular"/>
            </a:endParaRPr>
          </a:p>
          <a:p>
            <a:pPr algn="l"/>
            <a:endParaRPr lang="pl-PL" sz="1800" b="0" i="0" u="none" strike="noStrike" baseline="0" dirty="0">
              <a:solidFill>
                <a:srgbClr val="404040"/>
              </a:solidFill>
              <a:latin typeface="RobotoMono-Regular"/>
            </a:endParaRPr>
          </a:p>
          <a:p>
            <a:pPr algn="l"/>
            <a:r>
              <a:rPr lang="pl-PL" sz="1800" b="0" i="0" u="none" strike="noStrike" baseline="0" dirty="0" err="1">
                <a:solidFill>
                  <a:srgbClr val="404040"/>
                </a:solidFill>
                <a:latin typeface="RobotoMono-Regular"/>
              </a:rPr>
              <a:t>if</a:t>
            </a:r>
            <a:r>
              <a:rPr lang="pl-PL" sz="1800" b="0" i="0" u="none" strike="noStrike" baseline="0" dirty="0">
                <a:solidFill>
                  <a:srgbClr val="404040"/>
                </a:solidFill>
                <a:latin typeface="RobotoMono-Regular"/>
              </a:rPr>
              <a:t> (</a:t>
            </a:r>
            <a:r>
              <a:rPr lang="pl-PL" sz="1800" b="0" i="0" u="none" strike="noStrike" baseline="0" dirty="0">
                <a:solidFill>
                  <a:srgbClr val="2AA0BD"/>
                </a:solidFill>
                <a:latin typeface="RobotoMono-Regular"/>
              </a:rPr>
              <a:t>!</a:t>
            </a:r>
            <a:r>
              <a:rPr lang="pl-PL" sz="1800" b="0" i="0" u="none" strike="noStrike" baseline="0" dirty="0" err="1">
                <a:solidFill>
                  <a:srgbClr val="2AA0BD"/>
                </a:solidFill>
                <a:latin typeface="RobotoMono-Regular"/>
              </a:rPr>
              <a:t>gateClosed</a:t>
            </a:r>
            <a:r>
              <a:rPr lang="pl-PL" sz="1800" b="0" i="0" u="none" strike="noStrike" baseline="0" dirty="0">
                <a:solidFill>
                  <a:srgbClr val="404040"/>
                </a:solidFill>
                <a:latin typeface="RobotoMono-Regular"/>
              </a:rPr>
              <a:t>)</a:t>
            </a:r>
          </a:p>
          <a:p>
            <a:pPr algn="l"/>
            <a:endParaRPr lang="pl-PL" sz="1800" b="0" i="0" u="none" strike="noStrike" baseline="0" dirty="0">
              <a:solidFill>
                <a:srgbClr val="404040"/>
              </a:solidFill>
              <a:latin typeface="RobotoMono-Regular"/>
            </a:endParaRPr>
          </a:p>
          <a:p>
            <a:pPr algn="l"/>
            <a:endParaRPr lang="pl-PL" dirty="0">
              <a:solidFill>
                <a:srgbClr val="404040"/>
              </a:solidFill>
              <a:latin typeface="RobotoMono-Regular"/>
            </a:endParaRPr>
          </a:p>
          <a:p>
            <a:pPr algn="l"/>
            <a:endParaRPr lang="pl-PL" sz="1800" b="0" i="0" u="none" strike="noStrike" baseline="0" dirty="0">
              <a:solidFill>
                <a:srgbClr val="404040"/>
              </a:solidFill>
              <a:latin typeface="RobotoMono-Regular"/>
            </a:endParaRPr>
          </a:p>
          <a:p>
            <a:pPr algn="l"/>
            <a:r>
              <a:rPr lang="pl-PL" sz="1800" b="0" i="0" u="none" strike="noStrike" baseline="0" dirty="0" err="1">
                <a:solidFill>
                  <a:srgbClr val="404040"/>
                </a:solidFill>
                <a:latin typeface="RobotoMono-Regular"/>
              </a:rPr>
              <a:t>if</a:t>
            </a:r>
            <a:r>
              <a:rPr lang="pl-PL" sz="1800" b="0" i="0" u="none" strike="noStrike" baseline="0" dirty="0">
                <a:solidFill>
                  <a:srgbClr val="404040"/>
                </a:solidFill>
                <a:latin typeface="RobotoMono-Regular"/>
              </a:rPr>
              <a:t> (</a:t>
            </a:r>
            <a:r>
              <a:rPr lang="pl-PL" sz="1800" b="0" i="0" u="none" strike="noStrike" baseline="0" dirty="0">
                <a:solidFill>
                  <a:srgbClr val="2AA0BD"/>
                </a:solidFill>
                <a:latin typeface="RobotoMono-Regular"/>
              </a:rPr>
              <a:t>!</a:t>
            </a:r>
            <a:r>
              <a:rPr lang="pl-PL" sz="1800" b="0" i="0" u="none" strike="noStrike" baseline="0" dirty="0" err="1">
                <a:solidFill>
                  <a:srgbClr val="2AA0BD"/>
                </a:solidFill>
                <a:latin typeface="RobotoMono-Regular"/>
              </a:rPr>
              <a:t>isGateClosed</a:t>
            </a:r>
            <a:r>
              <a:rPr lang="pl-PL" sz="1800" b="0" i="0" u="none" strike="noStrike" baseline="0" dirty="0">
                <a:solidFill>
                  <a:srgbClr val="404040"/>
                </a:solidFill>
                <a:latin typeface="RobotoMono-Regular"/>
              </a:rPr>
              <a:t>)</a:t>
            </a:r>
          </a:p>
          <a:p>
            <a:pPr algn="l"/>
            <a:endParaRPr lang="pl-PL" sz="1800" b="0" i="0" u="none" strike="noStrike" baseline="0" dirty="0">
              <a:solidFill>
                <a:srgbClr val="404040"/>
              </a:solidFill>
              <a:latin typeface="RobotoMono-Regular"/>
            </a:endParaRPr>
          </a:p>
          <a:p>
            <a:pPr algn="l"/>
            <a:endParaRPr lang="pl-PL" dirty="0">
              <a:solidFill>
                <a:srgbClr val="404040"/>
              </a:solidFill>
              <a:latin typeface="RobotoMono-Regular"/>
            </a:endParaRPr>
          </a:p>
          <a:p>
            <a:pPr algn="l"/>
            <a:endParaRPr lang="pl-PL" sz="1800" b="0" i="0" u="none" strike="noStrike" baseline="0" dirty="0">
              <a:solidFill>
                <a:srgbClr val="404040"/>
              </a:solidFill>
              <a:latin typeface="RobotoMono-Regular"/>
            </a:endParaRPr>
          </a:p>
          <a:p>
            <a:pPr algn="l"/>
            <a:r>
              <a:rPr lang="pl-PL" sz="1800" b="0" i="0" u="none" strike="noStrike" baseline="0" dirty="0" err="1">
                <a:solidFill>
                  <a:srgbClr val="404040"/>
                </a:solidFill>
                <a:latin typeface="RobotoMono-Regular"/>
              </a:rPr>
              <a:t>if</a:t>
            </a:r>
            <a:r>
              <a:rPr lang="pl-PL" sz="1800" b="0" i="0" u="none" strike="noStrike" baseline="0" dirty="0">
                <a:solidFill>
                  <a:srgbClr val="404040"/>
                </a:solidFill>
                <a:latin typeface="RobotoMono-Regular"/>
              </a:rPr>
              <a:t> (</a:t>
            </a:r>
            <a:r>
              <a:rPr lang="pl-PL" sz="1800" b="0" i="0" u="none" strike="noStrike" baseline="0" dirty="0" err="1">
                <a:solidFill>
                  <a:srgbClr val="2AA0BD"/>
                </a:solidFill>
                <a:latin typeface="RobotoMono-Regular"/>
              </a:rPr>
              <a:t>isGateOpen</a:t>
            </a:r>
            <a:r>
              <a:rPr lang="pl-PL" sz="1800" b="0" i="0" u="none" strike="noStrike" baseline="0" dirty="0">
                <a:solidFill>
                  <a:srgbClr val="404040"/>
                </a:solidFill>
                <a:latin typeface="RobotoMono-Regular"/>
              </a:rPr>
              <a:t>)</a:t>
            </a:r>
            <a:endParaRPr lang="pl-PL" dirty="0"/>
          </a:p>
        </p:txBody>
      </p:sp>
      <p:pic>
        <p:nvPicPr>
          <p:cNvPr id="7" name="Grafika 6" descr="Zagrożenie biologiczne z wypełnieniem pełnym">
            <a:extLst>
              <a:ext uri="{FF2B5EF4-FFF2-40B4-BE49-F238E27FC236}">
                <a16:creationId xmlns:a16="http://schemas.microsoft.com/office/drawing/2014/main" id="{791BAF25-EA23-BA5C-69EB-8A7A16D15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8147" y="2147888"/>
            <a:ext cx="914400" cy="914400"/>
          </a:xfrm>
          <a:prstGeom prst="rect">
            <a:avLst/>
          </a:prstGeom>
        </p:spPr>
      </p:pic>
      <p:pic>
        <p:nvPicPr>
          <p:cNvPr id="9" name="Grafika 8" descr="Kciuki w dół z wypełnieniem pełnym">
            <a:extLst>
              <a:ext uri="{FF2B5EF4-FFF2-40B4-BE49-F238E27FC236}">
                <a16:creationId xmlns:a16="http://schemas.microsoft.com/office/drawing/2014/main" id="{5C089309-72E4-521F-AB58-3435BB5E7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44329" y="4460498"/>
            <a:ext cx="914400" cy="914400"/>
          </a:xfrm>
          <a:prstGeom prst="rect">
            <a:avLst/>
          </a:prstGeom>
        </p:spPr>
      </p:pic>
      <p:pic>
        <p:nvPicPr>
          <p:cNvPr id="11" name="Grafika 10" descr="Uniesiony kciuk z wypełnieniem pełnym">
            <a:extLst>
              <a:ext uri="{FF2B5EF4-FFF2-40B4-BE49-F238E27FC236}">
                <a16:creationId xmlns:a16="http://schemas.microsoft.com/office/drawing/2014/main" id="{48BD1786-A30C-EE6E-EF9C-2098352F21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21419" y="5374898"/>
            <a:ext cx="914400" cy="914400"/>
          </a:xfrm>
          <a:prstGeom prst="rect">
            <a:avLst/>
          </a:prstGeom>
        </p:spPr>
      </p:pic>
      <p:pic>
        <p:nvPicPr>
          <p:cNvPr id="12" name="Grafika 11" descr="Kciuki w dół z wypełnieniem pełnym">
            <a:extLst>
              <a:ext uri="{FF2B5EF4-FFF2-40B4-BE49-F238E27FC236}">
                <a16:creationId xmlns:a16="http://schemas.microsoft.com/office/drawing/2014/main" id="{8ED349E9-E2CD-5310-A18F-1564D8B42F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25494" y="33339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1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D986FB-3157-8F05-E467-D1CC016E4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Zmień warunek na </a:t>
            </a:r>
            <a:r>
              <a:rPr lang="pl-PL" dirty="0" err="1"/>
              <a:t>metode</a:t>
            </a:r>
            <a:endParaRPr lang="pl-PL" dirty="0"/>
          </a:p>
        </p:txBody>
      </p:sp>
      <p:graphicFrame>
        <p:nvGraphicFramePr>
          <p:cNvPr id="4" name="Obiekt 3">
            <a:extLst>
              <a:ext uri="{FF2B5EF4-FFF2-40B4-BE49-F238E27FC236}">
                <a16:creationId xmlns:a16="http://schemas.microsoft.com/office/drawing/2014/main" id="{CD9E9A5D-D23D-9042-5A4F-103B3F9495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8758602"/>
              </p:ext>
            </p:extLst>
          </p:nvPr>
        </p:nvGraphicFramePr>
        <p:xfrm>
          <a:off x="1497162" y="2050721"/>
          <a:ext cx="8128000" cy="254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az - mapa bitowa" r:id="rId2" imgW="12649320" imgH="4010040" progId="Paint.Picture">
                  <p:embed/>
                </p:oleObj>
              </mc:Choice>
              <mc:Fallback>
                <p:oleObj name="Obraz - mapa bitowa" r:id="rId2" imgW="12649320" imgH="4010040" progId="Paint.Picture">
                  <p:embed/>
                  <p:pic>
                    <p:nvPicPr>
                      <p:cNvPr id="4" name="Obiekt 3">
                        <a:extLst>
                          <a:ext uri="{FF2B5EF4-FFF2-40B4-BE49-F238E27FC236}">
                            <a16:creationId xmlns:a16="http://schemas.microsoft.com/office/drawing/2014/main" id="{CD9E9A5D-D23D-9042-5A4F-103B3F9495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97162" y="2050721"/>
                        <a:ext cx="8128000" cy="2547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57625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FFDDC16F-0852-ABD6-176C-9A4039B2E778}"/>
              </a:ext>
            </a:extLst>
          </p:cNvPr>
          <p:cNvSpPr/>
          <p:nvPr/>
        </p:nvSpPr>
        <p:spPr>
          <a:xfrm>
            <a:off x="1112806" y="1049248"/>
            <a:ext cx="6150635" cy="8195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If</a:t>
            </a:r>
            <a:r>
              <a:rPr lang="pl-PL" dirty="0"/>
              <a:t> (</a:t>
            </a:r>
            <a:r>
              <a:rPr lang="pl-PL" dirty="0" err="1"/>
              <a:t>check</a:t>
            </a:r>
            <a:r>
              <a:rPr lang="pl-PL" dirty="0"/>
              <a:t>)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F2D68FBE-46EE-4085-41F0-F8BDE438C182}"/>
              </a:ext>
            </a:extLst>
          </p:cNvPr>
          <p:cNvSpPr/>
          <p:nvPr/>
        </p:nvSpPr>
        <p:spPr>
          <a:xfrm>
            <a:off x="1213448" y="4169733"/>
            <a:ext cx="6049993" cy="8195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Else</a:t>
            </a:r>
            <a:r>
              <a:rPr lang="pl-PL" dirty="0"/>
              <a:t> {</a:t>
            </a:r>
            <a:r>
              <a:rPr lang="pl-PL" dirty="0" err="1"/>
              <a:t>throw</a:t>
            </a:r>
            <a:r>
              <a:rPr lang="pl-PL" dirty="0"/>
              <a:t>}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F2215278-0A9C-C0C8-7A44-6F3BCEF45DE7}"/>
              </a:ext>
            </a:extLst>
          </p:cNvPr>
          <p:cNvSpPr/>
          <p:nvPr/>
        </p:nvSpPr>
        <p:spPr>
          <a:xfrm>
            <a:off x="1112806" y="2018879"/>
            <a:ext cx="6150635" cy="200102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Else</a:t>
            </a:r>
            <a:r>
              <a:rPr lang="pl-PL" dirty="0"/>
              <a:t> {</a:t>
            </a:r>
            <a:r>
              <a:rPr lang="pl-PL" dirty="0" err="1"/>
              <a:t>throw</a:t>
            </a: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56835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D901DD-02E4-FBAD-39FD-8E1090B18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6CB3E4E-6049-D7D0-7366-A2CA655AD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66113131-FE68-9F9A-B185-E1AC1F3D06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2" algn="just"/>
            <a:r>
              <a:rPr lang="pl-PL" b="0" i="0" u="none" strike="noStrike" baseline="0" dirty="0">
                <a:solidFill>
                  <a:srgbClr val="FFFFFF"/>
                </a:solidFill>
                <a:latin typeface="PSTTCommons-Regular"/>
              </a:rPr>
              <a:t>				</a:t>
            </a:r>
            <a:r>
              <a:rPr lang="pl-PL" sz="3600" dirty="0" err="1">
                <a:solidFill>
                  <a:srgbClr val="FFFFFF"/>
                </a:solidFill>
                <a:latin typeface="PSTTCommons-Regular"/>
              </a:rPr>
              <a:t>Prefer</a:t>
            </a:r>
            <a:r>
              <a:rPr lang="pl-PL" sz="3600" dirty="0">
                <a:solidFill>
                  <a:srgbClr val="FFFFFF"/>
                </a:solidFill>
                <a:latin typeface="PSTTCommons-Regular"/>
              </a:rPr>
              <a:t> </a:t>
            </a:r>
            <a:r>
              <a:rPr lang="pl-PL" sz="3600" dirty="0" err="1">
                <a:solidFill>
                  <a:srgbClr val="FFFFFF"/>
                </a:solidFill>
                <a:latin typeface="PSTTCommons-Regular"/>
              </a:rPr>
              <a:t>streams</a:t>
            </a:r>
            <a:r>
              <a:rPr lang="pl-PL" sz="3600" dirty="0">
                <a:solidFill>
                  <a:srgbClr val="FFFFFF"/>
                </a:solidFill>
                <a:latin typeface="PSTTCommons-Regular"/>
              </a:rPr>
              <a:t> </a:t>
            </a:r>
            <a:endParaRPr lang="pl-PL" sz="3600" dirty="0"/>
          </a:p>
        </p:txBody>
      </p:sp>
      <p:pic>
        <p:nvPicPr>
          <p:cNvPr id="5" name="Grafika 4" descr="Produkt łatwopalny z wypełnieniem pełnym">
            <a:extLst>
              <a:ext uri="{FF2B5EF4-FFF2-40B4-BE49-F238E27FC236}">
                <a16:creationId xmlns:a16="http://schemas.microsoft.com/office/drawing/2014/main" id="{462C526E-B087-0BCF-FF3C-76FFB22D2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510" y="2140527"/>
            <a:ext cx="2128982" cy="212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675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98F373AC-3B62-2C2A-8CB3-043FB533602F}"/>
              </a:ext>
            </a:extLst>
          </p:cNvPr>
          <p:cNvSpPr txBox="1"/>
          <p:nvPr/>
        </p:nvSpPr>
        <p:spPr>
          <a:xfrm>
            <a:off x="2892724" y="1337822"/>
            <a:ext cx="6096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nn-NO" sz="2800" b="0" i="0" u="none" strike="noStrike" baseline="0" dirty="0">
                <a:solidFill>
                  <a:srgbClr val="F15A28"/>
                </a:solidFill>
                <a:latin typeface="+mj-lt"/>
              </a:rPr>
              <a:t>for </a:t>
            </a:r>
            <a:r>
              <a:rPr lang="nn-NO" sz="2800" b="0" i="0" u="none" strike="noStrike" baseline="0" dirty="0">
                <a:solidFill>
                  <a:srgbClr val="404040"/>
                </a:solidFill>
                <a:latin typeface="+mj-lt"/>
              </a:rPr>
              <a:t>(</a:t>
            </a:r>
            <a:r>
              <a:rPr lang="nn-NO" sz="2800" b="0" i="0" u="none" strike="noStrike" baseline="0" dirty="0">
                <a:solidFill>
                  <a:srgbClr val="F15A28"/>
                </a:solidFill>
                <a:latin typeface="+mj-lt"/>
              </a:rPr>
              <a:t>int </a:t>
            </a:r>
            <a:r>
              <a:rPr lang="nn-NO" sz="2800" b="0" i="0" u="none" strike="noStrike" baseline="0" dirty="0">
                <a:solidFill>
                  <a:srgbClr val="404040"/>
                </a:solidFill>
                <a:latin typeface="+mj-lt"/>
              </a:rPr>
              <a:t>i = 0; i &lt; someList.size(); i = i + 2) {</a:t>
            </a:r>
          </a:p>
          <a:p>
            <a:pPr algn="l"/>
            <a:r>
              <a:rPr lang="pl-PL" sz="2800" b="0" i="0" u="none" strike="noStrike" baseline="0" dirty="0">
                <a:solidFill>
                  <a:srgbClr val="7F7F7F"/>
                </a:solidFill>
                <a:latin typeface="+mj-lt"/>
              </a:rPr>
              <a:t>// ...</a:t>
            </a:r>
          </a:p>
          <a:p>
            <a:pPr algn="l"/>
            <a:r>
              <a:rPr lang="pl-PL" sz="2800" b="0" i="0" u="none" strike="noStrike" baseline="0" dirty="0">
                <a:solidFill>
                  <a:srgbClr val="404040"/>
                </a:solidFill>
                <a:latin typeface="+mj-lt"/>
              </a:rPr>
              <a:t>}</a:t>
            </a:r>
          </a:p>
          <a:p>
            <a:pPr algn="l"/>
            <a:endParaRPr lang="pl-PL" sz="2800" dirty="0">
              <a:solidFill>
                <a:srgbClr val="404040"/>
              </a:solidFill>
              <a:latin typeface="+mj-lt"/>
            </a:endParaRPr>
          </a:p>
          <a:p>
            <a:pPr algn="l"/>
            <a:endParaRPr lang="pl-PL" sz="2800" b="0" i="0" u="none" strike="noStrike" baseline="0" dirty="0">
              <a:solidFill>
                <a:srgbClr val="404040"/>
              </a:solidFill>
              <a:latin typeface="+mj-lt"/>
            </a:endParaRPr>
          </a:p>
          <a:p>
            <a:pPr algn="l"/>
            <a:r>
              <a:rPr lang="pl-PL" sz="2800" b="0" i="0" u="none" strike="noStrike" baseline="0" dirty="0">
                <a:solidFill>
                  <a:srgbClr val="F15A28"/>
                </a:solidFill>
                <a:latin typeface="+mj-lt"/>
              </a:rPr>
              <a:t>for </a:t>
            </a:r>
            <a:r>
              <a:rPr lang="pl-PL" sz="2800" b="0" i="0" u="none" strike="noStrike" baseline="0" dirty="0">
                <a:solidFill>
                  <a:srgbClr val="404040"/>
                </a:solidFill>
                <a:latin typeface="+mj-lt"/>
              </a:rPr>
              <a:t>(</a:t>
            </a:r>
            <a:r>
              <a:rPr lang="pl-PL" sz="2800" b="0" i="0" u="none" strike="noStrike" baseline="0" dirty="0" err="1">
                <a:solidFill>
                  <a:srgbClr val="F15A28"/>
                </a:solidFill>
                <a:latin typeface="+mj-lt"/>
              </a:rPr>
              <a:t>int</a:t>
            </a:r>
            <a:r>
              <a:rPr lang="pl-PL" sz="2800" b="0" i="0" u="none" strike="noStrike" baseline="0" dirty="0">
                <a:solidFill>
                  <a:srgbClr val="F15A28"/>
                </a:solidFill>
                <a:latin typeface="+mj-lt"/>
              </a:rPr>
              <a:t> </a:t>
            </a:r>
            <a:r>
              <a:rPr lang="pl-PL" sz="2800" b="0" i="0" u="none" strike="noStrike" baseline="0" dirty="0" err="1">
                <a:solidFill>
                  <a:srgbClr val="404040"/>
                </a:solidFill>
                <a:latin typeface="+mj-lt"/>
              </a:rPr>
              <a:t>num</a:t>
            </a:r>
            <a:r>
              <a:rPr lang="pl-PL" sz="2800" b="0" i="0" u="none" strike="noStrike" baseline="0" dirty="0">
                <a:solidFill>
                  <a:srgbClr val="404040"/>
                </a:solidFill>
                <a:latin typeface="+mj-lt"/>
              </a:rPr>
              <a:t>: </a:t>
            </a:r>
            <a:r>
              <a:rPr lang="pl-PL" sz="2800" b="0" i="0" u="none" strike="noStrike" baseline="0" dirty="0" err="1">
                <a:solidFill>
                  <a:srgbClr val="404040"/>
                </a:solidFill>
                <a:latin typeface="+mj-lt"/>
              </a:rPr>
              <a:t>someList</a:t>
            </a:r>
            <a:r>
              <a:rPr lang="pl-PL" sz="2800" b="0" i="0" u="none" strike="noStrike" baseline="0" dirty="0">
                <a:solidFill>
                  <a:srgbClr val="404040"/>
                </a:solidFill>
                <a:latin typeface="+mj-lt"/>
              </a:rPr>
              <a:t>) {</a:t>
            </a:r>
          </a:p>
          <a:p>
            <a:pPr algn="l"/>
            <a:r>
              <a:rPr lang="pl-PL" sz="2800" b="0" i="0" u="none" strike="noStrike" baseline="0" dirty="0">
                <a:solidFill>
                  <a:srgbClr val="7F7F7F"/>
                </a:solidFill>
                <a:latin typeface="+mj-lt"/>
              </a:rPr>
              <a:t>// ...</a:t>
            </a:r>
          </a:p>
          <a:p>
            <a:pPr algn="l"/>
            <a:r>
              <a:rPr lang="pl-PL" sz="2800" b="0" i="0" u="none" strike="noStrike" baseline="0" dirty="0">
                <a:solidFill>
                  <a:srgbClr val="404040"/>
                </a:solidFill>
                <a:latin typeface="+mj-lt"/>
              </a:rPr>
              <a:t>}</a:t>
            </a:r>
            <a:endParaRPr lang="pl-PL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790184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E7F0867B-4852-E63F-9AAD-4AFFA07710C4}"/>
              </a:ext>
            </a:extLst>
          </p:cNvPr>
          <p:cNvSpPr txBox="1"/>
          <p:nvPr/>
        </p:nvSpPr>
        <p:spPr>
          <a:xfrm>
            <a:off x="3047281" y="2136339"/>
            <a:ext cx="60945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 err="1"/>
              <a:t>words.collect</a:t>
            </a:r>
            <a:r>
              <a:rPr lang="pl-PL" dirty="0"/>
              <a:t>(</a:t>
            </a:r>
          </a:p>
          <a:p>
            <a:r>
              <a:rPr lang="pl-PL" dirty="0" err="1"/>
              <a:t>groupingBy</a:t>
            </a:r>
            <a:r>
              <a:rPr lang="pl-PL" dirty="0"/>
              <a:t>(</a:t>
            </a:r>
            <a:r>
              <a:rPr lang="pl-PL" dirty="0" err="1"/>
              <a:t>word</a:t>
            </a:r>
            <a:r>
              <a:rPr lang="pl-PL" dirty="0"/>
              <a:t> -&gt; </a:t>
            </a:r>
            <a:r>
              <a:rPr lang="pl-PL" dirty="0" err="1"/>
              <a:t>word.chars</a:t>
            </a:r>
            <a:r>
              <a:rPr lang="pl-PL" dirty="0"/>
              <a:t>().</a:t>
            </a:r>
            <a:r>
              <a:rPr lang="pl-PL" dirty="0" err="1"/>
              <a:t>sorted</a:t>
            </a:r>
            <a:r>
              <a:rPr lang="pl-PL" dirty="0"/>
              <a:t>()</a:t>
            </a:r>
          </a:p>
          <a:p>
            <a:r>
              <a:rPr lang="pl-PL" dirty="0"/>
              <a:t>.</a:t>
            </a:r>
            <a:r>
              <a:rPr lang="pl-PL" dirty="0" err="1"/>
              <a:t>collect</a:t>
            </a:r>
            <a:r>
              <a:rPr lang="pl-PL" dirty="0"/>
              <a:t>(</a:t>
            </a:r>
            <a:r>
              <a:rPr lang="pl-PL" dirty="0" err="1"/>
              <a:t>StringBuilder</a:t>
            </a:r>
            <a:r>
              <a:rPr lang="pl-PL" dirty="0"/>
              <a:t>::</a:t>
            </a:r>
            <a:r>
              <a:rPr lang="pl-PL" dirty="0" err="1"/>
              <a:t>new</a:t>
            </a:r>
            <a:r>
              <a:rPr lang="pl-PL" dirty="0"/>
              <a:t>,</a:t>
            </a:r>
          </a:p>
          <a:p>
            <a:r>
              <a:rPr lang="pl-PL" dirty="0"/>
              <a:t>(</a:t>
            </a:r>
            <a:r>
              <a:rPr lang="pl-PL" dirty="0" err="1"/>
              <a:t>sb</a:t>
            </a:r>
            <a:r>
              <a:rPr lang="pl-PL" dirty="0"/>
              <a:t>, c) -&gt; </a:t>
            </a:r>
            <a:r>
              <a:rPr lang="pl-PL" dirty="0" err="1"/>
              <a:t>sb.append</a:t>
            </a:r>
            <a:r>
              <a:rPr lang="pl-PL" dirty="0"/>
              <a:t>((char) c),</a:t>
            </a:r>
          </a:p>
          <a:p>
            <a:r>
              <a:rPr lang="pl-PL" dirty="0" err="1"/>
              <a:t>StringBuilder</a:t>
            </a:r>
            <a:r>
              <a:rPr lang="pl-PL" dirty="0"/>
              <a:t>::</a:t>
            </a:r>
            <a:r>
              <a:rPr lang="pl-PL" dirty="0" err="1"/>
              <a:t>append</a:t>
            </a:r>
            <a:r>
              <a:rPr lang="pl-PL" dirty="0"/>
              <a:t>).</a:t>
            </a:r>
            <a:r>
              <a:rPr lang="pl-PL" dirty="0" err="1"/>
              <a:t>toString</a:t>
            </a:r>
            <a:r>
              <a:rPr lang="pl-PL" dirty="0"/>
              <a:t>()))</a:t>
            </a:r>
          </a:p>
          <a:p>
            <a:r>
              <a:rPr lang="pl-PL" dirty="0"/>
              <a:t>.</a:t>
            </a:r>
            <a:r>
              <a:rPr lang="pl-PL" dirty="0" err="1"/>
              <a:t>values</a:t>
            </a:r>
            <a:r>
              <a:rPr lang="pl-PL" dirty="0"/>
              <a:t>().</a:t>
            </a:r>
            <a:r>
              <a:rPr lang="pl-PL" dirty="0" err="1"/>
              <a:t>stream</a:t>
            </a:r>
            <a:r>
              <a:rPr lang="pl-PL" dirty="0"/>
              <a:t>()</a:t>
            </a:r>
          </a:p>
          <a:p>
            <a:r>
              <a:rPr lang="pl-PL" dirty="0"/>
              <a:t>.</a:t>
            </a:r>
            <a:r>
              <a:rPr lang="pl-PL" dirty="0" err="1"/>
              <a:t>filter</a:t>
            </a:r>
            <a:r>
              <a:rPr lang="pl-PL" dirty="0"/>
              <a:t>(</a:t>
            </a:r>
            <a:r>
              <a:rPr lang="pl-PL" dirty="0" err="1"/>
              <a:t>group</a:t>
            </a:r>
            <a:r>
              <a:rPr lang="pl-PL" dirty="0"/>
              <a:t> -&gt; </a:t>
            </a:r>
            <a:r>
              <a:rPr lang="pl-PL" dirty="0" err="1"/>
              <a:t>group.size</a:t>
            </a:r>
            <a:r>
              <a:rPr lang="pl-PL" dirty="0"/>
              <a:t>() &gt;= </a:t>
            </a:r>
            <a:r>
              <a:rPr lang="pl-PL" dirty="0" err="1"/>
              <a:t>minGroupSize</a:t>
            </a:r>
            <a:r>
              <a:rPr lang="pl-PL" dirty="0"/>
              <a:t>)</a:t>
            </a:r>
          </a:p>
          <a:p>
            <a:r>
              <a:rPr lang="pl-PL" dirty="0"/>
              <a:t>.map(</a:t>
            </a:r>
            <a:r>
              <a:rPr lang="pl-PL" dirty="0" err="1"/>
              <a:t>group</a:t>
            </a:r>
            <a:r>
              <a:rPr lang="pl-PL" dirty="0"/>
              <a:t> -&gt; </a:t>
            </a:r>
            <a:r>
              <a:rPr lang="pl-PL" dirty="0" err="1"/>
              <a:t>group.size</a:t>
            </a:r>
            <a:r>
              <a:rPr lang="pl-PL" dirty="0"/>
              <a:t>() + ": " + </a:t>
            </a:r>
            <a:r>
              <a:rPr lang="pl-PL" dirty="0" err="1"/>
              <a:t>group</a:t>
            </a:r>
            <a:r>
              <a:rPr lang="pl-PL" dirty="0"/>
              <a:t>)</a:t>
            </a:r>
          </a:p>
          <a:p>
            <a:r>
              <a:rPr lang="pl-PL" dirty="0"/>
              <a:t>.</a:t>
            </a:r>
            <a:r>
              <a:rPr lang="pl-PL" dirty="0" err="1"/>
              <a:t>forEach</a:t>
            </a:r>
            <a:r>
              <a:rPr lang="pl-PL" dirty="0"/>
              <a:t>(</a:t>
            </a:r>
            <a:r>
              <a:rPr lang="pl-PL" dirty="0" err="1"/>
              <a:t>System.out</a:t>
            </a:r>
            <a:r>
              <a:rPr lang="pl-PL" dirty="0"/>
              <a:t>::</a:t>
            </a:r>
            <a:r>
              <a:rPr lang="pl-PL" dirty="0" err="1"/>
              <a:t>println</a:t>
            </a:r>
            <a:r>
              <a:rPr lang="pl-PL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838032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300E45-8C85-1030-4FE6-F61BEC72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Wyjątki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B9E5192-1755-CAAD-F0EB-27A75284486E}"/>
              </a:ext>
            </a:extLst>
          </p:cNvPr>
          <p:cNvSpPr txBox="1"/>
          <p:nvPr/>
        </p:nvSpPr>
        <p:spPr>
          <a:xfrm>
            <a:off x="2762610" y="2459504"/>
            <a:ext cx="609456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sz="2000" b="0" i="0" u="none" strike="noStrike" baseline="0" dirty="0">
                <a:solidFill>
                  <a:srgbClr val="404040"/>
                </a:solidFill>
                <a:latin typeface="+mj-lt"/>
              </a:rPr>
              <a:t>File </a:t>
            </a:r>
            <a:r>
              <a:rPr lang="pl-PL" sz="2000" b="0" i="0" u="none" strike="noStrike" baseline="0" dirty="0" err="1">
                <a:solidFill>
                  <a:srgbClr val="404040"/>
                </a:solidFill>
                <a:latin typeface="+mj-lt"/>
              </a:rPr>
              <a:t>file</a:t>
            </a:r>
            <a:r>
              <a:rPr lang="pl-PL" sz="2000" b="0" i="0" u="none" strike="noStrike" baseline="0" dirty="0">
                <a:solidFill>
                  <a:srgbClr val="404040"/>
                </a:solidFill>
                <a:latin typeface="+mj-lt"/>
              </a:rPr>
              <a:t> = </a:t>
            </a:r>
            <a:r>
              <a:rPr lang="pl-PL" sz="2000" b="0" i="0" u="none" strike="noStrike" baseline="0" dirty="0" err="1">
                <a:solidFill>
                  <a:srgbClr val="F15A28"/>
                </a:solidFill>
                <a:latin typeface="+mj-lt"/>
              </a:rPr>
              <a:t>new</a:t>
            </a:r>
            <a:r>
              <a:rPr lang="pl-PL" sz="2000" b="0" i="0" u="none" strike="noStrike" baseline="0" dirty="0">
                <a:solidFill>
                  <a:srgbClr val="F15A28"/>
                </a:solidFill>
                <a:latin typeface="+mj-lt"/>
              </a:rPr>
              <a:t> </a:t>
            </a:r>
            <a:r>
              <a:rPr lang="pl-PL" sz="2000" b="0" i="0" u="none" strike="noStrike" baseline="0" dirty="0">
                <a:solidFill>
                  <a:srgbClr val="404040"/>
                </a:solidFill>
                <a:latin typeface="+mj-lt"/>
              </a:rPr>
              <a:t>File(</a:t>
            </a:r>
            <a:r>
              <a:rPr lang="pl-PL" sz="2000" b="0" i="0" u="none" strike="noStrike" baseline="0" dirty="0">
                <a:solidFill>
                  <a:srgbClr val="2AA0BD"/>
                </a:solidFill>
                <a:latin typeface="+mj-lt"/>
              </a:rPr>
              <a:t>“file.txt”</a:t>
            </a:r>
            <a:r>
              <a:rPr lang="pl-PL" sz="2000" b="0" i="0" u="none" strike="noStrike" baseline="0" dirty="0">
                <a:solidFill>
                  <a:srgbClr val="404040"/>
                </a:solidFill>
                <a:latin typeface="+mj-lt"/>
              </a:rPr>
              <a:t>);</a:t>
            </a:r>
          </a:p>
          <a:p>
            <a:pPr algn="l"/>
            <a:r>
              <a:rPr lang="en-US" sz="2000" b="0" i="0" u="none" strike="noStrike" baseline="0" dirty="0">
                <a:solidFill>
                  <a:srgbClr val="F15A28"/>
                </a:solidFill>
                <a:latin typeface="+mj-lt"/>
              </a:rPr>
              <a:t>try </a:t>
            </a:r>
            <a:r>
              <a:rPr lang="en-US" sz="2000" b="0" i="0" u="none" strike="noStrike" baseline="0" dirty="0">
                <a:solidFill>
                  <a:srgbClr val="404040"/>
                </a:solidFill>
                <a:latin typeface="+mj-lt"/>
              </a:rPr>
              <a:t>(</a:t>
            </a:r>
            <a:r>
              <a:rPr lang="en-US" sz="2000" b="0" i="0" u="none" strike="noStrike" baseline="0" dirty="0">
                <a:solidFill>
                  <a:srgbClr val="F15A28"/>
                </a:solidFill>
                <a:latin typeface="+mj-lt"/>
              </a:rPr>
              <a:t>var </a:t>
            </a:r>
            <a:r>
              <a:rPr lang="en-US" sz="2000" b="0" i="0" u="none" strike="noStrike" baseline="0" dirty="0" err="1">
                <a:solidFill>
                  <a:srgbClr val="404040"/>
                </a:solidFill>
                <a:latin typeface="+mj-lt"/>
              </a:rPr>
              <a:t>inputStream</a:t>
            </a:r>
            <a:r>
              <a:rPr lang="en-US" sz="2000" b="0" i="0" u="none" strike="noStrike" baseline="0" dirty="0">
                <a:solidFill>
                  <a:srgbClr val="404040"/>
                </a:solidFill>
                <a:latin typeface="+mj-lt"/>
              </a:rPr>
              <a:t> = </a:t>
            </a:r>
            <a:r>
              <a:rPr lang="en-US" sz="2000" b="0" i="0" u="none" strike="noStrike" baseline="0" dirty="0">
                <a:solidFill>
                  <a:srgbClr val="F15A28"/>
                </a:solidFill>
                <a:latin typeface="+mj-lt"/>
              </a:rPr>
              <a:t>new </a:t>
            </a:r>
            <a:r>
              <a:rPr lang="en-US" sz="2000" b="0" i="0" u="none" strike="noStrike" baseline="0" dirty="0" err="1">
                <a:solidFill>
                  <a:srgbClr val="404040"/>
                </a:solidFill>
                <a:latin typeface="+mj-lt"/>
              </a:rPr>
              <a:t>FileInputStream</a:t>
            </a:r>
            <a:r>
              <a:rPr lang="en-US" sz="2000" b="0" i="0" u="none" strike="noStrike" baseline="0" dirty="0">
                <a:solidFill>
                  <a:srgbClr val="404040"/>
                </a:solidFill>
                <a:latin typeface="+mj-lt"/>
              </a:rPr>
              <a:t>(file)) {</a:t>
            </a:r>
          </a:p>
          <a:p>
            <a:pPr algn="l"/>
            <a:r>
              <a:rPr lang="pl-PL" sz="2000" b="0" i="0" u="none" strike="noStrike" baseline="0" dirty="0">
                <a:solidFill>
                  <a:srgbClr val="A7A7A7"/>
                </a:solidFill>
                <a:latin typeface="+mj-lt"/>
              </a:rPr>
              <a:t>// </a:t>
            </a:r>
            <a:r>
              <a:rPr lang="pl-PL" sz="2000" b="0" i="0" u="none" strike="noStrike" baseline="0" dirty="0" err="1">
                <a:solidFill>
                  <a:srgbClr val="A7A7A7"/>
                </a:solidFill>
                <a:latin typeface="+mj-lt"/>
              </a:rPr>
              <a:t>read</a:t>
            </a:r>
            <a:endParaRPr lang="pl-PL" sz="2000" b="0" i="0" u="none" strike="noStrike" baseline="0" dirty="0">
              <a:solidFill>
                <a:srgbClr val="A7A7A7"/>
              </a:solidFill>
              <a:latin typeface="+mj-lt"/>
            </a:endParaRPr>
          </a:p>
          <a:p>
            <a:pPr algn="l"/>
            <a:r>
              <a:rPr lang="pl-PL" sz="2000" b="0" i="0" u="none" strike="noStrike" baseline="0" dirty="0">
                <a:solidFill>
                  <a:srgbClr val="404040"/>
                </a:solidFill>
                <a:latin typeface="+mj-lt"/>
              </a:rPr>
              <a:t>} </a:t>
            </a:r>
            <a:r>
              <a:rPr lang="pl-PL" sz="2000" b="0" i="0" u="none" strike="noStrike" baseline="0" dirty="0" err="1">
                <a:solidFill>
                  <a:srgbClr val="F15A28"/>
                </a:solidFill>
                <a:latin typeface="+mj-lt"/>
              </a:rPr>
              <a:t>catch</a:t>
            </a:r>
            <a:r>
              <a:rPr lang="pl-PL" sz="2000" b="0" i="0" u="none" strike="noStrike" baseline="0" dirty="0">
                <a:solidFill>
                  <a:srgbClr val="F15A28"/>
                </a:solidFill>
                <a:latin typeface="+mj-lt"/>
              </a:rPr>
              <a:t> </a:t>
            </a:r>
            <a:r>
              <a:rPr lang="pl-PL" sz="2000" b="0" i="0" u="none" strike="noStrike" baseline="0" dirty="0">
                <a:solidFill>
                  <a:srgbClr val="404040"/>
                </a:solidFill>
                <a:latin typeface="+mj-lt"/>
              </a:rPr>
              <a:t>(</a:t>
            </a:r>
            <a:r>
              <a:rPr lang="pl-PL" sz="2000" b="0" i="0" u="none" strike="noStrike" baseline="0" dirty="0" err="1">
                <a:solidFill>
                  <a:srgbClr val="404040"/>
                </a:solidFill>
                <a:latin typeface="+mj-lt"/>
              </a:rPr>
              <a:t>IOException</a:t>
            </a:r>
            <a:r>
              <a:rPr lang="pl-PL" sz="2000" b="0" i="0" u="none" strike="noStrike" baseline="0" dirty="0">
                <a:solidFill>
                  <a:srgbClr val="404040"/>
                </a:solidFill>
                <a:latin typeface="+mj-lt"/>
              </a:rPr>
              <a:t> e) {</a:t>
            </a:r>
          </a:p>
          <a:p>
            <a:pPr algn="l"/>
            <a:r>
              <a:rPr lang="pl-PL" sz="2000" b="0" i="0" u="none" strike="noStrike" baseline="0" dirty="0" err="1">
                <a:solidFill>
                  <a:srgbClr val="404040"/>
                </a:solidFill>
                <a:latin typeface="+mj-lt"/>
              </a:rPr>
              <a:t>log.error</a:t>
            </a:r>
            <a:r>
              <a:rPr lang="pl-PL" sz="2000" b="0" i="0" u="none" strike="noStrike" baseline="0" dirty="0">
                <a:solidFill>
                  <a:srgbClr val="404040"/>
                </a:solidFill>
                <a:latin typeface="+mj-lt"/>
              </a:rPr>
              <a:t>(e);</a:t>
            </a:r>
          </a:p>
          <a:p>
            <a:pPr algn="l"/>
            <a:r>
              <a:rPr lang="pl-PL" sz="2000" b="0" i="0" u="none" strike="noStrike" baseline="0" dirty="0">
                <a:solidFill>
                  <a:srgbClr val="404040"/>
                </a:solidFill>
                <a:latin typeface="+mj-lt"/>
              </a:rPr>
              <a:t>}</a:t>
            </a:r>
            <a:endParaRPr lang="pl-PL" sz="2000" dirty="0">
              <a:latin typeface="+mj-lt"/>
            </a:endParaRPr>
          </a:p>
        </p:txBody>
      </p:sp>
      <p:pic>
        <p:nvPicPr>
          <p:cNvPr id="7" name="Grafika 6" descr="Kontur anielskiej twarzy kontur">
            <a:extLst>
              <a:ext uri="{FF2B5EF4-FFF2-40B4-BE49-F238E27FC236}">
                <a16:creationId xmlns:a16="http://schemas.microsoft.com/office/drawing/2014/main" id="{33AD96BC-9024-0E8F-166E-2C3E50635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7382" y="283325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30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a 3" descr="Gniewna twarz z wypełnieniem z wypełnieniem pełnym">
            <a:extLst>
              <a:ext uri="{FF2B5EF4-FFF2-40B4-BE49-F238E27FC236}">
                <a16:creationId xmlns:a16="http://schemas.microsoft.com/office/drawing/2014/main" id="{2CFD2BA4-8B52-4BFA-A6C8-3F7CE7C9A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1891" y="3214163"/>
            <a:ext cx="914400" cy="914400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E8044A9A-C925-D4DE-D97D-06809253D626}"/>
              </a:ext>
            </a:extLst>
          </p:cNvPr>
          <p:cNvSpPr txBox="1"/>
          <p:nvPr/>
        </p:nvSpPr>
        <p:spPr>
          <a:xfrm>
            <a:off x="2021457" y="1963203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sz="2400" b="0" i="0" u="none" strike="noStrike" baseline="0" dirty="0">
                <a:solidFill>
                  <a:srgbClr val="404040"/>
                </a:solidFill>
                <a:latin typeface="+mj-lt"/>
              </a:rPr>
              <a:t>File </a:t>
            </a:r>
            <a:r>
              <a:rPr lang="pl-PL" sz="2400" b="0" i="0" u="none" strike="noStrike" baseline="0" dirty="0" err="1">
                <a:solidFill>
                  <a:srgbClr val="404040"/>
                </a:solidFill>
                <a:latin typeface="+mj-lt"/>
              </a:rPr>
              <a:t>file</a:t>
            </a:r>
            <a:r>
              <a:rPr lang="pl-PL" sz="2400" b="0" i="0" u="none" strike="noStrike" baseline="0" dirty="0">
                <a:solidFill>
                  <a:srgbClr val="404040"/>
                </a:solidFill>
                <a:latin typeface="+mj-lt"/>
              </a:rPr>
              <a:t> = </a:t>
            </a:r>
            <a:r>
              <a:rPr lang="pl-PL" sz="2400" b="0" i="0" u="none" strike="noStrike" baseline="0" dirty="0" err="1">
                <a:solidFill>
                  <a:srgbClr val="F15A28"/>
                </a:solidFill>
                <a:latin typeface="+mj-lt"/>
              </a:rPr>
              <a:t>new</a:t>
            </a:r>
            <a:r>
              <a:rPr lang="pl-PL" sz="2400" b="0" i="0" u="none" strike="noStrike" baseline="0" dirty="0">
                <a:solidFill>
                  <a:srgbClr val="F15A28"/>
                </a:solidFill>
                <a:latin typeface="+mj-lt"/>
              </a:rPr>
              <a:t> </a:t>
            </a:r>
            <a:r>
              <a:rPr lang="pl-PL" sz="2400" b="0" i="0" u="none" strike="noStrike" baseline="0" dirty="0">
                <a:solidFill>
                  <a:srgbClr val="404040"/>
                </a:solidFill>
                <a:latin typeface="+mj-lt"/>
              </a:rPr>
              <a:t>File(</a:t>
            </a:r>
            <a:r>
              <a:rPr lang="pl-PL" sz="2400" b="0" i="0" u="none" strike="noStrike" baseline="0" dirty="0">
                <a:solidFill>
                  <a:srgbClr val="2AA0BD"/>
                </a:solidFill>
                <a:latin typeface="+mj-lt"/>
              </a:rPr>
              <a:t>“file.txt”</a:t>
            </a:r>
            <a:r>
              <a:rPr lang="pl-PL" sz="2400" b="0" i="0" u="none" strike="noStrike" baseline="0" dirty="0">
                <a:solidFill>
                  <a:srgbClr val="404040"/>
                </a:solidFill>
                <a:latin typeface="+mj-lt"/>
              </a:rPr>
              <a:t>);</a:t>
            </a:r>
          </a:p>
          <a:p>
            <a:pPr algn="l"/>
            <a:r>
              <a:rPr lang="pl-PL" sz="2400" b="0" i="0" u="none" strike="noStrike" baseline="0" dirty="0" err="1">
                <a:solidFill>
                  <a:srgbClr val="404040"/>
                </a:solidFill>
                <a:latin typeface="+mj-lt"/>
              </a:rPr>
              <a:t>FileInputStream</a:t>
            </a:r>
            <a:r>
              <a:rPr lang="pl-PL" sz="2400" b="0" i="0" u="none" strike="noStrike" baseline="0" dirty="0">
                <a:solidFill>
                  <a:srgbClr val="404040"/>
                </a:solidFill>
                <a:latin typeface="+mj-lt"/>
              </a:rPr>
              <a:t> </a:t>
            </a:r>
            <a:r>
              <a:rPr lang="pl-PL" sz="2400" b="0" i="0" u="none" strike="noStrike" baseline="0" dirty="0" err="1">
                <a:solidFill>
                  <a:srgbClr val="404040"/>
                </a:solidFill>
                <a:latin typeface="+mj-lt"/>
              </a:rPr>
              <a:t>stream</a:t>
            </a:r>
            <a:r>
              <a:rPr lang="pl-PL" sz="2400" b="0" i="0" u="none" strike="noStrike" baseline="0" dirty="0">
                <a:solidFill>
                  <a:srgbClr val="404040"/>
                </a:solidFill>
                <a:latin typeface="+mj-lt"/>
              </a:rPr>
              <a:t>;</a:t>
            </a:r>
          </a:p>
          <a:p>
            <a:pPr algn="l"/>
            <a:r>
              <a:rPr lang="pl-PL" sz="2400" b="0" i="0" u="none" strike="noStrike" baseline="0" dirty="0" err="1">
                <a:solidFill>
                  <a:srgbClr val="F15A28"/>
                </a:solidFill>
                <a:latin typeface="+mj-lt"/>
              </a:rPr>
              <a:t>try</a:t>
            </a:r>
            <a:r>
              <a:rPr lang="pl-PL" sz="2400" b="0" i="0" u="none" strike="noStrike" baseline="0" dirty="0">
                <a:solidFill>
                  <a:srgbClr val="F15A28"/>
                </a:solidFill>
                <a:latin typeface="+mj-lt"/>
              </a:rPr>
              <a:t> </a:t>
            </a:r>
            <a:r>
              <a:rPr lang="pl-PL" sz="2400" b="0" i="0" u="none" strike="noStrike" baseline="0" dirty="0">
                <a:solidFill>
                  <a:srgbClr val="404040"/>
                </a:solidFill>
                <a:latin typeface="+mj-lt"/>
              </a:rPr>
              <a:t>{</a:t>
            </a:r>
          </a:p>
          <a:p>
            <a:pPr algn="l"/>
            <a:r>
              <a:rPr lang="pl-PL" sz="2400" b="0" i="0" u="none" strike="noStrike" baseline="0" dirty="0">
                <a:solidFill>
                  <a:srgbClr val="A7A7A7"/>
                </a:solidFill>
                <a:latin typeface="+mj-lt"/>
              </a:rPr>
              <a:t>// </a:t>
            </a:r>
            <a:r>
              <a:rPr lang="pl-PL" sz="2400" b="0" i="0" u="none" strike="noStrike" baseline="0" dirty="0" err="1">
                <a:solidFill>
                  <a:srgbClr val="A7A7A7"/>
                </a:solidFill>
                <a:latin typeface="+mj-lt"/>
              </a:rPr>
              <a:t>read</a:t>
            </a:r>
            <a:endParaRPr lang="pl-PL" sz="2400" b="0" i="0" u="none" strike="noStrike" baseline="0" dirty="0">
              <a:solidFill>
                <a:srgbClr val="A7A7A7"/>
              </a:solidFill>
              <a:latin typeface="+mj-lt"/>
            </a:endParaRPr>
          </a:p>
          <a:p>
            <a:pPr algn="l"/>
            <a:r>
              <a:rPr lang="pl-PL" sz="2400" b="0" i="0" u="none" strike="noStrike" baseline="0" dirty="0">
                <a:solidFill>
                  <a:srgbClr val="404040"/>
                </a:solidFill>
                <a:latin typeface="+mj-lt"/>
              </a:rPr>
              <a:t>} </a:t>
            </a:r>
            <a:r>
              <a:rPr lang="pl-PL" sz="2400" b="0" i="0" u="none" strike="noStrike" baseline="0" dirty="0" err="1">
                <a:solidFill>
                  <a:srgbClr val="F15A28"/>
                </a:solidFill>
                <a:latin typeface="+mj-lt"/>
              </a:rPr>
              <a:t>catch</a:t>
            </a:r>
            <a:r>
              <a:rPr lang="pl-PL" sz="2400" b="0" i="0" u="none" strike="noStrike" baseline="0" dirty="0">
                <a:solidFill>
                  <a:srgbClr val="F15A28"/>
                </a:solidFill>
                <a:latin typeface="+mj-lt"/>
              </a:rPr>
              <a:t> </a:t>
            </a:r>
            <a:r>
              <a:rPr lang="pl-PL" sz="2400" b="0" i="0" u="none" strike="noStrike" baseline="0" dirty="0">
                <a:solidFill>
                  <a:srgbClr val="404040"/>
                </a:solidFill>
                <a:latin typeface="+mj-lt"/>
              </a:rPr>
              <a:t>(</a:t>
            </a:r>
            <a:r>
              <a:rPr lang="pl-PL" sz="2400" b="0" i="0" u="none" strike="noStrike" baseline="0" dirty="0" err="1">
                <a:solidFill>
                  <a:srgbClr val="404040"/>
                </a:solidFill>
                <a:latin typeface="+mj-lt"/>
              </a:rPr>
              <a:t>FileNotFoundException</a:t>
            </a:r>
            <a:r>
              <a:rPr lang="pl-PL" sz="2400" b="0" i="0" u="none" strike="noStrike" baseline="0" dirty="0">
                <a:solidFill>
                  <a:srgbClr val="404040"/>
                </a:solidFill>
                <a:latin typeface="+mj-lt"/>
              </a:rPr>
              <a:t> e) {</a:t>
            </a:r>
          </a:p>
          <a:p>
            <a:pPr algn="l"/>
            <a:r>
              <a:rPr lang="pl-PL" sz="2400" b="0" i="0" u="none" strike="noStrike" baseline="0" dirty="0" err="1">
                <a:solidFill>
                  <a:srgbClr val="404040"/>
                </a:solidFill>
                <a:latin typeface="+mj-lt"/>
              </a:rPr>
              <a:t>e.printStackTrace</a:t>
            </a:r>
            <a:r>
              <a:rPr lang="pl-PL" sz="2400" b="0" i="0" u="none" strike="noStrike" baseline="0" dirty="0">
                <a:solidFill>
                  <a:srgbClr val="404040"/>
                </a:solidFill>
                <a:latin typeface="+mj-lt"/>
              </a:rPr>
              <a:t>();</a:t>
            </a:r>
          </a:p>
          <a:p>
            <a:pPr algn="l"/>
            <a:r>
              <a:rPr lang="pl-PL" sz="2400" b="0" i="0" u="none" strike="noStrike" baseline="0" dirty="0">
                <a:solidFill>
                  <a:srgbClr val="404040"/>
                </a:solidFill>
                <a:latin typeface="+mj-lt"/>
              </a:rPr>
              <a:t>} </a:t>
            </a:r>
            <a:r>
              <a:rPr lang="pl-PL" sz="2400" b="0" i="0" u="none" strike="noStrike" baseline="0" dirty="0" err="1">
                <a:solidFill>
                  <a:srgbClr val="F15A28"/>
                </a:solidFill>
                <a:latin typeface="+mj-lt"/>
              </a:rPr>
              <a:t>catch</a:t>
            </a:r>
            <a:r>
              <a:rPr lang="pl-PL" sz="2400" b="0" i="0" u="none" strike="noStrike" baseline="0" dirty="0">
                <a:solidFill>
                  <a:srgbClr val="F15A28"/>
                </a:solidFill>
                <a:latin typeface="+mj-lt"/>
              </a:rPr>
              <a:t> </a:t>
            </a:r>
            <a:r>
              <a:rPr lang="pl-PL" sz="2400" b="0" i="0" u="none" strike="noStrike" baseline="0" dirty="0">
                <a:solidFill>
                  <a:srgbClr val="404040"/>
                </a:solidFill>
                <a:latin typeface="+mj-lt"/>
              </a:rPr>
              <a:t>(</a:t>
            </a:r>
            <a:r>
              <a:rPr lang="pl-PL" sz="2400" b="0" i="0" u="none" strike="noStrike" baseline="0" dirty="0" err="1">
                <a:solidFill>
                  <a:srgbClr val="404040"/>
                </a:solidFill>
                <a:latin typeface="+mj-lt"/>
              </a:rPr>
              <a:t>Throwable</a:t>
            </a:r>
            <a:r>
              <a:rPr lang="pl-PL" sz="2400" b="0" i="0" u="none" strike="noStrike" baseline="0" dirty="0">
                <a:solidFill>
                  <a:srgbClr val="404040"/>
                </a:solidFill>
                <a:latin typeface="+mj-lt"/>
              </a:rPr>
              <a:t> e) {</a:t>
            </a:r>
          </a:p>
          <a:p>
            <a:pPr algn="l"/>
            <a:r>
              <a:rPr lang="pl-PL" sz="2400" b="0" i="0" u="none" strike="noStrike" baseline="0" dirty="0">
                <a:solidFill>
                  <a:srgbClr val="A7A7A7"/>
                </a:solidFill>
                <a:latin typeface="+mj-lt"/>
              </a:rPr>
              <a:t>// </a:t>
            </a:r>
            <a:r>
              <a:rPr lang="pl-PL" sz="2400" b="0" i="0" u="none" strike="noStrike" baseline="0" dirty="0" err="1">
                <a:solidFill>
                  <a:srgbClr val="A7A7A7"/>
                </a:solidFill>
                <a:latin typeface="+mj-lt"/>
              </a:rPr>
              <a:t>should</a:t>
            </a:r>
            <a:r>
              <a:rPr lang="pl-PL" sz="2400" b="0" i="0" u="none" strike="noStrike" baseline="0" dirty="0">
                <a:solidFill>
                  <a:srgbClr val="A7A7A7"/>
                </a:solidFill>
                <a:latin typeface="+mj-lt"/>
              </a:rPr>
              <a:t> </a:t>
            </a:r>
            <a:r>
              <a:rPr lang="pl-PL" sz="2400" b="0" i="0" u="none" strike="noStrike" baseline="0" dirty="0" err="1">
                <a:solidFill>
                  <a:srgbClr val="A7A7A7"/>
                </a:solidFill>
                <a:latin typeface="+mj-lt"/>
              </a:rPr>
              <a:t>never</a:t>
            </a:r>
            <a:r>
              <a:rPr lang="pl-PL" sz="2400" b="0" i="0" u="none" strike="noStrike" baseline="0" dirty="0">
                <a:solidFill>
                  <a:srgbClr val="A7A7A7"/>
                </a:solidFill>
                <a:latin typeface="+mj-lt"/>
              </a:rPr>
              <a:t> </a:t>
            </a:r>
            <a:r>
              <a:rPr lang="pl-PL" sz="2400" b="0" i="0" u="none" strike="noStrike" baseline="0" dirty="0" err="1">
                <a:solidFill>
                  <a:srgbClr val="A7A7A7"/>
                </a:solidFill>
                <a:latin typeface="+mj-lt"/>
              </a:rPr>
              <a:t>happen</a:t>
            </a:r>
            <a:endParaRPr lang="pl-PL" sz="2400" b="0" i="0" u="none" strike="noStrike" baseline="0" dirty="0">
              <a:solidFill>
                <a:srgbClr val="A7A7A7"/>
              </a:solidFill>
              <a:latin typeface="+mj-lt"/>
            </a:endParaRPr>
          </a:p>
          <a:p>
            <a:pPr algn="l"/>
            <a:r>
              <a:rPr lang="pl-PL" sz="2400" b="0" i="0" u="none" strike="noStrike" baseline="0" dirty="0">
                <a:solidFill>
                  <a:srgbClr val="404040"/>
                </a:solidFill>
                <a:latin typeface="+mj-lt"/>
              </a:rPr>
              <a:t>}</a:t>
            </a:r>
            <a:endParaRPr lang="pl-PL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85753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545346-D524-E5BF-FB2F-D08D836B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3B0898-7520-A77A-8128-2AB20D884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graphicFrame>
        <p:nvGraphicFramePr>
          <p:cNvPr id="4" name="Obiekt 3">
            <a:extLst>
              <a:ext uri="{FF2B5EF4-FFF2-40B4-BE49-F238E27FC236}">
                <a16:creationId xmlns:a16="http://schemas.microsoft.com/office/drawing/2014/main" id="{BDA6BC9B-2C7A-4FBD-6E32-7F9CD2D4D3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304861"/>
              </p:ext>
            </p:extLst>
          </p:nvPr>
        </p:nvGraphicFramePr>
        <p:xfrm>
          <a:off x="743309" y="785872"/>
          <a:ext cx="10865364" cy="5286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raz - mapa bitowa" r:id="rId2" imgW="12563640" imgH="6181560" progId="Paint.Picture">
                  <p:embed/>
                </p:oleObj>
              </mc:Choice>
              <mc:Fallback>
                <p:oleObj name="Obraz - mapa bitowa" r:id="rId2" imgW="12563640" imgH="6181560" progId="Paint.Picture">
                  <p:embed/>
                  <p:pic>
                    <p:nvPicPr>
                      <p:cNvPr id="4" name="Obiekt 3">
                        <a:extLst>
                          <a:ext uri="{FF2B5EF4-FFF2-40B4-BE49-F238E27FC236}">
                            <a16:creationId xmlns:a16="http://schemas.microsoft.com/office/drawing/2014/main" id="{BDA6BC9B-2C7A-4FBD-6E32-7F9CD2D4D3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3309" y="785872"/>
                        <a:ext cx="10865364" cy="5286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04577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se-up of hopscotch on a sidewalk">
            <a:extLst>
              <a:ext uri="{FF2B5EF4-FFF2-40B4-BE49-F238E27FC236}">
                <a16:creationId xmlns:a16="http://schemas.microsoft.com/office/drawing/2014/main" id="{A46FC6AE-8A81-C9CD-EF3C-4BF7EA615A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96D4DF3-0470-D9E4-4290-FB6771B5E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S.O.L.I.D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0708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E10B5F2B-2175-7B5A-C3AD-6887655CB851}"/>
              </a:ext>
            </a:extLst>
          </p:cNvPr>
          <p:cNvSpPr txBox="1"/>
          <p:nvPr/>
        </p:nvSpPr>
        <p:spPr>
          <a:xfrm>
            <a:off x="2141507" y="1869105"/>
            <a:ext cx="715776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0" i="0" u="none" strike="noStrike" baseline="0" dirty="0">
                <a:solidFill>
                  <a:srgbClr val="A72E5C"/>
                </a:solidFill>
                <a:latin typeface="PSTTCommons-Light"/>
              </a:rPr>
              <a:t>“...[Therefore,] making it easy to read</a:t>
            </a:r>
          </a:p>
          <a:p>
            <a:pPr algn="l"/>
            <a:r>
              <a:rPr lang="en-US" sz="3600" b="0" i="0" u="none" strike="noStrike" baseline="0" dirty="0">
                <a:solidFill>
                  <a:srgbClr val="A72E5C"/>
                </a:solidFill>
                <a:latin typeface="PSTTCommons-Light"/>
              </a:rPr>
              <a:t>makes it easier to write.”</a:t>
            </a:r>
          </a:p>
          <a:p>
            <a:pPr algn="l"/>
            <a:r>
              <a:rPr lang="pl-PL" sz="3600" b="1" i="0" u="none" strike="noStrike" baseline="0" dirty="0">
                <a:solidFill>
                  <a:srgbClr val="404040"/>
                </a:solidFill>
                <a:latin typeface="PSTTCommons-DemiBold"/>
              </a:rPr>
              <a:t>Robert C. Martin</a:t>
            </a:r>
            <a:endParaRPr lang="pl-PL" sz="3600" dirty="0"/>
          </a:p>
        </p:txBody>
      </p:sp>
    </p:spTree>
    <p:extLst>
      <p:ext uri="{BB962C8B-B14F-4D97-AF65-F5344CB8AC3E}">
        <p14:creationId xmlns:p14="http://schemas.microsoft.com/office/powerpoint/2010/main" val="40781196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680F7B-50CB-89B2-EFD2-22678337E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Single </a:t>
            </a:r>
            <a:r>
              <a:rPr lang="pl-PL" dirty="0" err="1"/>
              <a:t>Responsibility</a:t>
            </a:r>
            <a:r>
              <a:rPr lang="pl-PL" dirty="0"/>
              <a:t> (SRP)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68B7F5D-C214-3D27-A49E-C0B477A94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Klasa ma tylko jeden cel </a:t>
            </a:r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1026" name="Picture 2" descr="Single Responsibility Principle in C# with Examples - Dot Net Tutorials">
            <a:extLst>
              <a:ext uri="{FF2B5EF4-FFF2-40B4-BE49-F238E27FC236}">
                <a16:creationId xmlns:a16="http://schemas.microsoft.com/office/drawing/2014/main" id="{021DD161-5ADB-1F99-EF85-903FFD89D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2" y="2501106"/>
            <a:ext cx="783907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0818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C1D8F4-6A75-557E-4738-4D2C8D5AB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Open </a:t>
            </a:r>
            <a:r>
              <a:rPr lang="pl-PL" dirty="0" err="1"/>
              <a:t>Closed</a:t>
            </a:r>
            <a:r>
              <a:rPr lang="pl-PL" dirty="0"/>
              <a:t>  (OCP)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E8011FF-39BD-C471-A50A-2B58B6A1C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Otwarta na rozwijanie (Open for </a:t>
            </a:r>
            <a:r>
              <a:rPr lang="pl-PL" dirty="0" err="1"/>
              <a:t>extsion</a:t>
            </a:r>
            <a:r>
              <a:rPr lang="pl-PL" dirty="0"/>
              <a:t>)</a:t>
            </a:r>
          </a:p>
          <a:p>
            <a:r>
              <a:rPr lang="pl-PL" dirty="0"/>
              <a:t>Zamknięta na modyfikacje (Close for </a:t>
            </a:r>
            <a:r>
              <a:rPr lang="pl-PL" dirty="0" err="1"/>
              <a:t>modification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74843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B14F75-CB74-473A-2D07-ACC1B35C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Open </a:t>
            </a:r>
            <a:r>
              <a:rPr lang="pl-PL" dirty="0" err="1"/>
              <a:t>Closed</a:t>
            </a:r>
            <a:r>
              <a:rPr lang="pl-PL" dirty="0"/>
              <a:t>  (OCP)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A10BBB40-D7CC-F7F5-7C50-3F0AC5D71CD9}"/>
              </a:ext>
            </a:extLst>
          </p:cNvPr>
          <p:cNvSpPr/>
          <p:nvPr/>
        </p:nvSpPr>
        <p:spPr>
          <a:xfrm>
            <a:off x="1112808" y="2320506"/>
            <a:ext cx="3838754" cy="2760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Closed</a:t>
            </a:r>
            <a:r>
              <a:rPr lang="pl-PL" dirty="0"/>
              <a:t> for </a:t>
            </a:r>
            <a:r>
              <a:rPr lang="pl-PL" dirty="0" err="1"/>
              <a:t>modification</a:t>
            </a:r>
            <a:endParaRPr lang="pl-PL" dirty="0"/>
          </a:p>
          <a:p>
            <a:pPr algn="ctr"/>
            <a:r>
              <a:rPr lang="pl-PL" dirty="0"/>
              <a:t> 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F6F7E889-FCA9-82C6-B645-28B44B8792EB}"/>
              </a:ext>
            </a:extLst>
          </p:cNvPr>
          <p:cNvSpPr/>
          <p:nvPr/>
        </p:nvSpPr>
        <p:spPr>
          <a:xfrm>
            <a:off x="6359722" y="2315841"/>
            <a:ext cx="3838754" cy="2760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Open for </a:t>
            </a:r>
            <a:r>
              <a:rPr lang="pl-PL" dirty="0" err="1"/>
              <a:t>change</a:t>
            </a:r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97624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0B4DDC-5565-DF3E-E38F-0E454A3B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OCP</a:t>
            </a:r>
          </a:p>
        </p:txBody>
      </p:sp>
      <p:pic>
        <p:nvPicPr>
          <p:cNvPr id="1026" name="Picture 2" descr="java - How to administrate Strategy Pattern behaviors at runtime? - Stack  Overflow">
            <a:extLst>
              <a:ext uri="{FF2B5EF4-FFF2-40B4-BE49-F238E27FC236}">
                <a16:creationId xmlns:a16="http://schemas.microsoft.com/office/drawing/2014/main" id="{154453BC-F9AE-2B84-5F62-A5EC73304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49" y="1690688"/>
            <a:ext cx="7191375" cy="46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9974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8866D6-2D36-311F-D62D-FBE9E644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Listcov</a:t>
            </a:r>
            <a:r>
              <a:rPr lang="pl-PL" dirty="0"/>
              <a:t> </a:t>
            </a:r>
            <a:r>
              <a:rPr lang="pl-PL" dirty="0" err="1"/>
              <a:t>Substitution</a:t>
            </a:r>
            <a:r>
              <a:rPr lang="pl-PL" dirty="0"/>
              <a:t> </a:t>
            </a:r>
            <a:r>
              <a:rPr lang="pl-PL" dirty="0" err="1"/>
              <a:t>Prinicple</a:t>
            </a:r>
            <a:r>
              <a:rPr lang="pl-PL" dirty="0"/>
              <a:t> (LSP) </a:t>
            </a:r>
          </a:p>
        </p:txBody>
      </p:sp>
      <p:pic>
        <p:nvPicPr>
          <p:cNvPr id="2050" name="Picture 2" descr="Lixkov Substitution Principle - How To Solve It">
            <a:extLst>
              <a:ext uri="{FF2B5EF4-FFF2-40B4-BE49-F238E27FC236}">
                <a16:creationId xmlns:a16="http://schemas.microsoft.com/office/drawing/2014/main" id="{69202136-85D3-3701-3346-A2DC19A9F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88" y="1882775"/>
            <a:ext cx="4619625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9909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51A39F-A54D-148A-DFAF-AC855C9FB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Interface </a:t>
            </a:r>
            <a:r>
              <a:rPr lang="pl-PL" dirty="0" err="1"/>
              <a:t>Segregation</a:t>
            </a:r>
            <a:r>
              <a:rPr lang="pl-PL" dirty="0"/>
              <a:t> </a:t>
            </a:r>
            <a:r>
              <a:rPr lang="pl-PL" dirty="0" err="1"/>
              <a:t>Principale</a:t>
            </a:r>
            <a:r>
              <a:rPr lang="pl-PL" dirty="0"/>
              <a:t> 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16AEF9D4-361D-F000-C87A-010B7CA77498}"/>
              </a:ext>
            </a:extLst>
          </p:cNvPr>
          <p:cNvSpPr/>
          <p:nvPr/>
        </p:nvSpPr>
        <p:spPr>
          <a:xfrm>
            <a:off x="2819400" y="1990725"/>
            <a:ext cx="2162175" cy="4019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Interface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511AE1CE-789A-9965-3010-22C2094CEE29}"/>
              </a:ext>
            </a:extLst>
          </p:cNvPr>
          <p:cNvSpPr/>
          <p:nvPr/>
        </p:nvSpPr>
        <p:spPr>
          <a:xfrm>
            <a:off x="1007706" y="3429000"/>
            <a:ext cx="671804" cy="681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Class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FAA5F9A-7BFA-6A35-06CF-3093BACE7E42}"/>
              </a:ext>
            </a:extLst>
          </p:cNvPr>
          <p:cNvSpPr/>
          <p:nvPr/>
        </p:nvSpPr>
        <p:spPr>
          <a:xfrm>
            <a:off x="10848392" y="3449167"/>
            <a:ext cx="671804" cy="6811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Class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D43AC557-0680-C827-0E7D-C6C203F448E3}"/>
              </a:ext>
            </a:extLst>
          </p:cNvPr>
          <p:cNvSpPr/>
          <p:nvPr/>
        </p:nvSpPr>
        <p:spPr>
          <a:xfrm>
            <a:off x="7945017" y="1990725"/>
            <a:ext cx="1558212" cy="681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Interface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A75EA242-090D-21A6-5583-CF556154D821}"/>
              </a:ext>
            </a:extLst>
          </p:cNvPr>
          <p:cNvSpPr/>
          <p:nvPr/>
        </p:nvSpPr>
        <p:spPr>
          <a:xfrm>
            <a:off x="7945017" y="2806862"/>
            <a:ext cx="1558212" cy="681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Interface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735B408C-DA8C-AA96-8626-7C427563416A}"/>
              </a:ext>
            </a:extLst>
          </p:cNvPr>
          <p:cNvSpPr/>
          <p:nvPr/>
        </p:nvSpPr>
        <p:spPr>
          <a:xfrm>
            <a:off x="7945017" y="3553311"/>
            <a:ext cx="1558212" cy="681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Interface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01289D31-17D7-F841-C6AA-C935DE88BA23}"/>
              </a:ext>
            </a:extLst>
          </p:cNvPr>
          <p:cNvSpPr/>
          <p:nvPr/>
        </p:nvSpPr>
        <p:spPr>
          <a:xfrm>
            <a:off x="7945017" y="4323719"/>
            <a:ext cx="1558212" cy="681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Interface</a:t>
            </a:r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CCAD0BF1-4DC8-422D-4B2A-5001D03698D8}"/>
              </a:ext>
            </a:extLst>
          </p:cNvPr>
          <p:cNvSpPr/>
          <p:nvPr/>
        </p:nvSpPr>
        <p:spPr>
          <a:xfrm>
            <a:off x="7945017" y="5167507"/>
            <a:ext cx="1558212" cy="681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Interface</a:t>
            </a:r>
          </a:p>
        </p:txBody>
      </p:sp>
      <p:sp>
        <p:nvSpPr>
          <p:cNvPr id="15" name="Strzałka: w prawo 14">
            <a:extLst>
              <a:ext uri="{FF2B5EF4-FFF2-40B4-BE49-F238E27FC236}">
                <a16:creationId xmlns:a16="http://schemas.microsoft.com/office/drawing/2014/main" id="{FC3D9537-DDFE-3ACB-32A0-D41589D5D11A}"/>
              </a:ext>
            </a:extLst>
          </p:cNvPr>
          <p:cNvSpPr/>
          <p:nvPr/>
        </p:nvSpPr>
        <p:spPr>
          <a:xfrm>
            <a:off x="9646296" y="3511322"/>
            <a:ext cx="1111899" cy="55682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Strzałka: w lewo 15">
            <a:extLst>
              <a:ext uri="{FF2B5EF4-FFF2-40B4-BE49-F238E27FC236}">
                <a16:creationId xmlns:a16="http://schemas.microsoft.com/office/drawing/2014/main" id="{00EE1902-61B4-C165-E3A0-7D5BE1A15977}"/>
              </a:ext>
            </a:extLst>
          </p:cNvPr>
          <p:cNvSpPr/>
          <p:nvPr/>
        </p:nvSpPr>
        <p:spPr>
          <a:xfrm>
            <a:off x="1771263" y="3578969"/>
            <a:ext cx="914401" cy="421531"/>
          </a:xfrm>
          <a:prstGeom prst="lef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08907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2837A84-0819-7537-A449-D6F0704CF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Dependecies</a:t>
            </a:r>
            <a:r>
              <a:rPr lang="pl-PL" dirty="0"/>
              <a:t> </a:t>
            </a:r>
            <a:r>
              <a:rPr lang="pl-PL" dirty="0" err="1"/>
              <a:t>Invertion</a:t>
            </a:r>
            <a:r>
              <a:rPr lang="pl-PL" dirty="0"/>
              <a:t> (DIP)</a:t>
            </a:r>
          </a:p>
        </p:txBody>
      </p:sp>
    </p:spTree>
    <p:extLst>
      <p:ext uri="{BB962C8B-B14F-4D97-AF65-F5344CB8AC3E}">
        <p14:creationId xmlns:p14="http://schemas.microsoft.com/office/powerpoint/2010/main" val="2023429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3F7BFF9-3BDB-F520-E742-31685B9B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Dla kogo ten kurs</a:t>
            </a:r>
          </a:p>
        </p:txBody>
      </p:sp>
      <p:pic>
        <p:nvPicPr>
          <p:cNvPr id="7" name="Grafika 6" descr="Programista z wypełnieniem pełnym">
            <a:extLst>
              <a:ext uri="{FF2B5EF4-FFF2-40B4-BE49-F238E27FC236}">
                <a16:creationId xmlns:a16="http://schemas.microsoft.com/office/drawing/2014/main" id="{A34A9030-357F-FEEA-DA74-752DD8B67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3637" y="2514599"/>
            <a:ext cx="2251271" cy="2251271"/>
          </a:xfrm>
          <a:prstGeom prst="rect">
            <a:avLst/>
          </a:prstGeom>
        </p:spPr>
      </p:pic>
      <p:pic>
        <p:nvPicPr>
          <p:cNvPr id="9" name="Grafika 8" descr="Programista kontur">
            <a:extLst>
              <a:ext uri="{FF2B5EF4-FFF2-40B4-BE49-F238E27FC236}">
                <a16:creationId xmlns:a16="http://schemas.microsoft.com/office/drawing/2014/main" id="{6AA30B7A-0C37-A433-29B7-0993ECB136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6982" y="2553474"/>
            <a:ext cx="2179830" cy="2179830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2FDFE7B1-6863-0672-6AFA-DE1C089A82DE}"/>
              </a:ext>
            </a:extLst>
          </p:cNvPr>
          <p:cNvSpPr txBox="1"/>
          <p:nvPr/>
        </p:nvSpPr>
        <p:spPr>
          <a:xfrm>
            <a:off x="6222695" y="4877036"/>
            <a:ext cx="3513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b="1" i="0" u="none" strike="noStrike" baseline="0" dirty="0">
                <a:solidFill>
                  <a:srgbClr val="9CC950"/>
                </a:solidFill>
                <a:latin typeface="PSTTCommons-DemiBold"/>
              </a:rPr>
              <a:t>Test Automation </a:t>
            </a:r>
            <a:r>
              <a:rPr lang="pl-PL" sz="1800" b="1" i="0" u="none" strike="noStrike" baseline="0" dirty="0" err="1">
                <a:solidFill>
                  <a:srgbClr val="9CC950"/>
                </a:solidFill>
                <a:latin typeface="PSTTCommons-DemiBold"/>
              </a:rPr>
              <a:t>Engineers</a:t>
            </a:r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B56FA372-1253-7A25-7496-8A2FC5990F0D}"/>
              </a:ext>
            </a:extLst>
          </p:cNvPr>
          <p:cNvSpPr txBox="1"/>
          <p:nvPr/>
        </p:nvSpPr>
        <p:spPr>
          <a:xfrm>
            <a:off x="2590081" y="4877036"/>
            <a:ext cx="1429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b="1" i="0" u="none" strike="noStrike" baseline="0" dirty="0">
                <a:solidFill>
                  <a:srgbClr val="2AA0BD"/>
                </a:solidFill>
                <a:latin typeface="PSTTCommons-DemiBold"/>
              </a:rPr>
              <a:t>Developers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70789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5">
            <a:extLst>
              <a:ext uri="{FF2B5EF4-FFF2-40B4-BE49-F238E27FC236}">
                <a16:creationId xmlns:a16="http://schemas.microsoft.com/office/drawing/2014/main" id="{E1D1ADD0-EC6F-33EC-77FC-AAFE8752A10E}"/>
              </a:ext>
            </a:extLst>
          </p:cNvPr>
          <p:cNvSpPr/>
          <p:nvPr/>
        </p:nvSpPr>
        <p:spPr>
          <a:xfrm>
            <a:off x="3922231" y="1826186"/>
            <a:ext cx="2297415" cy="8652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Book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06F74F2-A351-2FE7-A46F-445AD6CC7379}"/>
              </a:ext>
            </a:extLst>
          </p:cNvPr>
          <p:cNvSpPr/>
          <p:nvPr/>
        </p:nvSpPr>
        <p:spPr>
          <a:xfrm>
            <a:off x="3922230" y="2815349"/>
            <a:ext cx="2297415" cy="8652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Rodział</a:t>
            </a:r>
            <a:r>
              <a:rPr lang="pl-PL" dirty="0"/>
              <a:t> 1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5B833EA1-0A4C-13AD-1788-B6E176ABB37E}"/>
              </a:ext>
            </a:extLst>
          </p:cNvPr>
          <p:cNvSpPr/>
          <p:nvPr/>
        </p:nvSpPr>
        <p:spPr>
          <a:xfrm>
            <a:off x="3922229" y="3804512"/>
            <a:ext cx="2297415" cy="86525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Rozdział 2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69D18A64-F9F2-8A30-F0BA-39164AD29E51}"/>
              </a:ext>
            </a:extLst>
          </p:cNvPr>
          <p:cNvSpPr/>
          <p:nvPr/>
        </p:nvSpPr>
        <p:spPr>
          <a:xfrm>
            <a:off x="7450348" y="1826186"/>
            <a:ext cx="2297415" cy="8652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Class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4F0B936B-98D1-C207-4398-EE96212C3706}"/>
              </a:ext>
            </a:extLst>
          </p:cNvPr>
          <p:cNvSpPr/>
          <p:nvPr/>
        </p:nvSpPr>
        <p:spPr>
          <a:xfrm>
            <a:off x="7450347" y="2815349"/>
            <a:ext cx="2297415" cy="8652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Metoda</a:t>
            </a: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57ECADD2-79B2-ABC3-EF6D-64F3032ABE1A}"/>
              </a:ext>
            </a:extLst>
          </p:cNvPr>
          <p:cNvSpPr/>
          <p:nvPr/>
        </p:nvSpPr>
        <p:spPr>
          <a:xfrm>
            <a:off x="7450346" y="3804512"/>
            <a:ext cx="2297415" cy="8652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Zmienne</a:t>
            </a:r>
          </a:p>
        </p:txBody>
      </p:sp>
      <p:pic>
        <p:nvPicPr>
          <p:cNvPr id="13" name="Grafika 12" descr="Zamknięta książka kontur">
            <a:extLst>
              <a:ext uri="{FF2B5EF4-FFF2-40B4-BE49-F238E27FC236}">
                <a16:creationId xmlns:a16="http://schemas.microsoft.com/office/drawing/2014/main" id="{6F89F080-8C5A-7E77-63F8-D2A409A04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027" y="1955582"/>
            <a:ext cx="2573286" cy="257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60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4FB01D0A-2170-F5AB-B6E1-1D2DD62AF374}"/>
              </a:ext>
            </a:extLst>
          </p:cNvPr>
          <p:cNvSpPr txBox="1"/>
          <p:nvPr/>
        </p:nvSpPr>
        <p:spPr>
          <a:xfrm>
            <a:off x="2012110" y="1491264"/>
            <a:ext cx="924536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F15A28"/>
                </a:solidFill>
                <a:latin typeface="RobotoMono-Regular"/>
              </a:rPr>
              <a:t>class </a:t>
            </a:r>
            <a:r>
              <a:rPr lang="en-US" sz="1800" b="0" i="0" u="none" strike="noStrike" baseline="0" dirty="0" err="1">
                <a:solidFill>
                  <a:srgbClr val="404040"/>
                </a:solidFill>
                <a:latin typeface="RobotoMono-Regular"/>
              </a:rPr>
              <a:t>CommonManager</a:t>
            </a:r>
            <a:r>
              <a:rPr lang="en-US" sz="1800" b="0" i="0" u="none" strike="noStrike" baseline="0" dirty="0">
                <a:solidFill>
                  <a:srgbClr val="404040"/>
                </a:solidFill>
                <a:latin typeface="RobotoMono-Regular"/>
              </a:rPr>
              <a:t> { </a:t>
            </a:r>
            <a:r>
              <a:rPr lang="en-US" sz="1800" b="0" i="0" u="none" strike="noStrike" baseline="0" dirty="0">
                <a:solidFill>
                  <a:srgbClr val="7F7F7F"/>
                </a:solidFill>
                <a:latin typeface="RobotoMono-Regular"/>
              </a:rPr>
              <a:t>// what does this do?</a:t>
            </a:r>
            <a:endParaRPr lang="pl-PL" sz="1800" b="0" i="0" u="none" strike="noStrike" baseline="0" dirty="0">
              <a:solidFill>
                <a:srgbClr val="7F7F7F"/>
              </a:solidFill>
              <a:latin typeface="RobotoMono-Regular"/>
            </a:endParaRPr>
          </a:p>
          <a:p>
            <a:pPr algn="l"/>
            <a:endParaRPr lang="en-US" sz="1800" b="0" i="0" u="none" strike="noStrike" baseline="0" dirty="0">
              <a:solidFill>
                <a:srgbClr val="7F7F7F"/>
              </a:solidFill>
              <a:latin typeface="RobotoMono-Regular"/>
            </a:endParaRPr>
          </a:p>
          <a:p>
            <a:pPr algn="l"/>
            <a:r>
              <a:rPr lang="pl-PL" sz="1800" b="0" i="0" u="none" strike="noStrike" baseline="0" dirty="0">
                <a:solidFill>
                  <a:srgbClr val="404040"/>
                </a:solidFill>
                <a:latin typeface="RobotoMono-Regular"/>
              </a:rPr>
              <a:t>	</a:t>
            </a:r>
            <a:r>
              <a:rPr lang="en-US" sz="1800" b="0" i="0" u="none" strike="noStrike" baseline="0" dirty="0">
                <a:solidFill>
                  <a:srgbClr val="404040"/>
                </a:solidFill>
                <a:latin typeface="RobotoMono-Regular"/>
              </a:rPr>
              <a:t>Map&lt;</a:t>
            </a:r>
            <a:r>
              <a:rPr lang="en-US" sz="1800" b="0" i="0" u="none" strike="noStrike" baseline="0" dirty="0">
                <a:solidFill>
                  <a:srgbClr val="2AA0BD"/>
                </a:solidFill>
                <a:latin typeface="RobotoMono-Regular"/>
              </a:rPr>
              <a:t>String, String</a:t>
            </a:r>
            <a:r>
              <a:rPr lang="en-US" sz="1800" b="0" i="0" u="none" strike="noStrike" baseline="0" dirty="0">
                <a:solidFill>
                  <a:srgbClr val="404040"/>
                </a:solidFill>
                <a:latin typeface="RobotoMono-Regular"/>
              </a:rPr>
              <a:t>&gt; data; </a:t>
            </a:r>
            <a:r>
              <a:rPr lang="en-US" sz="1800" b="0" i="0" u="none" strike="noStrike" baseline="0" dirty="0">
                <a:solidFill>
                  <a:srgbClr val="7F7F7F"/>
                </a:solidFill>
                <a:latin typeface="RobotoMono-Regular"/>
              </a:rPr>
              <a:t>// what kind of data?</a:t>
            </a:r>
          </a:p>
          <a:p>
            <a:pPr algn="l"/>
            <a:endParaRPr lang="pl-PL" sz="1800" b="0" i="0" u="none" strike="noStrike" baseline="0" dirty="0">
              <a:solidFill>
                <a:srgbClr val="F15A28"/>
              </a:solidFill>
              <a:latin typeface="RobotoMono-Regular"/>
            </a:endParaRPr>
          </a:p>
          <a:p>
            <a:pPr algn="l"/>
            <a:r>
              <a:rPr lang="pl-PL" sz="1800" b="0" i="0" u="none" strike="noStrike" baseline="0" dirty="0">
                <a:solidFill>
                  <a:srgbClr val="F15A28"/>
                </a:solidFill>
                <a:latin typeface="RobotoMono-Regular"/>
              </a:rPr>
              <a:t>	public </a:t>
            </a:r>
            <a:r>
              <a:rPr lang="pl-PL" sz="1800" b="0" i="0" u="none" strike="noStrike" baseline="0" dirty="0">
                <a:solidFill>
                  <a:srgbClr val="404040"/>
                </a:solidFill>
                <a:latin typeface="RobotoMono-Regular"/>
              </a:rPr>
              <a:t>Map&lt;</a:t>
            </a:r>
            <a:r>
              <a:rPr lang="pl-PL" sz="1800" b="0" i="0" u="none" strike="noStrike" baseline="0" dirty="0">
                <a:solidFill>
                  <a:srgbClr val="2AA0BD"/>
                </a:solidFill>
                <a:latin typeface="RobotoMono-Regular"/>
              </a:rPr>
              <a:t>String, String</a:t>
            </a:r>
            <a:r>
              <a:rPr lang="pl-PL" sz="1800" b="0" i="0" u="none" strike="noStrike" baseline="0" dirty="0">
                <a:solidFill>
                  <a:srgbClr val="404040"/>
                </a:solidFill>
                <a:latin typeface="RobotoMono-Regular"/>
              </a:rPr>
              <a:t>&gt; </a:t>
            </a:r>
            <a:r>
              <a:rPr lang="pl-PL" sz="1800" b="0" i="0" u="none" strike="noStrike" baseline="0" dirty="0" err="1">
                <a:solidFill>
                  <a:srgbClr val="404040"/>
                </a:solidFill>
                <a:latin typeface="RobotoMono-Regular"/>
              </a:rPr>
              <a:t>getData</a:t>
            </a:r>
            <a:r>
              <a:rPr lang="pl-PL" sz="1800" b="0" i="0" u="none" strike="noStrike" baseline="0" dirty="0">
                <a:solidFill>
                  <a:srgbClr val="404040"/>
                </a:solidFill>
                <a:latin typeface="RobotoMono-Regular"/>
              </a:rPr>
              <a:t>() {</a:t>
            </a:r>
          </a:p>
          <a:p>
            <a:pPr algn="l"/>
            <a:r>
              <a:rPr lang="pl-PL" sz="1800" b="0" i="0" u="none" strike="noStrike" baseline="0" dirty="0">
                <a:solidFill>
                  <a:srgbClr val="7F7F7F"/>
                </a:solidFill>
                <a:latin typeface="RobotoMono-Regular"/>
              </a:rPr>
              <a:t>	//....</a:t>
            </a:r>
          </a:p>
          <a:p>
            <a:pPr algn="l"/>
            <a:r>
              <a:rPr lang="pl-PL" sz="1800" b="0" i="0" u="none" strike="noStrike" baseline="0" dirty="0">
                <a:solidFill>
                  <a:srgbClr val="404040"/>
                </a:solidFill>
                <a:latin typeface="RobotoMono-Regular"/>
              </a:rPr>
              <a:t>}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D076B784-E5C6-0EF8-5A60-2B2D560E3C52}"/>
              </a:ext>
            </a:extLst>
          </p:cNvPr>
          <p:cNvSpPr/>
          <p:nvPr/>
        </p:nvSpPr>
        <p:spPr>
          <a:xfrm>
            <a:off x="0" y="6012611"/>
            <a:ext cx="12192000" cy="84538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Nazewnictwo – łatwo zrozumieć trudniej zrobić</a:t>
            </a:r>
          </a:p>
        </p:txBody>
      </p:sp>
    </p:spTree>
    <p:extLst>
      <p:ext uri="{BB962C8B-B14F-4D97-AF65-F5344CB8AC3E}">
        <p14:creationId xmlns:p14="http://schemas.microsoft.com/office/powerpoint/2010/main" val="115621387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1380</Words>
  <Application>Microsoft Macintosh PowerPoint</Application>
  <PresentationFormat>Panoramiczny</PresentationFormat>
  <Paragraphs>325</Paragraphs>
  <Slides>66</Slides>
  <Notes>0</Notes>
  <HiddenSlides>0</HiddenSlides>
  <MMClips>0</MMClips>
  <ScaleCrop>false</ScaleCrop>
  <HeadingPairs>
    <vt:vector size="8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66</vt:i4>
      </vt:variant>
    </vt:vector>
  </HeadingPairs>
  <TitlesOfParts>
    <vt:vector size="76" baseType="lpstr">
      <vt:lpstr>Arial</vt:lpstr>
      <vt:lpstr>Calibri</vt:lpstr>
      <vt:lpstr>Calibri Light</vt:lpstr>
      <vt:lpstr>inherit</vt:lpstr>
      <vt:lpstr>PSTTCommons-DemiBold</vt:lpstr>
      <vt:lpstr>PSTTCommons-Light</vt:lpstr>
      <vt:lpstr>PSTTCommons-Regular</vt:lpstr>
      <vt:lpstr>RobotoMono-Regular</vt:lpstr>
      <vt:lpstr>Motyw pakietu Office</vt:lpstr>
      <vt:lpstr>Obraz - mapa bitowa</vt:lpstr>
      <vt:lpstr>Clean Code</vt:lpstr>
      <vt:lpstr>Kiedy kod jest „Smell Code”</vt:lpstr>
      <vt:lpstr>Czas spędzony na kodzie</vt:lpstr>
      <vt:lpstr>Czas spędzony na kodzie</vt:lpstr>
      <vt:lpstr>Prezentacja programu PowerPoint</vt:lpstr>
      <vt:lpstr>Prezentacja programu PowerPoint</vt:lpstr>
      <vt:lpstr>Dla kogo ten kurs</vt:lpstr>
      <vt:lpstr>Prezentacja programu PowerPoint</vt:lpstr>
      <vt:lpstr>Prezentacja programu PowerPoint</vt:lpstr>
      <vt:lpstr>Prezentacja programu PowerPoint</vt:lpstr>
      <vt:lpstr>Variable naming</vt:lpstr>
      <vt:lpstr>Prezentacja programu PowerPoint</vt:lpstr>
      <vt:lpstr>Method naming</vt:lpstr>
      <vt:lpstr>Prezentacja programu PowerPoint</vt:lpstr>
      <vt:lpstr>Jak tworzyć nazwy</vt:lpstr>
      <vt:lpstr>Prezentacja programu PowerPoint</vt:lpstr>
      <vt:lpstr>Prezentacja programu PowerPoint</vt:lpstr>
      <vt:lpstr>Prezentacja programu PowerPoint</vt:lpstr>
      <vt:lpstr>Classes naming</vt:lpstr>
      <vt:lpstr>Prezentacja programu PowerPoint</vt:lpstr>
      <vt:lpstr>Prezentacja programu PowerPoint</vt:lpstr>
      <vt:lpstr>Prezentacja programu PowerPoint</vt:lpstr>
      <vt:lpstr>Daty</vt:lpstr>
      <vt:lpstr>Prezentacja programu PowerPoint</vt:lpstr>
      <vt:lpstr>Prezentacja programu PowerPoint</vt:lpstr>
      <vt:lpstr>Prezentacja programu PowerPoint</vt:lpstr>
      <vt:lpstr>Prezentacja programu PowerPoint</vt:lpstr>
      <vt:lpstr>Statyczne Fabryczki</vt:lpstr>
      <vt:lpstr>Prymitywy</vt:lpstr>
      <vt:lpstr>Teleskopowy konstruktor</vt:lpstr>
      <vt:lpstr>Builder Pattern</vt:lpstr>
      <vt:lpstr>Methody implementacja</vt:lpstr>
      <vt:lpstr>Metoda implementacja</vt:lpstr>
      <vt:lpstr>Ile parametrów ?</vt:lpstr>
      <vt:lpstr>Prezentacja programu PowerPoint</vt:lpstr>
      <vt:lpstr>Ilość paramterów</vt:lpstr>
      <vt:lpstr>Metdy plus size</vt:lpstr>
      <vt:lpstr>Prezentacja programu PowerPoint</vt:lpstr>
      <vt:lpstr>Prezentacja programu PowerPoint</vt:lpstr>
      <vt:lpstr>Zwracamy</vt:lpstr>
      <vt:lpstr>Magia</vt:lpstr>
      <vt:lpstr>Prezentacja programu PowerPoint</vt:lpstr>
      <vt:lpstr>Null</vt:lpstr>
      <vt:lpstr>Prezentacja programu PowerPoint</vt:lpstr>
      <vt:lpstr>String</vt:lpstr>
      <vt:lpstr>Prezentacja programu PowerPoint</vt:lpstr>
      <vt:lpstr>Block text</vt:lpstr>
      <vt:lpstr>Separtory</vt:lpstr>
      <vt:lpstr>Typy złożone</vt:lpstr>
      <vt:lpstr>Boolean</vt:lpstr>
      <vt:lpstr>Zmień warunek na metode</vt:lpstr>
      <vt:lpstr>Prezentacja programu PowerPoint</vt:lpstr>
      <vt:lpstr>Prezentacja programu PowerPoint</vt:lpstr>
      <vt:lpstr>Prezentacja programu PowerPoint</vt:lpstr>
      <vt:lpstr>Prezentacja programu PowerPoint</vt:lpstr>
      <vt:lpstr>Wyjątki</vt:lpstr>
      <vt:lpstr>Prezentacja programu PowerPoint</vt:lpstr>
      <vt:lpstr>Prezentacja programu PowerPoint</vt:lpstr>
      <vt:lpstr>S.O.L.I.D</vt:lpstr>
      <vt:lpstr>Single Responsibility (SRP)</vt:lpstr>
      <vt:lpstr>Open Closed  (OCP)</vt:lpstr>
      <vt:lpstr>Open Closed  (OCP)</vt:lpstr>
      <vt:lpstr>OCP</vt:lpstr>
      <vt:lpstr>Listcov Substitution Prinicple (LSP) </vt:lpstr>
      <vt:lpstr>Interface Segregation Principale </vt:lpstr>
      <vt:lpstr>Dependecies Invertion (DIP)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Jakub Gajda</dc:creator>
  <cp:lastModifiedBy>Jakub Gajda</cp:lastModifiedBy>
  <cp:revision>2</cp:revision>
  <dcterms:created xsi:type="dcterms:W3CDTF">2022-05-22T07:44:31Z</dcterms:created>
  <dcterms:modified xsi:type="dcterms:W3CDTF">2023-11-14T14:46:46Z</dcterms:modified>
</cp:coreProperties>
</file>