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95" r:id="rId3"/>
    <p:sldId id="296" r:id="rId4"/>
    <p:sldId id="297" r:id="rId5"/>
    <p:sldId id="298" r:id="rId6"/>
    <p:sldId id="299" r:id="rId7"/>
    <p:sldId id="257" r:id="rId8"/>
    <p:sldId id="258" r:id="rId9"/>
    <p:sldId id="259" r:id="rId10"/>
    <p:sldId id="260" r:id="rId11"/>
    <p:sldId id="261" r:id="rId12"/>
    <p:sldId id="262" r:id="rId13"/>
    <p:sldId id="263" r:id="rId14"/>
    <p:sldId id="294"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7" r:id="rId28"/>
    <p:sldId id="278" r:id="rId29"/>
    <p:sldId id="279" r:id="rId30"/>
    <p:sldId id="276" r:id="rId31"/>
    <p:sldId id="280" r:id="rId32"/>
    <p:sldId id="287" r:id="rId33"/>
    <p:sldId id="281" r:id="rId34"/>
    <p:sldId id="284" r:id="rId35"/>
    <p:sldId id="282" r:id="rId36"/>
    <p:sldId id="283" r:id="rId37"/>
    <p:sldId id="285" r:id="rId38"/>
    <p:sldId id="286" r:id="rId39"/>
    <p:sldId id="288" r:id="rId40"/>
    <p:sldId id="289" r:id="rId41"/>
    <p:sldId id="290" r:id="rId42"/>
    <p:sldId id="291" r:id="rId43"/>
    <p:sldId id="292" r:id="rId44"/>
    <p:sldId id="293" r:id="rId4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B37763-4754-C74D-AF43-7E11B3E8F2C5}" v="38" dt="2024-03-01T10:51:58.4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p:restoredTop sz="96327"/>
  </p:normalViewPr>
  <p:slideViewPr>
    <p:cSldViewPr snapToGrid="0">
      <p:cViewPr varScale="1">
        <p:scale>
          <a:sx n="144" d="100"/>
          <a:sy n="144" d="100"/>
        </p:scale>
        <p:origin x="11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DA7DF1A-B75B-2F0D-70AF-6602D0AB52B9}"/>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DA1BFC1B-5067-D792-1B6F-C20F834F7A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8F565EA6-0D06-DBA0-7A4B-9B788CADA1F4}"/>
              </a:ext>
            </a:extLst>
          </p:cNvPr>
          <p:cNvSpPr>
            <a:spLocks noGrp="1"/>
          </p:cNvSpPr>
          <p:nvPr>
            <p:ph type="dt" sz="half" idx="10"/>
          </p:nvPr>
        </p:nvSpPr>
        <p:spPr/>
        <p:txBody>
          <a:bodyPr/>
          <a:lstStyle/>
          <a:p>
            <a:fld id="{A40FF5AA-5EBF-F140-8C01-81585BD0EA77}" type="datetimeFigureOut">
              <a:rPr lang="pl-PL" smtClean="0"/>
              <a:t>1.03.2024</a:t>
            </a:fld>
            <a:endParaRPr lang="pl-PL"/>
          </a:p>
        </p:txBody>
      </p:sp>
      <p:sp>
        <p:nvSpPr>
          <p:cNvPr id="5" name="Symbol zastępczy stopki 4">
            <a:extLst>
              <a:ext uri="{FF2B5EF4-FFF2-40B4-BE49-F238E27FC236}">
                <a16:creationId xmlns:a16="http://schemas.microsoft.com/office/drawing/2014/main" id="{1672680A-3AB4-C8DF-6E03-08E56B4EB119}"/>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10B28642-9B4A-38A5-1961-B274C560B6DF}"/>
              </a:ext>
            </a:extLst>
          </p:cNvPr>
          <p:cNvSpPr>
            <a:spLocks noGrp="1"/>
          </p:cNvSpPr>
          <p:nvPr>
            <p:ph type="sldNum" sz="quarter" idx="12"/>
          </p:nvPr>
        </p:nvSpPr>
        <p:spPr/>
        <p:txBody>
          <a:bodyPr/>
          <a:lstStyle/>
          <a:p>
            <a:fld id="{9A6016D9-6F3E-B84C-A29E-B82DF80E8B65}" type="slidenum">
              <a:rPr lang="pl-PL" smtClean="0"/>
              <a:t>‹#›</a:t>
            </a:fld>
            <a:endParaRPr lang="pl-PL"/>
          </a:p>
        </p:txBody>
      </p:sp>
    </p:spTree>
    <p:extLst>
      <p:ext uri="{BB962C8B-B14F-4D97-AF65-F5344CB8AC3E}">
        <p14:creationId xmlns:p14="http://schemas.microsoft.com/office/powerpoint/2010/main" val="1644920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67F369D-C226-70CB-6E1E-D183C8D55656}"/>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80BED82D-3C28-1EE2-DA79-0DEF9DDFE3B5}"/>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6E1E7872-30B6-1EEB-25D4-46A727363DA1}"/>
              </a:ext>
            </a:extLst>
          </p:cNvPr>
          <p:cNvSpPr>
            <a:spLocks noGrp="1"/>
          </p:cNvSpPr>
          <p:nvPr>
            <p:ph type="dt" sz="half" idx="10"/>
          </p:nvPr>
        </p:nvSpPr>
        <p:spPr/>
        <p:txBody>
          <a:bodyPr/>
          <a:lstStyle/>
          <a:p>
            <a:fld id="{A40FF5AA-5EBF-F140-8C01-81585BD0EA77}" type="datetimeFigureOut">
              <a:rPr lang="pl-PL" smtClean="0"/>
              <a:t>1.03.2024</a:t>
            </a:fld>
            <a:endParaRPr lang="pl-PL"/>
          </a:p>
        </p:txBody>
      </p:sp>
      <p:sp>
        <p:nvSpPr>
          <p:cNvPr id="5" name="Symbol zastępczy stopki 4">
            <a:extLst>
              <a:ext uri="{FF2B5EF4-FFF2-40B4-BE49-F238E27FC236}">
                <a16:creationId xmlns:a16="http://schemas.microsoft.com/office/drawing/2014/main" id="{E8DEA3BF-CD8B-9582-E796-3CCC82BF62C7}"/>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05437EE7-46EA-150A-0180-CD445598B463}"/>
              </a:ext>
            </a:extLst>
          </p:cNvPr>
          <p:cNvSpPr>
            <a:spLocks noGrp="1"/>
          </p:cNvSpPr>
          <p:nvPr>
            <p:ph type="sldNum" sz="quarter" idx="12"/>
          </p:nvPr>
        </p:nvSpPr>
        <p:spPr/>
        <p:txBody>
          <a:bodyPr/>
          <a:lstStyle/>
          <a:p>
            <a:fld id="{9A6016D9-6F3E-B84C-A29E-B82DF80E8B65}" type="slidenum">
              <a:rPr lang="pl-PL" smtClean="0"/>
              <a:t>‹#›</a:t>
            </a:fld>
            <a:endParaRPr lang="pl-PL"/>
          </a:p>
        </p:txBody>
      </p:sp>
    </p:spTree>
    <p:extLst>
      <p:ext uri="{BB962C8B-B14F-4D97-AF65-F5344CB8AC3E}">
        <p14:creationId xmlns:p14="http://schemas.microsoft.com/office/powerpoint/2010/main" val="3986767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FD4340B2-B98F-61D6-DD21-9523EBF4DE25}"/>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82B0D201-D397-EE98-882F-95BDCBB3E863}"/>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D3D7F6DA-9F69-764D-9AD7-4A00A877992C}"/>
              </a:ext>
            </a:extLst>
          </p:cNvPr>
          <p:cNvSpPr>
            <a:spLocks noGrp="1"/>
          </p:cNvSpPr>
          <p:nvPr>
            <p:ph type="dt" sz="half" idx="10"/>
          </p:nvPr>
        </p:nvSpPr>
        <p:spPr/>
        <p:txBody>
          <a:bodyPr/>
          <a:lstStyle/>
          <a:p>
            <a:fld id="{A40FF5AA-5EBF-F140-8C01-81585BD0EA77}" type="datetimeFigureOut">
              <a:rPr lang="pl-PL" smtClean="0"/>
              <a:t>1.03.2024</a:t>
            </a:fld>
            <a:endParaRPr lang="pl-PL"/>
          </a:p>
        </p:txBody>
      </p:sp>
      <p:sp>
        <p:nvSpPr>
          <p:cNvPr id="5" name="Symbol zastępczy stopki 4">
            <a:extLst>
              <a:ext uri="{FF2B5EF4-FFF2-40B4-BE49-F238E27FC236}">
                <a16:creationId xmlns:a16="http://schemas.microsoft.com/office/drawing/2014/main" id="{A7FF734E-76E7-9C3E-3A0C-CB69ACA4F2A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43BD5A8E-E8A0-1501-43B6-E088386B7886}"/>
              </a:ext>
            </a:extLst>
          </p:cNvPr>
          <p:cNvSpPr>
            <a:spLocks noGrp="1"/>
          </p:cNvSpPr>
          <p:nvPr>
            <p:ph type="sldNum" sz="quarter" idx="12"/>
          </p:nvPr>
        </p:nvSpPr>
        <p:spPr/>
        <p:txBody>
          <a:bodyPr/>
          <a:lstStyle/>
          <a:p>
            <a:fld id="{9A6016D9-6F3E-B84C-A29E-B82DF80E8B65}" type="slidenum">
              <a:rPr lang="pl-PL" smtClean="0"/>
              <a:t>‹#›</a:t>
            </a:fld>
            <a:endParaRPr lang="pl-PL"/>
          </a:p>
        </p:txBody>
      </p:sp>
    </p:spTree>
    <p:extLst>
      <p:ext uri="{BB962C8B-B14F-4D97-AF65-F5344CB8AC3E}">
        <p14:creationId xmlns:p14="http://schemas.microsoft.com/office/powerpoint/2010/main" val="12390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8DE6EDD-958D-41A6-947C-F3103ED02909}"/>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36F7E884-F850-2610-983F-DEE35877A940}"/>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982ECDF6-DC26-4FD2-EC85-39FF2E630BF6}"/>
              </a:ext>
            </a:extLst>
          </p:cNvPr>
          <p:cNvSpPr>
            <a:spLocks noGrp="1"/>
          </p:cNvSpPr>
          <p:nvPr>
            <p:ph type="dt" sz="half" idx="10"/>
          </p:nvPr>
        </p:nvSpPr>
        <p:spPr/>
        <p:txBody>
          <a:bodyPr/>
          <a:lstStyle/>
          <a:p>
            <a:fld id="{A40FF5AA-5EBF-F140-8C01-81585BD0EA77}" type="datetimeFigureOut">
              <a:rPr lang="pl-PL" smtClean="0"/>
              <a:t>1.03.2024</a:t>
            </a:fld>
            <a:endParaRPr lang="pl-PL"/>
          </a:p>
        </p:txBody>
      </p:sp>
      <p:sp>
        <p:nvSpPr>
          <p:cNvPr id="5" name="Symbol zastępczy stopki 4">
            <a:extLst>
              <a:ext uri="{FF2B5EF4-FFF2-40B4-BE49-F238E27FC236}">
                <a16:creationId xmlns:a16="http://schemas.microsoft.com/office/drawing/2014/main" id="{DE335715-0D91-F76E-D939-AB278D5207F2}"/>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0BC03632-70E0-4566-CF4F-EC1C10860E93}"/>
              </a:ext>
            </a:extLst>
          </p:cNvPr>
          <p:cNvSpPr>
            <a:spLocks noGrp="1"/>
          </p:cNvSpPr>
          <p:nvPr>
            <p:ph type="sldNum" sz="quarter" idx="12"/>
          </p:nvPr>
        </p:nvSpPr>
        <p:spPr/>
        <p:txBody>
          <a:bodyPr/>
          <a:lstStyle/>
          <a:p>
            <a:fld id="{9A6016D9-6F3E-B84C-A29E-B82DF80E8B65}" type="slidenum">
              <a:rPr lang="pl-PL" smtClean="0"/>
              <a:t>‹#›</a:t>
            </a:fld>
            <a:endParaRPr lang="pl-PL"/>
          </a:p>
        </p:txBody>
      </p:sp>
    </p:spTree>
    <p:extLst>
      <p:ext uri="{BB962C8B-B14F-4D97-AF65-F5344CB8AC3E}">
        <p14:creationId xmlns:p14="http://schemas.microsoft.com/office/powerpoint/2010/main" val="1625933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5C0D56-8CD2-539F-AF5C-F8F56E8CF521}"/>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CC6512E9-8C05-44A8-0A13-DDA8B985C6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3C24C24F-F884-1341-787A-7806C3B4A194}"/>
              </a:ext>
            </a:extLst>
          </p:cNvPr>
          <p:cNvSpPr>
            <a:spLocks noGrp="1"/>
          </p:cNvSpPr>
          <p:nvPr>
            <p:ph type="dt" sz="half" idx="10"/>
          </p:nvPr>
        </p:nvSpPr>
        <p:spPr/>
        <p:txBody>
          <a:bodyPr/>
          <a:lstStyle/>
          <a:p>
            <a:fld id="{A40FF5AA-5EBF-F140-8C01-81585BD0EA77}" type="datetimeFigureOut">
              <a:rPr lang="pl-PL" smtClean="0"/>
              <a:t>1.03.2024</a:t>
            </a:fld>
            <a:endParaRPr lang="pl-PL"/>
          </a:p>
        </p:txBody>
      </p:sp>
      <p:sp>
        <p:nvSpPr>
          <p:cNvPr id="5" name="Symbol zastępczy stopki 4">
            <a:extLst>
              <a:ext uri="{FF2B5EF4-FFF2-40B4-BE49-F238E27FC236}">
                <a16:creationId xmlns:a16="http://schemas.microsoft.com/office/drawing/2014/main" id="{3951E223-D077-F3E8-727F-69F5B5E8E5A2}"/>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325799F8-7189-706A-B290-3E4CE2851A77}"/>
              </a:ext>
            </a:extLst>
          </p:cNvPr>
          <p:cNvSpPr>
            <a:spLocks noGrp="1"/>
          </p:cNvSpPr>
          <p:nvPr>
            <p:ph type="sldNum" sz="quarter" idx="12"/>
          </p:nvPr>
        </p:nvSpPr>
        <p:spPr/>
        <p:txBody>
          <a:bodyPr/>
          <a:lstStyle/>
          <a:p>
            <a:fld id="{9A6016D9-6F3E-B84C-A29E-B82DF80E8B65}" type="slidenum">
              <a:rPr lang="pl-PL" smtClean="0"/>
              <a:t>‹#›</a:t>
            </a:fld>
            <a:endParaRPr lang="pl-PL"/>
          </a:p>
        </p:txBody>
      </p:sp>
    </p:spTree>
    <p:extLst>
      <p:ext uri="{BB962C8B-B14F-4D97-AF65-F5344CB8AC3E}">
        <p14:creationId xmlns:p14="http://schemas.microsoft.com/office/powerpoint/2010/main" val="899636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C1AC5B-7763-8432-049B-D4F20A4D5327}"/>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96424CE0-60E2-6F9C-7991-119FFCF337D4}"/>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B886BD22-98DC-63A7-7C16-5373A739D4DD}"/>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470099CC-689F-9BBC-CCE7-B2382D20D25D}"/>
              </a:ext>
            </a:extLst>
          </p:cNvPr>
          <p:cNvSpPr>
            <a:spLocks noGrp="1"/>
          </p:cNvSpPr>
          <p:nvPr>
            <p:ph type="dt" sz="half" idx="10"/>
          </p:nvPr>
        </p:nvSpPr>
        <p:spPr/>
        <p:txBody>
          <a:bodyPr/>
          <a:lstStyle/>
          <a:p>
            <a:fld id="{A40FF5AA-5EBF-F140-8C01-81585BD0EA77}" type="datetimeFigureOut">
              <a:rPr lang="pl-PL" smtClean="0"/>
              <a:t>1.03.2024</a:t>
            </a:fld>
            <a:endParaRPr lang="pl-PL"/>
          </a:p>
        </p:txBody>
      </p:sp>
      <p:sp>
        <p:nvSpPr>
          <p:cNvPr id="6" name="Symbol zastępczy stopki 5">
            <a:extLst>
              <a:ext uri="{FF2B5EF4-FFF2-40B4-BE49-F238E27FC236}">
                <a16:creationId xmlns:a16="http://schemas.microsoft.com/office/drawing/2014/main" id="{ABD1DA61-CE22-4FB8-E18C-9E372000AC03}"/>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A39E1CF0-152D-16B0-6B8E-13A2E176D125}"/>
              </a:ext>
            </a:extLst>
          </p:cNvPr>
          <p:cNvSpPr>
            <a:spLocks noGrp="1"/>
          </p:cNvSpPr>
          <p:nvPr>
            <p:ph type="sldNum" sz="quarter" idx="12"/>
          </p:nvPr>
        </p:nvSpPr>
        <p:spPr/>
        <p:txBody>
          <a:bodyPr/>
          <a:lstStyle/>
          <a:p>
            <a:fld id="{9A6016D9-6F3E-B84C-A29E-B82DF80E8B65}" type="slidenum">
              <a:rPr lang="pl-PL" smtClean="0"/>
              <a:t>‹#›</a:t>
            </a:fld>
            <a:endParaRPr lang="pl-PL"/>
          </a:p>
        </p:txBody>
      </p:sp>
    </p:spTree>
    <p:extLst>
      <p:ext uri="{BB962C8B-B14F-4D97-AF65-F5344CB8AC3E}">
        <p14:creationId xmlns:p14="http://schemas.microsoft.com/office/powerpoint/2010/main" val="894058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35DEA50-708E-01B7-35EA-C0F1E28AE1E0}"/>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3F03FE23-6070-2BED-30A5-F8C439B590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3D358782-4AA2-19BE-644C-EF4197946EE2}"/>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A89ADDC5-79C0-3F3F-DCCA-DC3F3040C3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0B135111-5B18-461D-228C-AAAC976A133A}"/>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F6C3CD43-7AA6-C577-AF80-17A8C0C2DB97}"/>
              </a:ext>
            </a:extLst>
          </p:cNvPr>
          <p:cNvSpPr>
            <a:spLocks noGrp="1"/>
          </p:cNvSpPr>
          <p:nvPr>
            <p:ph type="dt" sz="half" idx="10"/>
          </p:nvPr>
        </p:nvSpPr>
        <p:spPr/>
        <p:txBody>
          <a:bodyPr/>
          <a:lstStyle/>
          <a:p>
            <a:fld id="{A40FF5AA-5EBF-F140-8C01-81585BD0EA77}" type="datetimeFigureOut">
              <a:rPr lang="pl-PL" smtClean="0"/>
              <a:t>1.03.2024</a:t>
            </a:fld>
            <a:endParaRPr lang="pl-PL"/>
          </a:p>
        </p:txBody>
      </p:sp>
      <p:sp>
        <p:nvSpPr>
          <p:cNvPr id="8" name="Symbol zastępczy stopki 7">
            <a:extLst>
              <a:ext uri="{FF2B5EF4-FFF2-40B4-BE49-F238E27FC236}">
                <a16:creationId xmlns:a16="http://schemas.microsoft.com/office/drawing/2014/main" id="{E8DA306F-BFAA-C009-DF5F-16E55627B44D}"/>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F2C94F41-B870-7A72-7283-0BAACB5237D8}"/>
              </a:ext>
            </a:extLst>
          </p:cNvPr>
          <p:cNvSpPr>
            <a:spLocks noGrp="1"/>
          </p:cNvSpPr>
          <p:nvPr>
            <p:ph type="sldNum" sz="quarter" idx="12"/>
          </p:nvPr>
        </p:nvSpPr>
        <p:spPr/>
        <p:txBody>
          <a:bodyPr/>
          <a:lstStyle/>
          <a:p>
            <a:fld id="{9A6016D9-6F3E-B84C-A29E-B82DF80E8B65}" type="slidenum">
              <a:rPr lang="pl-PL" smtClean="0"/>
              <a:t>‹#›</a:t>
            </a:fld>
            <a:endParaRPr lang="pl-PL"/>
          </a:p>
        </p:txBody>
      </p:sp>
    </p:spTree>
    <p:extLst>
      <p:ext uri="{BB962C8B-B14F-4D97-AF65-F5344CB8AC3E}">
        <p14:creationId xmlns:p14="http://schemas.microsoft.com/office/powerpoint/2010/main" val="1803689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AD5E6DB-1CA2-359C-DD2A-FB0000D9FE9B}"/>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22A1E3F8-F4CC-B058-965A-8145B6388903}"/>
              </a:ext>
            </a:extLst>
          </p:cNvPr>
          <p:cNvSpPr>
            <a:spLocks noGrp="1"/>
          </p:cNvSpPr>
          <p:nvPr>
            <p:ph type="dt" sz="half" idx="10"/>
          </p:nvPr>
        </p:nvSpPr>
        <p:spPr/>
        <p:txBody>
          <a:bodyPr/>
          <a:lstStyle/>
          <a:p>
            <a:fld id="{A40FF5AA-5EBF-F140-8C01-81585BD0EA77}" type="datetimeFigureOut">
              <a:rPr lang="pl-PL" smtClean="0"/>
              <a:t>1.03.2024</a:t>
            </a:fld>
            <a:endParaRPr lang="pl-PL"/>
          </a:p>
        </p:txBody>
      </p:sp>
      <p:sp>
        <p:nvSpPr>
          <p:cNvPr id="4" name="Symbol zastępczy stopki 3">
            <a:extLst>
              <a:ext uri="{FF2B5EF4-FFF2-40B4-BE49-F238E27FC236}">
                <a16:creationId xmlns:a16="http://schemas.microsoft.com/office/drawing/2014/main" id="{843E6504-A5FC-EC98-8083-AD1A37EA6A35}"/>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98F9D7D2-768A-7BAC-6E1F-035934257BDC}"/>
              </a:ext>
            </a:extLst>
          </p:cNvPr>
          <p:cNvSpPr>
            <a:spLocks noGrp="1"/>
          </p:cNvSpPr>
          <p:nvPr>
            <p:ph type="sldNum" sz="quarter" idx="12"/>
          </p:nvPr>
        </p:nvSpPr>
        <p:spPr/>
        <p:txBody>
          <a:bodyPr/>
          <a:lstStyle/>
          <a:p>
            <a:fld id="{9A6016D9-6F3E-B84C-A29E-B82DF80E8B65}" type="slidenum">
              <a:rPr lang="pl-PL" smtClean="0"/>
              <a:t>‹#›</a:t>
            </a:fld>
            <a:endParaRPr lang="pl-PL"/>
          </a:p>
        </p:txBody>
      </p:sp>
    </p:spTree>
    <p:extLst>
      <p:ext uri="{BB962C8B-B14F-4D97-AF65-F5344CB8AC3E}">
        <p14:creationId xmlns:p14="http://schemas.microsoft.com/office/powerpoint/2010/main" val="182769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7EF5F47B-D38F-AA3B-2275-32D8A56BDF99}"/>
              </a:ext>
            </a:extLst>
          </p:cNvPr>
          <p:cNvSpPr>
            <a:spLocks noGrp="1"/>
          </p:cNvSpPr>
          <p:nvPr>
            <p:ph type="dt" sz="half" idx="10"/>
          </p:nvPr>
        </p:nvSpPr>
        <p:spPr/>
        <p:txBody>
          <a:bodyPr/>
          <a:lstStyle/>
          <a:p>
            <a:fld id="{A40FF5AA-5EBF-F140-8C01-81585BD0EA77}" type="datetimeFigureOut">
              <a:rPr lang="pl-PL" smtClean="0"/>
              <a:t>1.03.2024</a:t>
            </a:fld>
            <a:endParaRPr lang="pl-PL"/>
          </a:p>
        </p:txBody>
      </p:sp>
      <p:sp>
        <p:nvSpPr>
          <p:cNvPr id="3" name="Symbol zastępczy stopki 2">
            <a:extLst>
              <a:ext uri="{FF2B5EF4-FFF2-40B4-BE49-F238E27FC236}">
                <a16:creationId xmlns:a16="http://schemas.microsoft.com/office/drawing/2014/main" id="{A4940377-4364-9C85-55F8-AD730DD03C5E}"/>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A48F08F9-32BC-4314-3F19-87FF0D72C8D2}"/>
              </a:ext>
            </a:extLst>
          </p:cNvPr>
          <p:cNvSpPr>
            <a:spLocks noGrp="1"/>
          </p:cNvSpPr>
          <p:nvPr>
            <p:ph type="sldNum" sz="quarter" idx="12"/>
          </p:nvPr>
        </p:nvSpPr>
        <p:spPr/>
        <p:txBody>
          <a:bodyPr/>
          <a:lstStyle/>
          <a:p>
            <a:fld id="{9A6016D9-6F3E-B84C-A29E-B82DF80E8B65}" type="slidenum">
              <a:rPr lang="pl-PL" smtClean="0"/>
              <a:t>‹#›</a:t>
            </a:fld>
            <a:endParaRPr lang="pl-PL"/>
          </a:p>
        </p:txBody>
      </p:sp>
    </p:spTree>
    <p:extLst>
      <p:ext uri="{BB962C8B-B14F-4D97-AF65-F5344CB8AC3E}">
        <p14:creationId xmlns:p14="http://schemas.microsoft.com/office/powerpoint/2010/main" val="2299145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7847A85-29DD-30F3-BA1A-223417353425}"/>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6989A44E-3EA1-371E-82C7-EE1FDC3EA5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A6C5DD45-7336-355B-C036-6314977BF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99037FF1-FCA1-5F68-8AD1-DC5541B10DB2}"/>
              </a:ext>
            </a:extLst>
          </p:cNvPr>
          <p:cNvSpPr>
            <a:spLocks noGrp="1"/>
          </p:cNvSpPr>
          <p:nvPr>
            <p:ph type="dt" sz="half" idx="10"/>
          </p:nvPr>
        </p:nvSpPr>
        <p:spPr/>
        <p:txBody>
          <a:bodyPr/>
          <a:lstStyle/>
          <a:p>
            <a:fld id="{A40FF5AA-5EBF-F140-8C01-81585BD0EA77}" type="datetimeFigureOut">
              <a:rPr lang="pl-PL" smtClean="0"/>
              <a:t>1.03.2024</a:t>
            </a:fld>
            <a:endParaRPr lang="pl-PL"/>
          </a:p>
        </p:txBody>
      </p:sp>
      <p:sp>
        <p:nvSpPr>
          <p:cNvPr id="6" name="Symbol zastępczy stopki 5">
            <a:extLst>
              <a:ext uri="{FF2B5EF4-FFF2-40B4-BE49-F238E27FC236}">
                <a16:creationId xmlns:a16="http://schemas.microsoft.com/office/drawing/2014/main" id="{77A21C08-6CAA-FD62-5EB2-DD5C283DC41E}"/>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B5F8E25F-4314-A4AF-70A9-EA4D4D7D0259}"/>
              </a:ext>
            </a:extLst>
          </p:cNvPr>
          <p:cNvSpPr>
            <a:spLocks noGrp="1"/>
          </p:cNvSpPr>
          <p:nvPr>
            <p:ph type="sldNum" sz="quarter" idx="12"/>
          </p:nvPr>
        </p:nvSpPr>
        <p:spPr/>
        <p:txBody>
          <a:bodyPr/>
          <a:lstStyle/>
          <a:p>
            <a:fld id="{9A6016D9-6F3E-B84C-A29E-B82DF80E8B65}" type="slidenum">
              <a:rPr lang="pl-PL" smtClean="0"/>
              <a:t>‹#›</a:t>
            </a:fld>
            <a:endParaRPr lang="pl-PL"/>
          </a:p>
        </p:txBody>
      </p:sp>
    </p:spTree>
    <p:extLst>
      <p:ext uri="{BB962C8B-B14F-4D97-AF65-F5344CB8AC3E}">
        <p14:creationId xmlns:p14="http://schemas.microsoft.com/office/powerpoint/2010/main" val="2051878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6D41B8A-05E1-809B-0749-17F08246607E}"/>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7F3024C1-9A7B-D272-1D56-5A4594DE49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7FFF1398-039B-E2BB-E08F-7C0544ABEA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26158C20-CE53-1608-84DB-47E96A1940EF}"/>
              </a:ext>
            </a:extLst>
          </p:cNvPr>
          <p:cNvSpPr>
            <a:spLocks noGrp="1"/>
          </p:cNvSpPr>
          <p:nvPr>
            <p:ph type="dt" sz="half" idx="10"/>
          </p:nvPr>
        </p:nvSpPr>
        <p:spPr/>
        <p:txBody>
          <a:bodyPr/>
          <a:lstStyle/>
          <a:p>
            <a:fld id="{A40FF5AA-5EBF-F140-8C01-81585BD0EA77}" type="datetimeFigureOut">
              <a:rPr lang="pl-PL" smtClean="0"/>
              <a:t>1.03.2024</a:t>
            </a:fld>
            <a:endParaRPr lang="pl-PL"/>
          </a:p>
        </p:txBody>
      </p:sp>
      <p:sp>
        <p:nvSpPr>
          <p:cNvPr id="6" name="Symbol zastępczy stopki 5">
            <a:extLst>
              <a:ext uri="{FF2B5EF4-FFF2-40B4-BE49-F238E27FC236}">
                <a16:creationId xmlns:a16="http://schemas.microsoft.com/office/drawing/2014/main" id="{7B66C50D-FE4F-1650-258F-696BBC3D793A}"/>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E875C58D-3166-FDD7-D54E-A4B8C2133C20}"/>
              </a:ext>
            </a:extLst>
          </p:cNvPr>
          <p:cNvSpPr>
            <a:spLocks noGrp="1"/>
          </p:cNvSpPr>
          <p:nvPr>
            <p:ph type="sldNum" sz="quarter" idx="12"/>
          </p:nvPr>
        </p:nvSpPr>
        <p:spPr/>
        <p:txBody>
          <a:bodyPr/>
          <a:lstStyle/>
          <a:p>
            <a:fld id="{9A6016D9-6F3E-B84C-A29E-B82DF80E8B65}" type="slidenum">
              <a:rPr lang="pl-PL" smtClean="0"/>
              <a:t>‹#›</a:t>
            </a:fld>
            <a:endParaRPr lang="pl-PL"/>
          </a:p>
        </p:txBody>
      </p:sp>
    </p:spTree>
    <p:extLst>
      <p:ext uri="{BB962C8B-B14F-4D97-AF65-F5344CB8AC3E}">
        <p14:creationId xmlns:p14="http://schemas.microsoft.com/office/powerpoint/2010/main" val="3043241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FB09E21E-DE0A-220E-273A-C7F567DCE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AF02345F-4D2B-9347-C38D-8075D67ED7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836BFE1E-CBFB-8D5E-E3AB-96C3258482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40FF5AA-5EBF-F140-8C01-81585BD0EA77}" type="datetimeFigureOut">
              <a:rPr lang="pl-PL" smtClean="0"/>
              <a:t>1.03.2024</a:t>
            </a:fld>
            <a:endParaRPr lang="pl-PL"/>
          </a:p>
        </p:txBody>
      </p:sp>
      <p:sp>
        <p:nvSpPr>
          <p:cNvPr id="5" name="Symbol zastępczy stopki 4">
            <a:extLst>
              <a:ext uri="{FF2B5EF4-FFF2-40B4-BE49-F238E27FC236}">
                <a16:creationId xmlns:a16="http://schemas.microsoft.com/office/drawing/2014/main" id="{7790ED37-7A8C-920F-9FF7-C35DB13099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l-PL"/>
          </a:p>
        </p:txBody>
      </p:sp>
      <p:sp>
        <p:nvSpPr>
          <p:cNvPr id="6" name="Symbol zastępczy numeru slajdu 5">
            <a:extLst>
              <a:ext uri="{FF2B5EF4-FFF2-40B4-BE49-F238E27FC236}">
                <a16:creationId xmlns:a16="http://schemas.microsoft.com/office/drawing/2014/main" id="{FE981AAE-8D3A-64ED-E019-C9D7622B77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6016D9-6F3E-B84C-A29E-B82DF80E8B65}" type="slidenum">
              <a:rPr lang="pl-PL" smtClean="0"/>
              <a:t>‹#›</a:t>
            </a:fld>
            <a:endParaRPr lang="pl-PL"/>
          </a:p>
        </p:txBody>
      </p:sp>
    </p:spTree>
    <p:extLst>
      <p:ext uri="{BB962C8B-B14F-4D97-AF65-F5344CB8AC3E}">
        <p14:creationId xmlns:p14="http://schemas.microsoft.com/office/powerpoint/2010/main" val="148856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559FB2D3-4D00-4759-C2CB-5482F9D30652}"/>
              </a:ext>
            </a:extLst>
          </p:cNvPr>
          <p:cNvSpPr>
            <a:spLocks noGrp="1"/>
          </p:cNvSpPr>
          <p:nvPr>
            <p:ph type="ctrTitle"/>
          </p:nvPr>
        </p:nvSpPr>
        <p:spPr>
          <a:xfrm>
            <a:off x="6590662" y="4267832"/>
            <a:ext cx="4805996" cy="1297115"/>
          </a:xfrm>
        </p:spPr>
        <p:txBody>
          <a:bodyPr anchor="t">
            <a:normAutofit/>
          </a:bodyPr>
          <a:lstStyle/>
          <a:p>
            <a:pPr algn="l"/>
            <a:r>
              <a:rPr lang="pl-PL" sz="4000">
                <a:solidFill>
                  <a:schemeClr val="tx2"/>
                </a:solidFill>
              </a:rPr>
              <a:t>Warsztaty C#</a:t>
            </a:r>
          </a:p>
        </p:txBody>
      </p:sp>
      <p:sp>
        <p:nvSpPr>
          <p:cNvPr id="3" name="Podtytuł 2">
            <a:extLst>
              <a:ext uri="{FF2B5EF4-FFF2-40B4-BE49-F238E27FC236}">
                <a16:creationId xmlns:a16="http://schemas.microsoft.com/office/drawing/2014/main" id="{0D29E2A9-9F21-F44D-ADD2-FAAA852090DB}"/>
              </a:ext>
            </a:extLst>
          </p:cNvPr>
          <p:cNvSpPr>
            <a:spLocks noGrp="1"/>
          </p:cNvSpPr>
          <p:nvPr>
            <p:ph type="subTitle" idx="1"/>
          </p:nvPr>
        </p:nvSpPr>
        <p:spPr>
          <a:xfrm>
            <a:off x="6590966" y="3428999"/>
            <a:ext cx="4805691" cy="838831"/>
          </a:xfrm>
        </p:spPr>
        <p:txBody>
          <a:bodyPr anchor="b">
            <a:normAutofit/>
          </a:bodyPr>
          <a:lstStyle/>
          <a:p>
            <a:pPr algn="l"/>
            <a:endParaRPr lang="pl-PL" sz="2000">
              <a:solidFill>
                <a:schemeClr val="tx2"/>
              </a:solidFill>
            </a:endParaRPr>
          </a:p>
        </p:txBody>
      </p:sp>
      <p:pic>
        <p:nvPicPr>
          <p:cNvPr id="7" name="Graphic 6" descr="Nauczyciel">
            <a:extLst>
              <a:ext uri="{FF2B5EF4-FFF2-40B4-BE49-F238E27FC236}">
                <a16:creationId xmlns:a16="http://schemas.microsoft.com/office/drawing/2014/main" id="{4ED4CF69-9D54-DF4F-33AC-6325A2EC71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77185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C798FE-BE3D-FA89-8ABF-CA59EB59BD07}"/>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5" name="Freeform: Shape 14">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ytuł 1">
            <a:extLst>
              <a:ext uri="{FF2B5EF4-FFF2-40B4-BE49-F238E27FC236}">
                <a16:creationId xmlns:a16="http://schemas.microsoft.com/office/drawing/2014/main" id="{2F374F07-B7B1-A85C-D82E-3AD7F15F7099}"/>
              </a:ext>
            </a:extLst>
          </p:cNvPr>
          <p:cNvSpPr>
            <a:spLocks noGrp="1"/>
          </p:cNvSpPr>
          <p:nvPr>
            <p:ph type="title"/>
          </p:nvPr>
        </p:nvSpPr>
        <p:spPr>
          <a:xfrm>
            <a:off x="640080" y="1243013"/>
            <a:ext cx="3855720" cy="4371974"/>
          </a:xfrm>
        </p:spPr>
        <p:txBody>
          <a:bodyPr vert="horz" lIns="91440" tIns="45720" rIns="91440" bIns="45720" rtlCol="0" anchor="ctr">
            <a:normAutofit/>
          </a:bodyPr>
          <a:lstStyle/>
          <a:p>
            <a:r>
              <a:rPr lang="en-US" sz="3600" kern="1200">
                <a:solidFill>
                  <a:schemeClr val="tx2"/>
                </a:solidFill>
                <a:latin typeface="+mj-lt"/>
                <a:ea typeface="+mj-ea"/>
                <a:cs typeface="+mj-cs"/>
              </a:rPr>
              <a:t>Podstawy języka C# - operatory</a:t>
            </a:r>
          </a:p>
        </p:txBody>
      </p:sp>
      <p:sp>
        <p:nvSpPr>
          <p:cNvPr id="5" name="pole tekstowe 4">
            <a:extLst>
              <a:ext uri="{FF2B5EF4-FFF2-40B4-BE49-F238E27FC236}">
                <a16:creationId xmlns:a16="http://schemas.microsoft.com/office/drawing/2014/main" id="{B5456217-CC4A-DBAC-D4BE-5966B83F2EA6}"/>
              </a:ext>
            </a:extLst>
          </p:cNvPr>
          <p:cNvSpPr txBox="1"/>
          <p:nvPr/>
        </p:nvSpPr>
        <p:spPr>
          <a:xfrm>
            <a:off x="6172200" y="804672"/>
            <a:ext cx="5221224" cy="52303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solidFill>
                  <a:schemeClr val="tx2"/>
                </a:solidFill>
              </a:rPr>
              <a:t>// Operatory logiczne</a:t>
            </a:r>
          </a:p>
          <a:p>
            <a:pPr indent="-228600">
              <a:lnSpc>
                <a:spcPct val="90000"/>
              </a:lnSpc>
              <a:spcAft>
                <a:spcPts val="600"/>
              </a:spcAft>
              <a:buFont typeface="Arial" panose="020B0604020202020204" pitchFamily="34" charset="0"/>
              <a:buChar char="•"/>
            </a:pPr>
            <a:r>
              <a:rPr lang="en-US">
                <a:solidFill>
                  <a:schemeClr val="tx2"/>
                </a:solidFill>
              </a:rPr>
              <a:t>bool and = (true &amp;&amp; false); // Operator AND (i)</a:t>
            </a:r>
          </a:p>
          <a:p>
            <a:pPr indent="-228600">
              <a:lnSpc>
                <a:spcPct val="90000"/>
              </a:lnSpc>
              <a:spcAft>
                <a:spcPts val="600"/>
              </a:spcAft>
              <a:buFont typeface="Arial" panose="020B0604020202020204" pitchFamily="34" charset="0"/>
              <a:buChar char="•"/>
            </a:pPr>
            <a:r>
              <a:rPr lang="en-US">
                <a:solidFill>
                  <a:schemeClr val="tx2"/>
                </a:solidFill>
              </a:rPr>
              <a:t>bool or = (true || false); // Operator OR (lub)</a:t>
            </a:r>
          </a:p>
          <a:p>
            <a:pPr indent="-228600">
              <a:lnSpc>
                <a:spcPct val="90000"/>
              </a:lnSpc>
              <a:spcAft>
                <a:spcPts val="600"/>
              </a:spcAft>
              <a:buFont typeface="Arial" panose="020B0604020202020204" pitchFamily="34" charset="0"/>
              <a:buChar char="•"/>
            </a:pPr>
            <a:r>
              <a:rPr lang="en-US">
                <a:solidFill>
                  <a:schemeClr val="tx2"/>
                </a:solidFill>
              </a:rPr>
              <a:t>bool not = !(true); // Operator NOT (nie)</a:t>
            </a:r>
          </a:p>
        </p:txBody>
      </p:sp>
    </p:spTree>
    <p:extLst>
      <p:ext uri="{BB962C8B-B14F-4D97-AF65-F5344CB8AC3E}">
        <p14:creationId xmlns:p14="http://schemas.microsoft.com/office/powerpoint/2010/main" val="1466657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08E427-D0E9-79AB-3FCB-AFD5FEEE2433}"/>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4" name="Freeform: Shape 1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ytuł 1">
            <a:extLst>
              <a:ext uri="{FF2B5EF4-FFF2-40B4-BE49-F238E27FC236}">
                <a16:creationId xmlns:a16="http://schemas.microsoft.com/office/drawing/2014/main" id="{F2FEF953-BBF8-2A03-5C1A-65B81B1FC29C}"/>
              </a:ext>
            </a:extLst>
          </p:cNvPr>
          <p:cNvSpPr>
            <a:spLocks noGrp="1"/>
          </p:cNvSpPr>
          <p:nvPr>
            <p:ph type="title"/>
          </p:nvPr>
        </p:nvSpPr>
        <p:spPr>
          <a:xfrm>
            <a:off x="640080" y="1243013"/>
            <a:ext cx="3855720" cy="4371974"/>
          </a:xfrm>
        </p:spPr>
        <p:txBody>
          <a:bodyPr vert="horz" lIns="91440" tIns="45720" rIns="91440" bIns="45720" rtlCol="0" anchor="ctr">
            <a:normAutofit/>
          </a:bodyPr>
          <a:lstStyle/>
          <a:p>
            <a:r>
              <a:rPr lang="en-US" sz="3600" kern="1200">
                <a:solidFill>
                  <a:schemeClr val="tx2"/>
                </a:solidFill>
                <a:latin typeface="+mj-lt"/>
                <a:ea typeface="+mj-ea"/>
                <a:cs typeface="+mj-cs"/>
              </a:rPr>
              <a:t>Podstawy języka C# - </a:t>
            </a:r>
            <a:r>
              <a:rPr lang="en-US" sz="3600" b="1" i="0" kern="1200">
                <a:solidFill>
                  <a:schemeClr val="tx2"/>
                </a:solidFill>
                <a:effectLst/>
                <a:latin typeface="+mj-lt"/>
                <a:ea typeface="+mj-ea"/>
                <a:cs typeface="+mj-cs"/>
              </a:rPr>
              <a:t>Użycie zmiennych i operatorów w praktyce:</a:t>
            </a:r>
            <a:br>
              <a:rPr lang="en-US" sz="3600" b="1" i="0" kern="1200">
                <a:solidFill>
                  <a:schemeClr val="tx2"/>
                </a:solidFill>
                <a:effectLst/>
                <a:latin typeface="+mj-lt"/>
                <a:ea typeface="+mj-ea"/>
                <a:cs typeface="+mj-cs"/>
              </a:rPr>
            </a:br>
            <a:endParaRPr lang="en-US" sz="3600" kern="1200">
              <a:solidFill>
                <a:schemeClr val="tx2"/>
              </a:solidFill>
              <a:latin typeface="+mj-lt"/>
              <a:ea typeface="+mj-ea"/>
              <a:cs typeface="+mj-cs"/>
            </a:endParaRPr>
          </a:p>
        </p:txBody>
      </p:sp>
      <p:sp>
        <p:nvSpPr>
          <p:cNvPr id="4" name="pole tekstowe 3">
            <a:extLst>
              <a:ext uri="{FF2B5EF4-FFF2-40B4-BE49-F238E27FC236}">
                <a16:creationId xmlns:a16="http://schemas.microsoft.com/office/drawing/2014/main" id="{0DC1D939-BCB8-C289-F5C9-ECD3BC2602B7}"/>
              </a:ext>
            </a:extLst>
          </p:cNvPr>
          <p:cNvSpPr txBox="1"/>
          <p:nvPr/>
        </p:nvSpPr>
        <p:spPr>
          <a:xfrm>
            <a:off x="6172200" y="804672"/>
            <a:ext cx="5221224" cy="52303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solidFill>
                  <a:schemeClr val="tx2"/>
                </a:solidFill>
              </a:rPr>
              <a:t>int firstNumber = 20;</a:t>
            </a:r>
          </a:p>
          <a:p>
            <a:pPr indent="-228600">
              <a:lnSpc>
                <a:spcPct val="90000"/>
              </a:lnSpc>
              <a:spcAft>
                <a:spcPts val="600"/>
              </a:spcAft>
              <a:buFont typeface="Arial" panose="020B0604020202020204" pitchFamily="34" charset="0"/>
              <a:buChar char="•"/>
            </a:pPr>
            <a:r>
              <a:rPr lang="en-US">
                <a:solidFill>
                  <a:schemeClr val="tx2"/>
                </a:solidFill>
              </a:rPr>
              <a:t>int secondNumber = 10;</a:t>
            </a:r>
          </a:p>
          <a:p>
            <a:pPr indent="-228600">
              <a:lnSpc>
                <a:spcPct val="90000"/>
              </a:lnSpc>
              <a:spcAft>
                <a:spcPts val="600"/>
              </a:spcAft>
              <a:buFont typeface="Arial" panose="020B0604020202020204" pitchFamily="34" charset="0"/>
              <a:buChar char="•"/>
            </a:pPr>
            <a:r>
              <a:rPr lang="en-US">
                <a:solidFill>
                  <a:schemeClr val="tx2"/>
                </a:solidFill>
              </a:rPr>
              <a:t>int additionResult = firstNumber + secondNumber; // 30</a:t>
            </a:r>
          </a:p>
          <a:p>
            <a:pPr indent="-228600">
              <a:lnSpc>
                <a:spcPct val="90000"/>
              </a:lnSpc>
              <a:spcAft>
                <a:spcPts val="600"/>
              </a:spcAft>
              <a:buFont typeface="Arial" panose="020B0604020202020204" pitchFamily="34" charset="0"/>
              <a:buChar char="•"/>
            </a:pPr>
            <a:r>
              <a:rPr lang="en-US">
                <a:solidFill>
                  <a:schemeClr val="tx2"/>
                </a:solidFill>
              </a:rPr>
              <a:t>int multiplicationResult = firstNumber * secondNumber; // 200</a:t>
            </a:r>
          </a:p>
          <a:p>
            <a:pPr indent="-228600">
              <a:lnSpc>
                <a:spcPct val="90000"/>
              </a:lnSpc>
              <a:spcAft>
                <a:spcPts val="600"/>
              </a:spcAft>
              <a:buFont typeface="Arial" panose="020B0604020202020204" pitchFamily="34" charset="0"/>
              <a:buChar char="•"/>
            </a:pPr>
            <a:endParaRPr lang="en-US">
              <a:solidFill>
                <a:schemeClr val="tx2"/>
              </a:solidFill>
            </a:endParaRPr>
          </a:p>
          <a:p>
            <a:pPr indent="-228600">
              <a:lnSpc>
                <a:spcPct val="90000"/>
              </a:lnSpc>
              <a:spcAft>
                <a:spcPts val="600"/>
              </a:spcAft>
              <a:buFont typeface="Arial" panose="020B0604020202020204" pitchFamily="34" charset="0"/>
              <a:buChar char="•"/>
            </a:pPr>
            <a:r>
              <a:rPr lang="en-US">
                <a:solidFill>
                  <a:schemeClr val="tx2"/>
                </a:solidFill>
              </a:rPr>
              <a:t>bool isOfLegalAge = age &gt;= 18; // Sprawdzenie, czy użytkownik jest pełnoletni</a:t>
            </a:r>
          </a:p>
          <a:p>
            <a:pPr indent="-228600">
              <a:lnSpc>
                <a:spcPct val="90000"/>
              </a:lnSpc>
              <a:spcAft>
                <a:spcPts val="600"/>
              </a:spcAft>
              <a:buFont typeface="Arial" panose="020B0604020202020204" pitchFamily="34" charset="0"/>
              <a:buChar char="•"/>
            </a:pPr>
            <a:r>
              <a:rPr lang="en-US">
                <a:solidFill>
                  <a:schemeClr val="tx2"/>
                </a:solidFill>
              </a:rPr>
              <a:t>string welcomeMessage = "Hello, " + name; // Łączenie łańcuchów znaków</a:t>
            </a:r>
          </a:p>
        </p:txBody>
      </p:sp>
    </p:spTree>
    <p:extLst>
      <p:ext uri="{BB962C8B-B14F-4D97-AF65-F5344CB8AC3E}">
        <p14:creationId xmlns:p14="http://schemas.microsoft.com/office/powerpoint/2010/main" val="1156486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ED2C80-CF18-CE2B-9106-96AF4C766716}"/>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4" name="Freeform: Shape 1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ytuł 1">
            <a:extLst>
              <a:ext uri="{FF2B5EF4-FFF2-40B4-BE49-F238E27FC236}">
                <a16:creationId xmlns:a16="http://schemas.microsoft.com/office/drawing/2014/main" id="{1A10A62C-92C5-C093-21B4-668C8C791F75}"/>
              </a:ext>
            </a:extLst>
          </p:cNvPr>
          <p:cNvSpPr>
            <a:spLocks noGrp="1"/>
          </p:cNvSpPr>
          <p:nvPr>
            <p:ph type="title"/>
          </p:nvPr>
        </p:nvSpPr>
        <p:spPr>
          <a:xfrm>
            <a:off x="640080" y="1243013"/>
            <a:ext cx="3855720" cy="4371974"/>
          </a:xfrm>
        </p:spPr>
        <p:txBody>
          <a:bodyPr vert="horz" lIns="91440" tIns="45720" rIns="91440" bIns="45720" rtlCol="0" anchor="ctr">
            <a:normAutofit/>
          </a:bodyPr>
          <a:lstStyle/>
          <a:p>
            <a:r>
              <a:rPr lang="en-US" sz="3600" kern="1200">
                <a:solidFill>
                  <a:schemeClr val="tx2"/>
                </a:solidFill>
                <a:latin typeface="+mj-lt"/>
                <a:ea typeface="+mj-ea"/>
                <a:cs typeface="+mj-cs"/>
              </a:rPr>
              <a:t>Podstawy języka C# - </a:t>
            </a:r>
            <a:r>
              <a:rPr lang="en-US" sz="3600" b="1" i="0" kern="1200">
                <a:solidFill>
                  <a:schemeClr val="tx2"/>
                </a:solidFill>
                <a:effectLst/>
                <a:latin typeface="+mj-lt"/>
                <a:ea typeface="+mj-ea"/>
                <a:cs typeface="+mj-cs"/>
              </a:rPr>
              <a:t>Użycie zmiennych i operatorów w praktyce:</a:t>
            </a:r>
            <a:br>
              <a:rPr lang="en-US" sz="3600" b="1" i="0" kern="1200">
                <a:solidFill>
                  <a:schemeClr val="tx2"/>
                </a:solidFill>
                <a:effectLst/>
                <a:latin typeface="+mj-lt"/>
                <a:ea typeface="+mj-ea"/>
                <a:cs typeface="+mj-cs"/>
              </a:rPr>
            </a:br>
            <a:endParaRPr lang="en-US" sz="3600" kern="1200">
              <a:solidFill>
                <a:schemeClr val="tx2"/>
              </a:solidFill>
              <a:latin typeface="+mj-lt"/>
              <a:ea typeface="+mj-ea"/>
              <a:cs typeface="+mj-cs"/>
            </a:endParaRPr>
          </a:p>
        </p:txBody>
      </p:sp>
      <p:sp>
        <p:nvSpPr>
          <p:cNvPr id="4" name="pole tekstowe 3">
            <a:extLst>
              <a:ext uri="{FF2B5EF4-FFF2-40B4-BE49-F238E27FC236}">
                <a16:creationId xmlns:a16="http://schemas.microsoft.com/office/drawing/2014/main" id="{C8E6D0F1-DFEA-5162-B371-301499F12E18}"/>
              </a:ext>
            </a:extLst>
          </p:cNvPr>
          <p:cNvSpPr txBox="1"/>
          <p:nvPr/>
        </p:nvSpPr>
        <p:spPr>
          <a:xfrm>
            <a:off x="6172200" y="804672"/>
            <a:ext cx="5221224" cy="52303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solidFill>
                  <a:schemeClr val="tx2"/>
                </a:solidFill>
              </a:rPr>
              <a:t>int firstNumber = 20;</a:t>
            </a:r>
          </a:p>
          <a:p>
            <a:pPr indent="-228600">
              <a:lnSpc>
                <a:spcPct val="90000"/>
              </a:lnSpc>
              <a:spcAft>
                <a:spcPts val="600"/>
              </a:spcAft>
              <a:buFont typeface="Arial" panose="020B0604020202020204" pitchFamily="34" charset="0"/>
              <a:buChar char="•"/>
            </a:pPr>
            <a:r>
              <a:rPr lang="en-US">
                <a:solidFill>
                  <a:schemeClr val="tx2"/>
                </a:solidFill>
              </a:rPr>
              <a:t>int secondNumber = 10;</a:t>
            </a:r>
          </a:p>
          <a:p>
            <a:pPr indent="-228600">
              <a:lnSpc>
                <a:spcPct val="90000"/>
              </a:lnSpc>
              <a:spcAft>
                <a:spcPts val="600"/>
              </a:spcAft>
              <a:buFont typeface="Arial" panose="020B0604020202020204" pitchFamily="34" charset="0"/>
              <a:buChar char="•"/>
            </a:pPr>
            <a:r>
              <a:rPr lang="en-US">
                <a:solidFill>
                  <a:schemeClr val="tx2"/>
                </a:solidFill>
              </a:rPr>
              <a:t>int additionResult = firstNumber + secondNumber; // 30</a:t>
            </a:r>
          </a:p>
          <a:p>
            <a:pPr indent="-228600">
              <a:lnSpc>
                <a:spcPct val="90000"/>
              </a:lnSpc>
              <a:spcAft>
                <a:spcPts val="600"/>
              </a:spcAft>
              <a:buFont typeface="Arial" panose="020B0604020202020204" pitchFamily="34" charset="0"/>
              <a:buChar char="•"/>
            </a:pPr>
            <a:r>
              <a:rPr lang="en-US">
                <a:solidFill>
                  <a:schemeClr val="tx2"/>
                </a:solidFill>
              </a:rPr>
              <a:t>int multiplicationResult = firstNumber * secondNumber; // 200</a:t>
            </a:r>
          </a:p>
          <a:p>
            <a:pPr indent="-228600">
              <a:lnSpc>
                <a:spcPct val="90000"/>
              </a:lnSpc>
              <a:spcAft>
                <a:spcPts val="600"/>
              </a:spcAft>
              <a:buFont typeface="Arial" panose="020B0604020202020204" pitchFamily="34" charset="0"/>
              <a:buChar char="•"/>
            </a:pPr>
            <a:endParaRPr lang="en-US">
              <a:solidFill>
                <a:schemeClr val="tx2"/>
              </a:solidFill>
            </a:endParaRPr>
          </a:p>
          <a:p>
            <a:pPr indent="-228600">
              <a:lnSpc>
                <a:spcPct val="90000"/>
              </a:lnSpc>
              <a:spcAft>
                <a:spcPts val="600"/>
              </a:spcAft>
              <a:buFont typeface="Arial" panose="020B0604020202020204" pitchFamily="34" charset="0"/>
              <a:buChar char="•"/>
            </a:pPr>
            <a:r>
              <a:rPr lang="en-US">
                <a:solidFill>
                  <a:schemeClr val="tx2"/>
                </a:solidFill>
              </a:rPr>
              <a:t>bool isOfLegalAge = age &gt;= 18; // Sprawdzenie, czy użytkownik jest pełnoletni</a:t>
            </a:r>
          </a:p>
          <a:p>
            <a:pPr indent="-228600">
              <a:lnSpc>
                <a:spcPct val="90000"/>
              </a:lnSpc>
              <a:spcAft>
                <a:spcPts val="600"/>
              </a:spcAft>
              <a:buFont typeface="Arial" panose="020B0604020202020204" pitchFamily="34" charset="0"/>
              <a:buChar char="•"/>
            </a:pPr>
            <a:r>
              <a:rPr lang="en-US">
                <a:solidFill>
                  <a:schemeClr val="tx2"/>
                </a:solidFill>
              </a:rPr>
              <a:t>string welcomeMessage = "Hello, " + name; // Łączenie łańcuchów znaków</a:t>
            </a:r>
          </a:p>
        </p:txBody>
      </p:sp>
    </p:spTree>
    <p:extLst>
      <p:ext uri="{BB962C8B-B14F-4D97-AF65-F5344CB8AC3E}">
        <p14:creationId xmlns:p14="http://schemas.microsoft.com/office/powerpoint/2010/main" val="207284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EA8B3A-0303-A6AC-BF8D-27A59715F07D}"/>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5" name="Freeform: Shape 14">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ytuł 1">
            <a:extLst>
              <a:ext uri="{FF2B5EF4-FFF2-40B4-BE49-F238E27FC236}">
                <a16:creationId xmlns:a16="http://schemas.microsoft.com/office/drawing/2014/main" id="{96BC3427-C7DF-7EBF-6B13-F875DD00280F}"/>
              </a:ext>
            </a:extLst>
          </p:cNvPr>
          <p:cNvSpPr>
            <a:spLocks noGrp="1"/>
          </p:cNvSpPr>
          <p:nvPr>
            <p:ph type="title"/>
          </p:nvPr>
        </p:nvSpPr>
        <p:spPr>
          <a:xfrm>
            <a:off x="640080" y="1243013"/>
            <a:ext cx="3855720" cy="4371974"/>
          </a:xfrm>
        </p:spPr>
        <p:txBody>
          <a:bodyPr vert="horz" lIns="91440" tIns="45720" rIns="91440" bIns="45720" rtlCol="0" anchor="ctr">
            <a:normAutofit/>
          </a:bodyPr>
          <a:lstStyle/>
          <a:p>
            <a:r>
              <a:rPr lang="en-US" sz="3600" kern="1200">
                <a:solidFill>
                  <a:schemeClr val="tx2"/>
                </a:solidFill>
                <a:latin typeface="+mj-lt"/>
                <a:ea typeface="+mj-ea"/>
                <a:cs typeface="+mj-cs"/>
              </a:rPr>
              <a:t>Podstawy języka C# - </a:t>
            </a:r>
            <a:r>
              <a:rPr lang="en-US" sz="3600" b="1" i="0" kern="1200">
                <a:solidFill>
                  <a:schemeClr val="tx2"/>
                </a:solidFill>
                <a:effectLst/>
                <a:latin typeface="+mj-lt"/>
                <a:ea typeface="+mj-ea"/>
                <a:cs typeface="+mj-cs"/>
              </a:rPr>
              <a:t>Użycie zmiennych i operatorów w praktyce:</a:t>
            </a:r>
            <a:br>
              <a:rPr lang="en-US" sz="3600" b="1" i="0" kern="1200">
                <a:solidFill>
                  <a:schemeClr val="tx2"/>
                </a:solidFill>
                <a:effectLst/>
                <a:latin typeface="+mj-lt"/>
                <a:ea typeface="+mj-ea"/>
                <a:cs typeface="+mj-cs"/>
              </a:rPr>
            </a:br>
            <a:endParaRPr lang="en-US" sz="3600" kern="1200">
              <a:solidFill>
                <a:schemeClr val="tx2"/>
              </a:solidFill>
              <a:latin typeface="+mj-lt"/>
              <a:ea typeface="+mj-ea"/>
              <a:cs typeface="+mj-cs"/>
            </a:endParaRPr>
          </a:p>
        </p:txBody>
      </p:sp>
      <p:sp>
        <p:nvSpPr>
          <p:cNvPr id="5" name="pole tekstowe 4">
            <a:extLst>
              <a:ext uri="{FF2B5EF4-FFF2-40B4-BE49-F238E27FC236}">
                <a16:creationId xmlns:a16="http://schemas.microsoft.com/office/drawing/2014/main" id="{214A9F11-A8C0-8D5A-8E08-412EE8B1F9F1}"/>
              </a:ext>
            </a:extLst>
          </p:cNvPr>
          <p:cNvSpPr txBox="1"/>
          <p:nvPr/>
        </p:nvSpPr>
        <p:spPr>
          <a:xfrm>
            <a:off x="6172200" y="804672"/>
            <a:ext cx="5221224" cy="52303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solidFill>
                  <a:schemeClr val="tx2"/>
                </a:solidFill>
              </a:rPr>
              <a:t>// Typ danych - double (liczby zmiennoprzecinkowe podwójnej precyzji)</a:t>
            </a:r>
          </a:p>
          <a:p>
            <a:pPr indent="-228600">
              <a:lnSpc>
                <a:spcPct val="90000"/>
              </a:lnSpc>
              <a:spcAft>
                <a:spcPts val="600"/>
              </a:spcAft>
              <a:buFont typeface="Arial" panose="020B0604020202020204" pitchFamily="34" charset="0"/>
              <a:buChar char="•"/>
            </a:pPr>
            <a:r>
              <a:rPr lang="en-US">
                <a:solidFill>
                  <a:schemeClr val="tx2"/>
                </a:solidFill>
              </a:rPr>
              <a:t>double temperature = 36.6;</a:t>
            </a:r>
          </a:p>
          <a:p>
            <a:pPr indent="-228600">
              <a:lnSpc>
                <a:spcPct val="90000"/>
              </a:lnSpc>
              <a:spcAft>
                <a:spcPts val="600"/>
              </a:spcAft>
              <a:buFont typeface="Arial" panose="020B0604020202020204" pitchFamily="34" charset="0"/>
              <a:buChar char="•"/>
            </a:pPr>
            <a:r>
              <a:rPr lang="en-US">
                <a:solidFill>
                  <a:schemeClr val="tx2"/>
                </a:solidFill>
              </a:rPr>
              <a:t>double boilingPoint = 100.0;</a:t>
            </a:r>
          </a:p>
          <a:p>
            <a:pPr indent="-228600">
              <a:lnSpc>
                <a:spcPct val="90000"/>
              </a:lnSpc>
              <a:spcAft>
                <a:spcPts val="600"/>
              </a:spcAft>
              <a:buFont typeface="Arial" panose="020B0604020202020204" pitchFamily="34" charset="0"/>
              <a:buChar char="•"/>
            </a:pPr>
            <a:r>
              <a:rPr lang="en-US">
                <a:solidFill>
                  <a:schemeClr val="tx2"/>
                </a:solidFill>
              </a:rPr>
              <a:t>double freezingPoint = 0.0;</a:t>
            </a:r>
          </a:p>
          <a:p>
            <a:pPr indent="-228600">
              <a:lnSpc>
                <a:spcPct val="90000"/>
              </a:lnSpc>
              <a:spcAft>
                <a:spcPts val="600"/>
              </a:spcAft>
              <a:buFont typeface="Arial" panose="020B0604020202020204" pitchFamily="34" charset="0"/>
              <a:buChar char="•"/>
            </a:pPr>
            <a:endParaRPr lang="en-US">
              <a:solidFill>
                <a:schemeClr val="tx2"/>
              </a:solidFill>
            </a:endParaRPr>
          </a:p>
          <a:p>
            <a:pPr indent="-228600">
              <a:lnSpc>
                <a:spcPct val="90000"/>
              </a:lnSpc>
              <a:spcAft>
                <a:spcPts val="600"/>
              </a:spcAft>
              <a:buFont typeface="Arial" panose="020B0604020202020204" pitchFamily="34" charset="0"/>
              <a:buChar char="•"/>
            </a:pPr>
            <a:r>
              <a:rPr lang="en-US">
                <a:solidFill>
                  <a:schemeClr val="tx2"/>
                </a:solidFill>
              </a:rPr>
              <a:t>// Typ danych - decimal (do precyzyjnych obliczeń finansowych)</a:t>
            </a:r>
          </a:p>
          <a:p>
            <a:pPr indent="-228600">
              <a:lnSpc>
                <a:spcPct val="90000"/>
              </a:lnSpc>
              <a:spcAft>
                <a:spcPts val="600"/>
              </a:spcAft>
              <a:buFont typeface="Arial" panose="020B0604020202020204" pitchFamily="34" charset="0"/>
              <a:buChar char="•"/>
            </a:pPr>
            <a:r>
              <a:rPr lang="en-US">
                <a:solidFill>
                  <a:schemeClr val="tx2"/>
                </a:solidFill>
              </a:rPr>
              <a:t>decimal price = 19.99m;</a:t>
            </a:r>
          </a:p>
          <a:p>
            <a:pPr indent="-228600">
              <a:lnSpc>
                <a:spcPct val="90000"/>
              </a:lnSpc>
              <a:spcAft>
                <a:spcPts val="600"/>
              </a:spcAft>
              <a:buFont typeface="Arial" panose="020B0604020202020204" pitchFamily="34" charset="0"/>
              <a:buChar char="•"/>
            </a:pPr>
            <a:r>
              <a:rPr lang="en-US">
                <a:solidFill>
                  <a:schemeClr val="tx2"/>
                </a:solidFill>
              </a:rPr>
              <a:t>decimal discount = 0.15m; // 15% rabatu</a:t>
            </a:r>
          </a:p>
          <a:p>
            <a:pPr indent="-228600">
              <a:lnSpc>
                <a:spcPct val="90000"/>
              </a:lnSpc>
              <a:spcAft>
                <a:spcPts val="600"/>
              </a:spcAft>
              <a:buFont typeface="Arial" panose="020B0604020202020204" pitchFamily="34" charset="0"/>
              <a:buChar char="•"/>
            </a:pPr>
            <a:r>
              <a:rPr lang="en-US">
                <a:solidFill>
                  <a:schemeClr val="tx2"/>
                </a:solidFill>
              </a:rPr>
              <a:t>decimal discountedPrice = price * (1 - discount);</a:t>
            </a:r>
          </a:p>
          <a:p>
            <a:pPr indent="-228600">
              <a:lnSpc>
                <a:spcPct val="90000"/>
              </a:lnSpc>
              <a:spcAft>
                <a:spcPts val="600"/>
              </a:spcAft>
              <a:buFont typeface="Arial" panose="020B0604020202020204" pitchFamily="34" charset="0"/>
              <a:buChar char="•"/>
            </a:pPr>
            <a:endParaRPr lang="en-US">
              <a:solidFill>
                <a:schemeClr val="tx2"/>
              </a:solidFill>
            </a:endParaRPr>
          </a:p>
          <a:p>
            <a:pPr indent="-228600">
              <a:lnSpc>
                <a:spcPct val="90000"/>
              </a:lnSpc>
              <a:spcAft>
                <a:spcPts val="600"/>
              </a:spcAft>
              <a:buFont typeface="Arial" panose="020B0604020202020204" pitchFamily="34" charset="0"/>
              <a:buChar char="•"/>
            </a:pPr>
            <a:r>
              <a:rPr lang="en-US">
                <a:solidFill>
                  <a:schemeClr val="tx2"/>
                </a:solidFill>
              </a:rPr>
              <a:t>// Typ danych - long (długie liczby całkowite)</a:t>
            </a:r>
          </a:p>
          <a:p>
            <a:pPr indent="-228600">
              <a:lnSpc>
                <a:spcPct val="90000"/>
              </a:lnSpc>
              <a:spcAft>
                <a:spcPts val="600"/>
              </a:spcAft>
              <a:buFont typeface="Arial" panose="020B0604020202020204" pitchFamily="34" charset="0"/>
              <a:buChar char="•"/>
            </a:pPr>
            <a:r>
              <a:rPr lang="en-US">
                <a:solidFill>
                  <a:schemeClr val="tx2"/>
                </a:solidFill>
              </a:rPr>
              <a:t>long population = 7800000000;</a:t>
            </a:r>
          </a:p>
          <a:p>
            <a:pPr indent="-228600">
              <a:lnSpc>
                <a:spcPct val="90000"/>
              </a:lnSpc>
              <a:spcAft>
                <a:spcPts val="600"/>
              </a:spcAft>
              <a:buFont typeface="Arial" panose="020B0604020202020204" pitchFamily="34" charset="0"/>
              <a:buChar char="•"/>
            </a:pPr>
            <a:r>
              <a:rPr lang="en-US">
                <a:solidFill>
                  <a:schemeClr val="tx2"/>
                </a:solidFill>
              </a:rPr>
              <a:t>long distance = 149600000000; // odległość od Ziemi do Słońca w metrach</a:t>
            </a:r>
          </a:p>
        </p:txBody>
      </p:sp>
    </p:spTree>
    <p:extLst>
      <p:ext uri="{BB962C8B-B14F-4D97-AF65-F5344CB8AC3E}">
        <p14:creationId xmlns:p14="http://schemas.microsoft.com/office/powerpoint/2010/main" val="1589057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68BAF7-9B70-7377-941A-DA63A91B4A2F}"/>
              </a:ext>
            </a:extLst>
          </p:cNvPr>
          <p:cNvSpPr>
            <a:spLocks noGrp="1"/>
          </p:cNvSpPr>
          <p:nvPr>
            <p:ph type="title"/>
          </p:nvPr>
        </p:nvSpPr>
        <p:spPr/>
        <p:txBody>
          <a:bodyPr/>
          <a:lstStyle/>
          <a:p>
            <a:r>
              <a:rPr lang="pl-PL" dirty="0"/>
              <a:t>Zadanie</a:t>
            </a:r>
          </a:p>
        </p:txBody>
      </p:sp>
      <p:sp>
        <p:nvSpPr>
          <p:cNvPr id="3" name="Symbol zastępczy zawartości 2">
            <a:extLst>
              <a:ext uri="{FF2B5EF4-FFF2-40B4-BE49-F238E27FC236}">
                <a16:creationId xmlns:a16="http://schemas.microsoft.com/office/drawing/2014/main" id="{46CAF0C2-780A-EA51-93A4-3EF96735BC4F}"/>
              </a:ext>
            </a:extLst>
          </p:cNvPr>
          <p:cNvSpPr>
            <a:spLocks noGrp="1"/>
          </p:cNvSpPr>
          <p:nvPr>
            <p:ph idx="1"/>
          </p:nvPr>
        </p:nvSpPr>
        <p:spPr/>
        <p:txBody>
          <a:bodyPr>
            <a:normAutofit fontScale="62500" lnSpcReduction="20000"/>
          </a:bodyPr>
          <a:lstStyle/>
          <a:p>
            <a:pPr algn="l"/>
            <a:r>
              <a:rPr lang="pl-PL" b="1" i="0" dirty="0">
                <a:solidFill>
                  <a:srgbClr val="0D0D0D"/>
                </a:solidFill>
                <a:effectLst/>
                <a:latin typeface="Söhne"/>
              </a:rPr>
              <a:t>Zadanie: Obliczenia i porównania</a:t>
            </a:r>
          </a:p>
          <a:p>
            <a:pPr algn="l"/>
            <a:r>
              <a:rPr lang="pl-PL" b="1" i="0" dirty="0">
                <a:solidFill>
                  <a:srgbClr val="0D0D0D"/>
                </a:solidFill>
                <a:effectLst/>
                <a:latin typeface="Söhne"/>
              </a:rPr>
              <a:t>Cel:</a:t>
            </a:r>
            <a:r>
              <a:rPr lang="pl-PL" b="0" i="0" dirty="0">
                <a:solidFill>
                  <a:srgbClr val="0D0D0D"/>
                </a:solidFill>
                <a:effectLst/>
                <a:latin typeface="Söhne"/>
              </a:rPr>
              <a:t> Zapoznanie się z różnymi operatorami w C# poprzez wykonanie serii operacji matematycznych i porównań.</a:t>
            </a:r>
          </a:p>
          <a:p>
            <a:pPr algn="l"/>
            <a:r>
              <a:rPr lang="pl-PL" b="1" i="0" dirty="0">
                <a:solidFill>
                  <a:srgbClr val="0D0D0D"/>
                </a:solidFill>
                <a:effectLst/>
                <a:latin typeface="Söhne"/>
              </a:rPr>
              <a:t>Zadanie do wykonania:</a:t>
            </a:r>
            <a:endParaRPr lang="pl-PL" b="0" i="0" dirty="0">
              <a:solidFill>
                <a:srgbClr val="0D0D0D"/>
              </a:solidFill>
              <a:effectLst/>
              <a:latin typeface="Söhne"/>
            </a:endParaRPr>
          </a:p>
          <a:p>
            <a:pPr algn="l">
              <a:buFont typeface="+mj-lt"/>
              <a:buAutoNum type="arabicPeriod"/>
            </a:pPr>
            <a:r>
              <a:rPr lang="pl-PL" b="0" i="0" dirty="0">
                <a:solidFill>
                  <a:srgbClr val="0D0D0D"/>
                </a:solidFill>
                <a:effectLst/>
                <a:latin typeface="Söhne"/>
              </a:rPr>
              <a:t>Utwórz zmienne typu </a:t>
            </a:r>
            <a:r>
              <a:rPr lang="pl-PL" b="0" i="0" dirty="0" err="1">
                <a:solidFill>
                  <a:srgbClr val="0D0D0D"/>
                </a:solidFill>
                <a:effectLst/>
                <a:latin typeface="Söhne"/>
              </a:rPr>
              <a:t>int</a:t>
            </a:r>
            <a:r>
              <a:rPr lang="pl-PL" b="0" i="0" dirty="0">
                <a:solidFill>
                  <a:srgbClr val="0D0D0D"/>
                </a:solidFill>
                <a:effectLst/>
                <a:latin typeface="Söhne"/>
              </a:rPr>
              <a:t> o nazwach a, b, c i przypisz im dowolne wartości liczbowe.</a:t>
            </a:r>
          </a:p>
          <a:p>
            <a:pPr algn="l">
              <a:buFont typeface="+mj-lt"/>
              <a:buAutoNum type="arabicPeriod"/>
            </a:pPr>
            <a:r>
              <a:rPr lang="pl-PL" b="0" i="0" dirty="0">
                <a:solidFill>
                  <a:srgbClr val="0D0D0D"/>
                </a:solidFill>
                <a:effectLst/>
                <a:latin typeface="Söhne"/>
              </a:rPr>
              <a:t>Użyj operatorów arytmetycznych, aby obliczyć i wyświetlić wynik:</a:t>
            </a:r>
          </a:p>
          <a:p>
            <a:pPr marL="742950" lvl="1" indent="-285750" algn="l">
              <a:buFont typeface="+mj-lt"/>
              <a:buAutoNum type="arabicPeriod"/>
            </a:pPr>
            <a:r>
              <a:rPr lang="pl-PL" b="0" i="0" dirty="0">
                <a:solidFill>
                  <a:srgbClr val="0D0D0D"/>
                </a:solidFill>
                <a:effectLst/>
                <a:latin typeface="Söhne"/>
              </a:rPr>
              <a:t>Sumy a i b.</a:t>
            </a:r>
          </a:p>
          <a:p>
            <a:pPr marL="742950" lvl="1" indent="-285750" algn="l">
              <a:buFont typeface="+mj-lt"/>
              <a:buAutoNum type="arabicPeriod"/>
            </a:pPr>
            <a:r>
              <a:rPr lang="pl-PL" b="0" i="0" dirty="0">
                <a:solidFill>
                  <a:srgbClr val="0D0D0D"/>
                </a:solidFill>
                <a:effectLst/>
                <a:latin typeface="Söhne"/>
              </a:rPr>
              <a:t>Iloczynu b i c.</a:t>
            </a:r>
          </a:p>
          <a:p>
            <a:pPr marL="742950" lvl="1" indent="-285750" algn="l">
              <a:buFont typeface="+mj-lt"/>
              <a:buAutoNum type="arabicPeriod"/>
            </a:pPr>
            <a:r>
              <a:rPr lang="pl-PL" b="0" i="0" dirty="0">
                <a:solidFill>
                  <a:srgbClr val="0D0D0D"/>
                </a:solidFill>
                <a:effectLst/>
                <a:latin typeface="Söhne"/>
              </a:rPr>
              <a:t>Różnicy między c a a.</a:t>
            </a:r>
          </a:p>
          <a:p>
            <a:pPr marL="742950" lvl="1" indent="-285750" algn="l">
              <a:buFont typeface="+mj-lt"/>
              <a:buAutoNum type="arabicPeriod"/>
            </a:pPr>
            <a:r>
              <a:rPr lang="pl-PL" b="0" i="0" dirty="0">
                <a:solidFill>
                  <a:srgbClr val="0D0D0D"/>
                </a:solidFill>
                <a:effectLst/>
                <a:latin typeface="Söhne"/>
              </a:rPr>
              <a:t>Ilorazu a przez b.</a:t>
            </a:r>
          </a:p>
          <a:p>
            <a:pPr marL="742950" lvl="1" indent="-285750" algn="l">
              <a:buFont typeface="+mj-lt"/>
              <a:buAutoNum type="arabicPeriod"/>
            </a:pPr>
            <a:r>
              <a:rPr lang="pl-PL" b="0" i="0" dirty="0">
                <a:solidFill>
                  <a:srgbClr val="0D0D0D"/>
                </a:solidFill>
                <a:effectLst/>
                <a:latin typeface="Söhne"/>
              </a:rPr>
              <a:t>Reszty z dzielenia c przez a.</a:t>
            </a:r>
          </a:p>
          <a:p>
            <a:pPr algn="l">
              <a:buFont typeface="+mj-lt"/>
              <a:buAutoNum type="arabicPeriod"/>
            </a:pPr>
            <a:r>
              <a:rPr lang="pl-PL" b="0" i="0" dirty="0">
                <a:solidFill>
                  <a:srgbClr val="0D0D0D"/>
                </a:solidFill>
                <a:effectLst/>
                <a:latin typeface="Söhne"/>
              </a:rPr>
              <a:t>Użyj operatorów porównania, aby sprawdzić:</a:t>
            </a:r>
          </a:p>
          <a:p>
            <a:pPr marL="742950" lvl="1" indent="-285750" algn="l">
              <a:buFont typeface="+mj-lt"/>
              <a:buAutoNum type="arabicPeriod"/>
            </a:pPr>
            <a:r>
              <a:rPr lang="pl-PL" b="0" i="0" dirty="0">
                <a:solidFill>
                  <a:srgbClr val="0D0D0D"/>
                </a:solidFill>
                <a:effectLst/>
                <a:latin typeface="Söhne"/>
              </a:rPr>
              <a:t>Czy a jest większe od b.</a:t>
            </a:r>
          </a:p>
          <a:p>
            <a:pPr marL="742950" lvl="1" indent="-285750" algn="l">
              <a:buFont typeface="+mj-lt"/>
              <a:buAutoNum type="arabicPeriod"/>
            </a:pPr>
            <a:r>
              <a:rPr lang="pl-PL" b="0" i="0" dirty="0">
                <a:solidFill>
                  <a:srgbClr val="0D0D0D"/>
                </a:solidFill>
                <a:effectLst/>
                <a:latin typeface="Söhne"/>
              </a:rPr>
              <a:t>Czy b jest równe c.</a:t>
            </a:r>
          </a:p>
          <a:p>
            <a:pPr marL="742950" lvl="1" indent="-285750" algn="l">
              <a:buFont typeface="+mj-lt"/>
              <a:buAutoNum type="arabicPeriod"/>
            </a:pPr>
            <a:r>
              <a:rPr lang="pl-PL" b="0" i="0" dirty="0">
                <a:solidFill>
                  <a:srgbClr val="0D0D0D"/>
                </a:solidFill>
                <a:effectLst/>
                <a:latin typeface="Söhne"/>
              </a:rPr>
              <a:t>Czy a plus b jest większe lub równe c.</a:t>
            </a:r>
          </a:p>
          <a:p>
            <a:pPr algn="l">
              <a:buFont typeface="+mj-lt"/>
              <a:buAutoNum type="arabicPeriod"/>
            </a:pPr>
            <a:r>
              <a:rPr lang="pl-PL" b="0" i="0" dirty="0">
                <a:solidFill>
                  <a:srgbClr val="0D0D0D"/>
                </a:solidFill>
                <a:effectLst/>
                <a:latin typeface="Söhne"/>
              </a:rPr>
              <a:t>Wyświetl wyniki tych operacji na konsoli.</a:t>
            </a:r>
          </a:p>
          <a:p>
            <a:pPr marL="0" indent="0">
              <a:buNone/>
            </a:pPr>
            <a:endParaRPr lang="pl-PL" dirty="0"/>
          </a:p>
        </p:txBody>
      </p:sp>
    </p:spTree>
    <p:extLst>
      <p:ext uri="{BB962C8B-B14F-4D97-AF65-F5344CB8AC3E}">
        <p14:creationId xmlns:p14="http://schemas.microsoft.com/office/powerpoint/2010/main" val="1565984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A8B0A9-54AA-C9BA-AB8F-5D49543C613D}"/>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86D87DE0-8F1A-DD76-BC46-D122CDD1A1C1}"/>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sz="3400" kern="1200" dirty="0" err="1">
                <a:solidFill>
                  <a:schemeClr val="tx1"/>
                </a:solidFill>
                <a:latin typeface="+mj-lt"/>
                <a:ea typeface="+mj-ea"/>
                <a:cs typeface="+mj-cs"/>
              </a:rPr>
              <a:t>Podstawy</a:t>
            </a:r>
            <a:r>
              <a:rPr lang="en-US" sz="3400" kern="1200" dirty="0">
                <a:solidFill>
                  <a:schemeClr val="tx1"/>
                </a:solidFill>
                <a:latin typeface="+mj-lt"/>
                <a:ea typeface="+mj-ea"/>
                <a:cs typeface="+mj-cs"/>
              </a:rPr>
              <a:t> </a:t>
            </a:r>
            <a:r>
              <a:rPr lang="en-US" sz="3400" kern="1200" dirty="0" err="1">
                <a:solidFill>
                  <a:schemeClr val="tx1"/>
                </a:solidFill>
                <a:latin typeface="+mj-lt"/>
                <a:ea typeface="+mj-ea"/>
                <a:cs typeface="+mj-cs"/>
              </a:rPr>
              <a:t>języka</a:t>
            </a:r>
            <a:r>
              <a:rPr lang="en-US" sz="3400" kern="1200" dirty="0">
                <a:solidFill>
                  <a:schemeClr val="tx1"/>
                </a:solidFill>
                <a:latin typeface="+mj-lt"/>
                <a:ea typeface="+mj-ea"/>
                <a:cs typeface="+mj-cs"/>
              </a:rPr>
              <a:t> C# - </a:t>
            </a:r>
            <a:r>
              <a:rPr lang="en-US" sz="3400" b="1" i="0" kern="1200" dirty="0" err="1">
                <a:solidFill>
                  <a:schemeClr val="tx1"/>
                </a:solidFill>
                <a:effectLst/>
                <a:latin typeface="+mj-lt"/>
                <a:ea typeface="+mj-ea"/>
                <a:cs typeface="+mj-cs"/>
              </a:rPr>
              <a:t>Użycie</a:t>
            </a:r>
            <a:r>
              <a:rPr lang="en-US" sz="3400" b="1" i="0" kern="1200" dirty="0">
                <a:solidFill>
                  <a:schemeClr val="tx1"/>
                </a:solidFill>
                <a:effectLst/>
                <a:latin typeface="+mj-lt"/>
                <a:ea typeface="+mj-ea"/>
                <a:cs typeface="+mj-cs"/>
              </a:rPr>
              <a:t> </a:t>
            </a:r>
            <a:r>
              <a:rPr lang="en-US" sz="3400" b="1" i="0" kern="1200" dirty="0" err="1">
                <a:solidFill>
                  <a:schemeClr val="tx1"/>
                </a:solidFill>
                <a:effectLst/>
                <a:latin typeface="+mj-lt"/>
                <a:ea typeface="+mj-ea"/>
                <a:cs typeface="+mj-cs"/>
              </a:rPr>
              <a:t>zmiennych</a:t>
            </a:r>
            <a:r>
              <a:rPr lang="en-US" sz="3400" b="1" i="0" kern="1200" dirty="0">
                <a:solidFill>
                  <a:schemeClr val="tx1"/>
                </a:solidFill>
                <a:effectLst/>
                <a:latin typeface="+mj-lt"/>
                <a:ea typeface="+mj-ea"/>
                <a:cs typeface="+mj-cs"/>
              </a:rPr>
              <a:t> </a:t>
            </a:r>
            <a:r>
              <a:rPr lang="en-US" sz="3400" b="1" i="0" kern="1200" dirty="0" err="1">
                <a:solidFill>
                  <a:schemeClr val="tx1"/>
                </a:solidFill>
                <a:effectLst/>
                <a:latin typeface="+mj-lt"/>
                <a:ea typeface="+mj-ea"/>
                <a:cs typeface="+mj-cs"/>
              </a:rPr>
              <a:t>i</a:t>
            </a:r>
            <a:r>
              <a:rPr lang="en-US" sz="3400" b="1" i="0" kern="1200" dirty="0">
                <a:solidFill>
                  <a:schemeClr val="tx1"/>
                </a:solidFill>
                <a:effectLst/>
                <a:latin typeface="+mj-lt"/>
                <a:ea typeface="+mj-ea"/>
                <a:cs typeface="+mj-cs"/>
              </a:rPr>
              <a:t> </a:t>
            </a:r>
            <a:r>
              <a:rPr lang="en-US" sz="3400" b="1" i="0" kern="1200" dirty="0" err="1">
                <a:solidFill>
                  <a:schemeClr val="tx1"/>
                </a:solidFill>
                <a:effectLst/>
                <a:latin typeface="+mj-lt"/>
                <a:ea typeface="+mj-ea"/>
                <a:cs typeface="+mj-cs"/>
              </a:rPr>
              <a:t>operatorów</a:t>
            </a:r>
            <a:r>
              <a:rPr lang="en-US" sz="3400" b="1" i="0" kern="1200" dirty="0">
                <a:solidFill>
                  <a:schemeClr val="tx1"/>
                </a:solidFill>
                <a:effectLst/>
                <a:latin typeface="+mj-lt"/>
                <a:ea typeface="+mj-ea"/>
                <a:cs typeface="+mj-cs"/>
              </a:rPr>
              <a:t> w </a:t>
            </a:r>
            <a:r>
              <a:rPr lang="en-US" sz="3400" b="1" i="0" kern="1200" dirty="0" err="1">
                <a:solidFill>
                  <a:schemeClr val="tx1"/>
                </a:solidFill>
                <a:effectLst/>
                <a:latin typeface="+mj-lt"/>
                <a:ea typeface="+mj-ea"/>
                <a:cs typeface="+mj-cs"/>
              </a:rPr>
              <a:t>praktyce</a:t>
            </a:r>
            <a:r>
              <a:rPr lang="en-US" sz="3400" b="1" i="0" kern="1200" dirty="0">
                <a:solidFill>
                  <a:schemeClr val="tx1"/>
                </a:solidFill>
                <a:effectLst/>
                <a:latin typeface="+mj-lt"/>
                <a:ea typeface="+mj-ea"/>
                <a:cs typeface="+mj-cs"/>
              </a:rPr>
              <a:t>:</a:t>
            </a:r>
            <a:br>
              <a:rPr lang="en-US" sz="3400" b="1" i="0" kern="1200" dirty="0">
                <a:solidFill>
                  <a:schemeClr val="tx1"/>
                </a:solidFill>
                <a:effectLst/>
                <a:latin typeface="+mj-lt"/>
                <a:ea typeface="+mj-ea"/>
                <a:cs typeface="+mj-cs"/>
              </a:rPr>
            </a:br>
            <a:endParaRPr lang="en-US" sz="3400" kern="1200" dirty="0">
              <a:solidFill>
                <a:schemeClr val="tx1"/>
              </a:solidFill>
              <a:latin typeface="+mj-lt"/>
              <a:ea typeface="+mj-ea"/>
              <a:cs typeface="+mj-cs"/>
            </a:endParaRPr>
          </a:p>
        </p:txBody>
      </p:sp>
      <p:sp>
        <p:nvSpPr>
          <p:cNvPr id="4" name="pole tekstowe 3">
            <a:extLst>
              <a:ext uri="{FF2B5EF4-FFF2-40B4-BE49-F238E27FC236}">
                <a16:creationId xmlns:a16="http://schemas.microsoft.com/office/drawing/2014/main" id="{908410BB-4902-86FB-C9FC-7B18DE7D7014}"/>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a:t>// Operatory inkrementacji i dekrementacji</a:t>
            </a:r>
          </a:p>
          <a:p>
            <a:pPr indent="-228600">
              <a:lnSpc>
                <a:spcPct val="90000"/>
              </a:lnSpc>
              <a:spcAft>
                <a:spcPts val="600"/>
              </a:spcAft>
              <a:buFont typeface="Arial" panose="020B0604020202020204" pitchFamily="34" charset="0"/>
              <a:buChar char="•"/>
            </a:pPr>
            <a:r>
              <a:rPr lang="en-US" sz="1500"/>
              <a:t>int count = 10;</a:t>
            </a:r>
          </a:p>
          <a:p>
            <a:pPr indent="-228600">
              <a:lnSpc>
                <a:spcPct val="90000"/>
              </a:lnSpc>
              <a:spcAft>
                <a:spcPts val="600"/>
              </a:spcAft>
              <a:buFont typeface="Arial" panose="020B0604020202020204" pitchFamily="34" charset="0"/>
              <a:buChar char="•"/>
            </a:pPr>
            <a:r>
              <a:rPr lang="en-US" sz="1500"/>
              <a:t>count++; // Zwiększa wartość zmiennej count o 1 (teraz count = 11)</a:t>
            </a:r>
          </a:p>
          <a:p>
            <a:pPr indent="-228600">
              <a:lnSpc>
                <a:spcPct val="90000"/>
              </a:lnSpc>
              <a:spcAft>
                <a:spcPts val="600"/>
              </a:spcAft>
              <a:buFont typeface="Arial" panose="020B0604020202020204" pitchFamily="34" charset="0"/>
              <a:buChar char="•"/>
            </a:pPr>
            <a:r>
              <a:rPr lang="en-US" sz="1500"/>
              <a:t>count--; // Zmniejsza wartość zmiennej count o 1 (teraz count = 10)</a:t>
            </a:r>
          </a:p>
          <a:p>
            <a:pPr indent="-228600">
              <a:lnSpc>
                <a:spcPct val="90000"/>
              </a:lnSpc>
              <a:spcAft>
                <a:spcPts val="600"/>
              </a:spcAft>
              <a:buFont typeface="Arial" panose="020B0604020202020204" pitchFamily="34" charset="0"/>
              <a:buChar char="•"/>
            </a:pPr>
            <a:endParaRPr lang="en-US" sz="1500"/>
          </a:p>
          <a:p>
            <a:pPr indent="-228600">
              <a:lnSpc>
                <a:spcPct val="90000"/>
              </a:lnSpc>
              <a:spcAft>
                <a:spcPts val="600"/>
              </a:spcAft>
              <a:buFont typeface="Arial" panose="020B0604020202020204" pitchFamily="34" charset="0"/>
              <a:buChar char="•"/>
            </a:pPr>
            <a:r>
              <a:rPr lang="en-US" sz="1500"/>
              <a:t>// Operatory przypisania</a:t>
            </a:r>
          </a:p>
          <a:p>
            <a:pPr indent="-228600">
              <a:lnSpc>
                <a:spcPct val="90000"/>
              </a:lnSpc>
              <a:spcAft>
                <a:spcPts val="600"/>
              </a:spcAft>
              <a:buFont typeface="Arial" panose="020B0604020202020204" pitchFamily="34" charset="0"/>
              <a:buChar char="•"/>
            </a:pPr>
            <a:r>
              <a:rPr lang="en-US" sz="1500"/>
              <a:t>int x = 5;</a:t>
            </a:r>
          </a:p>
          <a:p>
            <a:pPr indent="-228600">
              <a:lnSpc>
                <a:spcPct val="90000"/>
              </a:lnSpc>
              <a:spcAft>
                <a:spcPts val="600"/>
              </a:spcAft>
              <a:buFont typeface="Arial" panose="020B0604020202020204" pitchFamily="34" charset="0"/>
              <a:buChar char="•"/>
            </a:pPr>
            <a:r>
              <a:rPr lang="en-US" sz="1500"/>
              <a:t>x += 10; // To samo co x = x + 10; teraz x = 15</a:t>
            </a:r>
          </a:p>
          <a:p>
            <a:pPr indent="-228600">
              <a:lnSpc>
                <a:spcPct val="90000"/>
              </a:lnSpc>
              <a:spcAft>
                <a:spcPts val="600"/>
              </a:spcAft>
              <a:buFont typeface="Arial" panose="020B0604020202020204" pitchFamily="34" charset="0"/>
              <a:buChar char="•"/>
            </a:pPr>
            <a:r>
              <a:rPr lang="en-US" sz="1500"/>
              <a:t>x *= 3; // To samo co x = x * 3; teraz x = 45</a:t>
            </a:r>
          </a:p>
          <a:p>
            <a:pPr indent="-228600">
              <a:lnSpc>
                <a:spcPct val="90000"/>
              </a:lnSpc>
              <a:spcAft>
                <a:spcPts val="600"/>
              </a:spcAft>
              <a:buFont typeface="Arial" panose="020B0604020202020204" pitchFamily="34" charset="0"/>
              <a:buChar char="•"/>
            </a:pPr>
            <a:r>
              <a:rPr lang="en-US" sz="1500"/>
              <a:t>x /= 9; // To samo co x = x / 9; teraz x = 5</a:t>
            </a:r>
          </a:p>
          <a:p>
            <a:pPr indent="-228600">
              <a:lnSpc>
                <a:spcPct val="90000"/>
              </a:lnSpc>
              <a:spcAft>
                <a:spcPts val="600"/>
              </a:spcAft>
              <a:buFont typeface="Arial" panose="020B0604020202020204" pitchFamily="34" charset="0"/>
              <a:buChar char="•"/>
            </a:pPr>
            <a:endParaRPr lang="en-US" sz="15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047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C15273-88F5-13AD-EC61-7949EB80C71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5E696FC9-0808-C431-1784-5ED1A9C33FAB}"/>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sz="3400" kern="1200">
                <a:solidFill>
                  <a:schemeClr val="tx1"/>
                </a:solidFill>
                <a:latin typeface="+mj-lt"/>
                <a:ea typeface="+mj-ea"/>
                <a:cs typeface="+mj-cs"/>
              </a:rPr>
              <a:t>Podstawy języka C# - </a:t>
            </a:r>
            <a:r>
              <a:rPr lang="en-US" sz="3400" b="1" i="0" kern="1200">
                <a:solidFill>
                  <a:schemeClr val="tx1"/>
                </a:solidFill>
                <a:effectLst/>
                <a:latin typeface="+mj-lt"/>
                <a:ea typeface="+mj-ea"/>
                <a:cs typeface="+mj-cs"/>
              </a:rPr>
              <a:t>Użycie zmiennych i operatorów w praktyce:</a:t>
            </a:r>
            <a:br>
              <a:rPr lang="en-US" sz="3400" b="1" i="0" kern="1200">
                <a:solidFill>
                  <a:schemeClr val="tx1"/>
                </a:solidFill>
                <a:effectLst/>
                <a:latin typeface="+mj-lt"/>
                <a:ea typeface="+mj-ea"/>
                <a:cs typeface="+mj-cs"/>
              </a:rPr>
            </a:br>
            <a:endParaRPr lang="en-US" sz="3400" kern="1200">
              <a:solidFill>
                <a:schemeClr val="tx1"/>
              </a:solidFill>
              <a:latin typeface="+mj-lt"/>
              <a:ea typeface="+mj-ea"/>
              <a:cs typeface="+mj-cs"/>
            </a:endParaRPr>
          </a:p>
        </p:txBody>
      </p:sp>
      <p:sp>
        <p:nvSpPr>
          <p:cNvPr id="4" name="pole tekstowe 3">
            <a:extLst>
              <a:ext uri="{FF2B5EF4-FFF2-40B4-BE49-F238E27FC236}">
                <a16:creationId xmlns:a16="http://schemas.microsoft.com/office/drawing/2014/main" id="{9AAAC96A-6045-B00C-2D0E-A0DFFFC0A1A2}"/>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a:t>// Operatory bitowe</a:t>
            </a:r>
          </a:p>
          <a:p>
            <a:pPr indent="-228600">
              <a:lnSpc>
                <a:spcPct val="90000"/>
              </a:lnSpc>
              <a:spcAft>
                <a:spcPts val="600"/>
              </a:spcAft>
              <a:buFont typeface="Arial" panose="020B0604020202020204" pitchFamily="34" charset="0"/>
              <a:buChar char="•"/>
            </a:pPr>
            <a:r>
              <a:rPr lang="en-US" sz="1700"/>
              <a:t>int a = 60; // 0011 1100 w binarne</a:t>
            </a:r>
          </a:p>
          <a:p>
            <a:pPr indent="-228600">
              <a:lnSpc>
                <a:spcPct val="90000"/>
              </a:lnSpc>
              <a:spcAft>
                <a:spcPts val="600"/>
              </a:spcAft>
              <a:buFont typeface="Arial" panose="020B0604020202020204" pitchFamily="34" charset="0"/>
              <a:buChar char="•"/>
            </a:pPr>
            <a:r>
              <a:rPr lang="en-US" sz="1700"/>
              <a:t>int b = 13; // 0000 1101 w binarne</a:t>
            </a:r>
          </a:p>
          <a:p>
            <a:pPr indent="-228600">
              <a:lnSpc>
                <a:spcPct val="90000"/>
              </a:lnSpc>
              <a:spcAft>
                <a:spcPts val="600"/>
              </a:spcAft>
              <a:buFont typeface="Arial" panose="020B0604020202020204" pitchFamily="34" charset="0"/>
              <a:buChar char="•"/>
            </a:pPr>
            <a:r>
              <a:rPr lang="en-US" sz="1700"/>
              <a:t>int c = a &amp; b; // Operator AND bitowy, c = 12, czyli 0000 1100 w binarne</a:t>
            </a:r>
          </a:p>
          <a:p>
            <a:pPr indent="-228600">
              <a:lnSpc>
                <a:spcPct val="90000"/>
              </a:lnSpc>
              <a:spcAft>
                <a:spcPts val="600"/>
              </a:spcAft>
              <a:buFont typeface="Arial" panose="020B0604020202020204" pitchFamily="34" charset="0"/>
              <a:buChar char="•"/>
            </a:pPr>
            <a:r>
              <a:rPr lang="en-US" sz="1700"/>
              <a:t>int d = a | b; // Operator OR bitowy, d = 61, czyli 0011 1101 w binarne</a:t>
            </a:r>
          </a:p>
          <a:p>
            <a:pPr indent="-228600">
              <a:lnSpc>
                <a:spcPct val="90000"/>
              </a:lnSpc>
              <a:spcAft>
                <a:spcPts val="600"/>
              </a:spcAft>
              <a:buFont typeface="Arial" panose="020B0604020202020204" pitchFamily="34" charset="0"/>
              <a:buChar char="•"/>
            </a:pPr>
            <a:r>
              <a:rPr lang="en-US" sz="1700"/>
              <a:t>int e = a ^ b; // Operator XOR bitowy, e = 49, czyli 0011 0001 w binarne</a:t>
            </a:r>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r>
              <a:rPr lang="en-US" sz="1700"/>
              <a:t>// Operatory warunkowe</a:t>
            </a:r>
          </a:p>
          <a:p>
            <a:pPr indent="-228600">
              <a:lnSpc>
                <a:spcPct val="90000"/>
              </a:lnSpc>
              <a:spcAft>
                <a:spcPts val="600"/>
              </a:spcAft>
              <a:buFont typeface="Arial" panose="020B0604020202020204" pitchFamily="34" charset="0"/>
              <a:buChar char="•"/>
            </a:pPr>
            <a:r>
              <a:rPr lang="en-US" sz="1700"/>
              <a:t>bool isTeenager = age &gt; 12 &amp;&amp; age &lt; 20; // Sprawdzenie, czy wiek znajduje się w przedziale od 13 do 19</a:t>
            </a:r>
          </a:p>
          <a:p>
            <a:pPr indent="-228600">
              <a:lnSpc>
                <a:spcPct val="90000"/>
              </a:lnSpc>
              <a:spcAft>
                <a:spcPts val="600"/>
              </a:spcAft>
              <a:buFont typeface="Arial" panose="020B0604020202020204" pitchFamily="34" charset="0"/>
              <a:buChar char="•"/>
            </a:pPr>
            <a:r>
              <a:rPr lang="en-US" sz="1700"/>
              <a:t>string message = isAdult ? "You are an adult." : "You are not an adult."; // Operator warunkowy (ternary)</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938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51ADFD-91C8-4CF3-82E5-F7B958DF1DC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AEB5B113-8787-7AA7-2974-8556E48BA302}"/>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sz="3400" kern="1200">
                <a:solidFill>
                  <a:schemeClr val="tx1"/>
                </a:solidFill>
                <a:latin typeface="+mj-lt"/>
                <a:ea typeface="+mj-ea"/>
                <a:cs typeface="+mj-cs"/>
              </a:rPr>
              <a:t>Podstawy języka C# - </a:t>
            </a:r>
            <a:r>
              <a:rPr lang="en-US" sz="3400" b="1" i="0" kern="1200">
                <a:solidFill>
                  <a:schemeClr val="tx1"/>
                </a:solidFill>
                <a:effectLst/>
                <a:latin typeface="+mj-lt"/>
                <a:ea typeface="+mj-ea"/>
                <a:cs typeface="+mj-cs"/>
              </a:rPr>
              <a:t>Użycie zmiennych i operatorów w praktyce:</a:t>
            </a:r>
            <a:br>
              <a:rPr lang="en-US" sz="3400" b="1" i="0" kern="1200">
                <a:solidFill>
                  <a:schemeClr val="tx1"/>
                </a:solidFill>
                <a:effectLst/>
                <a:latin typeface="+mj-lt"/>
                <a:ea typeface="+mj-ea"/>
                <a:cs typeface="+mj-cs"/>
              </a:rPr>
            </a:br>
            <a:endParaRPr lang="en-US" sz="3400" kern="1200">
              <a:solidFill>
                <a:schemeClr val="tx1"/>
              </a:solidFill>
              <a:latin typeface="+mj-lt"/>
              <a:ea typeface="+mj-ea"/>
              <a:cs typeface="+mj-cs"/>
            </a:endParaRPr>
          </a:p>
        </p:txBody>
      </p:sp>
      <p:sp>
        <p:nvSpPr>
          <p:cNvPr id="4" name="pole tekstowe 3">
            <a:extLst>
              <a:ext uri="{FF2B5EF4-FFF2-40B4-BE49-F238E27FC236}">
                <a16:creationId xmlns:a16="http://schemas.microsoft.com/office/drawing/2014/main" id="{314E6E1D-B540-1E0B-2838-0B4397849091}"/>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100"/>
              <a:t>// Obliczanie BMI (Body Mass Index)</a:t>
            </a:r>
          </a:p>
          <a:p>
            <a:pPr indent="-228600">
              <a:lnSpc>
                <a:spcPct val="90000"/>
              </a:lnSpc>
              <a:spcAft>
                <a:spcPts val="600"/>
              </a:spcAft>
              <a:buFont typeface="Arial" panose="020B0604020202020204" pitchFamily="34" charset="0"/>
              <a:buChar char="•"/>
            </a:pPr>
            <a:r>
              <a:rPr lang="en-US" sz="1100"/>
              <a:t>double weight = 70; // waga w kilogramach</a:t>
            </a:r>
          </a:p>
          <a:p>
            <a:pPr indent="-228600">
              <a:lnSpc>
                <a:spcPct val="90000"/>
              </a:lnSpc>
              <a:spcAft>
                <a:spcPts val="600"/>
              </a:spcAft>
              <a:buFont typeface="Arial" panose="020B0604020202020204" pitchFamily="34" charset="0"/>
              <a:buChar char="•"/>
            </a:pPr>
            <a:r>
              <a:rPr lang="en-US" sz="1100"/>
              <a:t>double heightInMeters = 1.75; // wzrost w metrach</a:t>
            </a:r>
          </a:p>
          <a:p>
            <a:pPr indent="-228600">
              <a:lnSpc>
                <a:spcPct val="90000"/>
              </a:lnSpc>
              <a:spcAft>
                <a:spcPts val="600"/>
              </a:spcAft>
              <a:buFont typeface="Arial" panose="020B0604020202020204" pitchFamily="34" charset="0"/>
              <a:buChar char="•"/>
            </a:pPr>
            <a:r>
              <a:rPr lang="en-US" sz="1100"/>
              <a:t>double bmi = weight / (heightInMeters * heightInMeters);</a:t>
            </a:r>
          </a:p>
          <a:p>
            <a:pPr indent="-228600">
              <a:lnSpc>
                <a:spcPct val="90000"/>
              </a:lnSpc>
              <a:spcAft>
                <a:spcPts val="600"/>
              </a:spcAft>
              <a:buFont typeface="Arial" panose="020B0604020202020204" pitchFamily="34" charset="0"/>
              <a:buChar char="•"/>
            </a:pPr>
            <a:endParaRPr lang="en-US" sz="1100"/>
          </a:p>
          <a:p>
            <a:pPr indent="-228600">
              <a:lnSpc>
                <a:spcPct val="90000"/>
              </a:lnSpc>
              <a:spcAft>
                <a:spcPts val="600"/>
              </a:spcAft>
              <a:buFont typeface="Arial" panose="020B0604020202020204" pitchFamily="34" charset="0"/>
              <a:buChar char="•"/>
            </a:pPr>
            <a:r>
              <a:rPr lang="en-US" sz="1100"/>
              <a:t>// Sprawdzenie, czy liczba jest parzysta</a:t>
            </a:r>
          </a:p>
          <a:p>
            <a:pPr indent="-228600">
              <a:lnSpc>
                <a:spcPct val="90000"/>
              </a:lnSpc>
              <a:spcAft>
                <a:spcPts val="600"/>
              </a:spcAft>
              <a:buFont typeface="Arial" panose="020B0604020202020204" pitchFamily="34" charset="0"/>
              <a:buChar char="•"/>
            </a:pPr>
            <a:r>
              <a:rPr lang="en-US" sz="1100"/>
              <a:t>int number = 42;</a:t>
            </a:r>
          </a:p>
          <a:p>
            <a:pPr indent="-228600">
              <a:lnSpc>
                <a:spcPct val="90000"/>
              </a:lnSpc>
              <a:spcAft>
                <a:spcPts val="600"/>
              </a:spcAft>
              <a:buFont typeface="Arial" panose="020B0604020202020204" pitchFamily="34" charset="0"/>
              <a:buChar char="•"/>
            </a:pPr>
            <a:r>
              <a:rPr lang="en-US" sz="1100"/>
              <a:t>bool isEven = number % 2 == 0;</a:t>
            </a:r>
          </a:p>
          <a:p>
            <a:pPr indent="-228600">
              <a:lnSpc>
                <a:spcPct val="90000"/>
              </a:lnSpc>
              <a:spcAft>
                <a:spcPts val="600"/>
              </a:spcAft>
              <a:buFont typeface="Arial" panose="020B0604020202020204" pitchFamily="34" charset="0"/>
              <a:buChar char="•"/>
            </a:pPr>
            <a:endParaRPr lang="en-US" sz="1100"/>
          </a:p>
          <a:p>
            <a:pPr indent="-228600">
              <a:lnSpc>
                <a:spcPct val="90000"/>
              </a:lnSpc>
              <a:spcAft>
                <a:spcPts val="600"/>
              </a:spcAft>
              <a:buFont typeface="Arial" panose="020B0604020202020204" pitchFamily="34" charset="0"/>
              <a:buChar char="•"/>
            </a:pPr>
            <a:r>
              <a:rPr lang="en-US" sz="1100"/>
              <a:t>// Obliczanie ceny po podatku</a:t>
            </a:r>
          </a:p>
          <a:p>
            <a:pPr indent="-228600">
              <a:lnSpc>
                <a:spcPct val="90000"/>
              </a:lnSpc>
              <a:spcAft>
                <a:spcPts val="600"/>
              </a:spcAft>
              <a:buFont typeface="Arial" panose="020B0604020202020204" pitchFamily="34" charset="0"/>
              <a:buChar char="•"/>
            </a:pPr>
            <a:r>
              <a:rPr lang="en-US" sz="1100"/>
              <a:t>decimal taxRate = 0.23m; // 23% VAT</a:t>
            </a:r>
          </a:p>
          <a:p>
            <a:pPr indent="-228600">
              <a:lnSpc>
                <a:spcPct val="90000"/>
              </a:lnSpc>
              <a:spcAft>
                <a:spcPts val="600"/>
              </a:spcAft>
              <a:buFont typeface="Arial" panose="020B0604020202020204" pitchFamily="34" charset="0"/>
              <a:buChar char="•"/>
            </a:pPr>
            <a:r>
              <a:rPr lang="en-US" sz="1100"/>
              <a:t>decimal priceBeforeTax = 100.00m;</a:t>
            </a:r>
          </a:p>
          <a:p>
            <a:pPr indent="-228600">
              <a:lnSpc>
                <a:spcPct val="90000"/>
              </a:lnSpc>
              <a:spcAft>
                <a:spcPts val="600"/>
              </a:spcAft>
              <a:buFont typeface="Arial" panose="020B0604020202020204" pitchFamily="34" charset="0"/>
              <a:buChar char="•"/>
            </a:pPr>
            <a:r>
              <a:rPr lang="en-US" sz="1100"/>
              <a:t>decimal totalCost = priceBeforeTax * (1 + taxRate);</a:t>
            </a:r>
          </a:p>
          <a:p>
            <a:pPr indent="-228600">
              <a:lnSpc>
                <a:spcPct val="90000"/>
              </a:lnSpc>
              <a:spcAft>
                <a:spcPts val="600"/>
              </a:spcAft>
              <a:buFont typeface="Arial" panose="020B0604020202020204" pitchFamily="34" charset="0"/>
              <a:buChar char="•"/>
            </a:pPr>
            <a:endParaRPr lang="en-US" sz="11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4814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C6C48D9F-EEB2-D9F7-5C77-2A3BFB5D8EA2}"/>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sz="3700" kern="1200">
                <a:solidFill>
                  <a:schemeClr val="tx1"/>
                </a:solidFill>
                <a:latin typeface="+mj-lt"/>
                <a:ea typeface="+mj-ea"/>
                <a:cs typeface="+mj-cs"/>
              </a:rPr>
              <a:t>Podstawy języka C# - </a:t>
            </a:r>
            <a:r>
              <a:rPr lang="en-US" sz="3700" b="0" i="0" kern="1200">
                <a:solidFill>
                  <a:schemeClr val="tx1"/>
                </a:solidFill>
                <a:effectLst/>
                <a:latin typeface="+mj-lt"/>
                <a:ea typeface="+mj-ea"/>
                <a:cs typeface="+mj-cs"/>
              </a:rPr>
              <a:t>Struktury sterujące: instrukcje warunkowe (if, switch), pętle (for, while, do-while).</a:t>
            </a:r>
            <a:endParaRPr lang="en-US" sz="3700" kern="1200">
              <a:solidFill>
                <a:schemeClr val="tx1"/>
              </a:solidFill>
              <a:latin typeface="+mj-lt"/>
              <a:ea typeface="+mj-ea"/>
              <a:cs typeface="+mj-cs"/>
            </a:endParaRPr>
          </a:p>
        </p:txBody>
      </p:sp>
      <p:sp>
        <p:nvSpPr>
          <p:cNvPr id="5" name="pole tekstowe 4">
            <a:extLst>
              <a:ext uri="{FF2B5EF4-FFF2-40B4-BE49-F238E27FC236}">
                <a16:creationId xmlns:a16="http://schemas.microsoft.com/office/drawing/2014/main" id="{B546FED1-F9F3-F629-F637-81DBA69EFF06}"/>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a:t>int age = 20;</a:t>
            </a:r>
          </a:p>
          <a:p>
            <a:pPr indent="-228600">
              <a:lnSpc>
                <a:spcPct val="90000"/>
              </a:lnSpc>
              <a:spcAft>
                <a:spcPts val="600"/>
              </a:spcAft>
              <a:buFont typeface="Arial" panose="020B0604020202020204" pitchFamily="34" charset="0"/>
              <a:buChar char="•"/>
            </a:pPr>
            <a:r>
              <a:rPr lang="en-US" sz="2400"/>
              <a:t>if (age &gt;= 18) {</a:t>
            </a:r>
          </a:p>
          <a:p>
            <a:pPr indent="-228600">
              <a:lnSpc>
                <a:spcPct val="90000"/>
              </a:lnSpc>
              <a:spcAft>
                <a:spcPts val="600"/>
              </a:spcAft>
              <a:buFont typeface="Arial" panose="020B0604020202020204" pitchFamily="34" charset="0"/>
              <a:buChar char="•"/>
            </a:pPr>
            <a:r>
              <a:rPr lang="en-US" sz="2400"/>
              <a:t>    Console.WriteLine("You are an adult.");</a:t>
            </a:r>
          </a:p>
          <a:p>
            <a:pPr indent="-228600">
              <a:lnSpc>
                <a:spcPct val="90000"/>
              </a:lnSpc>
              <a:spcAft>
                <a:spcPts val="600"/>
              </a:spcAft>
              <a:buFont typeface="Arial" panose="020B0604020202020204" pitchFamily="34" charset="0"/>
              <a:buChar char="•"/>
            </a:pPr>
            <a:r>
              <a:rPr lang="en-US" sz="2400"/>
              <a:t>} else {</a:t>
            </a:r>
          </a:p>
          <a:p>
            <a:pPr indent="-228600">
              <a:lnSpc>
                <a:spcPct val="90000"/>
              </a:lnSpc>
              <a:spcAft>
                <a:spcPts val="600"/>
              </a:spcAft>
              <a:buFont typeface="Arial" panose="020B0604020202020204" pitchFamily="34" charset="0"/>
              <a:buChar char="•"/>
            </a:pPr>
            <a:r>
              <a:rPr lang="en-US" sz="2400"/>
              <a:t>    Console.WriteLine("You are not an adult.");</a:t>
            </a:r>
          </a:p>
          <a:p>
            <a:pPr indent="-228600">
              <a:lnSpc>
                <a:spcPct val="90000"/>
              </a:lnSpc>
              <a:spcAft>
                <a:spcPts val="600"/>
              </a:spcAft>
              <a:buFont typeface="Arial" panose="020B0604020202020204" pitchFamily="34" charset="0"/>
              <a:buChar char="•"/>
            </a:pPr>
            <a:r>
              <a:rPr lang="en-US" sz="2400"/>
              <a:t>}</a:t>
            </a:r>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850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7E847B-A1F8-F1F4-9D5B-288B301AB97E}"/>
            </a:ext>
          </a:extLst>
        </p:cNvPr>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0">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22" name="Rectangle 11">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12">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4" name="Rectangle 14">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6">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99D153FF-675F-B8D9-76AF-0DF8932D7240}"/>
              </a:ext>
            </a:extLst>
          </p:cNvPr>
          <p:cNvSpPr>
            <a:spLocks noGrp="1"/>
          </p:cNvSpPr>
          <p:nvPr>
            <p:ph type="title"/>
          </p:nvPr>
        </p:nvSpPr>
        <p:spPr>
          <a:xfrm>
            <a:off x="1153618" y="1239927"/>
            <a:ext cx="4008586" cy="4680583"/>
          </a:xfrm>
        </p:spPr>
        <p:txBody>
          <a:bodyPr vert="horz" lIns="91440" tIns="45720" rIns="91440" bIns="45720" rtlCol="0" anchor="ctr">
            <a:normAutofit/>
          </a:bodyPr>
          <a:lstStyle/>
          <a:p>
            <a:r>
              <a:rPr lang="en-US" sz="4000" kern="1200">
                <a:solidFill>
                  <a:schemeClr val="tx1"/>
                </a:solidFill>
                <a:latin typeface="+mj-lt"/>
                <a:ea typeface="+mj-ea"/>
                <a:cs typeface="+mj-cs"/>
              </a:rPr>
              <a:t>Podstawy języka C# - </a:t>
            </a:r>
            <a:r>
              <a:rPr lang="en-US" sz="4000" b="0" i="0" kern="1200">
                <a:solidFill>
                  <a:schemeClr val="tx1"/>
                </a:solidFill>
                <a:effectLst/>
                <a:latin typeface="+mj-lt"/>
                <a:ea typeface="+mj-ea"/>
                <a:cs typeface="+mj-cs"/>
              </a:rPr>
              <a:t>Struktury sterujące: instrukcje warunkowe (if, switch), pętle (for, while, do-while).</a:t>
            </a:r>
            <a:endParaRPr lang="en-US" sz="4000" kern="1200">
              <a:solidFill>
                <a:schemeClr val="tx1"/>
              </a:solidFill>
              <a:latin typeface="+mj-lt"/>
              <a:ea typeface="+mj-ea"/>
              <a:cs typeface="+mj-cs"/>
            </a:endParaRPr>
          </a:p>
        </p:txBody>
      </p:sp>
      <p:sp>
        <p:nvSpPr>
          <p:cNvPr id="4" name="pole tekstowe 3">
            <a:extLst>
              <a:ext uri="{FF2B5EF4-FFF2-40B4-BE49-F238E27FC236}">
                <a16:creationId xmlns:a16="http://schemas.microsoft.com/office/drawing/2014/main" id="{DB262D18-5F02-B469-75A5-7FDDCE91F6A1}"/>
              </a:ext>
            </a:extLst>
          </p:cNvPr>
          <p:cNvSpPr txBox="1"/>
          <p:nvPr/>
        </p:nvSpPr>
        <p:spPr>
          <a:xfrm>
            <a:off x="6291923" y="1239927"/>
            <a:ext cx="4971824" cy="4680583"/>
          </a:xfrm>
          <a:prstGeom prst="rect">
            <a:avLst/>
          </a:prstGeom>
        </p:spPr>
        <p:txBody>
          <a:bodyPr vert="horz" lIns="91440" tIns="45720" rIns="91440" bIns="45720" rtlCol="0" anchor="ctr">
            <a:normAutofit/>
          </a:bodyPr>
          <a:lstStyle/>
          <a:p>
            <a:pPr>
              <a:lnSpc>
                <a:spcPct val="90000"/>
              </a:lnSpc>
              <a:spcAft>
                <a:spcPts val="600"/>
              </a:spcAft>
            </a:pPr>
            <a:r>
              <a:rPr lang="en-US" sz="1300" dirty="0"/>
              <a:t>int month = 4;</a:t>
            </a:r>
          </a:p>
          <a:p>
            <a:pPr>
              <a:lnSpc>
                <a:spcPct val="90000"/>
              </a:lnSpc>
              <a:spcAft>
                <a:spcPts val="600"/>
              </a:spcAft>
            </a:pPr>
            <a:r>
              <a:rPr lang="en-US" sz="1300" dirty="0"/>
              <a:t>switch (month) {</a:t>
            </a:r>
          </a:p>
          <a:p>
            <a:pPr>
              <a:lnSpc>
                <a:spcPct val="90000"/>
              </a:lnSpc>
              <a:spcAft>
                <a:spcPts val="600"/>
              </a:spcAft>
            </a:pPr>
            <a:r>
              <a:rPr lang="en-US" sz="1300" dirty="0"/>
              <a:t>    case 1:</a:t>
            </a:r>
          </a:p>
          <a:p>
            <a:pPr>
              <a:lnSpc>
                <a:spcPct val="90000"/>
              </a:lnSpc>
              <a:spcAft>
                <a:spcPts val="600"/>
              </a:spcAft>
            </a:pPr>
            <a:r>
              <a:rPr lang="en-US" sz="1300" dirty="0"/>
              <a:t>        </a:t>
            </a:r>
            <a:r>
              <a:rPr lang="en-US" sz="1300" dirty="0" err="1"/>
              <a:t>Console.WriteLine</a:t>
            </a:r>
            <a:r>
              <a:rPr lang="en-US" sz="1300" dirty="0"/>
              <a:t>("January");</a:t>
            </a:r>
          </a:p>
          <a:p>
            <a:pPr>
              <a:lnSpc>
                <a:spcPct val="90000"/>
              </a:lnSpc>
              <a:spcAft>
                <a:spcPts val="600"/>
              </a:spcAft>
            </a:pPr>
            <a:r>
              <a:rPr lang="en-US" sz="1300" dirty="0"/>
              <a:t>        break;</a:t>
            </a:r>
          </a:p>
          <a:p>
            <a:pPr>
              <a:lnSpc>
                <a:spcPct val="90000"/>
              </a:lnSpc>
              <a:spcAft>
                <a:spcPts val="600"/>
              </a:spcAft>
            </a:pPr>
            <a:r>
              <a:rPr lang="en-US" sz="1300" dirty="0"/>
              <a:t>    case 2:</a:t>
            </a:r>
          </a:p>
          <a:p>
            <a:pPr>
              <a:lnSpc>
                <a:spcPct val="90000"/>
              </a:lnSpc>
              <a:spcAft>
                <a:spcPts val="600"/>
              </a:spcAft>
            </a:pPr>
            <a:r>
              <a:rPr lang="en-US" sz="1300" dirty="0"/>
              <a:t>        </a:t>
            </a:r>
            <a:r>
              <a:rPr lang="en-US" sz="1300" dirty="0" err="1"/>
              <a:t>Console.WriteLine</a:t>
            </a:r>
            <a:r>
              <a:rPr lang="en-US" sz="1300" dirty="0"/>
              <a:t>("February");</a:t>
            </a:r>
          </a:p>
          <a:p>
            <a:pPr>
              <a:lnSpc>
                <a:spcPct val="90000"/>
              </a:lnSpc>
              <a:spcAft>
                <a:spcPts val="600"/>
              </a:spcAft>
            </a:pPr>
            <a:r>
              <a:rPr lang="en-US" sz="1300" dirty="0"/>
              <a:t>        break;</a:t>
            </a:r>
          </a:p>
          <a:p>
            <a:pPr>
              <a:lnSpc>
                <a:spcPct val="90000"/>
              </a:lnSpc>
              <a:spcAft>
                <a:spcPts val="600"/>
              </a:spcAft>
            </a:pPr>
            <a:r>
              <a:rPr lang="en-US" sz="1300" dirty="0"/>
              <a:t>    case 3:</a:t>
            </a:r>
          </a:p>
          <a:p>
            <a:pPr>
              <a:lnSpc>
                <a:spcPct val="90000"/>
              </a:lnSpc>
              <a:spcAft>
                <a:spcPts val="600"/>
              </a:spcAft>
            </a:pPr>
            <a:r>
              <a:rPr lang="en-US" sz="1300" dirty="0"/>
              <a:t>        </a:t>
            </a:r>
            <a:r>
              <a:rPr lang="en-US" sz="1300" dirty="0" err="1"/>
              <a:t>Console.WriteLine</a:t>
            </a:r>
            <a:r>
              <a:rPr lang="en-US" sz="1300" dirty="0"/>
              <a:t>("March");</a:t>
            </a:r>
          </a:p>
          <a:p>
            <a:pPr>
              <a:lnSpc>
                <a:spcPct val="90000"/>
              </a:lnSpc>
              <a:spcAft>
                <a:spcPts val="600"/>
              </a:spcAft>
            </a:pPr>
            <a:r>
              <a:rPr lang="en-US" sz="1300" dirty="0"/>
              <a:t>        break;</a:t>
            </a:r>
          </a:p>
          <a:p>
            <a:pPr>
              <a:lnSpc>
                <a:spcPct val="90000"/>
              </a:lnSpc>
              <a:spcAft>
                <a:spcPts val="600"/>
              </a:spcAft>
            </a:pPr>
            <a:r>
              <a:rPr lang="en-US" sz="1300" dirty="0"/>
              <a:t>    case 4:</a:t>
            </a:r>
          </a:p>
          <a:p>
            <a:pPr>
              <a:lnSpc>
                <a:spcPct val="90000"/>
              </a:lnSpc>
              <a:spcAft>
                <a:spcPts val="600"/>
              </a:spcAft>
            </a:pPr>
            <a:r>
              <a:rPr lang="en-US" sz="1300" dirty="0"/>
              <a:t>        </a:t>
            </a:r>
            <a:r>
              <a:rPr lang="en-US" sz="1300" dirty="0" err="1"/>
              <a:t>Console.WriteLine</a:t>
            </a:r>
            <a:r>
              <a:rPr lang="en-US" sz="1300" dirty="0"/>
              <a:t>("April");</a:t>
            </a:r>
          </a:p>
          <a:p>
            <a:pPr>
              <a:lnSpc>
                <a:spcPct val="90000"/>
              </a:lnSpc>
              <a:spcAft>
                <a:spcPts val="600"/>
              </a:spcAft>
            </a:pPr>
            <a:r>
              <a:rPr lang="en-US" sz="1300" dirty="0"/>
              <a:t>        break;</a:t>
            </a:r>
          </a:p>
          <a:p>
            <a:pPr>
              <a:lnSpc>
                <a:spcPct val="90000"/>
              </a:lnSpc>
              <a:spcAft>
                <a:spcPts val="600"/>
              </a:spcAft>
            </a:pPr>
            <a:r>
              <a:rPr lang="en-US" sz="1300" dirty="0"/>
              <a:t>    default:</a:t>
            </a:r>
          </a:p>
          <a:p>
            <a:pPr>
              <a:lnSpc>
                <a:spcPct val="90000"/>
              </a:lnSpc>
              <a:spcAft>
                <a:spcPts val="600"/>
              </a:spcAft>
            </a:pPr>
            <a:r>
              <a:rPr lang="en-US" sz="1300" dirty="0"/>
              <a:t>        </a:t>
            </a:r>
            <a:r>
              <a:rPr lang="en-US" sz="1300" dirty="0" err="1"/>
              <a:t>Console.WriteLine</a:t>
            </a:r>
            <a:r>
              <a:rPr lang="en-US" sz="1300" dirty="0"/>
              <a:t>("Other month");</a:t>
            </a:r>
          </a:p>
          <a:p>
            <a:pPr>
              <a:lnSpc>
                <a:spcPct val="90000"/>
              </a:lnSpc>
              <a:spcAft>
                <a:spcPts val="600"/>
              </a:spcAft>
            </a:pPr>
            <a:r>
              <a:rPr lang="en-US" sz="1300" dirty="0"/>
              <a:t>        break;</a:t>
            </a:r>
          </a:p>
          <a:p>
            <a:pPr>
              <a:lnSpc>
                <a:spcPct val="90000"/>
              </a:lnSpc>
              <a:spcAft>
                <a:spcPts val="600"/>
              </a:spcAft>
            </a:pPr>
            <a:r>
              <a:rPr lang="en-US" sz="1300" dirty="0"/>
              <a:t>}</a:t>
            </a:r>
          </a:p>
        </p:txBody>
      </p:sp>
    </p:spTree>
    <p:extLst>
      <p:ext uri="{BB962C8B-B14F-4D97-AF65-F5344CB8AC3E}">
        <p14:creationId xmlns:p14="http://schemas.microsoft.com/office/powerpoint/2010/main" val="3771654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3310B7E-D24B-D59F-7FF9-393FA085604B}"/>
              </a:ext>
            </a:extLst>
          </p:cNvPr>
          <p:cNvSpPr>
            <a:spLocks noGrp="1"/>
          </p:cNvSpPr>
          <p:nvPr>
            <p:ph type="title"/>
          </p:nvPr>
        </p:nvSpPr>
        <p:spPr/>
        <p:txBody>
          <a:bodyPr/>
          <a:lstStyle/>
          <a:p>
            <a:r>
              <a:rPr lang="pl-PL" dirty="0"/>
              <a:t>Podstawy – wyświetlanie tekstu</a:t>
            </a:r>
          </a:p>
        </p:txBody>
      </p:sp>
      <p:sp>
        <p:nvSpPr>
          <p:cNvPr id="5" name="pole tekstowe 4">
            <a:extLst>
              <a:ext uri="{FF2B5EF4-FFF2-40B4-BE49-F238E27FC236}">
                <a16:creationId xmlns:a16="http://schemas.microsoft.com/office/drawing/2014/main" id="{01FF6596-CA15-28B7-8C11-E768CF402DE6}"/>
              </a:ext>
            </a:extLst>
          </p:cNvPr>
          <p:cNvSpPr txBox="1"/>
          <p:nvPr/>
        </p:nvSpPr>
        <p:spPr>
          <a:xfrm>
            <a:off x="2843074" y="2186489"/>
            <a:ext cx="6094520" cy="2862322"/>
          </a:xfrm>
          <a:prstGeom prst="rect">
            <a:avLst/>
          </a:prstGeom>
          <a:noFill/>
        </p:spPr>
        <p:txBody>
          <a:bodyPr wrap="square">
            <a:spAutoFit/>
          </a:bodyPr>
          <a:lstStyle/>
          <a:p>
            <a:r>
              <a:rPr lang="pl-PL" dirty="0" err="1"/>
              <a:t>using</a:t>
            </a:r>
            <a:r>
              <a:rPr lang="pl-PL" dirty="0"/>
              <a:t> System;</a:t>
            </a:r>
          </a:p>
          <a:p>
            <a:endParaRPr lang="pl-PL" dirty="0"/>
          </a:p>
          <a:p>
            <a:r>
              <a:rPr lang="pl-PL" dirty="0" err="1"/>
              <a:t>class</a:t>
            </a:r>
            <a:r>
              <a:rPr lang="pl-PL" dirty="0"/>
              <a:t> Program</a:t>
            </a:r>
          </a:p>
          <a:p>
            <a:r>
              <a:rPr lang="pl-PL" dirty="0"/>
              <a:t>{</a:t>
            </a:r>
          </a:p>
          <a:p>
            <a:r>
              <a:rPr lang="pl-PL" dirty="0"/>
              <a:t>    </a:t>
            </a:r>
            <a:r>
              <a:rPr lang="pl-PL" dirty="0" err="1"/>
              <a:t>static</a:t>
            </a:r>
            <a:r>
              <a:rPr lang="pl-PL" dirty="0"/>
              <a:t> </a:t>
            </a:r>
            <a:r>
              <a:rPr lang="pl-PL" dirty="0" err="1"/>
              <a:t>void</a:t>
            </a:r>
            <a:r>
              <a:rPr lang="pl-PL" dirty="0"/>
              <a:t> </a:t>
            </a:r>
            <a:r>
              <a:rPr lang="pl-PL" dirty="0" err="1"/>
              <a:t>Main</a:t>
            </a:r>
            <a:r>
              <a:rPr lang="pl-PL" dirty="0"/>
              <a:t>()</a:t>
            </a:r>
          </a:p>
          <a:p>
            <a:r>
              <a:rPr lang="pl-PL" dirty="0"/>
              <a:t>    {</a:t>
            </a:r>
          </a:p>
          <a:p>
            <a:r>
              <a:rPr lang="pl-PL" dirty="0"/>
              <a:t>        </a:t>
            </a:r>
            <a:r>
              <a:rPr lang="pl-PL" dirty="0" err="1"/>
              <a:t>Console.WriteLine</a:t>
            </a:r>
            <a:r>
              <a:rPr lang="pl-PL" dirty="0"/>
              <a:t>("Witaj, świecie!"); // Wyświetla tekst na konsoli</a:t>
            </a:r>
          </a:p>
          <a:p>
            <a:r>
              <a:rPr lang="pl-PL" dirty="0"/>
              <a:t>    }</a:t>
            </a:r>
          </a:p>
          <a:p>
            <a:r>
              <a:rPr lang="pl-PL" dirty="0"/>
              <a:t>}</a:t>
            </a:r>
          </a:p>
        </p:txBody>
      </p:sp>
    </p:spTree>
    <p:extLst>
      <p:ext uri="{BB962C8B-B14F-4D97-AF65-F5344CB8AC3E}">
        <p14:creationId xmlns:p14="http://schemas.microsoft.com/office/powerpoint/2010/main" val="2932031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4535B1-A9F2-F849-02AE-B9C3EC35A876}"/>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3" name="Rectangle 12">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9D7C1161-7C51-B957-86AC-D22896B192AB}"/>
              </a:ext>
            </a:extLst>
          </p:cNvPr>
          <p:cNvSpPr>
            <a:spLocks noGrp="1"/>
          </p:cNvSpPr>
          <p:nvPr>
            <p:ph type="title"/>
          </p:nvPr>
        </p:nvSpPr>
        <p:spPr>
          <a:xfrm>
            <a:off x="1153618" y="1239927"/>
            <a:ext cx="4008586" cy="4680583"/>
          </a:xfrm>
        </p:spPr>
        <p:txBody>
          <a:bodyPr vert="horz" lIns="91440" tIns="45720" rIns="91440" bIns="45720" rtlCol="0" anchor="ctr">
            <a:normAutofit/>
          </a:bodyPr>
          <a:lstStyle/>
          <a:p>
            <a:r>
              <a:rPr lang="en-US" sz="4000" kern="1200">
                <a:solidFill>
                  <a:schemeClr val="tx1"/>
                </a:solidFill>
                <a:latin typeface="+mj-lt"/>
                <a:ea typeface="+mj-ea"/>
                <a:cs typeface="+mj-cs"/>
              </a:rPr>
              <a:t>Podstawy języka C# - </a:t>
            </a:r>
            <a:r>
              <a:rPr lang="en-US" sz="4000" b="0" i="0" kern="1200">
                <a:solidFill>
                  <a:schemeClr val="tx1"/>
                </a:solidFill>
                <a:effectLst/>
                <a:latin typeface="+mj-lt"/>
                <a:ea typeface="+mj-ea"/>
                <a:cs typeface="+mj-cs"/>
              </a:rPr>
              <a:t>Struktury sterujące: instrukcje warunkowe (if, switch), pętle (for, while, do-while).</a:t>
            </a:r>
            <a:endParaRPr lang="en-US" sz="4000" kern="1200">
              <a:solidFill>
                <a:schemeClr val="tx1"/>
              </a:solidFill>
              <a:latin typeface="+mj-lt"/>
              <a:ea typeface="+mj-ea"/>
              <a:cs typeface="+mj-cs"/>
            </a:endParaRPr>
          </a:p>
        </p:txBody>
      </p:sp>
      <p:sp>
        <p:nvSpPr>
          <p:cNvPr id="5" name="pole tekstowe 4">
            <a:extLst>
              <a:ext uri="{FF2B5EF4-FFF2-40B4-BE49-F238E27FC236}">
                <a16:creationId xmlns:a16="http://schemas.microsoft.com/office/drawing/2014/main" id="{82F51F0B-71E5-F5E6-6C78-D1992EE6A01A}"/>
              </a:ext>
            </a:extLst>
          </p:cNvPr>
          <p:cNvSpPr txBox="1"/>
          <p:nvPr/>
        </p:nvSpPr>
        <p:spPr>
          <a:xfrm>
            <a:off x="6291923" y="1239927"/>
            <a:ext cx="4971824" cy="4680583"/>
          </a:xfrm>
          <a:prstGeom prst="rect">
            <a:avLst/>
          </a:prstGeom>
        </p:spPr>
        <p:txBody>
          <a:bodyPr vert="horz" lIns="91440" tIns="45720" rIns="91440" bIns="45720" rtlCol="0" anchor="ctr">
            <a:normAutofit/>
          </a:bodyPr>
          <a:lstStyle/>
          <a:p>
            <a:pPr>
              <a:lnSpc>
                <a:spcPct val="90000"/>
              </a:lnSpc>
              <a:spcAft>
                <a:spcPts val="600"/>
              </a:spcAft>
            </a:pPr>
            <a:r>
              <a:rPr lang="en-US" sz="2000" dirty="0"/>
              <a:t>for (int </a:t>
            </a:r>
            <a:r>
              <a:rPr lang="en-US" sz="2000" dirty="0" err="1"/>
              <a:t>i</a:t>
            </a:r>
            <a:r>
              <a:rPr lang="en-US" sz="2000" dirty="0"/>
              <a:t> = 0; </a:t>
            </a:r>
            <a:r>
              <a:rPr lang="en-US" sz="2000" dirty="0" err="1"/>
              <a:t>i</a:t>
            </a:r>
            <a:r>
              <a:rPr lang="en-US" sz="2000" dirty="0"/>
              <a:t> &lt; 5; </a:t>
            </a:r>
            <a:r>
              <a:rPr lang="en-US" sz="2000" dirty="0" err="1"/>
              <a:t>i</a:t>
            </a:r>
            <a:r>
              <a:rPr lang="en-US" sz="2000" dirty="0"/>
              <a:t>++) {</a:t>
            </a:r>
          </a:p>
          <a:p>
            <a:pPr>
              <a:lnSpc>
                <a:spcPct val="90000"/>
              </a:lnSpc>
              <a:spcAft>
                <a:spcPts val="600"/>
              </a:spcAft>
            </a:pPr>
            <a:r>
              <a:rPr lang="en-US" sz="2000" dirty="0"/>
              <a:t>    </a:t>
            </a:r>
            <a:r>
              <a:rPr lang="en-US" sz="2000" dirty="0" err="1"/>
              <a:t>Console.WriteLine</a:t>
            </a:r>
            <a:r>
              <a:rPr lang="en-US" sz="2000" dirty="0"/>
              <a:t>("Value of </a:t>
            </a:r>
            <a:r>
              <a:rPr lang="en-US" sz="2000" dirty="0" err="1"/>
              <a:t>i</a:t>
            </a:r>
            <a:r>
              <a:rPr lang="en-US" sz="2000" dirty="0"/>
              <a:t>: " + </a:t>
            </a:r>
            <a:r>
              <a:rPr lang="en-US" sz="2000" dirty="0" err="1"/>
              <a:t>i</a:t>
            </a:r>
            <a:r>
              <a:rPr lang="en-US" sz="2000" dirty="0"/>
              <a:t>);</a:t>
            </a:r>
          </a:p>
          <a:p>
            <a:pPr>
              <a:lnSpc>
                <a:spcPct val="90000"/>
              </a:lnSpc>
              <a:spcAft>
                <a:spcPts val="600"/>
              </a:spcAft>
            </a:pPr>
            <a:r>
              <a:rPr lang="en-US" sz="2000" dirty="0"/>
              <a:t>}</a:t>
            </a:r>
          </a:p>
        </p:txBody>
      </p:sp>
    </p:spTree>
    <p:extLst>
      <p:ext uri="{BB962C8B-B14F-4D97-AF65-F5344CB8AC3E}">
        <p14:creationId xmlns:p14="http://schemas.microsoft.com/office/powerpoint/2010/main" val="1573436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62A8027-E97D-027C-FD40-1DA9A9623D1E}"/>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2" name="Rectangle 11">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45D94E23-9729-8077-844F-7D398B97A78B}"/>
              </a:ext>
            </a:extLst>
          </p:cNvPr>
          <p:cNvSpPr>
            <a:spLocks noGrp="1"/>
          </p:cNvSpPr>
          <p:nvPr>
            <p:ph type="title"/>
          </p:nvPr>
        </p:nvSpPr>
        <p:spPr>
          <a:xfrm>
            <a:off x="1153618" y="1239927"/>
            <a:ext cx="4008586" cy="4680583"/>
          </a:xfrm>
        </p:spPr>
        <p:txBody>
          <a:bodyPr vert="horz" lIns="91440" tIns="45720" rIns="91440" bIns="45720" rtlCol="0" anchor="ctr">
            <a:normAutofit/>
          </a:bodyPr>
          <a:lstStyle/>
          <a:p>
            <a:r>
              <a:rPr lang="en-US" sz="4000" kern="1200">
                <a:solidFill>
                  <a:schemeClr val="tx1"/>
                </a:solidFill>
                <a:latin typeface="+mj-lt"/>
                <a:ea typeface="+mj-ea"/>
                <a:cs typeface="+mj-cs"/>
              </a:rPr>
              <a:t>Podstawy języka C# - </a:t>
            </a:r>
            <a:r>
              <a:rPr lang="en-US" sz="4000" b="0" i="0" kern="1200">
                <a:solidFill>
                  <a:schemeClr val="tx1"/>
                </a:solidFill>
                <a:effectLst/>
                <a:latin typeface="+mj-lt"/>
                <a:ea typeface="+mj-ea"/>
                <a:cs typeface="+mj-cs"/>
              </a:rPr>
              <a:t>Struktury sterujące: instrukcje warunkowe (if, switch), pętle (for, while, do-while).</a:t>
            </a:r>
            <a:endParaRPr lang="en-US" sz="4000" kern="1200">
              <a:solidFill>
                <a:schemeClr val="tx1"/>
              </a:solidFill>
              <a:latin typeface="+mj-lt"/>
              <a:ea typeface="+mj-ea"/>
              <a:cs typeface="+mj-cs"/>
            </a:endParaRPr>
          </a:p>
        </p:txBody>
      </p:sp>
      <p:sp>
        <p:nvSpPr>
          <p:cNvPr id="4" name="pole tekstowe 3">
            <a:extLst>
              <a:ext uri="{FF2B5EF4-FFF2-40B4-BE49-F238E27FC236}">
                <a16:creationId xmlns:a16="http://schemas.microsoft.com/office/drawing/2014/main" id="{AE06FA64-7851-5B05-EDAE-CCD3CE6ECC5D}"/>
              </a:ext>
            </a:extLst>
          </p:cNvPr>
          <p:cNvSpPr txBox="1"/>
          <p:nvPr/>
        </p:nvSpPr>
        <p:spPr>
          <a:xfrm>
            <a:off x="6291923" y="1239927"/>
            <a:ext cx="4971824" cy="4680583"/>
          </a:xfrm>
          <a:prstGeom prst="rect">
            <a:avLst/>
          </a:prstGeom>
        </p:spPr>
        <p:txBody>
          <a:bodyPr vert="horz" lIns="91440" tIns="45720" rIns="91440" bIns="45720" rtlCol="0" anchor="ctr">
            <a:normAutofit/>
          </a:bodyPr>
          <a:lstStyle/>
          <a:p>
            <a:pPr>
              <a:lnSpc>
                <a:spcPct val="90000"/>
              </a:lnSpc>
              <a:spcAft>
                <a:spcPts val="600"/>
              </a:spcAft>
            </a:pPr>
            <a:r>
              <a:rPr lang="en-US" sz="2000" dirty="0"/>
              <a:t>int </a:t>
            </a:r>
            <a:r>
              <a:rPr lang="en-US" sz="2000" dirty="0" err="1"/>
              <a:t>i</a:t>
            </a:r>
            <a:r>
              <a:rPr lang="en-US" sz="2000" dirty="0"/>
              <a:t> = 0;</a:t>
            </a:r>
          </a:p>
          <a:p>
            <a:pPr>
              <a:lnSpc>
                <a:spcPct val="90000"/>
              </a:lnSpc>
              <a:spcAft>
                <a:spcPts val="600"/>
              </a:spcAft>
            </a:pPr>
            <a:r>
              <a:rPr lang="en-US" sz="2000" dirty="0"/>
              <a:t>while (</a:t>
            </a:r>
            <a:r>
              <a:rPr lang="en-US" sz="2000" dirty="0" err="1"/>
              <a:t>i</a:t>
            </a:r>
            <a:r>
              <a:rPr lang="en-US" sz="2000" dirty="0"/>
              <a:t> &lt; 5) {</a:t>
            </a:r>
          </a:p>
          <a:p>
            <a:pPr>
              <a:lnSpc>
                <a:spcPct val="90000"/>
              </a:lnSpc>
              <a:spcAft>
                <a:spcPts val="600"/>
              </a:spcAft>
            </a:pPr>
            <a:r>
              <a:rPr lang="en-US" sz="2000" dirty="0"/>
              <a:t>    </a:t>
            </a:r>
            <a:r>
              <a:rPr lang="en-US" sz="2000" dirty="0" err="1"/>
              <a:t>Console.WriteLine</a:t>
            </a:r>
            <a:r>
              <a:rPr lang="en-US" sz="2000" dirty="0"/>
              <a:t>("Value of </a:t>
            </a:r>
            <a:r>
              <a:rPr lang="en-US" sz="2000" dirty="0" err="1"/>
              <a:t>i</a:t>
            </a:r>
            <a:r>
              <a:rPr lang="en-US" sz="2000" dirty="0"/>
              <a:t>: " + </a:t>
            </a:r>
            <a:r>
              <a:rPr lang="en-US" sz="2000" dirty="0" err="1"/>
              <a:t>i</a:t>
            </a:r>
            <a:r>
              <a:rPr lang="en-US" sz="2000" dirty="0"/>
              <a:t>);</a:t>
            </a:r>
          </a:p>
          <a:p>
            <a:pPr>
              <a:lnSpc>
                <a:spcPct val="90000"/>
              </a:lnSpc>
              <a:spcAft>
                <a:spcPts val="600"/>
              </a:spcAft>
            </a:pPr>
            <a:r>
              <a:rPr lang="en-US" sz="2000" dirty="0"/>
              <a:t>    </a:t>
            </a:r>
            <a:r>
              <a:rPr lang="en-US" sz="2000" dirty="0" err="1"/>
              <a:t>i</a:t>
            </a:r>
            <a:r>
              <a:rPr lang="en-US" sz="2000" dirty="0"/>
              <a:t>++;</a:t>
            </a:r>
          </a:p>
          <a:p>
            <a:pPr>
              <a:lnSpc>
                <a:spcPct val="90000"/>
              </a:lnSpc>
              <a:spcAft>
                <a:spcPts val="600"/>
              </a:spcAft>
            </a:pPr>
            <a:r>
              <a:rPr lang="en-US" sz="2000" dirty="0"/>
              <a:t>}</a:t>
            </a:r>
          </a:p>
        </p:txBody>
      </p:sp>
    </p:spTree>
    <p:extLst>
      <p:ext uri="{BB962C8B-B14F-4D97-AF65-F5344CB8AC3E}">
        <p14:creationId xmlns:p14="http://schemas.microsoft.com/office/powerpoint/2010/main" val="1224233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051E5F-4123-1A9E-DDB5-C774BF762029}"/>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3" name="Rectangle 12">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A794C622-0454-ADE5-65A3-B3543C50ED45}"/>
              </a:ext>
            </a:extLst>
          </p:cNvPr>
          <p:cNvSpPr>
            <a:spLocks noGrp="1"/>
          </p:cNvSpPr>
          <p:nvPr>
            <p:ph type="title"/>
          </p:nvPr>
        </p:nvSpPr>
        <p:spPr>
          <a:xfrm>
            <a:off x="1153618" y="1239927"/>
            <a:ext cx="4008586" cy="4680583"/>
          </a:xfrm>
        </p:spPr>
        <p:txBody>
          <a:bodyPr vert="horz" lIns="91440" tIns="45720" rIns="91440" bIns="45720" rtlCol="0" anchor="ctr">
            <a:normAutofit/>
          </a:bodyPr>
          <a:lstStyle/>
          <a:p>
            <a:r>
              <a:rPr lang="en-US" sz="4000" kern="1200">
                <a:solidFill>
                  <a:schemeClr val="tx1"/>
                </a:solidFill>
                <a:latin typeface="+mj-lt"/>
                <a:ea typeface="+mj-ea"/>
                <a:cs typeface="+mj-cs"/>
              </a:rPr>
              <a:t>Podstawy języka C# - </a:t>
            </a:r>
            <a:r>
              <a:rPr lang="en-US" sz="4000" b="0" i="0" kern="1200">
                <a:solidFill>
                  <a:schemeClr val="tx1"/>
                </a:solidFill>
                <a:effectLst/>
                <a:latin typeface="+mj-lt"/>
                <a:ea typeface="+mj-ea"/>
                <a:cs typeface="+mj-cs"/>
              </a:rPr>
              <a:t>Struktury sterujące: instrukcje warunkowe (if, switch), pętle (for, while, do-while).</a:t>
            </a:r>
            <a:endParaRPr lang="en-US" sz="4000" kern="1200">
              <a:solidFill>
                <a:schemeClr val="tx1"/>
              </a:solidFill>
              <a:latin typeface="+mj-lt"/>
              <a:ea typeface="+mj-ea"/>
              <a:cs typeface="+mj-cs"/>
            </a:endParaRPr>
          </a:p>
        </p:txBody>
      </p:sp>
      <p:sp>
        <p:nvSpPr>
          <p:cNvPr id="5" name="pole tekstowe 4">
            <a:extLst>
              <a:ext uri="{FF2B5EF4-FFF2-40B4-BE49-F238E27FC236}">
                <a16:creationId xmlns:a16="http://schemas.microsoft.com/office/drawing/2014/main" id="{5E55855B-E734-2FE7-837C-120348B15A97}"/>
              </a:ext>
            </a:extLst>
          </p:cNvPr>
          <p:cNvSpPr txBox="1"/>
          <p:nvPr/>
        </p:nvSpPr>
        <p:spPr>
          <a:xfrm>
            <a:off x="6291923" y="1239927"/>
            <a:ext cx="4971824" cy="4680583"/>
          </a:xfrm>
          <a:prstGeom prst="rect">
            <a:avLst/>
          </a:prstGeom>
        </p:spPr>
        <p:txBody>
          <a:bodyPr vert="horz" lIns="91440" tIns="45720" rIns="91440" bIns="45720" rtlCol="0" anchor="ctr">
            <a:normAutofit/>
          </a:bodyPr>
          <a:lstStyle/>
          <a:p>
            <a:pPr>
              <a:lnSpc>
                <a:spcPct val="90000"/>
              </a:lnSpc>
              <a:spcAft>
                <a:spcPts val="600"/>
              </a:spcAft>
            </a:pPr>
            <a:r>
              <a:rPr lang="en-US" sz="2000" dirty="0"/>
              <a:t>int </a:t>
            </a:r>
            <a:r>
              <a:rPr lang="en-US" sz="2000" dirty="0" err="1"/>
              <a:t>i</a:t>
            </a:r>
            <a:r>
              <a:rPr lang="en-US" sz="2000" dirty="0"/>
              <a:t> = 0;</a:t>
            </a:r>
          </a:p>
          <a:p>
            <a:pPr>
              <a:lnSpc>
                <a:spcPct val="90000"/>
              </a:lnSpc>
              <a:spcAft>
                <a:spcPts val="600"/>
              </a:spcAft>
            </a:pPr>
            <a:r>
              <a:rPr lang="en-US" sz="2000" dirty="0"/>
              <a:t>do {</a:t>
            </a:r>
          </a:p>
          <a:p>
            <a:pPr>
              <a:lnSpc>
                <a:spcPct val="90000"/>
              </a:lnSpc>
              <a:spcAft>
                <a:spcPts val="600"/>
              </a:spcAft>
            </a:pPr>
            <a:r>
              <a:rPr lang="en-US" sz="2000" dirty="0"/>
              <a:t>    </a:t>
            </a:r>
            <a:r>
              <a:rPr lang="en-US" sz="2000" dirty="0" err="1"/>
              <a:t>Console.WriteLine</a:t>
            </a:r>
            <a:r>
              <a:rPr lang="en-US" sz="2000" dirty="0"/>
              <a:t>("Value of </a:t>
            </a:r>
            <a:r>
              <a:rPr lang="en-US" sz="2000" dirty="0" err="1"/>
              <a:t>i</a:t>
            </a:r>
            <a:r>
              <a:rPr lang="en-US" sz="2000" dirty="0"/>
              <a:t>: " + </a:t>
            </a:r>
            <a:r>
              <a:rPr lang="en-US" sz="2000" dirty="0" err="1"/>
              <a:t>i</a:t>
            </a:r>
            <a:r>
              <a:rPr lang="en-US" sz="2000" dirty="0"/>
              <a:t>);</a:t>
            </a:r>
          </a:p>
          <a:p>
            <a:pPr>
              <a:lnSpc>
                <a:spcPct val="90000"/>
              </a:lnSpc>
              <a:spcAft>
                <a:spcPts val="600"/>
              </a:spcAft>
            </a:pPr>
            <a:r>
              <a:rPr lang="en-US" sz="2000" dirty="0"/>
              <a:t>    </a:t>
            </a:r>
            <a:r>
              <a:rPr lang="en-US" sz="2000" dirty="0" err="1"/>
              <a:t>i</a:t>
            </a:r>
            <a:r>
              <a:rPr lang="en-US" sz="2000" dirty="0"/>
              <a:t>++;</a:t>
            </a:r>
          </a:p>
          <a:p>
            <a:pPr>
              <a:lnSpc>
                <a:spcPct val="90000"/>
              </a:lnSpc>
              <a:spcAft>
                <a:spcPts val="600"/>
              </a:spcAft>
            </a:pPr>
            <a:r>
              <a:rPr lang="en-US" sz="2000" dirty="0"/>
              <a:t>} while (</a:t>
            </a:r>
            <a:r>
              <a:rPr lang="en-US" sz="2000" dirty="0" err="1"/>
              <a:t>i</a:t>
            </a:r>
            <a:r>
              <a:rPr lang="en-US" sz="2000" dirty="0"/>
              <a:t> &lt; 5);</a:t>
            </a:r>
          </a:p>
        </p:txBody>
      </p:sp>
    </p:spTree>
    <p:extLst>
      <p:ext uri="{BB962C8B-B14F-4D97-AF65-F5344CB8AC3E}">
        <p14:creationId xmlns:p14="http://schemas.microsoft.com/office/powerpoint/2010/main" val="2816116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3" name="Rectangle 12">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46D519D2-FE38-50D7-2BFB-FB373CE8DAB7}"/>
              </a:ext>
            </a:extLst>
          </p:cNvPr>
          <p:cNvSpPr>
            <a:spLocks noGrp="1"/>
          </p:cNvSpPr>
          <p:nvPr>
            <p:ph type="title"/>
          </p:nvPr>
        </p:nvSpPr>
        <p:spPr>
          <a:xfrm>
            <a:off x="1153618" y="1239927"/>
            <a:ext cx="4008586" cy="4680583"/>
          </a:xfrm>
        </p:spPr>
        <p:txBody>
          <a:bodyPr vert="horz" lIns="91440" tIns="45720" rIns="91440" bIns="45720" rtlCol="0" anchor="ctr">
            <a:normAutofit/>
          </a:bodyPr>
          <a:lstStyle/>
          <a:p>
            <a:r>
              <a:rPr lang="en-US" kern="1200">
                <a:solidFill>
                  <a:schemeClr val="tx1"/>
                </a:solidFill>
                <a:latin typeface="+mj-lt"/>
                <a:ea typeface="+mj-ea"/>
                <a:cs typeface="+mj-cs"/>
              </a:rPr>
              <a:t>Podstawy języka C# - </a:t>
            </a:r>
            <a:r>
              <a:rPr lang="en-US" b="0" i="0" kern="1200">
                <a:solidFill>
                  <a:schemeClr val="tx1"/>
                </a:solidFill>
                <a:effectLst/>
                <a:latin typeface="+mj-lt"/>
                <a:ea typeface="+mj-ea"/>
                <a:cs typeface="+mj-cs"/>
              </a:rPr>
              <a:t>Metody: definicja, parametry, wartość zwracana.</a:t>
            </a:r>
            <a:endParaRPr lang="en-US" kern="1200">
              <a:solidFill>
                <a:schemeClr val="tx1"/>
              </a:solidFill>
              <a:latin typeface="+mj-lt"/>
              <a:ea typeface="+mj-ea"/>
              <a:cs typeface="+mj-cs"/>
            </a:endParaRPr>
          </a:p>
        </p:txBody>
      </p:sp>
      <p:sp>
        <p:nvSpPr>
          <p:cNvPr id="5" name="pole tekstowe 4">
            <a:extLst>
              <a:ext uri="{FF2B5EF4-FFF2-40B4-BE49-F238E27FC236}">
                <a16:creationId xmlns:a16="http://schemas.microsoft.com/office/drawing/2014/main" id="{B2CE050C-1978-4352-45E0-C6B99BD193B1}"/>
              </a:ext>
            </a:extLst>
          </p:cNvPr>
          <p:cNvSpPr txBox="1"/>
          <p:nvPr/>
        </p:nvSpPr>
        <p:spPr>
          <a:xfrm>
            <a:off x="6291923" y="1239927"/>
            <a:ext cx="4971824" cy="468058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public void </a:t>
            </a:r>
            <a:r>
              <a:rPr lang="en-US" sz="2000" dirty="0" err="1"/>
              <a:t>SayHello</a:t>
            </a:r>
            <a:r>
              <a:rPr lang="en-US" sz="2000" dirty="0"/>
              <a:t>() {</a:t>
            </a:r>
          </a:p>
          <a:p>
            <a:pPr indent="-228600">
              <a:lnSpc>
                <a:spcPct val="90000"/>
              </a:lnSpc>
              <a:spcAft>
                <a:spcPts val="600"/>
              </a:spcAft>
              <a:buFont typeface="Arial" panose="020B0604020202020204" pitchFamily="34" charset="0"/>
              <a:buChar char="•"/>
            </a:pPr>
            <a:r>
              <a:rPr lang="en-US" sz="2000" dirty="0"/>
              <a:t>    </a:t>
            </a:r>
            <a:r>
              <a:rPr lang="en-US" sz="2000" dirty="0" err="1"/>
              <a:t>Console.WriteLine</a:t>
            </a:r>
            <a:r>
              <a:rPr lang="en-US" sz="2000" dirty="0"/>
              <a:t>("Hello, World!");</a:t>
            </a:r>
          </a:p>
          <a:p>
            <a:pPr indent="-228600">
              <a:lnSpc>
                <a:spcPct val="90000"/>
              </a:lnSpc>
              <a:spcAft>
                <a:spcPts val="600"/>
              </a:spcAft>
              <a:buFont typeface="Arial" panose="020B0604020202020204" pitchFamily="34" charset="0"/>
              <a:buChar char="•"/>
            </a:pPr>
            <a:r>
              <a:rPr lang="en-US" sz="2000" dirty="0"/>
              <a:t>}</a:t>
            </a:r>
          </a:p>
        </p:txBody>
      </p:sp>
    </p:spTree>
    <p:extLst>
      <p:ext uri="{BB962C8B-B14F-4D97-AF65-F5344CB8AC3E}">
        <p14:creationId xmlns:p14="http://schemas.microsoft.com/office/powerpoint/2010/main" val="2708355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9D9419-14A7-DFA5-0FD8-FFC03CA26668}"/>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2" name="Rectangle 11">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46AB4405-99B9-C8E1-69F1-575BD15E68E8}"/>
              </a:ext>
            </a:extLst>
          </p:cNvPr>
          <p:cNvSpPr>
            <a:spLocks noGrp="1"/>
          </p:cNvSpPr>
          <p:nvPr>
            <p:ph type="title"/>
          </p:nvPr>
        </p:nvSpPr>
        <p:spPr>
          <a:xfrm>
            <a:off x="1153618" y="1239927"/>
            <a:ext cx="4008586" cy="4680583"/>
          </a:xfrm>
        </p:spPr>
        <p:txBody>
          <a:bodyPr vert="horz" lIns="91440" tIns="45720" rIns="91440" bIns="45720" rtlCol="0" anchor="ctr">
            <a:normAutofit/>
          </a:bodyPr>
          <a:lstStyle/>
          <a:p>
            <a:r>
              <a:rPr lang="en-US" kern="1200">
                <a:solidFill>
                  <a:schemeClr val="tx1"/>
                </a:solidFill>
                <a:latin typeface="+mj-lt"/>
                <a:ea typeface="+mj-ea"/>
                <a:cs typeface="+mj-cs"/>
              </a:rPr>
              <a:t>Podstawy języka C# - </a:t>
            </a:r>
            <a:r>
              <a:rPr lang="en-US" b="0" i="0" kern="1200">
                <a:solidFill>
                  <a:schemeClr val="tx1"/>
                </a:solidFill>
                <a:effectLst/>
                <a:latin typeface="+mj-lt"/>
                <a:ea typeface="+mj-ea"/>
                <a:cs typeface="+mj-cs"/>
              </a:rPr>
              <a:t>Metody: definicja, parametry, wartość zwracana.</a:t>
            </a:r>
            <a:endParaRPr lang="en-US" kern="1200">
              <a:solidFill>
                <a:schemeClr val="tx1"/>
              </a:solidFill>
              <a:latin typeface="+mj-lt"/>
              <a:ea typeface="+mj-ea"/>
              <a:cs typeface="+mj-cs"/>
            </a:endParaRPr>
          </a:p>
        </p:txBody>
      </p:sp>
      <p:sp>
        <p:nvSpPr>
          <p:cNvPr id="4" name="pole tekstowe 3">
            <a:extLst>
              <a:ext uri="{FF2B5EF4-FFF2-40B4-BE49-F238E27FC236}">
                <a16:creationId xmlns:a16="http://schemas.microsoft.com/office/drawing/2014/main" id="{CE001602-4CDC-0E10-3528-3132B85D63BC}"/>
              </a:ext>
            </a:extLst>
          </p:cNvPr>
          <p:cNvSpPr txBox="1"/>
          <p:nvPr/>
        </p:nvSpPr>
        <p:spPr>
          <a:xfrm>
            <a:off x="6291923" y="1239927"/>
            <a:ext cx="4971824" cy="468058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public void GreetUser(string name) {</a:t>
            </a:r>
          </a:p>
          <a:p>
            <a:pPr indent="-228600">
              <a:lnSpc>
                <a:spcPct val="90000"/>
              </a:lnSpc>
              <a:spcAft>
                <a:spcPts val="600"/>
              </a:spcAft>
              <a:buFont typeface="Arial" panose="020B0604020202020204" pitchFamily="34" charset="0"/>
              <a:buChar char="•"/>
            </a:pPr>
            <a:r>
              <a:rPr lang="en-US" sz="2000"/>
              <a:t>    Console.WriteLine($"Hello, {name}!");</a:t>
            </a:r>
          </a:p>
          <a:p>
            <a:pPr indent="-228600">
              <a:lnSpc>
                <a:spcPct val="90000"/>
              </a:lnSpc>
              <a:spcAft>
                <a:spcPts val="600"/>
              </a:spcAft>
              <a:buFont typeface="Arial" panose="020B0604020202020204" pitchFamily="34" charset="0"/>
              <a:buChar char="•"/>
            </a:pPr>
            <a:r>
              <a:rPr lang="en-US" sz="2000"/>
              <a:t>}</a:t>
            </a:r>
          </a:p>
        </p:txBody>
      </p:sp>
    </p:spTree>
    <p:extLst>
      <p:ext uri="{BB962C8B-B14F-4D97-AF65-F5344CB8AC3E}">
        <p14:creationId xmlns:p14="http://schemas.microsoft.com/office/powerpoint/2010/main" val="3078689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F06C37-AE20-4F19-D0AF-834636534B10}"/>
            </a:ext>
          </a:extLst>
        </p:cNvPr>
        <p:cNvGrpSpPr/>
        <p:nvPr/>
      </p:nvGrpSpPr>
      <p:grpSpPr>
        <a:xfrm>
          <a:off x="0" y="0"/>
          <a:ext cx="0" cy="0"/>
          <a:chOff x="0" y="0"/>
          <a:chExt cx="0" cy="0"/>
        </a:xfrm>
      </p:grpSpPr>
      <p:sp useBgFill="1">
        <p:nvSpPr>
          <p:cNvPr id="7" name="Rectangle 1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4971E63B-6DBA-CCB8-00A4-8CF67E8EE829}"/>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2300" kern="1200">
                <a:solidFill>
                  <a:schemeClr val="tx1"/>
                </a:solidFill>
                <a:latin typeface="+mj-lt"/>
                <a:ea typeface="+mj-ea"/>
                <a:cs typeface="+mj-cs"/>
              </a:rPr>
              <a:t>Podstawy języka C# - </a:t>
            </a:r>
            <a:r>
              <a:rPr lang="en-US" sz="2300" b="0" i="0" kern="1200">
                <a:solidFill>
                  <a:schemeClr val="tx1"/>
                </a:solidFill>
                <a:effectLst/>
                <a:latin typeface="+mj-lt"/>
                <a:ea typeface="+mj-ea"/>
                <a:cs typeface="+mj-cs"/>
              </a:rPr>
              <a:t>Metody: definicja, parametry, wartość zwracana.</a:t>
            </a:r>
            <a:endParaRPr lang="en-US" sz="2300" kern="1200">
              <a:solidFill>
                <a:schemeClr val="tx1"/>
              </a:solidFill>
              <a:latin typeface="+mj-lt"/>
              <a:ea typeface="+mj-ea"/>
              <a:cs typeface="+mj-cs"/>
            </a:endParaRPr>
          </a:p>
        </p:txBody>
      </p:sp>
      <p:sp>
        <p:nvSpPr>
          <p:cNvPr id="4" name="pole tekstowe 3">
            <a:extLst>
              <a:ext uri="{FF2B5EF4-FFF2-40B4-BE49-F238E27FC236}">
                <a16:creationId xmlns:a16="http://schemas.microsoft.com/office/drawing/2014/main" id="{15A90BD4-EC79-C897-BB8A-3A2DE5EA4716}"/>
              </a:ext>
            </a:extLst>
          </p:cNvPr>
          <p:cNvSpPr txBox="1"/>
          <p:nvPr/>
        </p:nvSpPr>
        <p:spPr>
          <a:xfrm>
            <a:off x="1045029" y="2524721"/>
            <a:ext cx="4991629" cy="367712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public void PrintSum(int a, int b) {</a:t>
            </a:r>
          </a:p>
          <a:p>
            <a:pPr indent="-228600">
              <a:lnSpc>
                <a:spcPct val="90000"/>
              </a:lnSpc>
              <a:spcAft>
                <a:spcPts val="600"/>
              </a:spcAft>
              <a:buFont typeface="Arial" panose="020B0604020202020204" pitchFamily="34" charset="0"/>
              <a:buChar char="•"/>
            </a:pPr>
            <a:r>
              <a:rPr lang="en-US"/>
              <a:t>    int sum = a + b;</a:t>
            </a:r>
          </a:p>
          <a:p>
            <a:pPr indent="-228600">
              <a:lnSpc>
                <a:spcPct val="90000"/>
              </a:lnSpc>
              <a:spcAft>
                <a:spcPts val="600"/>
              </a:spcAft>
              <a:buFont typeface="Arial" panose="020B0604020202020204" pitchFamily="34" charset="0"/>
              <a:buChar char="•"/>
            </a:pPr>
            <a:r>
              <a:rPr lang="en-US"/>
              <a:t>    Console.WriteLine($"Sum: {sum}");</a:t>
            </a:r>
          </a:p>
          <a:p>
            <a:pPr indent="-228600">
              <a:lnSpc>
                <a:spcPct val="90000"/>
              </a:lnSpc>
              <a:spcAft>
                <a:spcPts val="600"/>
              </a:spcAft>
              <a:buFont typeface="Arial" panose="020B0604020202020204" pitchFamily="34" charset="0"/>
              <a:buChar char="•"/>
            </a:pPr>
            <a:r>
              <a:rPr lang="en-US"/>
              <a:t>}</a:t>
            </a:r>
          </a:p>
          <a:p>
            <a:pPr indent="-228600">
              <a:lnSpc>
                <a:spcPct val="90000"/>
              </a:lnSpc>
              <a:spcAft>
                <a:spcPts val="600"/>
              </a:spcAft>
              <a:buFont typeface="Arial" panose="020B0604020202020204" pitchFamily="34" charset="0"/>
              <a:buChar char="•"/>
            </a:pPr>
            <a:endParaRPr lang="en-US"/>
          </a:p>
        </p:txBody>
      </p:sp>
      <p:sp>
        <p:nvSpPr>
          <p:cNvPr id="20" name="Rectangle 1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Rekin">
            <a:extLst>
              <a:ext uri="{FF2B5EF4-FFF2-40B4-BE49-F238E27FC236}">
                <a16:creationId xmlns:a16="http://schemas.microsoft.com/office/drawing/2014/main" id="{FB69FA6B-F65E-2A58-EE04-DA07D65AEE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30493" y="1347516"/>
            <a:ext cx="4223252" cy="4223252"/>
          </a:xfrm>
          <a:prstGeom prst="rect">
            <a:avLst/>
          </a:prstGeom>
        </p:spPr>
      </p:pic>
      <p:cxnSp>
        <p:nvCxnSpPr>
          <p:cNvPr id="22" name="Straight Connector 2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540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E1B67C-91C2-D97E-4011-9B84F71CE831}"/>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D0EA9B79-C259-38E2-9824-55E4A8CCA27A}"/>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3800" kern="1200">
                <a:solidFill>
                  <a:schemeClr val="tx1"/>
                </a:solidFill>
                <a:latin typeface="+mj-lt"/>
                <a:ea typeface="+mj-ea"/>
                <a:cs typeface="+mj-cs"/>
              </a:rPr>
              <a:t>Podstawy języka C# - </a:t>
            </a:r>
            <a:r>
              <a:rPr lang="en-US" sz="3800" b="0" i="0" kern="1200">
                <a:solidFill>
                  <a:schemeClr val="tx1"/>
                </a:solidFill>
                <a:effectLst/>
                <a:latin typeface="+mj-lt"/>
                <a:ea typeface="+mj-ea"/>
                <a:cs typeface="+mj-cs"/>
              </a:rPr>
              <a:t>Metody: definicja, parametry, wartość zwracana.</a:t>
            </a:r>
            <a:endParaRPr lang="en-US" sz="3800" kern="1200">
              <a:solidFill>
                <a:schemeClr val="tx1"/>
              </a:solidFill>
              <a:latin typeface="+mj-lt"/>
              <a:ea typeface="+mj-ea"/>
              <a:cs typeface="+mj-cs"/>
            </a:endParaRP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ole tekstowe 4">
            <a:extLst>
              <a:ext uri="{FF2B5EF4-FFF2-40B4-BE49-F238E27FC236}">
                <a16:creationId xmlns:a16="http://schemas.microsoft.com/office/drawing/2014/main" id="{3ED97B5E-7CBA-EABB-2ECF-B4E9D81FCA25}"/>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a:t>public int AddTwoNumbers(int a, int b) {</a:t>
            </a:r>
          </a:p>
          <a:p>
            <a:pPr indent="-228600">
              <a:lnSpc>
                <a:spcPct val="90000"/>
              </a:lnSpc>
              <a:spcAft>
                <a:spcPts val="600"/>
              </a:spcAft>
              <a:buFont typeface="Arial" panose="020B0604020202020204" pitchFamily="34" charset="0"/>
              <a:buChar char="•"/>
            </a:pPr>
            <a:r>
              <a:rPr lang="en-US" sz="2400"/>
              <a:t>    return a + b;</a:t>
            </a:r>
          </a:p>
          <a:p>
            <a:pPr indent="-228600">
              <a:lnSpc>
                <a:spcPct val="90000"/>
              </a:lnSpc>
              <a:spcAft>
                <a:spcPts val="600"/>
              </a:spcAft>
              <a:buFont typeface="Arial" panose="020B0604020202020204" pitchFamily="34" charset="0"/>
              <a:buChar char="•"/>
            </a:pPr>
            <a:r>
              <a:rPr lang="en-US" sz="2400"/>
              <a:t>}</a:t>
            </a:r>
          </a:p>
        </p:txBody>
      </p:sp>
    </p:spTree>
    <p:extLst>
      <p:ext uri="{BB962C8B-B14F-4D97-AF65-F5344CB8AC3E}">
        <p14:creationId xmlns:p14="http://schemas.microsoft.com/office/powerpoint/2010/main" val="2826889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437EE3-D66D-A826-131F-FE1F05E581E6}"/>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3313D8E5-401F-558F-B910-3C577F2A512D}"/>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3800" kern="1200">
                <a:solidFill>
                  <a:schemeClr val="tx1"/>
                </a:solidFill>
                <a:latin typeface="+mj-lt"/>
                <a:ea typeface="+mj-ea"/>
                <a:cs typeface="+mj-cs"/>
              </a:rPr>
              <a:t>Podstawy języka C# - </a:t>
            </a:r>
            <a:r>
              <a:rPr lang="en-US" sz="3800" b="0" i="0" kern="1200">
                <a:solidFill>
                  <a:schemeClr val="tx1"/>
                </a:solidFill>
                <a:effectLst/>
                <a:latin typeface="+mj-lt"/>
                <a:ea typeface="+mj-ea"/>
                <a:cs typeface="+mj-cs"/>
              </a:rPr>
              <a:t>Metody: definicja, parametry, wartość zwracana.</a:t>
            </a:r>
            <a:endParaRPr lang="en-US" sz="3800" kern="1200">
              <a:solidFill>
                <a:schemeClr val="tx1"/>
              </a:solidFill>
              <a:latin typeface="+mj-lt"/>
              <a:ea typeface="+mj-ea"/>
              <a:cs typeface="+mj-cs"/>
            </a:endParaRPr>
          </a:p>
        </p:txBody>
      </p:sp>
      <p:grpSp>
        <p:nvGrpSpPr>
          <p:cNvPr id="11" name="Group 1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2" name="Rectangle 1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ole tekstowe 3">
            <a:extLst>
              <a:ext uri="{FF2B5EF4-FFF2-40B4-BE49-F238E27FC236}">
                <a16:creationId xmlns:a16="http://schemas.microsoft.com/office/drawing/2014/main" id="{7E834620-9973-04C7-C4FF-21D01FF74891}"/>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a:t>public string GetFullName(string firstName, string lastName) {</a:t>
            </a:r>
          </a:p>
          <a:p>
            <a:pPr indent="-228600">
              <a:lnSpc>
                <a:spcPct val="90000"/>
              </a:lnSpc>
              <a:spcAft>
                <a:spcPts val="600"/>
              </a:spcAft>
              <a:buFont typeface="Arial" panose="020B0604020202020204" pitchFamily="34" charset="0"/>
              <a:buChar char="•"/>
            </a:pPr>
            <a:r>
              <a:rPr lang="en-US" sz="2400"/>
              <a:t>    return firstName + " " + lastName;</a:t>
            </a:r>
          </a:p>
          <a:p>
            <a:pPr indent="-228600">
              <a:lnSpc>
                <a:spcPct val="90000"/>
              </a:lnSpc>
              <a:spcAft>
                <a:spcPts val="600"/>
              </a:spcAft>
              <a:buFont typeface="Arial" panose="020B0604020202020204" pitchFamily="34" charset="0"/>
              <a:buChar char="•"/>
            </a:pPr>
            <a:r>
              <a:rPr lang="en-US" sz="2400"/>
              <a:t>}</a:t>
            </a:r>
          </a:p>
        </p:txBody>
      </p:sp>
    </p:spTree>
    <p:extLst>
      <p:ext uri="{BB962C8B-B14F-4D97-AF65-F5344CB8AC3E}">
        <p14:creationId xmlns:p14="http://schemas.microsoft.com/office/powerpoint/2010/main" val="1177877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F735BF-60BA-5384-BB36-30FA1CF0DCC2}"/>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5" name="Freeform: Shape 14">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ytuł 1">
            <a:extLst>
              <a:ext uri="{FF2B5EF4-FFF2-40B4-BE49-F238E27FC236}">
                <a16:creationId xmlns:a16="http://schemas.microsoft.com/office/drawing/2014/main" id="{C0E800BA-BC27-43C3-8E97-DC530665CB9C}"/>
              </a:ext>
            </a:extLst>
          </p:cNvPr>
          <p:cNvSpPr>
            <a:spLocks noGrp="1"/>
          </p:cNvSpPr>
          <p:nvPr>
            <p:ph type="title"/>
          </p:nvPr>
        </p:nvSpPr>
        <p:spPr>
          <a:xfrm>
            <a:off x="640080" y="1243013"/>
            <a:ext cx="3855720" cy="4371974"/>
          </a:xfrm>
        </p:spPr>
        <p:txBody>
          <a:bodyPr vert="horz" lIns="91440" tIns="45720" rIns="91440" bIns="45720" rtlCol="0" anchor="ctr">
            <a:normAutofit/>
          </a:bodyPr>
          <a:lstStyle/>
          <a:p>
            <a:r>
              <a:rPr lang="en-US" sz="3600" kern="1200">
                <a:solidFill>
                  <a:schemeClr val="tx2"/>
                </a:solidFill>
                <a:latin typeface="+mj-lt"/>
                <a:ea typeface="+mj-ea"/>
                <a:cs typeface="+mj-cs"/>
              </a:rPr>
              <a:t>Podstawy języka C# - </a:t>
            </a:r>
            <a:r>
              <a:rPr lang="en-US" sz="3600" b="0" i="0" kern="1200">
                <a:solidFill>
                  <a:schemeClr val="tx2"/>
                </a:solidFill>
                <a:effectLst/>
                <a:latin typeface="+mj-lt"/>
                <a:ea typeface="+mj-ea"/>
                <a:cs typeface="+mj-cs"/>
              </a:rPr>
              <a:t>Metody: definicja, parametry, wartość zwracana.</a:t>
            </a:r>
            <a:endParaRPr lang="en-US" sz="3600" kern="1200">
              <a:solidFill>
                <a:schemeClr val="tx2"/>
              </a:solidFill>
              <a:latin typeface="+mj-lt"/>
              <a:ea typeface="+mj-ea"/>
              <a:cs typeface="+mj-cs"/>
            </a:endParaRPr>
          </a:p>
        </p:txBody>
      </p:sp>
      <p:sp>
        <p:nvSpPr>
          <p:cNvPr id="5" name="pole tekstowe 4">
            <a:extLst>
              <a:ext uri="{FF2B5EF4-FFF2-40B4-BE49-F238E27FC236}">
                <a16:creationId xmlns:a16="http://schemas.microsoft.com/office/drawing/2014/main" id="{42CC669E-2E0D-68FB-63A2-605698984447}"/>
              </a:ext>
            </a:extLst>
          </p:cNvPr>
          <p:cNvSpPr txBox="1"/>
          <p:nvPr/>
        </p:nvSpPr>
        <p:spPr>
          <a:xfrm>
            <a:off x="6172200" y="804672"/>
            <a:ext cx="5221224" cy="52303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solidFill>
                  <a:schemeClr val="tx2"/>
                </a:solidFill>
              </a:rPr>
              <a:t>// Wywołanie metody bez parametrów</a:t>
            </a:r>
          </a:p>
          <a:p>
            <a:pPr indent="-228600">
              <a:lnSpc>
                <a:spcPct val="90000"/>
              </a:lnSpc>
              <a:spcAft>
                <a:spcPts val="600"/>
              </a:spcAft>
              <a:buFont typeface="Arial" panose="020B0604020202020204" pitchFamily="34" charset="0"/>
              <a:buChar char="•"/>
            </a:pPr>
            <a:r>
              <a:rPr lang="en-US">
                <a:solidFill>
                  <a:schemeClr val="tx2"/>
                </a:solidFill>
              </a:rPr>
              <a:t>SayHello();</a:t>
            </a:r>
          </a:p>
          <a:p>
            <a:pPr indent="-228600">
              <a:lnSpc>
                <a:spcPct val="90000"/>
              </a:lnSpc>
              <a:spcAft>
                <a:spcPts val="600"/>
              </a:spcAft>
              <a:buFont typeface="Arial" panose="020B0604020202020204" pitchFamily="34" charset="0"/>
              <a:buChar char="•"/>
            </a:pPr>
            <a:endParaRPr lang="en-US">
              <a:solidFill>
                <a:schemeClr val="tx2"/>
              </a:solidFill>
            </a:endParaRPr>
          </a:p>
          <a:p>
            <a:pPr indent="-228600">
              <a:lnSpc>
                <a:spcPct val="90000"/>
              </a:lnSpc>
              <a:spcAft>
                <a:spcPts val="600"/>
              </a:spcAft>
              <a:buFont typeface="Arial" panose="020B0604020202020204" pitchFamily="34" charset="0"/>
              <a:buChar char="•"/>
            </a:pPr>
            <a:r>
              <a:rPr lang="en-US">
                <a:solidFill>
                  <a:schemeClr val="tx2"/>
                </a:solidFill>
              </a:rPr>
              <a:t>// Wywołanie metody z jednym parametrem</a:t>
            </a:r>
          </a:p>
          <a:p>
            <a:pPr indent="-228600">
              <a:lnSpc>
                <a:spcPct val="90000"/>
              </a:lnSpc>
              <a:spcAft>
                <a:spcPts val="600"/>
              </a:spcAft>
              <a:buFont typeface="Arial" panose="020B0604020202020204" pitchFamily="34" charset="0"/>
              <a:buChar char="•"/>
            </a:pPr>
            <a:r>
              <a:rPr lang="en-US">
                <a:solidFill>
                  <a:schemeClr val="tx2"/>
                </a:solidFill>
              </a:rPr>
              <a:t>GreetUser("Alice");</a:t>
            </a:r>
          </a:p>
          <a:p>
            <a:pPr indent="-228600">
              <a:lnSpc>
                <a:spcPct val="90000"/>
              </a:lnSpc>
              <a:spcAft>
                <a:spcPts val="600"/>
              </a:spcAft>
              <a:buFont typeface="Arial" panose="020B0604020202020204" pitchFamily="34" charset="0"/>
              <a:buChar char="•"/>
            </a:pPr>
            <a:endParaRPr lang="en-US">
              <a:solidFill>
                <a:schemeClr val="tx2"/>
              </a:solidFill>
            </a:endParaRPr>
          </a:p>
          <a:p>
            <a:pPr indent="-228600">
              <a:lnSpc>
                <a:spcPct val="90000"/>
              </a:lnSpc>
              <a:spcAft>
                <a:spcPts val="600"/>
              </a:spcAft>
              <a:buFont typeface="Arial" panose="020B0604020202020204" pitchFamily="34" charset="0"/>
              <a:buChar char="•"/>
            </a:pPr>
            <a:r>
              <a:rPr lang="en-US">
                <a:solidFill>
                  <a:schemeClr val="tx2"/>
                </a:solidFill>
              </a:rPr>
              <a:t>// Wywołanie metody z kilkoma parametrami</a:t>
            </a:r>
          </a:p>
          <a:p>
            <a:pPr indent="-228600">
              <a:lnSpc>
                <a:spcPct val="90000"/>
              </a:lnSpc>
              <a:spcAft>
                <a:spcPts val="600"/>
              </a:spcAft>
              <a:buFont typeface="Arial" panose="020B0604020202020204" pitchFamily="34" charset="0"/>
              <a:buChar char="•"/>
            </a:pPr>
            <a:r>
              <a:rPr lang="en-US">
                <a:solidFill>
                  <a:schemeClr val="tx2"/>
                </a:solidFill>
              </a:rPr>
              <a:t>PrintSum(5, 7);</a:t>
            </a:r>
          </a:p>
          <a:p>
            <a:pPr indent="-228600">
              <a:lnSpc>
                <a:spcPct val="90000"/>
              </a:lnSpc>
              <a:spcAft>
                <a:spcPts val="600"/>
              </a:spcAft>
              <a:buFont typeface="Arial" panose="020B0604020202020204" pitchFamily="34" charset="0"/>
              <a:buChar char="•"/>
            </a:pPr>
            <a:endParaRPr lang="en-US">
              <a:solidFill>
                <a:schemeClr val="tx2"/>
              </a:solidFill>
            </a:endParaRPr>
          </a:p>
        </p:txBody>
      </p:sp>
    </p:spTree>
    <p:extLst>
      <p:ext uri="{BB962C8B-B14F-4D97-AF65-F5344CB8AC3E}">
        <p14:creationId xmlns:p14="http://schemas.microsoft.com/office/powerpoint/2010/main" val="3811323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44B736-25B6-0AEE-AC1F-50962D6CA55D}"/>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5" name="Freeform: Shape 14">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ytuł 1">
            <a:extLst>
              <a:ext uri="{FF2B5EF4-FFF2-40B4-BE49-F238E27FC236}">
                <a16:creationId xmlns:a16="http://schemas.microsoft.com/office/drawing/2014/main" id="{6F92FFBB-1B06-F636-5BD5-142B163AE19D}"/>
              </a:ext>
            </a:extLst>
          </p:cNvPr>
          <p:cNvSpPr>
            <a:spLocks noGrp="1"/>
          </p:cNvSpPr>
          <p:nvPr>
            <p:ph type="title"/>
          </p:nvPr>
        </p:nvSpPr>
        <p:spPr>
          <a:xfrm>
            <a:off x="640080" y="1243013"/>
            <a:ext cx="3855720" cy="4371974"/>
          </a:xfrm>
        </p:spPr>
        <p:txBody>
          <a:bodyPr vert="horz" lIns="91440" tIns="45720" rIns="91440" bIns="45720" rtlCol="0" anchor="ctr">
            <a:normAutofit/>
          </a:bodyPr>
          <a:lstStyle/>
          <a:p>
            <a:r>
              <a:rPr lang="en-US" sz="3600" kern="1200">
                <a:solidFill>
                  <a:schemeClr val="tx2"/>
                </a:solidFill>
                <a:latin typeface="+mj-lt"/>
                <a:ea typeface="+mj-ea"/>
                <a:cs typeface="+mj-cs"/>
              </a:rPr>
              <a:t>Podstawy języka C# - </a:t>
            </a:r>
            <a:r>
              <a:rPr lang="en-US" sz="3600" b="0" i="0" kern="1200">
                <a:solidFill>
                  <a:schemeClr val="tx2"/>
                </a:solidFill>
                <a:effectLst/>
                <a:latin typeface="+mj-lt"/>
                <a:ea typeface="+mj-ea"/>
                <a:cs typeface="+mj-cs"/>
              </a:rPr>
              <a:t>Metody: definicja, parametry, wartość zwracana.</a:t>
            </a:r>
            <a:endParaRPr lang="en-US" sz="3600" kern="1200">
              <a:solidFill>
                <a:schemeClr val="tx2"/>
              </a:solidFill>
              <a:latin typeface="+mj-lt"/>
              <a:ea typeface="+mj-ea"/>
              <a:cs typeface="+mj-cs"/>
            </a:endParaRPr>
          </a:p>
        </p:txBody>
      </p:sp>
      <p:sp>
        <p:nvSpPr>
          <p:cNvPr id="5" name="pole tekstowe 4">
            <a:extLst>
              <a:ext uri="{FF2B5EF4-FFF2-40B4-BE49-F238E27FC236}">
                <a16:creationId xmlns:a16="http://schemas.microsoft.com/office/drawing/2014/main" id="{6C3FF380-BAC1-3D2A-5D37-1201386F758A}"/>
              </a:ext>
            </a:extLst>
          </p:cNvPr>
          <p:cNvSpPr txBox="1"/>
          <p:nvPr/>
        </p:nvSpPr>
        <p:spPr>
          <a:xfrm>
            <a:off x="6172200" y="804672"/>
            <a:ext cx="5221224" cy="52303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a:solidFill>
                <a:schemeClr val="tx2"/>
              </a:solidFill>
            </a:endParaRPr>
          </a:p>
          <a:p>
            <a:pPr indent="-228600">
              <a:lnSpc>
                <a:spcPct val="90000"/>
              </a:lnSpc>
              <a:spcAft>
                <a:spcPts val="600"/>
              </a:spcAft>
              <a:buFont typeface="Arial" panose="020B0604020202020204" pitchFamily="34" charset="0"/>
              <a:buChar char="•"/>
            </a:pPr>
            <a:r>
              <a:rPr lang="en-US">
                <a:solidFill>
                  <a:schemeClr val="tx2"/>
                </a:solidFill>
              </a:rPr>
              <a:t>// Wywołanie metody z wartością zwracaną</a:t>
            </a:r>
          </a:p>
          <a:p>
            <a:pPr indent="-228600">
              <a:lnSpc>
                <a:spcPct val="90000"/>
              </a:lnSpc>
              <a:spcAft>
                <a:spcPts val="600"/>
              </a:spcAft>
              <a:buFont typeface="Arial" panose="020B0604020202020204" pitchFamily="34" charset="0"/>
              <a:buChar char="•"/>
            </a:pPr>
            <a:r>
              <a:rPr lang="en-US">
                <a:solidFill>
                  <a:schemeClr val="tx2"/>
                </a:solidFill>
              </a:rPr>
              <a:t>int result = AddTwoNumbers(10, 20);</a:t>
            </a:r>
          </a:p>
          <a:p>
            <a:pPr indent="-228600">
              <a:lnSpc>
                <a:spcPct val="90000"/>
              </a:lnSpc>
              <a:spcAft>
                <a:spcPts val="600"/>
              </a:spcAft>
              <a:buFont typeface="Arial" panose="020B0604020202020204" pitchFamily="34" charset="0"/>
              <a:buChar char="•"/>
            </a:pPr>
            <a:r>
              <a:rPr lang="en-US">
                <a:solidFill>
                  <a:schemeClr val="tx2"/>
                </a:solidFill>
              </a:rPr>
              <a:t>Console.WriteLine($"The result is {result}");</a:t>
            </a:r>
          </a:p>
          <a:p>
            <a:pPr indent="-228600">
              <a:lnSpc>
                <a:spcPct val="90000"/>
              </a:lnSpc>
              <a:spcAft>
                <a:spcPts val="600"/>
              </a:spcAft>
              <a:buFont typeface="Arial" panose="020B0604020202020204" pitchFamily="34" charset="0"/>
              <a:buChar char="•"/>
            </a:pPr>
            <a:endParaRPr lang="en-US">
              <a:solidFill>
                <a:schemeClr val="tx2"/>
              </a:solidFill>
            </a:endParaRPr>
          </a:p>
          <a:p>
            <a:pPr indent="-228600">
              <a:lnSpc>
                <a:spcPct val="90000"/>
              </a:lnSpc>
              <a:spcAft>
                <a:spcPts val="600"/>
              </a:spcAft>
              <a:buFont typeface="Arial" panose="020B0604020202020204" pitchFamily="34" charset="0"/>
              <a:buChar char="•"/>
            </a:pPr>
            <a:r>
              <a:rPr lang="en-US">
                <a:solidFill>
                  <a:schemeClr val="tx2"/>
                </a:solidFill>
              </a:rPr>
              <a:t>// Wywołanie metody zwracającej łańcuch znaków</a:t>
            </a:r>
          </a:p>
          <a:p>
            <a:pPr indent="-228600">
              <a:lnSpc>
                <a:spcPct val="90000"/>
              </a:lnSpc>
              <a:spcAft>
                <a:spcPts val="600"/>
              </a:spcAft>
              <a:buFont typeface="Arial" panose="020B0604020202020204" pitchFamily="34" charset="0"/>
              <a:buChar char="•"/>
            </a:pPr>
            <a:r>
              <a:rPr lang="en-US">
                <a:solidFill>
                  <a:schemeClr val="tx2"/>
                </a:solidFill>
              </a:rPr>
              <a:t>string fullName = GetFullName("John", "Doe");</a:t>
            </a:r>
          </a:p>
          <a:p>
            <a:pPr indent="-228600">
              <a:lnSpc>
                <a:spcPct val="90000"/>
              </a:lnSpc>
              <a:spcAft>
                <a:spcPts val="600"/>
              </a:spcAft>
              <a:buFont typeface="Arial" panose="020B0604020202020204" pitchFamily="34" charset="0"/>
              <a:buChar char="•"/>
            </a:pPr>
            <a:r>
              <a:rPr lang="en-US">
                <a:solidFill>
                  <a:schemeClr val="tx2"/>
                </a:solidFill>
              </a:rPr>
              <a:t>Console.WriteLine($"Full name: {fullName}");</a:t>
            </a:r>
          </a:p>
          <a:p>
            <a:pPr indent="-228600">
              <a:lnSpc>
                <a:spcPct val="90000"/>
              </a:lnSpc>
              <a:spcAft>
                <a:spcPts val="600"/>
              </a:spcAft>
              <a:buFont typeface="Arial" panose="020B0604020202020204" pitchFamily="34" charset="0"/>
              <a:buChar char="•"/>
            </a:pPr>
            <a:endParaRPr lang="en-US">
              <a:solidFill>
                <a:schemeClr val="tx2"/>
              </a:solidFill>
            </a:endParaRPr>
          </a:p>
        </p:txBody>
      </p:sp>
    </p:spTree>
    <p:extLst>
      <p:ext uri="{BB962C8B-B14F-4D97-AF65-F5344CB8AC3E}">
        <p14:creationId xmlns:p14="http://schemas.microsoft.com/office/powerpoint/2010/main" val="2624101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58FC9-4DF6-72BB-F057-DCD0F9736B98}"/>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AB16811-A6F7-4C1A-147E-4408A911E32B}"/>
              </a:ext>
            </a:extLst>
          </p:cNvPr>
          <p:cNvSpPr>
            <a:spLocks noGrp="1"/>
          </p:cNvSpPr>
          <p:nvPr>
            <p:ph type="title"/>
          </p:nvPr>
        </p:nvSpPr>
        <p:spPr/>
        <p:txBody>
          <a:bodyPr>
            <a:normAutofit/>
          </a:bodyPr>
          <a:lstStyle/>
          <a:p>
            <a:r>
              <a:rPr lang="pl-PL" dirty="0"/>
              <a:t>Podstawy – </a:t>
            </a:r>
            <a:r>
              <a:rPr lang="pl-PL" b="1" i="0" dirty="0">
                <a:solidFill>
                  <a:srgbClr val="0D0D0D"/>
                </a:solidFill>
                <a:effectLst/>
                <a:latin typeface="Söhne"/>
              </a:rPr>
              <a:t>Odczytywanie wejścia użytkownika</a:t>
            </a:r>
            <a:endParaRPr lang="pl-PL" dirty="0"/>
          </a:p>
        </p:txBody>
      </p:sp>
      <p:sp>
        <p:nvSpPr>
          <p:cNvPr id="4" name="pole tekstowe 3">
            <a:extLst>
              <a:ext uri="{FF2B5EF4-FFF2-40B4-BE49-F238E27FC236}">
                <a16:creationId xmlns:a16="http://schemas.microsoft.com/office/drawing/2014/main" id="{7FD96FDB-CB78-B23A-467E-6B88341B164D}"/>
              </a:ext>
            </a:extLst>
          </p:cNvPr>
          <p:cNvSpPr txBox="1"/>
          <p:nvPr/>
        </p:nvSpPr>
        <p:spPr>
          <a:xfrm>
            <a:off x="2372556" y="2277019"/>
            <a:ext cx="7952173" cy="3139321"/>
          </a:xfrm>
          <a:prstGeom prst="rect">
            <a:avLst/>
          </a:prstGeom>
          <a:noFill/>
        </p:spPr>
        <p:txBody>
          <a:bodyPr wrap="square">
            <a:spAutoFit/>
          </a:bodyPr>
          <a:lstStyle/>
          <a:p>
            <a:r>
              <a:rPr lang="pl-PL" dirty="0" err="1"/>
              <a:t>using</a:t>
            </a:r>
            <a:r>
              <a:rPr lang="pl-PL" dirty="0"/>
              <a:t> System;</a:t>
            </a:r>
          </a:p>
          <a:p>
            <a:endParaRPr lang="pl-PL" dirty="0"/>
          </a:p>
          <a:p>
            <a:r>
              <a:rPr lang="pl-PL" dirty="0" err="1"/>
              <a:t>class</a:t>
            </a:r>
            <a:r>
              <a:rPr lang="pl-PL" dirty="0"/>
              <a:t> Program</a:t>
            </a:r>
          </a:p>
          <a:p>
            <a:r>
              <a:rPr lang="pl-PL" dirty="0"/>
              <a:t>{</a:t>
            </a:r>
          </a:p>
          <a:p>
            <a:r>
              <a:rPr lang="pl-PL" dirty="0"/>
              <a:t>    </a:t>
            </a:r>
            <a:r>
              <a:rPr lang="pl-PL" dirty="0" err="1"/>
              <a:t>static</a:t>
            </a:r>
            <a:r>
              <a:rPr lang="pl-PL" dirty="0"/>
              <a:t> </a:t>
            </a:r>
            <a:r>
              <a:rPr lang="pl-PL" dirty="0" err="1"/>
              <a:t>void</a:t>
            </a:r>
            <a:r>
              <a:rPr lang="pl-PL" dirty="0"/>
              <a:t> </a:t>
            </a:r>
            <a:r>
              <a:rPr lang="pl-PL" dirty="0" err="1"/>
              <a:t>Main</a:t>
            </a:r>
            <a:r>
              <a:rPr lang="pl-PL" dirty="0"/>
              <a:t>()</a:t>
            </a:r>
          </a:p>
          <a:p>
            <a:r>
              <a:rPr lang="pl-PL" dirty="0"/>
              <a:t>    {</a:t>
            </a:r>
          </a:p>
          <a:p>
            <a:r>
              <a:rPr lang="pl-PL" dirty="0"/>
              <a:t>        </a:t>
            </a:r>
            <a:r>
              <a:rPr lang="pl-PL" dirty="0" err="1"/>
              <a:t>Console.Write</a:t>
            </a:r>
            <a:r>
              <a:rPr lang="pl-PL" dirty="0"/>
              <a:t>("Jak masz na imię? ");</a:t>
            </a:r>
          </a:p>
          <a:p>
            <a:r>
              <a:rPr lang="pl-PL" dirty="0"/>
              <a:t>        string </a:t>
            </a:r>
            <a:r>
              <a:rPr lang="pl-PL" dirty="0" err="1"/>
              <a:t>name</a:t>
            </a:r>
            <a:r>
              <a:rPr lang="pl-PL" dirty="0"/>
              <a:t> = </a:t>
            </a:r>
            <a:r>
              <a:rPr lang="pl-PL" dirty="0" err="1"/>
              <a:t>Console.ReadLine</a:t>
            </a:r>
            <a:r>
              <a:rPr lang="pl-PL" dirty="0"/>
              <a:t>(); // Odczytuje linię tekstu z konsoli</a:t>
            </a:r>
          </a:p>
          <a:p>
            <a:r>
              <a:rPr lang="pl-PL" dirty="0"/>
              <a:t>        </a:t>
            </a:r>
            <a:r>
              <a:rPr lang="pl-PL" dirty="0" err="1"/>
              <a:t>Console.WriteLine</a:t>
            </a:r>
            <a:r>
              <a:rPr lang="pl-PL" dirty="0"/>
              <a:t>("Witaj, " + </a:t>
            </a:r>
            <a:r>
              <a:rPr lang="pl-PL" dirty="0" err="1"/>
              <a:t>name</a:t>
            </a:r>
            <a:r>
              <a:rPr lang="pl-PL" dirty="0"/>
              <a:t> + "!"); // Wyświetla powitanie</a:t>
            </a:r>
          </a:p>
          <a:p>
            <a:r>
              <a:rPr lang="pl-PL" dirty="0"/>
              <a:t>    }</a:t>
            </a:r>
          </a:p>
          <a:p>
            <a:r>
              <a:rPr lang="pl-PL" dirty="0"/>
              <a:t>}</a:t>
            </a:r>
          </a:p>
        </p:txBody>
      </p:sp>
    </p:spTree>
    <p:extLst>
      <p:ext uri="{BB962C8B-B14F-4D97-AF65-F5344CB8AC3E}">
        <p14:creationId xmlns:p14="http://schemas.microsoft.com/office/powerpoint/2010/main" val="809825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lastikowe zabawkowe cyfry">
            <a:extLst>
              <a:ext uri="{FF2B5EF4-FFF2-40B4-BE49-F238E27FC236}">
                <a16:creationId xmlns:a16="http://schemas.microsoft.com/office/drawing/2014/main" id="{354ABF13-E86C-786F-4556-3BAB3FAA5CD7}"/>
              </a:ext>
            </a:extLst>
          </p:cNvPr>
          <p:cNvPicPr>
            <a:picLocks noChangeAspect="1"/>
          </p:cNvPicPr>
          <p:nvPr/>
        </p:nvPicPr>
        <p:blipFill rotWithShape="1">
          <a:blip r:embed="rId2"/>
          <a:srcRect l="20591" r="26750"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E65B401F-E389-DCAC-5143-D7DB9E603FA3}"/>
              </a:ext>
            </a:extLst>
          </p:cNvPr>
          <p:cNvSpPr>
            <a:spLocks noGrp="1"/>
          </p:cNvSpPr>
          <p:nvPr>
            <p:ph type="title"/>
          </p:nvPr>
        </p:nvSpPr>
        <p:spPr>
          <a:xfrm>
            <a:off x="6115317" y="405685"/>
            <a:ext cx="5464968" cy="1559301"/>
          </a:xfrm>
        </p:spPr>
        <p:txBody>
          <a:bodyPr>
            <a:normAutofit/>
          </a:bodyPr>
          <a:lstStyle/>
          <a:p>
            <a:r>
              <a:rPr lang="pl-PL" sz="4000"/>
              <a:t>Zadanie</a:t>
            </a:r>
          </a:p>
        </p:txBody>
      </p:sp>
      <p:sp>
        <p:nvSpPr>
          <p:cNvPr id="3" name="Symbol zastępczy zawartości 2">
            <a:extLst>
              <a:ext uri="{FF2B5EF4-FFF2-40B4-BE49-F238E27FC236}">
                <a16:creationId xmlns:a16="http://schemas.microsoft.com/office/drawing/2014/main" id="{E2AECE31-2BDE-FCCC-4675-D64644179AD3}"/>
              </a:ext>
            </a:extLst>
          </p:cNvPr>
          <p:cNvSpPr>
            <a:spLocks noGrp="1"/>
          </p:cNvSpPr>
          <p:nvPr>
            <p:ph idx="1"/>
          </p:nvPr>
        </p:nvSpPr>
        <p:spPr>
          <a:xfrm>
            <a:off x="6115317" y="2743200"/>
            <a:ext cx="5247340" cy="3496878"/>
          </a:xfrm>
        </p:spPr>
        <p:txBody>
          <a:bodyPr anchor="ctr">
            <a:normAutofit/>
          </a:bodyPr>
          <a:lstStyle/>
          <a:p>
            <a:pPr>
              <a:buFont typeface="+mj-lt"/>
              <a:buAutoNum type="arabicPeriod"/>
            </a:pPr>
            <a:r>
              <a:rPr lang="pl-PL" sz="1600" b="0" i="0">
                <a:effectLst/>
                <a:latin typeface="Söhne"/>
              </a:rPr>
              <a:t>Utwórz klasę o nazwie SimpleCalculator.</a:t>
            </a:r>
          </a:p>
          <a:p>
            <a:pPr>
              <a:buFont typeface="+mj-lt"/>
              <a:buAutoNum type="arabicPeriod"/>
            </a:pPr>
            <a:r>
              <a:rPr lang="pl-PL" sz="1600" b="0" i="0">
                <a:effectLst/>
                <a:latin typeface="Söhne"/>
              </a:rPr>
              <a:t>W klasie SimpleCalculator zdefiniuj cztery metody: Add, Subtract, Multiply, i Divide.</a:t>
            </a:r>
          </a:p>
          <a:p>
            <a:pPr marL="742950" lvl="1" indent="-285750">
              <a:buFont typeface="+mj-lt"/>
              <a:buAutoNum type="arabicPeriod"/>
            </a:pPr>
            <a:r>
              <a:rPr lang="pl-PL" sz="1600" b="0" i="0">
                <a:effectLst/>
                <a:latin typeface="Söhne"/>
              </a:rPr>
              <a:t>Każda metoda powinna przyjmować dwa parametry typu double i zwracać wynik operacji jako double.</a:t>
            </a:r>
          </a:p>
          <a:p>
            <a:pPr marL="742950" lvl="1" indent="-285750">
              <a:buFont typeface="+mj-lt"/>
              <a:buAutoNum type="arabicPeriod"/>
            </a:pPr>
            <a:r>
              <a:rPr lang="pl-PL" sz="1600" b="0" i="0">
                <a:effectLst/>
                <a:latin typeface="Söhne"/>
              </a:rPr>
              <a:t>Metoda Divide powinna sprawdzać, czy dzielnik nie jest równy zero. Jeśli jest równy zero, metoda powinna zwrócić double.NaN (Not a Number).</a:t>
            </a:r>
          </a:p>
          <a:p>
            <a:pPr>
              <a:buFont typeface="+mj-lt"/>
              <a:buAutoNum type="arabicPeriod"/>
            </a:pPr>
            <a:r>
              <a:rPr lang="pl-PL" sz="1600" b="0" i="0">
                <a:effectLst/>
                <a:latin typeface="Söhne"/>
              </a:rPr>
              <a:t>W metodzie Main programu utwórz instancję klasy SimpleCalculator i przetestuj wszystkie cztery metody z różnymi wartościami.</a:t>
            </a:r>
          </a:p>
          <a:p>
            <a:pPr>
              <a:buFont typeface="+mj-lt"/>
              <a:buAutoNum type="arabicPeriod"/>
            </a:pPr>
            <a:r>
              <a:rPr lang="pl-PL" sz="1600" b="0" i="0">
                <a:effectLst/>
                <a:latin typeface="Söhne"/>
              </a:rPr>
              <a:t>Wyświetl wyniki operacji na konsoli w czytelny sposób</a:t>
            </a:r>
          </a:p>
          <a:p>
            <a:pPr marL="0" indent="0">
              <a:buNone/>
            </a:pPr>
            <a:endParaRPr lang="pl-PL" sz="1600"/>
          </a:p>
        </p:txBody>
      </p:sp>
    </p:spTree>
    <p:extLst>
      <p:ext uri="{BB962C8B-B14F-4D97-AF65-F5344CB8AC3E}">
        <p14:creationId xmlns:p14="http://schemas.microsoft.com/office/powerpoint/2010/main" val="144903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20C87C2-2097-1684-8ABB-B96A657FE353}"/>
              </a:ext>
            </a:extLst>
          </p:cNvPr>
          <p:cNvSpPr>
            <a:spLocks noGrp="1"/>
          </p:cNvSpPr>
          <p:nvPr>
            <p:ph type="title"/>
          </p:nvPr>
        </p:nvSpPr>
        <p:spPr/>
        <p:txBody>
          <a:bodyPr/>
          <a:lstStyle/>
          <a:p>
            <a:r>
              <a:rPr lang="pl-PL" dirty="0"/>
              <a:t>Zadanie - </a:t>
            </a:r>
            <a:r>
              <a:rPr lang="pl-PL" dirty="0" err="1"/>
              <a:t>rozwiazanie</a:t>
            </a:r>
            <a:endParaRPr lang="pl-PL" dirty="0"/>
          </a:p>
        </p:txBody>
      </p:sp>
      <p:sp>
        <p:nvSpPr>
          <p:cNvPr id="7" name="pole tekstowe 6">
            <a:extLst>
              <a:ext uri="{FF2B5EF4-FFF2-40B4-BE49-F238E27FC236}">
                <a16:creationId xmlns:a16="http://schemas.microsoft.com/office/drawing/2014/main" id="{0650523B-3937-BEB6-9D5F-7101B2603BA5}"/>
              </a:ext>
            </a:extLst>
          </p:cNvPr>
          <p:cNvSpPr txBox="1"/>
          <p:nvPr/>
        </p:nvSpPr>
        <p:spPr>
          <a:xfrm>
            <a:off x="568170" y="1690688"/>
            <a:ext cx="8635754" cy="5047536"/>
          </a:xfrm>
          <a:prstGeom prst="rect">
            <a:avLst/>
          </a:prstGeom>
          <a:noFill/>
        </p:spPr>
        <p:txBody>
          <a:bodyPr wrap="square">
            <a:spAutoFit/>
          </a:bodyPr>
          <a:lstStyle/>
          <a:p>
            <a:r>
              <a:rPr lang="pl-PL" sz="1400" dirty="0"/>
              <a:t>public </a:t>
            </a:r>
            <a:r>
              <a:rPr lang="pl-PL" sz="1400" dirty="0" err="1"/>
              <a:t>class</a:t>
            </a:r>
            <a:r>
              <a:rPr lang="pl-PL" sz="1400" dirty="0"/>
              <a:t> </a:t>
            </a:r>
            <a:r>
              <a:rPr lang="pl-PL" sz="1400" dirty="0" err="1"/>
              <a:t>SimpleCalculator</a:t>
            </a:r>
            <a:endParaRPr lang="pl-PL" sz="1400" dirty="0"/>
          </a:p>
          <a:p>
            <a:r>
              <a:rPr lang="pl-PL" sz="1400" dirty="0"/>
              <a:t>{</a:t>
            </a:r>
          </a:p>
          <a:p>
            <a:r>
              <a:rPr lang="pl-PL" sz="1400" dirty="0"/>
              <a:t>    public </a:t>
            </a:r>
            <a:r>
              <a:rPr lang="pl-PL" sz="1400" dirty="0" err="1"/>
              <a:t>double</a:t>
            </a:r>
            <a:r>
              <a:rPr lang="pl-PL" sz="1400" dirty="0"/>
              <a:t> </a:t>
            </a:r>
            <a:r>
              <a:rPr lang="pl-PL" sz="1400" dirty="0" err="1"/>
              <a:t>Add</a:t>
            </a:r>
            <a:r>
              <a:rPr lang="pl-PL" sz="1400" dirty="0"/>
              <a:t>(</a:t>
            </a:r>
            <a:r>
              <a:rPr lang="pl-PL" sz="1400" dirty="0" err="1"/>
              <a:t>double</a:t>
            </a:r>
            <a:r>
              <a:rPr lang="pl-PL" sz="1400" dirty="0"/>
              <a:t> a, </a:t>
            </a:r>
            <a:r>
              <a:rPr lang="pl-PL" sz="1400" dirty="0" err="1"/>
              <a:t>double</a:t>
            </a:r>
            <a:r>
              <a:rPr lang="pl-PL" sz="1400" dirty="0"/>
              <a:t> b)</a:t>
            </a:r>
          </a:p>
          <a:p>
            <a:r>
              <a:rPr lang="pl-PL" sz="1400" dirty="0"/>
              <a:t>    {</a:t>
            </a:r>
          </a:p>
          <a:p>
            <a:r>
              <a:rPr lang="pl-PL" sz="1400" dirty="0"/>
              <a:t>        // Dodaj kod tutaj</a:t>
            </a:r>
          </a:p>
          <a:p>
            <a:r>
              <a:rPr lang="pl-PL" sz="1400" dirty="0"/>
              <a:t>    }</a:t>
            </a:r>
          </a:p>
          <a:p>
            <a:endParaRPr lang="pl-PL" sz="1400" dirty="0"/>
          </a:p>
          <a:p>
            <a:r>
              <a:rPr lang="pl-PL" sz="1400" dirty="0"/>
              <a:t>    public </a:t>
            </a:r>
            <a:r>
              <a:rPr lang="pl-PL" sz="1400" dirty="0" err="1"/>
              <a:t>double</a:t>
            </a:r>
            <a:r>
              <a:rPr lang="pl-PL" sz="1400" dirty="0"/>
              <a:t> </a:t>
            </a:r>
            <a:r>
              <a:rPr lang="pl-PL" sz="1400" dirty="0" err="1"/>
              <a:t>Subtract</a:t>
            </a:r>
            <a:r>
              <a:rPr lang="pl-PL" sz="1400" dirty="0"/>
              <a:t>(</a:t>
            </a:r>
            <a:r>
              <a:rPr lang="pl-PL" sz="1400" dirty="0" err="1"/>
              <a:t>double</a:t>
            </a:r>
            <a:r>
              <a:rPr lang="pl-PL" sz="1400" dirty="0"/>
              <a:t> a, </a:t>
            </a:r>
            <a:r>
              <a:rPr lang="pl-PL" sz="1400" dirty="0" err="1"/>
              <a:t>double</a:t>
            </a:r>
            <a:r>
              <a:rPr lang="pl-PL" sz="1400" dirty="0"/>
              <a:t> b)</a:t>
            </a:r>
          </a:p>
          <a:p>
            <a:r>
              <a:rPr lang="pl-PL" sz="1400" dirty="0"/>
              <a:t>    {</a:t>
            </a:r>
          </a:p>
          <a:p>
            <a:r>
              <a:rPr lang="pl-PL" sz="1400" dirty="0"/>
              <a:t>        // Dodaj kod tutaj</a:t>
            </a:r>
          </a:p>
          <a:p>
            <a:r>
              <a:rPr lang="pl-PL" sz="1400" dirty="0"/>
              <a:t>    }</a:t>
            </a:r>
          </a:p>
          <a:p>
            <a:endParaRPr lang="pl-PL" sz="1400" dirty="0"/>
          </a:p>
          <a:p>
            <a:r>
              <a:rPr lang="pl-PL" sz="1400" dirty="0"/>
              <a:t>    public </a:t>
            </a:r>
            <a:r>
              <a:rPr lang="pl-PL" sz="1400" dirty="0" err="1"/>
              <a:t>double</a:t>
            </a:r>
            <a:r>
              <a:rPr lang="pl-PL" sz="1400" dirty="0"/>
              <a:t> </a:t>
            </a:r>
            <a:r>
              <a:rPr lang="pl-PL" sz="1400" dirty="0" err="1"/>
              <a:t>Multiply</a:t>
            </a:r>
            <a:r>
              <a:rPr lang="pl-PL" sz="1400" dirty="0"/>
              <a:t>(</a:t>
            </a:r>
            <a:r>
              <a:rPr lang="pl-PL" sz="1400" dirty="0" err="1"/>
              <a:t>double</a:t>
            </a:r>
            <a:r>
              <a:rPr lang="pl-PL" sz="1400" dirty="0"/>
              <a:t> a, </a:t>
            </a:r>
            <a:r>
              <a:rPr lang="pl-PL" sz="1400" dirty="0" err="1"/>
              <a:t>double</a:t>
            </a:r>
            <a:r>
              <a:rPr lang="pl-PL" sz="1400" dirty="0"/>
              <a:t> b)</a:t>
            </a:r>
          </a:p>
          <a:p>
            <a:r>
              <a:rPr lang="pl-PL" sz="1400" dirty="0"/>
              <a:t>    {</a:t>
            </a:r>
          </a:p>
          <a:p>
            <a:r>
              <a:rPr lang="pl-PL" sz="1400" dirty="0"/>
              <a:t>        // Dodaj kod tutaj</a:t>
            </a:r>
          </a:p>
          <a:p>
            <a:r>
              <a:rPr lang="pl-PL" sz="1400" dirty="0"/>
              <a:t>    }</a:t>
            </a:r>
          </a:p>
          <a:p>
            <a:endParaRPr lang="pl-PL" sz="1400" dirty="0"/>
          </a:p>
          <a:p>
            <a:r>
              <a:rPr lang="pl-PL" sz="1400" dirty="0"/>
              <a:t>    public </a:t>
            </a:r>
            <a:r>
              <a:rPr lang="pl-PL" sz="1400" dirty="0" err="1"/>
              <a:t>double</a:t>
            </a:r>
            <a:r>
              <a:rPr lang="pl-PL" sz="1400" dirty="0"/>
              <a:t> </a:t>
            </a:r>
            <a:r>
              <a:rPr lang="pl-PL" sz="1400" dirty="0" err="1"/>
              <a:t>Divide</a:t>
            </a:r>
            <a:r>
              <a:rPr lang="pl-PL" sz="1400" dirty="0"/>
              <a:t>(</a:t>
            </a:r>
            <a:r>
              <a:rPr lang="pl-PL" sz="1400" dirty="0" err="1"/>
              <a:t>double</a:t>
            </a:r>
            <a:r>
              <a:rPr lang="pl-PL" sz="1400" dirty="0"/>
              <a:t> a, </a:t>
            </a:r>
            <a:r>
              <a:rPr lang="pl-PL" sz="1400" dirty="0" err="1"/>
              <a:t>double</a:t>
            </a:r>
            <a:r>
              <a:rPr lang="pl-PL" sz="1400" dirty="0"/>
              <a:t> b)</a:t>
            </a:r>
          </a:p>
          <a:p>
            <a:r>
              <a:rPr lang="pl-PL" sz="1400" dirty="0"/>
              <a:t>    {</a:t>
            </a:r>
          </a:p>
          <a:p>
            <a:r>
              <a:rPr lang="pl-PL" sz="1400" dirty="0"/>
              <a:t>        // Dodaj kod tutaj</a:t>
            </a:r>
          </a:p>
          <a:p>
            <a:r>
              <a:rPr lang="pl-PL" sz="1400" dirty="0"/>
              <a:t>    }</a:t>
            </a:r>
          </a:p>
          <a:p>
            <a:r>
              <a:rPr lang="pl-PL" sz="1400" dirty="0"/>
              <a:t>}</a:t>
            </a:r>
          </a:p>
          <a:p>
            <a:endParaRPr lang="pl-PL" sz="1400" dirty="0"/>
          </a:p>
        </p:txBody>
      </p:sp>
      <p:sp>
        <p:nvSpPr>
          <p:cNvPr id="9" name="pole tekstowe 8">
            <a:extLst>
              <a:ext uri="{FF2B5EF4-FFF2-40B4-BE49-F238E27FC236}">
                <a16:creationId xmlns:a16="http://schemas.microsoft.com/office/drawing/2014/main" id="{92298FC7-A238-18CB-8BFE-D489BBDFDD30}"/>
              </a:ext>
            </a:extLst>
          </p:cNvPr>
          <p:cNvSpPr txBox="1"/>
          <p:nvPr/>
        </p:nvSpPr>
        <p:spPr>
          <a:xfrm>
            <a:off x="5591454" y="1568450"/>
            <a:ext cx="6094520" cy="4801314"/>
          </a:xfrm>
          <a:prstGeom prst="rect">
            <a:avLst/>
          </a:prstGeom>
          <a:noFill/>
        </p:spPr>
        <p:txBody>
          <a:bodyPr wrap="square">
            <a:spAutoFit/>
          </a:bodyPr>
          <a:lstStyle/>
          <a:p>
            <a:r>
              <a:rPr lang="pl-PL" sz="1800" dirty="0" err="1"/>
              <a:t>class</a:t>
            </a:r>
            <a:r>
              <a:rPr lang="pl-PL" sz="1800" dirty="0"/>
              <a:t> Program</a:t>
            </a:r>
          </a:p>
          <a:p>
            <a:r>
              <a:rPr lang="pl-PL" sz="1800" dirty="0"/>
              <a:t>{</a:t>
            </a:r>
          </a:p>
          <a:p>
            <a:r>
              <a:rPr lang="pl-PL" sz="1800" dirty="0"/>
              <a:t>    </a:t>
            </a:r>
            <a:r>
              <a:rPr lang="pl-PL" sz="1800" dirty="0" err="1"/>
              <a:t>static</a:t>
            </a:r>
            <a:r>
              <a:rPr lang="pl-PL" sz="1800" dirty="0"/>
              <a:t> </a:t>
            </a:r>
            <a:r>
              <a:rPr lang="pl-PL" sz="1800" dirty="0" err="1"/>
              <a:t>void</a:t>
            </a:r>
            <a:r>
              <a:rPr lang="pl-PL" sz="1800" dirty="0"/>
              <a:t> </a:t>
            </a:r>
            <a:r>
              <a:rPr lang="pl-PL" sz="1800" dirty="0" err="1"/>
              <a:t>Main</a:t>
            </a:r>
            <a:r>
              <a:rPr lang="pl-PL" sz="1800" dirty="0"/>
              <a:t>(string[] </a:t>
            </a:r>
            <a:r>
              <a:rPr lang="pl-PL" sz="1800" dirty="0" err="1"/>
              <a:t>args</a:t>
            </a:r>
            <a:r>
              <a:rPr lang="pl-PL" sz="1800" dirty="0"/>
              <a:t>)</a:t>
            </a:r>
          </a:p>
          <a:p>
            <a:r>
              <a:rPr lang="pl-PL" sz="1800" dirty="0"/>
              <a:t>    {</a:t>
            </a:r>
          </a:p>
          <a:p>
            <a:r>
              <a:rPr lang="pl-PL" sz="1800" dirty="0"/>
              <a:t>        </a:t>
            </a:r>
            <a:r>
              <a:rPr lang="pl-PL" sz="1800" dirty="0" err="1"/>
              <a:t>SimpleCalculator</a:t>
            </a:r>
            <a:r>
              <a:rPr lang="pl-PL" sz="1800" dirty="0"/>
              <a:t> </a:t>
            </a:r>
            <a:r>
              <a:rPr lang="pl-PL" sz="1800" dirty="0" err="1"/>
              <a:t>calculator</a:t>
            </a:r>
            <a:r>
              <a:rPr lang="pl-PL" sz="1800" dirty="0"/>
              <a:t> = </a:t>
            </a:r>
            <a:r>
              <a:rPr lang="pl-PL" sz="1800" dirty="0" err="1"/>
              <a:t>new</a:t>
            </a:r>
            <a:r>
              <a:rPr lang="pl-PL" sz="1800" dirty="0"/>
              <a:t> </a:t>
            </a:r>
            <a:r>
              <a:rPr lang="pl-PL" sz="1800" dirty="0" err="1"/>
              <a:t>SimpleCalculator</a:t>
            </a:r>
            <a:r>
              <a:rPr lang="pl-PL" sz="1800" dirty="0"/>
              <a:t>();</a:t>
            </a:r>
          </a:p>
          <a:p>
            <a:endParaRPr lang="pl-PL" sz="1800" dirty="0"/>
          </a:p>
          <a:p>
            <a:r>
              <a:rPr lang="pl-PL" sz="1800" dirty="0"/>
              <a:t>        // Testowanie metod</a:t>
            </a:r>
          </a:p>
          <a:p>
            <a:r>
              <a:rPr lang="pl-PL" sz="1800" dirty="0"/>
              <a:t>        </a:t>
            </a:r>
            <a:r>
              <a:rPr lang="pl-PL" sz="1800" dirty="0" err="1"/>
              <a:t>Console.WriteLine</a:t>
            </a:r>
            <a:r>
              <a:rPr lang="pl-PL" sz="1800" dirty="0"/>
              <a:t>("Dodawanie: " + </a:t>
            </a:r>
            <a:r>
              <a:rPr lang="pl-PL" sz="1800" dirty="0" err="1"/>
              <a:t>calculator.Add</a:t>
            </a:r>
            <a:r>
              <a:rPr lang="pl-PL" sz="1800" dirty="0"/>
              <a:t>(10, 5));</a:t>
            </a:r>
          </a:p>
          <a:p>
            <a:r>
              <a:rPr lang="pl-PL" sz="1800" dirty="0"/>
              <a:t>        </a:t>
            </a:r>
            <a:r>
              <a:rPr lang="pl-PL" sz="1800" dirty="0" err="1"/>
              <a:t>Console.WriteLine</a:t>
            </a:r>
            <a:r>
              <a:rPr lang="pl-PL" sz="1800" dirty="0"/>
              <a:t>("Odejmowanie: " + </a:t>
            </a:r>
            <a:r>
              <a:rPr lang="pl-PL" sz="1800" dirty="0" err="1"/>
              <a:t>calculator.Subtract</a:t>
            </a:r>
            <a:r>
              <a:rPr lang="pl-PL" sz="1800" dirty="0"/>
              <a:t>(10, 5));</a:t>
            </a:r>
          </a:p>
          <a:p>
            <a:r>
              <a:rPr lang="pl-PL" sz="1800" dirty="0"/>
              <a:t>        </a:t>
            </a:r>
            <a:r>
              <a:rPr lang="pl-PL" sz="1800" dirty="0" err="1"/>
              <a:t>Console.WriteLine</a:t>
            </a:r>
            <a:r>
              <a:rPr lang="pl-PL" sz="1800" dirty="0"/>
              <a:t>("Mnożenie: " + </a:t>
            </a:r>
            <a:r>
              <a:rPr lang="pl-PL" sz="1800" dirty="0" err="1"/>
              <a:t>calculator.Multiply</a:t>
            </a:r>
            <a:r>
              <a:rPr lang="pl-PL" sz="1800" dirty="0"/>
              <a:t>(10, 5));</a:t>
            </a:r>
          </a:p>
          <a:p>
            <a:r>
              <a:rPr lang="pl-PL" sz="1800" dirty="0"/>
              <a:t>        </a:t>
            </a:r>
            <a:r>
              <a:rPr lang="pl-PL" sz="1800" dirty="0" err="1"/>
              <a:t>Console.WriteLine</a:t>
            </a:r>
            <a:r>
              <a:rPr lang="pl-PL" sz="1800" dirty="0"/>
              <a:t>("Dzielenie: " + </a:t>
            </a:r>
            <a:r>
              <a:rPr lang="pl-PL" sz="1800" dirty="0" err="1"/>
              <a:t>calculator.Divide</a:t>
            </a:r>
            <a:r>
              <a:rPr lang="pl-PL" sz="1800" dirty="0"/>
              <a:t>(10, 5));</a:t>
            </a:r>
          </a:p>
          <a:p>
            <a:r>
              <a:rPr lang="pl-PL" sz="1800" dirty="0"/>
              <a:t>    }</a:t>
            </a:r>
          </a:p>
          <a:p>
            <a:r>
              <a:rPr lang="pl-PL" sz="1800" dirty="0"/>
              <a:t>}</a:t>
            </a:r>
          </a:p>
        </p:txBody>
      </p:sp>
    </p:spTree>
    <p:extLst>
      <p:ext uri="{BB962C8B-B14F-4D97-AF65-F5344CB8AC3E}">
        <p14:creationId xmlns:p14="http://schemas.microsoft.com/office/powerpoint/2010/main" val="1152062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3EA3D4E-8D69-04B3-8A43-487811BA8E09}"/>
              </a:ext>
            </a:extLst>
          </p:cNvPr>
          <p:cNvSpPr>
            <a:spLocks noGrp="1"/>
          </p:cNvSpPr>
          <p:nvPr>
            <p:ph type="title"/>
          </p:nvPr>
        </p:nvSpPr>
        <p:spPr/>
        <p:txBody>
          <a:bodyPr/>
          <a:lstStyle/>
          <a:p>
            <a:endParaRPr lang="pl-PL"/>
          </a:p>
        </p:txBody>
      </p:sp>
      <p:sp>
        <p:nvSpPr>
          <p:cNvPr id="3" name="Symbol zastępczy zawartości 2">
            <a:extLst>
              <a:ext uri="{FF2B5EF4-FFF2-40B4-BE49-F238E27FC236}">
                <a16:creationId xmlns:a16="http://schemas.microsoft.com/office/drawing/2014/main" id="{E361DD36-B643-BC11-A052-0E1BB6FCC99F}"/>
              </a:ext>
            </a:extLst>
          </p:cNvPr>
          <p:cNvSpPr>
            <a:spLocks noGrp="1"/>
          </p:cNvSpPr>
          <p:nvPr>
            <p:ph idx="1"/>
          </p:nvPr>
        </p:nvSpPr>
        <p:spPr/>
        <p:txBody>
          <a:bodyPr>
            <a:normAutofit fontScale="70000" lnSpcReduction="20000"/>
          </a:bodyPr>
          <a:lstStyle/>
          <a:p>
            <a:pPr algn="l"/>
            <a:r>
              <a:rPr lang="pl-PL" b="1" i="0" dirty="0">
                <a:solidFill>
                  <a:srgbClr val="0D0D0D"/>
                </a:solidFill>
                <a:effectLst/>
                <a:latin typeface="Söhne"/>
              </a:rPr>
              <a:t>Opis komponentów klasy:</a:t>
            </a:r>
          </a:p>
          <a:p>
            <a:pPr algn="l">
              <a:buFont typeface="Arial" panose="020B0604020202020204" pitchFamily="34" charset="0"/>
              <a:buChar char="•"/>
            </a:pPr>
            <a:r>
              <a:rPr lang="pl-PL" b="1" i="0" dirty="0">
                <a:solidFill>
                  <a:srgbClr val="0D0D0D"/>
                </a:solidFill>
                <a:effectLst/>
                <a:latin typeface="Söhne"/>
              </a:rPr>
              <a:t>Pola (Fields)</a:t>
            </a:r>
            <a:r>
              <a:rPr lang="pl-PL" b="0" i="0" dirty="0">
                <a:solidFill>
                  <a:srgbClr val="0D0D0D"/>
                </a:solidFill>
                <a:effectLst/>
                <a:latin typeface="Söhne"/>
              </a:rPr>
              <a:t>: Są to zmienne zadeklarowane wewnątrz klasy. W tym przykładzie </a:t>
            </a:r>
            <a:r>
              <a:rPr lang="pl-PL" b="0" i="0" dirty="0" err="1">
                <a:solidFill>
                  <a:srgbClr val="0D0D0D"/>
                </a:solidFill>
                <a:effectLst/>
                <a:latin typeface="Söhne"/>
              </a:rPr>
              <a:t>name</a:t>
            </a:r>
            <a:r>
              <a:rPr lang="pl-PL" b="0" i="0" dirty="0">
                <a:solidFill>
                  <a:srgbClr val="0D0D0D"/>
                </a:solidFill>
                <a:effectLst/>
                <a:latin typeface="Söhne"/>
              </a:rPr>
              <a:t> jest polem klasy Person, przechowującym imię osoby.</a:t>
            </a:r>
          </a:p>
          <a:p>
            <a:pPr algn="l">
              <a:buFont typeface="Arial" panose="020B0604020202020204" pitchFamily="34" charset="0"/>
              <a:buChar char="•"/>
            </a:pPr>
            <a:r>
              <a:rPr lang="pl-PL" b="1" i="0" dirty="0">
                <a:solidFill>
                  <a:srgbClr val="0D0D0D"/>
                </a:solidFill>
                <a:effectLst/>
                <a:latin typeface="Söhne"/>
              </a:rPr>
              <a:t>Właściwości (</a:t>
            </a:r>
            <a:r>
              <a:rPr lang="pl-PL" b="1" i="0" dirty="0" err="1">
                <a:solidFill>
                  <a:srgbClr val="0D0D0D"/>
                </a:solidFill>
                <a:effectLst/>
                <a:latin typeface="Söhne"/>
              </a:rPr>
              <a:t>Properties</a:t>
            </a:r>
            <a:r>
              <a:rPr lang="pl-PL" b="1" i="0" dirty="0">
                <a:solidFill>
                  <a:srgbClr val="0D0D0D"/>
                </a:solidFill>
                <a:effectLst/>
                <a:latin typeface="Söhne"/>
              </a:rPr>
              <a:t>)</a:t>
            </a:r>
            <a:r>
              <a:rPr lang="pl-PL" b="0" i="0" dirty="0">
                <a:solidFill>
                  <a:srgbClr val="0D0D0D"/>
                </a:solidFill>
                <a:effectLst/>
                <a:latin typeface="Söhne"/>
              </a:rPr>
              <a:t>: Umożliwiają dostęp do pól klasy. Właściwość </a:t>
            </a:r>
            <a:r>
              <a:rPr lang="pl-PL" b="0" i="0" dirty="0" err="1">
                <a:solidFill>
                  <a:srgbClr val="0D0D0D"/>
                </a:solidFill>
                <a:effectLst/>
                <a:latin typeface="Söhne"/>
              </a:rPr>
              <a:t>Name</a:t>
            </a:r>
            <a:r>
              <a:rPr lang="pl-PL" b="0" i="0" dirty="0">
                <a:solidFill>
                  <a:srgbClr val="0D0D0D"/>
                </a:solidFill>
                <a:effectLst/>
                <a:latin typeface="Söhne"/>
              </a:rPr>
              <a:t> umożliwia odczytywanie i zapisywanie wartości pola </a:t>
            </a:r>
            <a:r>
              <a:rPr lang="pl-PL" b="0" i="0" dirty="0" err="1">
                <a:solidFill>
                  <a:srgbClr val="0D0D0D"/>
                </a:solidFill>
                <a:effectLst/>
                <a:latin typeface="Söhne"/>
              </a:rPr>
              <a:t>name</a:t>
            </a:r>
            <a:r>
              <a:rPr lang="pl-PL" b="0" i="0" dirty="0">
                <a:solidFill>
                  <a:srgbClr val="0D0D0D"/>
                </a:solidFill>
                <a:effectLst/>
                <a:latin typeface="Söhne"/>
              </a:rPr>
              <a:t>. Właściwości zapewniają większą kontrolę nad sposobem dostępu do pól klasy (np. walidację danych).</a:t>
            </a:r>
          </a:p>
          <a:p>
            <a:pPr algn="l">
              <a:buFont typeface="Arial" panose="020B0604020202020204" pitchFamily="34" charset="0"/>
              <a:buChar char="•"/>
            </a:pPr>
            <a:r>
              <a:rPr lang="pl-PL" b="1" i="0" dirty="0">
                <a:solidFill>
                  <a:srgbClr val="0D0D0D"/>
                </a:solidFill>
                <a:effectLst/>
                <a:latin typeface="Söhne"/>
              </a:rPr>
              <a:t>Metody (</a:t>
            </a:r>
            <a:r>
              <a:rPr lang="pl-PL" b="1" i="0" dirty="0" err="1">
                <a:solidFill>
                  <a:srgbClr val="0D0D0D"/>
                </a:solidFill>
                <a:effectLst/>
                <a:latin typeface="Söhne"/>
              </a:rPr>
              <a:t>Methods</a:t>
            </a:r>
            <a:r>
              <a:rPr lang="pl-PL" b="1" i="0" dirty="0">
                <a:solidFill>
                  <a:srgbClr val="0D0D0D"/>
                </a:solidFill>
                <a:effectLst/>
                <a:latin typeface="Söhne"/>
              </a:rPr>
              <a:t>)</a:t>
            </a:r>
            <a:r>
              <a:rPr lang="pl-PL" b="0" i="0" dirty="0">
                <a:solidFill>
                  <a:srgbClr val="0D0D0D"/>
                </a:solidFill>
                <a:effectLst/>
                <a:latin typeface="Söhne"/>
              </a:rPr>
              <a:t>: Zdefiniowane w klasie funkcje. Metoda </a:t>
            </a:r>
            <a:r>
              <a:rPr lang="pl-PL" b="0" i="0" dirty="0" err="1">
                <a:solidFill>
                  <a:srgbClr val="0D0D0D"/>
                </a:solidFill>
                <a:effectLst/>
                <a:latin typeface="Söhne"/>
              </a:rPr>
              <a:t>Introduce</a:t>
            </a:r>
            <a:r>
              <a:rPr lang="pl-PL" b="0" i="0" dirty="0">
                <a:solidFill>
                  <a:srgbClr val="0D0D0D"/>
                </a:solidFill>
                <a:effectLst/>
                <a:latin typeface="Söhne"/>
              </a:rPr>
              <a:t> w klasie Person wyświetla wiadomość z imieniem osoby.</a:t>
            </a:r>
          </a:p>
          <a:p>
            <a:pPr algn="l">
              <a:buFont typeface="Arial" panose="020B0604020202020204" pitchFamily="34" charset="0"/>
              <a:buChar char="•"/>
            </a:pPr>
            <a:r>
              <a:rPr lang="pl-PL" b="1" i="0" dirty="0" err="1">
                <a:solidFill>
                  <a:srgbClr val="0D0D0D"/>
                </a:solidFill>
                <a:effectLst/>
                <a:latin typeface="Söhne"/>
              </a:rPr>
              <a:t>Konstruktory</a:t>
            </a:r>
            <a:r>
              <a:rPr lang="pl-PL" b="1" i="0" dirty="0">
                <a:solidFill>
                  <a:srgbClr val="0D0D0D"/>
                </a:solidFill>
                <a:effectLst/>
                <a:latin typeface="Söhne"/>
              </a:rPr>
              <a:t> (</a:t>
            </a:r>
            <a:r>
              <a:rPr lang="pl-PL" b="1" i="0" dirty="0" err="1">
                <a:solidFill>
                  <a:srgbClr val="0D0D0D"/>
                </a:solidFill>
                <a:effectLst/>
                <a:latin typeface="Söhne"/>
              </a:rPr>
              <a:t>Constructors</a:t>
            </a:r>
            <a:r>
              <a:rPr lang="pl-PL" b="1" i="0" dirty="0">
                <a:solidFill>
                  <a:srgbClr val="0D0D0D"/>
                </a:solidFill>
                <a:effectLst/>
                <a:latin typeface="Söhne"/>
              </a:rPr>
              <a:t>)</a:t>
            </a:r>
            <a:r>
              <a:rPr lang="pl-PL" b="0" i="0" dirty="0">
                <a:solidFill>
                  <a:srgbClr val="0D0D0D"/>
                </a:solidFill>
                <a:effectLst/>
                <a:latin typeface="Söhne"/>
              </a:rPr>
              <a:t>: Specjalne metody, które są automatycznie wywoływane przy tworzeniu nowego obiektu. W tym przypadku, konstruktor Person przyjmuje jeden argument i inicjalizuje pole </a:t>
            </a:r>
            <a:r>
              <a:rPr lang="pl-PL" b="0" i="0" dirty="0" err="1">
                <a:solidFill>
                  <a:srgbClr val="0D0D0D"/>
                </a:solidFill>
                <a:effectLst/>
                <a:latin typeface="Söhne"/>
              </a:rPr>
              <a:t>name</a:t>
            </a:r>
            <a:r>
              <a:rPr lang="pl-PL" b="0" i="0" dirty="0">
                <a:solidFill>
                  <a:srgbClr val="0D0D0D"/>
                </a:solidFill>
                <a:effectLst/>
                <a:latin typeface="Söhne"/>
              </a:rPr>
              <a:t>.</a:t>
            </a:r>
          </a:p>
          <a:p>
            <a:pPr algn="l">
              <a:buFont typeface="Arial" panose="020B0604020202020204" pitchFamily="34" charset="0"/>
              <a:buChar char="•"/>
            </a:pPr>
            <a:r>
              <a:rPr lang="pl-PL" b="1" i="0" dirty="0">
                <a:solidFill>
                  <a:srgbClr val="0D0D0D"/>
                </a:solidFill>
                <a:effectLst/>
                <a:latin typeface="Söhne"/>
              </a:rPr>
              <a:t>Destruktory (</a:t>
            </a:r>
            <a:r>
              <a:rPr lang="pl-PL" b="1" i="0" dirty="0" err="1">
                <a:solidFill>
                  <a:srgbClr val="0D0D0D"/>
                </a:solidFill>
                <a:effectLst/>
                <a:latin typeface="Söhne"/>
              </a:rPr>
              <a:t>Destructors</a:t>
            </a:r>
            <a:r>
              <a:rPr lang="pl-PL" b="1" i="0" dirty="0">
                <a:solidFill>
                  <a:srgbClr val="0D0D0D"/>
                </a:solidFill>
                <a:effectLst/>
                <a:latin typeface="Söhne"/>
              </a:rPr>
              <a:t>)</a:t>
            </a:r>
            <a:r>
              <a:rPr lang="pl-PL" b="0" i="0" dirty="0">
                <a:solidFill>
                  <a:srgbClr val="0D0D0D"/>
                </a:solidFill>
                <a:effectLst/>
                <a:latin typeface="Söhne"/>
              </a:rPr>
              <a:t>: Metody wywoływane, gdy obiekt jest niszczony (np. gdy program kończy działanie). W C#, destruktory nie są tak powszechnie używane jak w niektórych innych językach, ze względu na zarządzanie pamięcią przez środowisko uruchomieniowe .NET (</a:t>
            </a:r>
            <a:r>
              <a:rPr lang="pl-PL" b="0" i="0" dirty="0" err="1">
                <a:solidFill>
                  <a:srgbClr val="0D0D0D"/>
                </a:solidFill>
                <a:effectLst/>
                <a:latin typeface="Söhne"/>
              </a:rPr>
              <a:t>garbage</a:t>
            </a:r>
            <a:r>
              <a:rPr lang="pl-PL" b="0" i="0" dirty="0">
                <a:solidFill>
                  <a:srgbClr val="0D0D0D"/>
                </a:solidFill>
                <a:effectLst/>
                <a:latin typeface="Söhne"/>
              </a:rPr>
              <a:t> </a:t>
            </a:r>
            <a:r>
              <a:rPr lang="pl-PL" b="0" i="0" dirty="0" err="1">
                <a:solidFill>
                  <a:srgbClr val="0D0D0D"/>
                </a:solidFill>
                <a:effectLst/>
                <a:latin typeface="Söhne"/>
              </a:rPr>
              <a:t>collector</a:t>
            </a:r>
            <a:r>
              <a:rPr lang="pl-PL" b="0" i="0" dirty="0">
                <a:solidFill>
                  <a:srgbClr val="0D0D0D"/>
                </a:solidFill>
                <a:effectLst/>
                <a:latin typeface="Söhne"/>
              </a:rPr>
              <a:t>). W tym przykładzie destruktor wypisuje komunikat, kiedy jest wywoływany.</a:t>
            </a:r>
          </a:p>
          <a:p>
            <a:endParaRPr lang="pl-PL" dirty="0"/>
          </a:p>
        </p:txBody>
      </p:sp>
    </p:spTree>
    <p:extLst>
      <p:ext uri="{BB962C8B-B14F-4D97-AF65-F5344CB8AC3E}">
        <p14:creationId xmlns:p14="http://schemas.microsoft.com/office/powerpoint/2010/main" val="3052185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1BDCB05-9086-9992-73AC-F3A08AF79F6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b="1" i="0" kern="1200" dirty="0" err="1">
                <a:solidFill>
                  <a:srgbClr val="FFFFFF"/>
                </a:solidFill>
                <a:effectLst/>
                <a:latin typeface="+mj-lt"/>
                <a:ea typeface="+mj-ea"/>
                <a:cs typeface="+mj-cs"/>
              </a:rPr>
              <a:t>Praca</a:t>
            </a:r>
            <a:r>
              <a:rPr lang="en-US" sz="2800" b="1" i="0" kern="1200" dirty="0">
                <a:solidFill>
                  <a:srgbClr val="FFFFFF"/>
                </a:solidFill>
                <a:effectLst/>
                <a:latin typeface="+mj-lt"/>
                <a:ea typeface="+mj-ea"/>
                <a:cs typeface="+mj-cs"/>
              </a:rPr>
              <a:t> z </a:t>
            </a:r>
            <a:r>
              <a:rPr lang="en-US" sz="2800" b="1" i="0" kern="1200" dirty="0" err="1">
                <a:solidFill>
                  <a:srgbClr val="FFFFFF"/>
                </a:solidFill>
                <a:effectLst/>
                <a:latin typeface="+mj-lt"/>
                <a:ea typeface="+mj-ea"/>
                <a:cs typeface="+mj-cs"/>
              </a:rPr>
              <a:t>klasami</a:t>
            </a:r>
            <a:r>
              <a:rPr lang="en-US" sz="2800" b="1" i="0" kern="1200" dirty="0">
                <a:solidFill>
                  <a:srgbClr val="FFFFFF"/>
                </a:solidFill>
                <a:effectLst/>
                <a:latin typeface="+mj-lt"/>
                <a:ea typeface="+mj-ea"/>
                <a:cs typeface="+mj-cs"/>
              </a:rPr>
              <a:t> </a:t>
            </a:r>
            <a:r>
              <a:rPr lang="en-US" sz="2800" b="1" i="0" kern="1200" dirty="0" err="1">
                <a:solidFill>
                  <a:srgbClr val="FFFFFF"/>
                </a:solidFill>
                <a:effectLst/>
                <a:latin typeface="+mj-lt"/>
                <a:ea typeface="+mj-ea"/>
                <a:cs typeface="+mj-cs"/>
              </a:rPr>
              <a:t>i</a:t>
            </a:r>
            <a:r>
              <a:rPr lang="en-US" sz="2800" b="1" i="0" kern="1200" dirty="0">
                <a:solidFill>
                  <a:srgbClr val="FFFFFF"/>
                </a:solidFill>
                <a:effectLst/>
                <a:latin typeface="+mj-lt"/>
                <a:ea typeface="+mj-ea"/>
                <a:cs typeface="+mj-cs"/>
              </a:rPr>
              <a:t> </a:t>
            </a:r>
            <a:r>
              <a:rPr lang="en-US" sz="2800" b="1" i="0" kern="1200" dirty="0" err="1">
                <a:solidFill>
                  <a:srgbClr val="FFFFFF"/>
                </a:solidFill>
                <a:effectLst/>
                <a:latin typeface="+mj-lt"/>
                <a:ea typeface="+mj-ea"/>
                <a:cs typeface="+mj-cs"/>
              </a:rPr>
              <a:t>obiektami</a:t>
            </a:r>
            <a:r>
              <a:rPr lang="en-US" sz="2800" b="0" i="0" kern="1200" dirty="0">
                <a:solidFill>
                  <a:srgbClr val="FFFFFF"/>
                </a:solidFill>
                <a:effectLst/>
                <a:latin typeface="+mj-lt"/>
                <a:ea typeface="+mj-ea"/>
                <a:cs typeface="+mj-cs"/>
              </a:rPr>
              <a:t>: </a:t>
            </a:r>
            <a:r>
              <a:rPr lang="en-US" sz="2800" b="0" i="0" kern="1200" dirty="0" err="1">
                <a:solidFill>
                  <a:srgbClr val="FFFFFF"/>
                </a:solidFill>
                <a:effectLst/>
                <a:latin typeface="+mj-lt"/>
                <a:ea typeface="+mj-ea"/>
                <a:cs typeface="+mj-cs"/>
              </a:rPr>
              <a:t>Definicja</a:t>
            </a:r>
            <a:r>
              <a:rPr lang="en-US" sz="2800" b="0" i="0" kern="1200" dirty="0">
                <a:solidFill>
                  <a:srgbClr val="FFFFFF"/>
                </a:solidFill>
                <a:effectLst/>
                <a:latin typeface="+mj-lt"/>
                <a:ea typeface="+mj-ea"/>
                <a:cs typeface="+mj-cs"/>
              </a:rPr>
              <a:t> </a:t>
            </a:r>
            <a:r>
              <a:rPr lang="en-US" sz="2800" b="0" i="0" kern="1200" dirty="0" err="1">
                <a:solidFill>
                  <a:srgbClr val="FFFFFF"/>
                </a:solidFill>
                <a:effectLst/>
                <a:latin typeface="+mj-lt"/>
                <a:ea typeface="+mj-ea"/>
                <a:cs typeface="+mj-cs"/>
              </a:rPr>
              <a:t>klasy</a:t>
            </a:r>
            <a:r>
              <a:rPr lang="en-US" sz="2800" b="0" i="0" kern="1200" dirty="0">
                <a:solidFill>
                  <a:srgbClr val="FFFFFF"/>
                </a:solidFill>
                <a:effectLst/>
                <a:latin typeface="+mj-lt"/>
                <a:ea typeface="+mj-ea"/>
                <a:cs typeface="+mj-cs"/>
              </a:rPr>
              <a:t>, </a:t>
            </a:r>
            <a:r>
              <a:rPr lang="en-US" sz="2800" b="0" i="0" kern="1200" dirty="0" err="1">
                <a:solidFill>
                  <a:srgbClr val="FFFFFF"/>
                </a:solidFill>
                <a:effectLst/>
                <a:latin typeface="+mj-lt"/>
                <a:ea typeface="+mj-ea"/>
                <a:cs typeface="+mj-cs"/>
              </a:rPr>
              <a:t>tworzenie</a:t>
            </a:r>
            <a:r>
              <a:rPr lang="en-US" sz="2800" b="0" i="0" kern="1200" dirty="0">
                <a:solidFill>
                  <a:srgbClr val="FFFFFF"/>
                </a:solidFill>
                <a:effectLst/>
                <a:latin typeface="+mj-lt"/>
                <a:ea typeface="+mj-ea"/>
                <a:cs typeface="+mj-cs"/>
              </a:rPr>
              <a:t> </a:t>
            </a:r>
            <a:r>
              <a:rPr lang="en-US" sz="2800" b="0" i="0" kern="1200" dirty="0" err="1">
                <a:solidFill>
                  <a:srgbClr val="FFFFFF"/>
                </a:solidFill>
                <a:effectLst/>
                <a:latin typeface="+mj-lt"/>
                <a:ea typeface="+mj-ea"/>
                <a:cs typeface="+mj-cs"/>
              </a:rPr>
              <a:t>obiektów</a:t>
            </a:r>
            <a:r>
              <a:rPr lang="en-US" sz="2800" b="0" i="0" kern="1200" dirty="0">
                <a:solidFill>
                  <a:srgbClr val="FFFFFF"/>
                </a:solidFill>
                <a:effectLst/>
                <a:latin typeface="+mj-lt"/>
                <a:ea typeface="+mj-ea"/>
                <a:cs typeface="+mj-cs"/>
              </a:rPr>
              <a:t>.</a:t>
            </a:r>
            <a:endParaRPr lang="en-US" sz="2800" kern="1200" dirty="0">
              <a:solidFill>
                <a:srgbClr val="FFFFFF"/>
              </a:solidFill>
              <a:latin typeface="+mj-lt"/>
              <a:ea typeface="+mj-ea"/>
              <a:cs typeface="+mj-cs"/>
            </a:endParaRPr>
          </a:p>
        </p:txBody>
      </p:sp>
      <p:pic>
        <p:nvPicPr>
          <p:cNvPr id="1026" name="Picture 2" descr="Create an image of a disassembled car with its parts laid out and connected by arrows. The image should show the main components of a car such as the engine, wheels, seats, steering wheel, and brakes. Each part should be labeled and arrows should indicate how these parts fit together to form the complete car. The style should be clear and educational, suitable for a technical or mechanical training context.">
            <a:extLst>
              <a:ext uri="{FF2B5EF4-FFF2-40B4-BE49-F238E27FC236}">
                <a16:creationId xmlns:a16="http://schemas.microsoft.com/office/drawing/2014/main" id="{0B21E491-9124-48F7-E2F8-7EEBC8FF93A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83296" y="643466"/>
            <a:ext cx="5568739"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651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600CC5C8-5852-6F28-7B80-3C28D076637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b="1" i="0" kern="1200" dirty="0" err="1">
                <a:solidFill>
                  <a:srgbClr val="FFFFFF"/>
                </a:solidFill>
                <a:effectLst/>
                <a:latin typeface="+mj-lt"/>
                <a:ea typeface="+mj-ea"/>
                <a:cs typeface="+mj-cs"/>
              </a:rPr>
              <a:t>Praca</a:t>
            </a:r>
            <a:r>
              <a:rPr lang="en-US" sz="2800" b="1" i="0" kern="1200" dirty="0">
                <a:solidFill>
                  <a:srgbClr val="FFFFFF"/>
                </a:solidFill>
                <a:effectLst/>
                <a:latin typeface="+mj-lt"/>
                <a:ea typeface="+mj-ea"/>
                <a:cs typeface="+mj-cs"/>
              </a:rPr>
              <a:t> z </a:t>
            </a:r>
            <a:r>
              <a:rPr lang="en-US" sz="2800" b="1" i="0" kern="1200" dirty="0" err="1">
                <a:solidFill>
                  <a:srgbClr val="FFFFFF"/>
                </a:solidFill>
                <a:effectLst/>
                <a:latin typeface="+mj-lt"/>
                <a:ea typeface="+mj-ea"/>
                <a:cs typeface="+mj-cs"/>
              </a:rPr>
              <a:t>klasami</a:t>
            </a:r>
            <a:r>
              <a:rPr lang="en-US" sz="2800" b="1" i="0" kern="1200" dirty="0">
                <a:solidFill>
                  <a:srgbClr val="FFFFFF"/>
                </a:solidFill>
                <a:effectLst/>
                <a:latin typeface="+mj-lt"/>
                <a:ea typeface="+mj-ea"/>
                <a:cs typeface="+mj-cs"/>
              </a:rPr>
              <a:t> </a:t>
            </a:r>
            <a:r>
              <a:rPr lang="en-US" sz="2800" b="1" i="0" kern="1200" dirty="0" err="1">
                <a:solidFill>
                  <a:srgbClr val="FFFFFF"/>
                </a:solidFill>
                <a:effectLst/>
                <a:latin typeface="+mj-lt"/>
                <a:ea typeface="+mj-ea"/>
                <a:cs typeface="+mj-cs"/>
              </a:rPr>
              <a:t>i</a:t>
            </a:r>
            <a:r>
              <a:rPr lang="en-US" sz="2800" b="1" i="0" kern="1200" dirty="0">
                <a:solidFill>
                  <a:srgbClr val="FFFFFF"/>
                </a:solidFill>
                <a:effectLst/>
                <a:latin typeface="+mj-lt"/>
                <a:ea typeface="+mj-ea"/>
                <a:cs typeface="+mj-cs"/>
              </a:rPr>
              <a:t> </a:t>
            </a:r>
            <a:r>
              <a:rPr lang="en-US" sz="2800" b="1" i="0" kern="1200" dirty="0" err="1">
                <a:solidFill>
                  <a:srgbClr val="FFFFFF"/>
                </a:solidFill>
                <a:effectLst/>
                <a:latin typeface="+mj-lt"/>
                <a:ea typeface="+mj-ea"/>
                <a:cs typeface="+mj-cs"/>
              </a:rPr>
              <a:t>obiektami</a:t>
            </a:r>
            <a:r>
              <a:rPr lang="en-US" sz="2800" b="0" i="0" kern="1200" dirty="0">
                <a:solidFill>
                  <a:srgbClr val="FFFFFF"/>
                </a:solidFill>
                <a:effectLst/>
                <a:latin typeface="+mj-lt"/>
                <a:ea typeface="+mj-ea"/>
                <a:cs typeface="+mj-cs"/>
              </a:rPr>
              <a:t>: </a:t>
            </a:r>
            <a:r>
              <a:rPr lang="en-US" sz="2800" b="0" i="0" kern="1200" dirty="0" err="1">
                <a:solidFill>
                  <a:srgbClr val="FFFFFF"/>
                </a:solidFill>
                <a:effectLst/>
                <a:latin typeface="+mj-lt"/>
                <a:ea typeface="+mj-ea"/>
                <a:cs typeface="+mj-cs"/>
              </a:rPr>
              <a:t>Definicja</a:t>
            </a:r>
            <a:r>
              <a:rPr lang="en-US" sz="2800" b="0" i="0" kern="1200" dirty="0">
                <a:solidFill>
                  <a:srgbClr val="FFFFFF"/>
                </a:solidFill>
                <a:effectLst/>
                <a:latin typeface="+mj-lt"/>
                <a:ea typeface="+mj-ea"/>
                <a:cs typeface="+mj-cs"/>
              </a:rPr>
              <a:t> </a:t>
            </a:r>
            <a:r>
              <a:rPr lang="en-US" sz="2800" b="0" i="0" kern="1200" dirty="0" err="1">
                <a:solidFill>
                  <a:srgbClr val="FFFFFF"/>
                </a:solidFill>
                <a:effectLst/>
                <a:latin typeface="+mj-lt"/>
                <a:ea typeface="+mj-ea"/>
                <a:cs typeface="+mj-cs"/>
              </a:rPr>
              <a:t>klasy</a:t>
            </a:r>
            <a:r>
              <a:rPr lang="en-US" sz="2800" b="0" i="0" kern="1200" dirty="0">
                <a:solidFill>
                  <a:srgbClr val="FFFFFF"/>
                </a:solidFill>
                <a:effectLst/>
                <a:latin typeface="+mj-lt"/>
                <a:ea typeface="+mj-ea"/>
                <a:cs typeface="+mj-cs"/>
              </a:rPr>
              <a:t>, </a:t>
            </a:r>
            <a:r>
              <a:rPr lang="en-US" sz="2800" b="0" i="0" kern="1200" dirty="0" err="1">
                <a:solidFill>
                  <a:srgbClr val="FFFFFF"/>
                </a:solidFill>
                <a:effectLst/>
                <a:latin typeface="+mj-lt"/>
                <a:ea typeface="+mj-ea"/>
                <a:cs typeface="+mj-cs"/>
              </a:rPr>
              <a:t>tworzenie</a:t>
            </a:r>
            <a:r>
              <a:rPr lang="en-US" sz="2800" b="0" i="0" kern="1200" dirty="0">
                <a:solidFill>
                  <a:srgbClr val="FFFFFF"/>
                </a:solidFill>
                <a:effectLst/>
                <a:latin typeface="+mj-lt"/>
                <a:ea typeface="+mj-ea"/>
                <a:cs typeface="+mj-cs"/>
              </a:rPr>
              <a:t> </a:t>
            </a:r>
            <a:r>
              <a:rPr lang="en-US" sz="2800" b="0" i="0" kern="1200" dirty="0" err="1">
                <a:solidFill>
                  <a:srgbClr val="FFFFFF"/>
                </a:solidFill>
                <a:effectLst/>
                <a:latin typeface="+mj-lt"/>
                <a:ea typeface="+mj-ea"/>
                <a:cs typeface="+mj-cs"/>
              </a:rPr>
              <a:t>obiektów</a:t>
            </a:r>
            <a:r>
              <a:rPr lang="en-US" sz="2800" b="0" i="0" kern="1200" dirty="0">
                <a:solidFill>
                  <a:srgbClr val="FFFFFF"/>
                </a:solidFill>
                <a:effectLst/>
                <a:latin typeface="+mj-lt"/>
                <a:ea typeface="+mj-ea"/>
                <a:cs typeface="+mj-cs"/>
              </a:rPr>
              <a:t>.</a:t>
            </a:r>
            <a:endParaRPr lang="en-US" sz="2800" kern="1200" dirty="0">
              <a:solidFill>
                <a:srgbClr val="FFFFFF"/>
              </a:solidFill>
              <a:latin typeface="+mj-lt"/>
              <a:ea typeface="+mj-ea"/>
              <a:cs typeface="+mj-cs"/>
            </a:endParaRPr>
          </a:p>
        </p:txBody>
      </p:sp>
      <p:pic>
        <p:nvPicPr>
          <p:cNvPr id="3074" name="Picture 2" descr="Create an image of a disassembled house with its parts laid out and connected by arrows. The image should show the main components of a house such as the roof, walls, windows, doors, and foundation. Each part should be labeled and arrows should indicate how these parts fit together to form the complete house. The style should be clear and educational, suitable for a technical or architectural training context.">
            <a:extLst>
              <a:ext uri="{FF2B5EF4-FFF2-40B4-BE49-F238E27FC236}">
                <a16:creationId xmlns:a16="http://schemas.microsoft.com/office/drawing/2014/main" id="{8D4611DA-B19E-F95C-EB9F-C6EBDDE04AE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83296" y="643466"/>
            <a:ext cx="5568739"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962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68BF59-8136-8DDA-D990-CDDC8A1975E1}"/>
            </a:ext>
          </a:extLst>
        </p:cNvPr>
        <p:cNvGrpSpPr/>
        <p:nvPr/>
      </p:nvGrpSpPr>
      <p:grpSpPr>
        <a:xfrm>
          <a:off x="0" y="0"/>
          <a:ext cx="0" cy="0"/>
          <a:chOff x="0" y="0"/>
          <a:chExt cx="0" cy="0"/>
        </a:xfrm>
      </p:grpSpPr>
      <p:sp>
        <p:nvSpPr>
          <p:cNvPr id="4" name="pole tekstowe 3">
            <a:extLst>
              <a:ext uri="{FF2B5EF4-FFF2-40B4-BE49-F238E27FC236}">
                <a16:creationId xmlns:a16="http://schemas.microsoft.com/office/drawing/2014/main" id="{FAD4B40B-BDBB-3E3A-484C-DDA41E3680E9}"/>
              </a:ext>
            </a:extLst>
          </p:cNvPr>
          <p:cNvSpPr txBox="1"/>
          <p:nvPr/>
        </p:nvSpPr>
        <p:spPr>
          <a:xfrm>
            <a:off x="4516581" y="376234"/>
            <a:ext cx="10355219" cy="6278642"/>
          </a:xfrm>
          <a:prstGeom prst="rect">
            <a:avLst/>
          </a:prstGeom>
          <a:noFill/>
        </p:spPr>
        <p:txBody>
          <a:bodyPr wrap="square">
            <a:spAutoFit/>
          </a:bodyPr>
          <a:lstStyle/>
          <a:p>
            <a:r>
              <a:rPr lang="pl-PL" sz="1600" dirty="0" err="1"/>
              <a:t>using</a:t>
            </a:r>
            <a:r>
              <a:rPr lang="pl-PL" sz="1600" dirty="0"/>
              <a:t> System;</a:t>
            </a:r>
          </a:p>
          <a:p>
            <a:endParaRPr lang="pl-PL" sz="1600" dirty="0"/>
          </a:p>
          <a:p>
            <a:r>
              <a:rPr lang="pl-PL" sz="1600" dirty="0"/>
              <a:t>// Definicja klasy</a:t>
            </a:r>
          </a:p>
          <a:p>
            <a:r>
              <a:rPr lang="pl-PL" sz="1600" dirty="0"/>
              <a:t>public </a:t>
            </a:r>
            <a:r>
              <a:rPr lang="pl-PL" sz="1600" dirty="0" err="1"/>
              <a:t>class</a:t>
            </a:r>
            <a:r>
              <a:rPr lang="pl-PL" sz="1600" dirty="0"/>
              <a:t> Car</a:t>
            </a:r>
          </a:p>
          <a:p>
            <a:r>
              <a:rPr lang="pl-PL" sz="1600" dirty="0"/>
              <a:t>{</a:t>
            </a:r>
          </a:p>
          <a:p>
            <a:r>
              <a:rPr lang="pl-PL" sz="1600" dirty="0"/>
              <a:t>    // Pola klasy</a:t>
            </a:r>
          </a:p>
          <a:p>
            <a:r>
              <a:rPr lang="pl-PL" sz="1600" dirty="0"/>
              <a:t>    public string Brand;</a:t>
            </a:r>
          </a:p>
          <a:p>
            <a:r>
              <a:rPr lang="pl-PL" sz="1600" dirty="0"/>
              <a:t>    public string Model;</a:t>
            </a:r>
          </a:p>
          <a:p>
            <a:r>
              <a:rPr lang="pl-PL" sz="1600" dirty="0"/>
              <a:t>    public </a:t>
            </a:r>
            <a:r>
              <a:rPr lang="pl-PL" sz="1600" dirty="0" err="1"/>
              <a:t>int</a:t>
            </a:r>
            <a:r>
              <a:rPr lang="pl-PL" sz="1600" dirty="0"/>
              <a:t> </a:t>
            </a:r>
            <a:r>
              <a:rPr lang="pl-PL" sz="1600" dirty="0" err="1"/>
              <a:t>Year</a:t>
            </a:r>
            <a:r>
              <a:rPr lang="pl-PL" sz="1600" dirty="0"/>
              <a:t>;</a:t>
            </a:r>
          </a:p>
          <a:p>
            <a:endParaRPr lang="pl-PL" sz="1600" dirty="0"/>
          </a:p>
          <a:p>
            <a:r>
              <a:rPr lang="pl-PL" sz="1600" dirty="0"/>
              <a:t>    // Konstruktor klasy</a:t>
            </a:r>
          </a:p>
          <a:p>
            <a:r>
              <a:rPr lang="pl-PL" sz="1600" dirty="0"/>
              <a:t>    public Car(string </a:t>
            </a:r>
            <a:r>
              <a:rPr lang="pl-PL" sz="1600" dirty="0" err="1"/>
              <a:t>brand</a:t>
            </a:r>
            <a:r>
              <a:rPr lang="pl-PL" sz="1600" dirty="0"/>
              <a:t>, string model, </a:t>
            </a:r>
            <a:r>
              <a:rPr lang="pl-PL" sz="1600" dirty="0" err="1"/>
              <a:t>int</a:t>
            </a:r>
            <a:r>
              <a:rPr lang="pl-PL" sz="1600" dirty="0"/>
              <a:t> </a:t>
            </a:r>
            <a:r>
              <a:rPr lang="pl-PL" sz="1600" dirty="0" err="1"/>
              <a:t>year</a:t>
            </a:r>
            <a:r>
              <a:rPr lang="pl-PL" sz="1600" dirty="0"/>
              <a:t>)</a:t>
            </a:r>
          </a:p>
          <a:p>
            <a:r>
              <a:rPr lang="pl-PL" sz="1600" dirty="0"/>
              <a:t>    {</a:t>
            </a:r>
          </a:p>
          <a:p>
            <a:r>
              <a:rPr lang="pl-PL" sz="1600" dirty="0"/>
              <a:t>        Brand = </a:t>
            </a:r>
            <a:r>
              <a:rPr lang="pl-PL" sz="1600" dirty="0" err="1"/>
              <a:t>brand</a:t>
            </a:r>
            <a:r>
              <a:rPr lang="pl-PL" sz="1600" dirty="0"/>
              <a:t>;</a:t>
            </a:r>
          </a:p>
          <a:p>
            <a:r>
              <a:rPr lang="pl-PL" sz="1600" dirty="0"/>
              <a:t>        Model = model;</a:t>
            </a:r>
          </a:p>
          <a:p>
            <a:r>
              <a:rPr lang="pl-PL" sz="1600" dirty="0"/>
              <a:t>        </a:t>
            </a:r>
            <a:r>
              <a:rPr lang="pl-PL" sz="1600" dirty="0" err="1"/>
              <a:t>Year</a:t>
            </a:r>
            <a:r>
              <a:rPr lang="pl-PL" sz="1600" dirty="0"/>
              <a:t> = </a:t>
            </a:r>
            <a:r>
              <a:rPr lang="pl-PL" sz="1600" dirty="0" err="1"/>
              <a:t>year</a:t>
            </a:r>
            <a:r>
              <a:rPr lang="pl-PL" sz="1600" dirty="0"/>
              <a:t>;</a:t>
            </a:r>
          </a:p>
          <a:p>
            <a:r>
              <a:rPr lang="pl-PL" sz="1600" dirty="0"/>
              <a:t>    }</a:t>
            </a:r>
          </a:p>
          <a:p>
            <a:endParaRPr lang="pl-PL" sz="1600" dirty="0"/>
          </a:p>
          <a:p>
            <a:r>
              <a:rPr lang="pl-PL" sz="1600" dirty="0"/>
              <a:t>    // Metoda klasy</a:t>
            </a:r>
          </a:p>
          <a:p>
            <a:r>
              <a:rPr lang="pl-PL" sz="1600" dirty="0"/>
              <a:t>    public </a:t>
            </a:r>
            <a:r>
              <a:rPr lang="pl-PL" sz="1600" dirty="0" err="1"/>
              <a:t>void</a:t>
            </a:r>
            <a:r>
              <a:rPr lang="pl-PL" sz="1600" dirty="0"/>
              <a:t> </a:t>
            </a:r>
            <a:r>
              <a:rPr lang="pl-PL" sz="1600" dirty="0" err="1"/>
              <a:t>DisplayInfo</a:t>
            </a:r>
            <a:r>
              <a:rPr lang="pl-PL" sz="1600" dirty="0"/>
              <a:t>()</a:t>
            </a:r>
          </a:p>
          <a:p>
            <a:r>
              <a:rPr lang="pl-PL" sz="1600" dirty="0"/>
              <a:t>    {</a:t>
            </a:r>
          </a:p>
          <a:p>
            <a:r>
              <a:rPr lang="pl-PL" sz="1600" dirty="0"/>
              <a:t>        </a:t>
            </a:r>
            <a:r>
              <a:rPr lang="pl-PL" sz="1600" dirty="0" err="1"/>
              <a:t>Console.WriteLine</a:t>
            </a:r>
            <a:r>
              <a:rPr lang="pl-PL" sz="1600" dirty="0"/>
              <a:t>($"Marka: {Brand}, Model: {Model}, Rok: {</a:t>
            </a:r>
            <a:r>
              <a:rPr lang="pl-PL" sz="1600" dirty="0" err="1"/>
              <a:t>Year</a:t>
            </a:r>
            <a:r>
              <a:rPr lang="pl-PL" sz="1600" dirty="0"/>
              <a:t>}");</a:t>
            </a:r>
          </a:p>
          <a:p>
            <a:r>
              <a:rPr lang="pl-PL" sz="1600" dirty="0"/>
              <a:t>    }</a:t>
            </a:r>
          </a:p>
          <a:p>
            <a:r>
              <a:rPr lang="pl-PL" sz="1600" dirty="0"/>
              <a:t>}</a:t>
            </a:r>
          </a:p>
          <a:p>
            <a:endParaRPr lang="pl-PL" dirty="0"/>
          </a:p>
        </p:txBody>
      </p:sp>
    </p:spTree>
    <p:extLst>
      <p:ext uri="{BB962C8B-B14F-4D97-AF65-F5344CB8AC3E}">
        <p14:creationId xmlns:p14="http://schemas.microsoft.com/office/powerpoint/2010/main" val="11277757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Samochodziki ustawione w szeregu na podłodze">
            <a:extLst>
              <a:ext uri="{FF2B5EF4-FFF2-40B4-BE49-F238E27FC236}">
                <a16:creationId xmlns:a16="http://schemas.microsoft.com/office/drawing/2014/main" id="{8E3F9554-09C3-CB07-CA52-CB63ED6EB4DD}"/>
              </a:ext>
            </a:extLst>
          </p:cNvPr>
          <p:cNvPicPr>
            <a:picLocks noChangeAspect="1"/>
          </p:cNvPicPr>
          <p:nvPr/>
        </p:nvPicPr>
        <p:blipFill rotWithShape="1">
          <a:blip r:embed="rId2"/>
          <a:srcRect l="21936" r="18953"/>
          <a:stretch/>
        </p:blipFill>
        <p:spPr>
          <a:xfrm>
            <a:off x="-1" y="-2"/>
            <a:ext cx="6096001" cy="6858002"/>
          </a:xfrm>
          <a:prstGeom prst="rect">
            <a:avLst/>
          </a:prstGeom>
        </p:spPr>
      </p:pic>
      <p:sp>
        <p:nvSpPr>
          <p:cNvPr id="5" name="pole tekstowe 4">
            <a:extLst>
              <a:ext uri="{FF2B5EF4-FFF2-40B4-BE49-F238E27FC236}">
                <a16:creationId xmlns:a16="http://schemas.microsoft.com/office/drawing/2014/main" id="{B1372B8C-D740-E2C7-9691-0F59281D81AF}"/>
              </a:ext>
            </a:extLst>
          </p:cNvPr>
          <p:cNvSpPr txBox="1"/>
          <p:nvPr/>
        </p:nvSpPr>
        <p:spPr>
          <a:xfrm>
            <a:off x="6803409" y="2470245"/>
            <a:ext cx="4156512" cy="3769835"/>
          </a:xfrm>
          <a:prstGeom prst="rect">
            <a:avLst/>
          </a:prstGeom>
        </p:spPr>
        <p:txBody>
          <a:bodyPr vert="horz" lIns="91440" tIns="45720" rIns="91440" bIns="45720" rtlCol="0" anchor="ctr">
            <a:normAutofit/>
          </a:bodyPr>
          <a:lstStyle/>
          <a:p>
            <a:pPr>
              <a:lnSpc>
                <a:spcPct val="90000"/>
              </a:lnSpc>
              <a:spcAft>
                <a:spcPts val="600"/>
              </a:spcAft>
            </a:pPr>
            <a:r>
              <a:rPr lang="en-US" sz="1300" dirty="0"/>
              <a:t>class Program</a:t>
            </a:r>
          </a:p>
          <a:p>
            <a:pPr>
              <a:lnSpc>
                <a:spcPct val="90000"/>
              </a:lnSpc>
              <a:spcAft>
                <a:spcPts val="600"/>
              </a:spcAft>
            </a:pPr>
            <a:r>
              <a:rPr lang="en-US" sz="1300" dirty="0"/>
              <a:t>{</a:t>
            </a:r>
          </a:p>
          <a:p>
            <a:pPr>
              <a:lnSpc>
                <a:spcPct val="90000"/>
              </a:lnSpc>
              <a:spcAft>
                <a:spcPts val="600"/>
              </a:spcAft>
            </a:pPr>
            <a:r>
              <a:rPr lang="en-US" sz="1300" dirty="0"/>
              <a:t>    static void Main(string[] </a:t>
            </a:r>
            <a:r>
              <a:rPr lang="en-US" sz="1300" dirty="0" err="1"/>
              <a:t>args</a:t>
            </a:r>
            <a:r>
              <a:rPr lang="en-US" sz="1300" dirty="0"/>
              <a:t>)</a:t>
            </a:r>
          </a:p>
          <a:p>
            <a:pPr>
              <a:lnSpc>
                <a:spcPct val="90000"/>
              </a:lnSpc>
              <a:spcAft>
                <a:spcPts val="600"/>
              </a:spcAft>
            </a:pPr>
            <a:r>
              <a:rPr lang="en-US" sz="1300" dirty="0"/>
              <a:t>    {</a:t>
            </a:r>
          </a:p>
          <a:p>
            <a:pPr>
              <a:lnSpc>
                <a:spcPct val="90000"/>
              </a:lnSpc>
              <a:spcAft>
                <a:spcPts val="600"/>
              </a:spcAft>
            </a:pPr>
            <a:r>
              <a:rPr lang="en-US" sz="1300" dirty="0"/>
              <a:t>        // </a:t>
            </a:r>
            <a:r>
              <a:rPr lang="en-US" sz="1300" dirty="0" err="1"/>
              <a:t>Tworzenie</a:t>
            </a:r>
            <a:r>
              <a:rPr lang="en-US" sz="1300" dirty="0"/>
              <a:t> </a:t>
            </a:r>
            <a:r>
              <a:rPr lang="en-US" sz="1300" dirty="0" err="1"/>
              <a:t>obiektów</a:t>
            </a:r>
            <a:endParaRPr lang="en-US" sz="1300" dirty="0"/>
          </a:p>
          <a:p>
            <a:pPr>
              <a:lnSpc>
                <a:spcPct val="90000"/>
              </a:lnSpc>
              <a:spcAft>
                <a:spcPts val="600"/>
              </a:spcAft>
            </a:pPr>
            <a:r>
              <a:rPr lang="en-US" sz="1300" dirty="0"/>
              <a:t>        Car myCar1 = new Car("Toyota", "Corolla", 2020);</a:t>
            </a:r>
          </a:p>
          <a:p>
            <a:pPr>
              <a:lnSpc>
                <a:spcPct val="90000"/>
              </a:lnSpc>
              <a:spcAft>
                <a:spcPts val="600"/>
              </a:spcAft>
            </a:pPr>
            <a:r>
              <a:rPr lang="en-US" sz="1300" dirty="0"/>
              <a:t>        Car myCar2 = new Car("Ford", "Mustang", 1969);</a:t>
            </a:r>
          </a:p>
          <a:p>
            <a:pPr>
              <a:lnSpc>
                <a:spcPct val="90000"/>
              </a:lnSpc>
              <a:spcAft>
                <a:spcPts val="600"/>
              </a:spcAft>
            </a:pPr>
            <a:endParaRPr lang="en-US" sz="1300" dirty="0"/>
          </a:p>
          <a:p>
            <a:pPr>
              <a:lnSpc>
                <a:spcPct val="90000"/>
              </a:lnSpc>
              <a:spcAft>
                <a:spcPts val="600"/>
              </a:spcAft>
            </a:pPr>
            <a:r>
              <a:rPr lang="en-US" sz="1300" dirty="0"/>
              <a:t>        // </a:t>
            </a:r>
            <a:r>
              <a:rPr lang="en-US" sz="1300" dirty="0" err="1"/>
              <a:t>Wywoływanie</a:t>
            </a:r>
            <a:r>
              <a:rPr lang="en-US" sz="1300" dirty="0"/>
              <a:t> </a:t>
            </a:r>
            <a:r>
              <a:rPr lang="en-US" sz="1300" dirty="0" err="1"/>
              <a:t>metody</a:t>
            </a:r>
            <a:r>
              <a:rPr lang="en-US" sz="1300" dirty="0"/>
              <a:t> </a:t>
            </a:r>
            <a:r>
              <a:rPr lang="en-US" sz="1300" dirty="0" err="1"/>
              <a:t>na</a:t>
            </a:r>
            <a:r>
              <a:rPr lang="en-US" sz="1300" dirty="0"/>
              <a:t> </a:t>
            </a:r>
            <a:r>
              <a:rPr lang="en-US" sz="1300" dirty="0" err="1"/>
              <a:t>obiektach</a:t>
            </a:r>
            <a:endParaRPr lang="en-US" sz="1300" dirty="0"/>
          </a:p>
          <a:p>
            <a:pPr>
              <a:lnSpc>
                <a:spcPct val="90000"/>
              </a:lnSpc>
              <a:spcAft>
                <a:spcPts val="600"/>
              </a:spcAft>
            </a:pPr>
            <a:r>
              <a:rPr lang="en-US" sz="1300" dirty="0"/>
              <a:t>        myCar1.DisplayInfo();</a:t>
            </a:r>
          </a:p>
          <a:p>
            <a:pPr>
              <a:lnSpc>
                <a:spcPct val="90000"/>
              </a:lnSpc>
              <a:spcAft>
                <a:spcPts val="600"/>
              </a:spcAft>
            </a:pPr>
            <a:r>
              <a:rPr lang="en-US" sz="1300" dirty="0"/>
              <a:t>        myCar2.DisplayInfo();</a:t>
            </a:r>
          </a:p>
          <a:p>
            <a:pPr>
              <a:lnSpc>
                <a:spcPct val="90000"/>
              </a:lnSpc>
              <a:spcAft>
                <a:spcPts val="600"/>
              </a:spcAft>
            </a:pPr>
            <a:r>
              <a:rPr lang="en-US" sz="1300" dirty="0"/>
              <a:t>    }</a:t>
            </a:r>
          </a:p>
          <a:p>
            <a:pPr>
              <a:lnSpc>
                <a:spcPct val="90000"/>
              </a:lnSpc>
              <a:spcAft>
                <a:spcPts val="600"/>
              </a:spcAft>
            </a:pPr>
            <a:r>
              <a:rPr lang="en-US" sz="1300" dirty="0"/>
              <a:t>}</a:t>
            </a:r>
          </a:p>
        </p:txBody>
      </p:sp>
    </p:spTree>
    <p:extLst>
      <p:ext uri="{BB962C8B-B14F-4D97-AF65-F5344CB8AC3E}">
        <p14:creationId xmlns:p14="http://schemas.microsoft.com/office/powerpoint/2010/main" val="144612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Rectangle 4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7ADBA692-1156-60FF-B8D4-2144381EA9F5}"/>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3700" b="1" i="0" kern="1200" dirty="0" err="1">
                <a:solidFill>
                  <a:srgbClr val="FFFFFF"/>
                </a:solidFill>
                <a:effectLst/>
                <a:latin typeface="+mj-lt"/>
                <a:ea typeface="+mj-ea"/>
                <a:cs typeface="+mj-cs"/>
              </a:rPr>
              <a:t>Praca</a:t>
            </a:r>
            <a:r>
              <a:rPr lang="en-US" sz="3700" b="1" i="0" kern="1200" dirty="0">
                <a:solidFill>
                  <a:srgbClr val="FFFFFF"/>
                </a:solidFill>
                <a:effectLst/>
                <a:latin typeface="+mj-lt"/>
                <a:ea typeface="+mj-ea"/>
                <a:cs typeface="+mj-cs"/>
              </a:rPr>
              <a:t> z </a:t>
            </a:r>
            <a:r>
              <a:rPr lang="en-US" sz="3700" b="1" i="0" kern="1200" dirty="0" err="1">
                <a:solidFill>
                  <a:srgbClr val="FFFFFF"/>
                </a:solidFill>
                <a:effectLst/>
                <a:latin typeface="+mj-lt"/>
                <a:ea typeface="+mj-ea"/>
                <a:cs typeface="+mj-cs"/>
              </a:rPr>
              <a:t>klasami</a:t>
            </a:r>
            <a:r>
              <a:rPr lang="en-US" sz="3700" b="1" i="0" kern="1200" dirty="0">
                <a:solidFill>
                  <a:srgbClr val="FFFFFF"/>
                </a:solidFill>
                <a:effectLst/>
                <a:latin typeface="+mj-lt"/>
                <a:ea typeface="+mj-ea"/>
                <a:cs typeface="+mj-cs"/>
              </a:rPr>
              <a:t> </a:t>
            </a:r>
            <a:r>
              <a:rPr lang="en-US" sz="3700" b="1" i="0" kern="1200" dirty="0" err="1">
                <a:solidFill>
                  <a:srgbClr val="FFFFFF"/>
                </a:solidFill>
                <a:effectLst/>
                <a:latin typeface="+mj-lt"/>
                <a:ea typeface="+mj-ea"/>
                <a:cs typeface="+mj-cs"/>
              </a:rPr>
              <a:t>i</a:t>
            </a:r>
            <a:r>
              <a:rPr lang="en-US" sz="3700" b="1" i="0" kern="1200" dirty="0">
                <a:solidFill>
                  <a:srgbClr val="FFFFFF"/>
                </a:solidFill>
                <a:effectLst/>
                <a:latin typeface="+mj-lt"/>
                <a:ea typeface="+mj-ea"/>
                <a:cs typeface="+mj-cs"/>
              </a:rPr>
              <a:t> </a:t>
            </a:r>
            <a:r>
              <a:rPr lang="en-US" sz="3700" b="1" i="0" kern="1200" dirty="0" err="1">
                <a:solidFill>
                  <a:srgbClr val="FFFFFF"/>
                </a:solidFill>
                <a:effectLst/>
                <a:latin typeface="+mj-lt"/>
                <a:ea typeface="+mj-ea"/>
                <a:cs typeface="+mj-cs"/>
              </a:rPr>
              <a:t>obiektami</a:t>
            </a:r>
            <a:r>
              <a:rPr lang="en-US" sz="3700" b="0" i="0" kern="1200" dirty="0">
                <a:solidFill>
                  <a:srgbClr val="FFFFFF"/>
                </a:solidFill>
                <a:effectLst/>
                <a:latin typeface="+mj-lt"/>
                <a:ea typeface="+mj-ea"/>
                <a:cs typeface="+mj-cs"/>
              </a:rPr>
              <a:t>: </a:t>
            </a:r>
            <a:r>
              <a:rPr lang="en-US" sz="3700" b="0" i="0" kern="1200" dirty="0" err="1">
                <a:solidFill>
                  <a:srgbClr val="FFFFFF"/>
                </a:solidFill>
                <a:effectLst/>
                <a:latin typeface="+mj-lt"/>
                <a:ea typeface="+mj-ea"/>
                <a:cs typeface="+mj-cs"/>
              </a:rPr>
              <a:t>Definicja</a:t>
            </a:r>
            <a:r>
              <a:rPr lang="en-US" sz="3700" b="0" i="0" kern="1200" dirty="0">
                <a:solidFill>
                  <a:srgbClr val="FFFFFF"/>
                </a:solidFill>
                <a:effectLst/>
                <a:latin typeface="+mj-lt"/>
                <a:ea typeface="+mj-ea"/>
                <a:cs typeface="+mj-cs"/>
              </a:rPr>
              <a:t> </a:t>
            </a:r>
            <a:r>
              <a:rPr lang="en-US" sz="3700" b="0" i="0" kern="1200" dirty="0" err="1">
                <a:solidFill>
                  <a:srgbClr val="FFFFFF"/>
                </a:solidFill>
                <a:effectLst/>
                <a:latin typeface="+mj-lt"/>
                <a:ea typeface="+mj-ea"/>
                <a:cs typeface="+mj-cs"/>
              </a:rPr>
              <a:t>klasy</a:t>
            </a:r>
            <a:r>
              <a:rPr lang="en-US" sz="3700" b="0" i="0" kern="1200" dirty="0">
                <a:solidFill>
                  <a:srgbClr val="FFFFFF"/>
                </a:solidFill>
                <a:effectLst/>
                <a:latin typeface="+mj-lt"/>
                <a:ea typeface="+mj-ea"/>
                <a:cs typeface="+mj-cs"/>
              </a:rPr>
              <a:t>, </a:t>
            </a:r>
            <a:r>
              <a:rPr lang="en-US" sz="3700" b="0" i="0" kern="1200" dirty="0" err="1">
                <a:solidFill>
                  <a:srgbClr val="FFFFFF"/>
                </a:solidFill>
                <a:effectLst/>
                <a:latin typeface="+mj-lt"/>
                <a:ea typeface="+mj-ea"/>
                <a:cs typeface="+mj-cs"/>
              </a:rPr>
              <a:t>tworzenie</a:t>
            </a:r>
            <a:r>
              <a:rPr lang="en-US" sz="3700" b="0" i="0" kern="1200" dirty="0">
                <a:solidFill>
                  <a:srgbClr val="FFFFFF"/>
                </a:solidFill>
                <a:effectLst/>
                <a:latin typeface="+mj-lt"/>
                <a:ea typeface="+mj-ea"/>
                <a:cs typeface="+mj-cs"/>
              </a:rPr>
              <a:t> </a:t>
            </a:r>
            <a:r>
              <a:rPr lang="en-US" sz="3700" b="0" i="0" kern="1200" dirty="0" err="1">
                <a:solidFill>
                  <a:srgbClr val="FFFFFF"/>
                </a:solidFill>
                <a:effectLst/>
                <a:latin typeface="+mj-lt"/>
                <a:ea typeface="+mj-ea"/>
                <a:cs typeface="+mj-cs"/>
              </a:rPr>
              <a:t>obiektów</a:t>
            </a:r>
            <a:r>
              <a:rPr lang="en-US" sz="3700" b="0" i="0" kern="1200" dirty="0">
                <a:solidFill>
                  <a:srgbClr val="FFFFFF"/>
                </a:solidFill>
                <a:effectLst/>
                <a:latin typeface="+mj-lt"/>
                <a:ea typeface="+mj-ea"/>
                <a:cs typeface="+mj-cs"/>
              </a:rPr>
              <a:t>.</a:t>
            </a:r>
            <a:endParaRPr lang="en-US" sz="3700" kern="1200" dirty="0">
              <a:solidFill>
                <a:srgbClr val="FFFFFF"/>
              </a:solidFill>
              <a:latin typeface="+mj-lt"/>
              <a:ea typeface="+mj-ea"/>
              <a:cs typeface="+mj-cs"/>
            </a:endParaRPr>
          </a:p>
        </p:txBody>
      </p:sp>
      <p:sp>
        <p:nvSpPr>
          <p:cNvPr id="10" name="pole tekstowe 9">
            <a:extLst>
              <a:ext uri="{FF2B5EF4-FFF2-40B4-BE49-F238E27FC236}">
                <a16:creationId xmlns:a16="http://schemas.microsoft.com/office/drawing/2014/main" id="{25E22EF5-E198-26E4-5680-48C52AC60DE9}"/>
              </a:ext>
            </a:extLst>
          </p:cNvPr>
          <p:cNvSpPr txBox="1"/>
          <p:nvPr/>
        </p:nvSpPr>
        <p:spPr>
          <a:xfrm>
            <a:off x="4810259" y="649480"/>
            <a:ext cx="6555347" cy="5546047"/>
          </a:xfrm>
          <a:prstGeom prst="rect">
            <a:avLst/>
          </a:prstGeom>
        </p:spPr>
        <p:txBody>
          <a:bodyPr vert="horz" lIns="91440" tIns="45720" rIns="91440" bIns="45720" rtlCol="0" anchor="ctr">
            <a:noAutofit/>
          </a:bodyPr>
          <a:lstStyle/>
          <a:p>
            <a:pPr>
              <a:lnSpc>
                <a:spcPct val="90000"/>
              </a:lnSpc>
              <a:spcAft>
                <a:spcPts val="600"/>
              </a:spcAft>
            </a:pPr>
            <a:r>
              <a:rPr lang="en-US" sz="1200" dirty="0"/>
              <a:t>using System;</a:t>
            </a:r>
          </a:p>
          <a:p>
            <a:pPr>
              <a:lnSpc>
                <a:spcPct val="90000"/>
              </a:lnSpc>
              <a:spcAft>
                <a:spcPts val="600"/>
              </a:spcAft>
            </a:pPr>
            <a:endParaRPr lang="en-US" sz="1200" dirty="0"/>
          </a:p>
          <a:p>
            <a:pPr>
              <a:lnSpc>
                <a:spcPct val="90000"/>
              </a:lnSpc>
              <a:spcAft>
                <a:spcPts val="600"/>
              </a:spcAft>
            </a:pPr>
            <a:r>
              <a:rPr lang="en-US" sz="1200" dirty="0"/>
              <a:t>public class Person</a:t>
            </a:r>
          </a:p>
          <a:p>
            <a:pPr>
              <a:lnSpc>
                <a:spcPct val="90000"/>
              </a:lnSpc>
              <a:spcAft>
                <a:spcPts val="600"/>
              </a:spcAft>
            </a:pPr>
            <a:r>
              <a:rPr lang="en-US" sz="1200" dirty="0"/>
              <a:t>{</a:t>
            </a:r>
          </a:p>
          <a:p>
            <a:pPr>
              <a:lnSpc>
                <a:spcPct val="90000"/>
              </a:lnSpc>
              <a:spcAft>
                <a:spcPts val="600"/>
              </a:spcAft>
            </a:pPr>
            <a:r>
              <a:rPr lang="en-US" sz="1200" dirty="0"/>
              <a:t>    // Pole (field)</a:t>
            </a:r>
          </a:p>
          <a:p>
            <a:pPr>
              <a:lnSpc>
                <a:spcPct val="90000"/>
              </a:lnSpc>
              <a:spcAft>
                <a:spcPts val="600"/>
              </a:spcAft>
            </a:pPr>
            <a:r>
              <a:rPr lang="en-US" sz="1200" dirty="0"/>
              <a:t>    private string name; // </a:t>
            </a:r>
            <a:r>
              <a:rPr lang="en-US" sz="1200" dirty="0" err="1"/>
              <a:t>Prywatne</a:t>
            </a:r>
            <a:r>
              <a:rPr lang="en-US" sz="1200" dirty="0"/>
              <a:t> pole </a:t>
            </a:r>
            <a:r>
              <a:rPr lang="en-US" sz="1200" dirty="0" err="1"/>
              <a:t>przechowujące</a:t>
            </a:r>
            <a:r>
              <a:rPr lang="en-US" sz="1200" dirty="0"/>
              <a:t> </a:t>
            </a:r>
            <a:r>
              <a:rPr lang="en-US" sz="1200" dirty="0" err="1"/>
              <a:t>imię</a:t>
            </a:r>
            <a:r>
              <a:rPr lang="en-US" sz="1200" dirty="0"/>
              <a:t> </a:t>
            </a:r>
            <a:r>
              <a:rPr lang="en-US" sz="1200" dirty="0" err="1"/>
              <a:t>osoby</a:t>
            </a:r>
            <a:endParaRPr lang="en-US" sz="1200" dirty="0"/>
          </a:p>
          <a:p>
            <a:pPr>
              <a:lnSpc>
                <a:spcPct val="90000"/>
              </a:lnSpc>
              <a:spcAft>
                <a:spcPts val="600"/>
              </a:spcAft>
            </a:pPr>
            <a:endParaRPr lang="en-US" sz="1200" dirty="0"/>
          </a:p>
          <a:p>
            <a:pPr>
              <a:lnSpc>
                <a:spcPct val="90000"/>
              </a:lnSpc>
              <a:spcAft>
                <a:spcPts val="600"/>
              </a:spcAft>
            </a:pPr>
            <a:r>
              <a:rPr lang="en-US" sz="1200" dirty="0"/>
              <a:t>    // </a:t>
            </a:r>
            <a:r>
              <a:rPr lang="en-US" sz="1200" dirty="0" err="1"/>
              <a:t>Właściwość</a:t>
            </a:r>
            <a:r>
              <a:rPr lang="en-US" sz="1200" dirty="0"/>
              <a:t> (property)</a:t>
            </a:r>
          </a:p>
          <a:p>
            <a:pPr>
              <a:lnSpc>
                <a:spcPct val="90000"/>
              </a:lnSpc>
              <a:spcAft>
                <a:spcPts val="600"/>
              </a:spcAft>
            </a:pPr>
            <a:r>
              <a:rPr lang="en-US" sz="1200" dirty="0"/>
              <a:t>    public string Name</a:t>
            </a:r>
          </a:p>
          <a:p>
            <a:pPr>
              <a:lnSpc>
                <a:spcPct val="90000"/>
              </a:lnSpc>
              <a:spcAft>
                <a:spcPts val="600"/>
              </a:spcAft>
            </a:pPr>
            <a:r>
              <a:rPr lang="en-US" sz="1200" dirty="0"/>
              <a:t>    {</a:t>
            </a:r>
          </a:p>
          <a:p>
            <a:pPr>
              <a:lnSpc>
                <a:spcPct val="90000"/>
              </a:lnSpc>
              <a:spcAft>
                <a:spcPts val="600"/>
              </a:spcAft>
            </a:pPr>
            <a:r>
              <a:rPr lang="en-US" sz="1200" dirty="0"/>
              <a:t>        get { return name; } // </a:t>
            </a:r>
            <a:r>
              <a:rPr lang="en-US" sz="1200" dirty="0" err="1"/>
              <a:t>Pobieranie</a:t>
            </a:r>
            <a:r>
              <a:rPr lang="en-US" sz="1200" dirty="0"/>
              <a:t> </a:t>
            </a:r>
            <a:r>
              <a:rPr lang="en-US" sz="1200" dirty="0" err="1"/>
              <a:t>wartości</a:t>
            </a:r>
            <a:r>
              <a:rPr lang="en-US" sz="1200" dirty="0"/>
              <a:t> </a:t>
            </a:r>
            <a:r>
              <a:rPr lang="en-US" sz="1200" dirty="0" err="1"/>
              <a:t>pola</a:t>
            </a:r>
            <a:endParaRPr lang="en-US" sz="1200" dirty="0"/>
          </a:p>
          <a:p>
            <a:pPr>
              <a:lnSpc>
                <a:spcPct val="90000"/>
              </a:lnSpc>
              <a:spcAft>
                <a:spcPts val="600"/>
              </a:spcAft>
            </a:pPr>
            <a:r>
              <a:rPr lang="en-US" sz="1200" dirty="0"/>
              <a:t>        set { name = value; } // </a:t>
            </a:r>
            <a:r>
              <a:rPr lang="en-US" sz="1200" dirty="0" err="1"/>
              <a:t>Ustawianie</a:t>
            </a:r>
            <a:r>
              <a:rPr lang="en-US" sz="1200" dirty="0"/>
              <a:t> </a:t>
            </a:r>
            <a:r>
              <a:rPr lang="en-US" sz="1200" dirty="0" err="1"/>
              <a:t>wartości</a:t>
            </a:r>
            <a:r>
              <a:rPr lang="en-US" sz="1200" dirty="0"/>
              <a:t> </a:t>
            </a:r>
            <a:r>
              <a:rPr lang="en-US" sz="1200" dirty="0" err="1"/>
              <a:t>pola</a:t>
            </a:r>
            <a:endParaRPr lang="en-US" sz="1200" dirty="0"/>
          </a:p>
          <a:p>
            <a:pPr>
              <a:lnSpc>
                <a:spcPct val="90000"/>
              </a:lnSpc>
              <a:spcAft>
                <a:spcPts val="600"/>
              </a:spcAft>
            </a:pPr>
            <a:r>
              <a:rPr lang="en-US" sz="1200" dirty="0"/>
              <a:t>    }</a:t>
            </a:r>
          </a:p>
          <a:p>
            <a:pPr>
              <a:lnSpc>
                <a:spcPct val="90000"/>
              </a:lnSpc>
              <a:spcAft>
                <a:spcPts val="600"/>
              </a:spcAft>
            </a:pPr>
            <a:endParaRPr lang="en-US" sz="1200" dirty="0"/>
          </a:p>
          <a:p>
            <a:pPr>
              <a:lnSpc>
                <a:spcPct val="90000"/>
              </a:lnSpc>
              <a:spcAft>
                <a:spcPts val="600"/>
              </a:spcAft>
            </a:pPr>
            <a:r>
              <a:rPr lang="en-US" sz="1200" dirty="0"/>
              <a:t>    // </a:t>
            </a:r>
            <a:r>
              <a:rPr lang="en-US" sz="1200" dirty="0" err="1"/>
              <a:t>Konstruktor</a:t>
            </a:r>
            <a:endParaRPr lang="en-US" sz="1200" dirty="0"/>
          </a:p>
          <a:p>
            <a:pPr>
              <a:lnSpc>
                <a:spcPct val="90000"/>
              </a:lnSpc>
              <a:spcAft>
                <a:spcPts val="600"/>
              </a:spcAft>
            </a:pPr>
            <a:r>
              <a:rPr lang="en-US" sz="1200" dirty="0"/>
              <a:t>    public Person(string </a:t>
            </a:r>
            <a:r>
              <a:rPr lang="en-US" sz="1200" dirty="0" err="1"/>
              <a:t>initialName</a:t>
            </a:r>
            <a:r>
              <a:rPr lang="en-US" sz="1200" dirty="0"/>
              <a:t>)</a:t>
            </a:r>
          </a:p>
          <a:p>
            <a:pPr>
              <a:lnSpc>
                <a:spcPct val="90000"/>
              </a:lnSpc>
              <a:spcAft>
                <a:spcPts val="600"/>
              </a:spcAft>
            </a:pPr>
            <a:r>
              <a:rPr lang="en-US" sz="1200" dirty="0"/>
              <a:t>    {</a:t>
            </a:r>
          </a:p>
          <a:p>
            <a:pPr>
              <a:lnSpc>
                <a:spcPct val="90000"/>
              </a:lnSpc>
              <a:spcAft>
                <a:spcPts val="600"/>
              </a:spcAft>
            </a:pPr>
            <a:r>
              <a:rPr lang="en-US" sz="1200" dirty="0"/>
              <a:t>        name = </a:t>
            </a:r>
            <a:r>
              <a:rPr lang="en-US" sz="1200" dirty="0" err="1"/>
              <a:t>initialName</a:t>
            </a:r>
            <a:r>
              <a:rPr lang="en-US" sz="1200" dirty="0"/>
              <a:t>;</a:t>
            </a:r>
          </a:p>
          <a:p>
            <a:pPr>
              <a:lnSpc>
                <a:spcPct val="90000"/>
              </a:lnSpc>
              <a:spcAft>
                <a:spcPts val="600"/>
              </a:spcAft>
            </a:pPr>
            <a:r>
              <a:rPr lang="en-US" sz="1200" dirty="0"/>
              <a:t>    }</a:t>
            </a:r>
          </a:p>
          <a:p>
            <a:pPr>
              <a:lnSpc>
                <a:spcPct val="90000"/>
              </a:lnSpc>
              <a:spcAft>
                <a:spcPts val="600"/>
              </a:spcAft>
            </a:pPr>
            <a:endParaRPr lang="en-US" sz="1200" dirty="0"/>
          </a:p>
          <a:p>
            <a:pPr>
              <a:lnSpc>
                <a:spcPct val="90000"/>
              </a:lnSpc>
              <a:spcAft>
                <a:spcPts val="600"/>
              </a:spcAft>
            </a:pPr>
            <a:r>
              <a:rPr lang="en-US" sz="1200" dirty="0"/>
              <a:t>    // </a:t>
            </a:r>
            <a:r>
              <a:rPr lang="en-US" sz="1200" dirty="0" err="1"/>
              <a:t>Metoda</a:t>
            </a:r>
            <a:endParaRPr lang="en-US" sz="1200" dirty="0"/>
          </a:p>
          <a:p>
            <a:pPr>
              <a:lnSpc>
                <a:spcPct val="90000"/>
              </a:lnSpc>
              <a:spcAft>
                <a:spcPts val="600"/>
              </a:spcAft>
            </a:pPr>
            <a:r>
              <a:rPr lang="en-US" sz="1200" dirty="0"/>
              <a:t>    public void Introduce()</a:t>
            </a:r>
          </a:p>
          <a:p>
            <a:pPr>
              <a:lnSpc>
                <a:spcPct val="90000"/>
              </a:lnSpc>
              <a:spcAft>
                <a:spcPts val="600"/>
              </a:spcAft>
            </a:pPr>
            <a:r>
              <a:rPr lang="en-US" sz="1200" dirty="0"/>
              <a:t>    {</a:t>
            </a:r>
          </a:p>
          <a:p>
            <a:pPr>
              <a:lnSpc>
                <a:spcPct val="90000"/>
              </a:lnSpc>
              <a:spcAft>
                <a:spcPts val="600"/>
              </a:spcAft>
            </a:pPr>
            <a:r>
              <a:rPr lang="en-US" sz="1200" dirty="0"/>
              <a:t>        </a:t>
            </a:r>
            <a:r>
              <a:rPr lang="en-US" sz="1200" dirty="0" err="1"/>
              <a:t>Console.WriteLine</a:t>
            </a:r>
            <a:r>
              <a:rPr lang="en-US" sz="1200" dirty="0"/>
              <a:t>("Hello, my name is " + name);</a:t>
            </a:r>
          </a:p>
          <a:p>
            <a:pPr>
              <a:lnSpc>
                <a:spcPct val="90000"/>
              </a:lnSpc>
              <a:spcAft>
                <a:spcPts val="600"/>
              </a:spcAft>
            </a:pPr>
            <a:r>
              <a:rPr lang="en-US" sz="1200" dirty="0"/>
              <a:t>    }</a:t>
            </a:r>
          </a:p>
        </p:txBody>
      </p:sp>
    </p:spTree>
    <p:extLst>
      <p:ext uri="{BB962C8B-B14F-4D97-AF65-F5344CB8AC3E}">
        <p14:creationId xmlns:p14="http://schemas.microsoft.com/office/powerpoint/2010/main" val="2500622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B135162C-34A2-70E7-7DD3-F823EB73E01A}"/>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3800" b="1" i="0" kern="1200">
                <a:solidFill>
                  <a:schemeClr val="tx1"/>
                </a:solidFill>
                <a:effectLst/>
                <a:latin typeface="+mj-lt"/>
                <a:ea typeface="+mj-ea"/>
                <a:cs typeface="+mj-cs"/>
              </a:rPr>
              <a:t>Praca z klasami i obiektami</a:t>
            </a:r>
            <a:r>
              <a:rPr lang="en-US" sz="3800" b="0" i="0" kern="1200">
                <a:solidFill>
                  <a:schemeClr val="tx1"/>
                </a:solidFill>
                <a:effectLst/>
                <a:latin typeface="+mj-lt"/>
                <a:ea typeface="+mj-ea"/>
                <a:cs typeface="+mj-cs"/>
              </a:rPr>
              <a:t>: Definicja klasy, tworzenie obiektów.</a:t>
            </a:r>
            <a:endParaRPr lang="en-US" sz="3800" kern="1200">
              <a:solidFill>
                <a:schemeClr val="tx1"/>
              </a:solidFill>
              <a:latin typeface="+mj-lt"/>
              <a:ea typeface="+mj-ea"/>
              <a:cs typeface="+mj-cs"/>
            </a:endParaRP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ole tekstowe 4">
            <a:extLst>
              <a:ext uri="{FF2B5EF4-FFF2-40B4-BE49-F238E27FC236}">
                <a16:creationId xmlns:a16="http://schemas.microsoft.com/office/drawing/2014/main" id="{4CBA4316-83DD-23EC-949A-72EA94B3E65B}"/>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a:lnSpc>
                <a:spcPct val="90000"/>
              </a:lnSpc>
              <a:spcAft>
                <a:spcPts val="600"/>
              </a:spcAft>
            </a:pPr>
            <a:endParaRPr lang="en-US" sz="1700" dirty="0"/>
          </a:p>
          <a:p>
            <a:pPr>
              <a:lnSpc>
                <a:spcPct val="90000"/>
              </a:lnSpc>
              <a:spcAft>
                <a:spcPts val="600"/>
              </a:spcAft>
            </a:pPr>
            <a:r>
              <a:rPr lang="en-US" sz="1700" dirty="0"/>
              <a:t>class Program</a:t>
            </a:r>
          </a:p>
          <a:p>
            <a:pPr>
              <a:lnSpc>
                <a:spcPct val="90000"/>
              </a:lnSpc>
              <a:spcAft>
                <a:spcPts val="600"/>
              </a:spcAft>
            </a:pPr>
            <a:r>
              <a:rPr lang="en-US" sz="1700" dirty="0"/>
              <a:t>{</a:t>
            </a:r>
          </a:p>
          <a:p>
            <a:pPr>
              <a:lnSpc>
                <a:spcPct val="90000"/>
              </a:lnSpc>
              <a:spcAft>
                <a:spcPts val="600"/>
              </a:spcAft>
            </a:pPr>
            <a:r>
              <a:rPr lang="en-US" sz="1700" dirty="0"/>
              <a:t>    static void Main(string[] </a:t>
            </a:r>
            <a:r>
              <a:rPr lang="en-US" sz="1700" dirty="0" err="1"/>
              <a:t>args</a:t>
            </a:r>
            <a:r>
              <a:rPr lang="en-US" sz="1700" dirty="0"/>
              <a:t>)</a:t>
            </a:r>
          </a:p>
          <a:p>
            <a:pPr>
              <a:lnSpc>
                <a:spcPct val="90000"/>
              </a:lnSpc>
              <a:spcAft>
                <a:spcPts val="600"/>
              </a:spcAft>
            </a:pPr>
            <a:r>
              <a:rPr lang="en-US" sz="1700" dirty="0"/>
              <a:t>    {</a:t>
            </a:r>
          </a:p>
          <a:p>
            <a:pPr>
              <a:lnSpc>
                <a:spcPct val="90000"/>
              </a:lnSpc>
              <a:spcAft>
                <a:spcPts val="600"/>
              </a:spcAft>
            </a:pPr>
            <a:r>
              <a:rPr lang="en-US" sz="1700" dirty="0"/>
              <a:t>        Person person = new Person("John");</a:t>
            </a:r>
          </a:p>
          <a:p>
            <a:pPr>
              <a:lnSpc>
                <a:spcPct val="90000"/>
              </a:lnSpc>
              <a:spcAft>
                <a:spcPts val="600"/>
              </a:spcAft>
            </a:pPr>
            <a:r>
              <a:rPr lang="en-US" sz="1700" dirty="0"/>
              <a:t>        </a:t>
            </a:r>
            <a:r>
              <a:rPr lang="en-US" sz="1700" dirty="0" err="1"/>
              <a:t>person.Introduce</a:t>
            </a:r>
            <a:r>
              <a:rPr lang="en-US" sz="1700" dirty="0"/>
              <a:t>(); // </a:t>
            </a:r>
            <a:r>
              <a:rPr lang="en-US" sz="1700" dirty="0" err="1"/>
              <a:t>Wywołanie</a:t>
            </a:r>
            <a:r>
              <a:rPr lang="en-US" sz="1700" dirty="0"/>
              <a:t> </a:t>
            </a:r>
            <a:r>
              <a:rPr lang="en-US" sz="1700" dirty="0" err="1"/>
              <a:t>metody</a:t>
            </a:r>
            <a:endParaRPr lang="en-US" sz="1700" dirty="0"/>
          </a:p>
          <a:p>
            <a:pPr>
              <a:lnSpc>
                <a:spcPct val="90000"/>
              </a:lnSpc>
              <a:spcAft>
                <a:spcPts val="600"/>
              </a:spcAft>
            </a:pPr>
            <a:r>
              <a:rPr lang="en-US" sz="1700" dirty="0"/>
              <a:t>        </a:t>
            </a:r>
            <a:r>
              <a:rPr lang="en-US" sz="1700" dirty="0" err="1"/>
              <a:t>person.Name</a:t>
            </a:r>
            <a:r>
              <a:rPr lang="en-US" sz="1700" dirty="0"/>
              <a:t> = "Alice"; // </a:t>
            </a:r>
            <a:r>
              <a:rPr lang="en-US" sz="1700" dirty="0" err="1"/>
              <a:t>Ustawianie</a:t>
            </a:r>
            <a:r>
              <a:rPr lang="en-US" sz="1700" dirty="0"/>
              <a:t> </a:t>
            </a:r>
            <a:r>
              <a:rPr lang="en-US" sz="1700" dirty="0" err="1"/>
              <a:t>wartości</a:t>
            </a:r>
            <a:r>
              <a:rPr lang="en-US" sz="1700" dirty="0"/>
              <a:t> za </a:t>
            </a:r>
            <a:r>
              <a:rPr lang="en-US" sz="1700" dirty="0" err="1"/>
              <a:t>pomocą</a:t>
            </a:r>
            <a:r>
              <a:rPr lang="en-US" sz="1700" dirty="0"/>
              <a:t> </a:t>
            </a:r>
            <a:r>
              <a:rPr lang="en-US" sz="1700" dirty="0" err="1"/>
              <a:t>właściwości</a:t>
            </a:r>
            <a:endParaRPr lang="en-US" sz="1700" dirty="0"/>
          </a:p>
          <a:p>
            <a:pPr>
              <a:lnSpc>
                <a:spcPct val="90000"/>
              </a:lnSpc>
              <a:spcAft>
                <a:spcPts val="600"/>
              </a:spcAft>
            </a:pPr>
            <a:r>
              <a:rPr lang="en-US" sz="1700" dirty="0"/>
              <a:t>        </a:t>
            </a:r>
            <a:r>
              <a:rPr lang="en-US" sz="1700" dirty="0" err="1"/>
              <a:t>Console.WriteLine</a:t>
            </a:r>
            <a:r>
              <a:rPr lang="en-US" sz="1700" dirty="0"/>
              <a:t>(</a:t>
            </a:r>
            <a:r>
              <a:rPr lang="en-US" sz="1700" dirty="0" err="1"/>
              <a:t>person.Name</a:t>
            </a:r>
            <a:r>
              <a:rPr lang="en-US" sz="1700" dirty="0"/>
              <a:t>); // </a:t>
            </a:r>
            <a:r>
              <a:rPr lang="en-US" sz="1700" dirty="0" err="1"/>
              <a:t>Odczytywanie</a:t>
            </a:r>
            <a:r>
              <a:rPr lang="en-US" sz="1700" dirty="0"/>
              <a:t> </a:t>
            </a:r>
            <a:r>
              <a:rPr lang="en-US" sz="1700" dirty="0" err="1"/>
              <a:t>wartości</a:t>
            </a:r>
            <a:r>
              <a:rPr lang="en-US" sz="1700" dirty="0"/>
              <a:t> za </a:t>
            </a:r>
            <a:r>
              <a:rPr lang="en-US" sz="1700" dirty="0" err="1"/>
              <a:t>pomocą</a:t>
            </a:r>
            <a:r>
              <a:rPr lang="en-US" sz="1700" dirty="0"/>
              <a:t> </a:t>
            </a:r>
            <a:r>
              <a:rPr lang="en-US" sz="1700" dirty="0" err="1"/>
              <a:t>właściwości</a:t>
            </a:r>
            <a:endParaRPr lang="en-US" sz="1700" dirty="0"/>
          </a:p>
          <a:p>
            <a:pPr>
              <a:lnSpc>
                <a:spcPct val="90000"/>
              </a:lnSpc>
              <a:spcAft>
                <a:spcPts val="600"/>
              </a:spcAft>
            </a:pPr>
            <a:r>
              <a:rPr lang="en-US" sz="1700" dirty="0"/>
              <a:t>    }</a:t>
            </a:r>
          </a:p>
          <a:p>
            <a:pPr>
              <a:lnSpc>
                <a:spcPct val="90000"/>
              </a:lnSpc>
              <a:spcAft>
                <a:spcPts val="600"/>
              </a:spcAft>
            </a:pPr>
            <a:r>
              <a:rPr lang="en-US" sz="1700" dirty="0"/>
              <a:t>}</a:t>
            </a:r>
          </a:p>
        </p:txBody>
      </p:sp>
    </p:spTree>
    <p:extLst>
      <p:ext uri="{BB962C8B-B14F-4D97-AF65-F5344CB8AC3E}">
        <p14:creationId xmlns:p14="http://schemas.microsoft.com/office/powerpoint/2010/main" val="17285525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3C08CC0E-0492-235F-1850-FEF37136645D}"/>
              </a:ext>
            </a:extLst>
          </p:cNvPr>
          <p:cNvSpPr>
            <a:spLocks noGrp="1"/>
          </p:cNvSpPr>
          <p:nvPr>
            <p:ph type="title"/>
          </p:nvPr>
        </p:nvSpPr>
        <p:spPr>
          <a:xfrm>
            <a:off x="808638" y="386930"/>
            <a:ext cx="9236700" cy="1188950"/>
          </a:xfrm>
        </p:spPr>
        <p:txBody>
          <a:bodyPr anchor="b">
            <a:normAutofit/>
          </a:bodyPr>
          <a:lstStyle/>
          <a:p>
            <a:r>
              <a:rPr lang="pl-PL" sz="5400"/>
              <a:t>Zadanie</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ymbol zastępczy zawartości 2">
            <a:extLst>
              <a:ext uri="{FF2B5EF4-FFF2-40B4-BE49-F238E27FC236}">
                <a16:creationId xmlns:a16="http://schemas.microsoft.com/office/drawing/2014/main" id="{818958EA-C6BB-6089-A593-444A550CFE32}"/>
              </a:ext>
            </a:extLst>
          </p:cNvPr>
          <p:cNvSpPr>
            <a:spLocks noGrp="1"/>
          </p:cNvSpPr>
          <p:nvPr>
            <p:ph idx="1"/>
          </p:nvPr>
        </p:nvSpPr>
        <p:spPr>
          <a:xfrm>
            <a:off x="793660" y="2599509"/>
            <a:ext cx="10143668" cy="3435531"/>
          </a:xfrm>
        </p:spPr>
        <p:txBody>
          <a:bodyPr anchor="ctr">
            <a:normAutofit/>
          </a:bodyPr>
          <a:lstStyle/>
          <a:p>
            <a:r>
              <a:rPr lang="pl-PL" sz="1100" b="1" i="0">
                <a:effectLst/>
                <a:latin typeface="Söhne"/>
              </a:rPr>
              <a:t>Zadanie: Biblioteka książek</a:t>
            </a:r>
          </a:p>
          <a:p>
            <a:r>
              <a:rPr lang="pl-PL" sz="1100" b="1" i="0">
                <a:effectLst/>
                <a:latin typeface="Söhne"/>
              </a:rPr>
              <a:t>Cel:</a:t>
            </a:r>
            <a:r>
              <a:rPr lang="pl-PL" sz="1100" b="0" i="0">
                <a:effectLst/>
                <a:latin typeface="Söhne"/>
              </a:rPr>
              <a:t> Celem tego zadania jest stworzenie prostego systemu do zarządzania biblioteką książek. Będziesz potrzebował zdefiniować klasy reprezentujące książki oraz bibliotekę.</a:t>
            </a:r>
          </a:p>
          <a:p>
            <a:r>
              <a:rPr lang="pl-PL" sz="1100" b="1" i="0">
                <a:effectLst/>
                <a:latin typeface="Söhne"/>
              </a:rPr>
              <a:t>Wymagania:</a:t>
            </a:r>
            <a:endParaRPr lang="pl-PL" sz="1100" b="0" i="0">
              <a:effectLst/>
              <a:latin typeface="Söhne"/>
            </a:endParaRPr>
          </a:p>
          <a:p>
            <a:pPr>
              <a:buFont typeface="+mj-lt"/>
              <a:buAutoNum type="arabicPeriod"/>
            </a:pPr>
            <a:r>
              <a:rPr lang="pl-PL" sz="1100" b="0" i="0">
                <a:effectLst/>
                <a:latin typeface="Söhne"/>
              </a:rPr>
              <a:t>Utwórz klasę o nazwie Book. Klasa ta powinna zawierać następujące elementy:</a:t>
            </a:r>
          </a:p>
          <a:p>
            <a:pPr marL="742950" lvl="1" indent="-285750">
              <a:buFont typeface="+mj-lt"/>
              <a:buAutoNum type="arabicPeriod"/>
            </a:pPr>
            <a:r>
              <a:rPr lang="pl-PL" sz="1100" b="0" i="0">
                <a:effectLst/>
                <a:latin typeface="Söhne"/>
              </a:rPr>
              <a:t>Prywatne pola (fields) dla tytułu książki (string), autora (string) oraz roku wydania (int).</a:t>
            </a:r>
          </a:p>
          <a:p>
            <a:pPr marL="742950" lvl="1" indent="-285750">
              <a:buFont typeface="+mj-lt"/>
              <a:buAutoNum type="arabicPeriod"/>
            </a:pPr>
            <a:r>
              <a:rPr lang="pl-PL" sz="1100" b="0" i="0">
                <a:effectLst/>
                <a:latin typeface="Söhne"/>
              </a:rPr>
              <a:t>Publiczne właściwości (properties) do dostępu i modyfikacji tych pól.</a:t>
            </a:r>
          </a:p>
          <a:p>
            <a:pPr marL="742950" lvl="1" indent="-285750">
              <a:buFont typeface="+mj-lt"/>
              <a:buAutoNum type="arabicPeriod"/>
            </a:pPr>
            <a:r>
              <a:rPr lang="pl-PL" sz="1100" b="0" i="0">
                <a:effectLst/>
                <a:latin typeface="Söhne"/>
              </a:rPr>
              <a:t>Konstruktor, który przyjmuje wszystkie trzy wartości jako parametry i inicjalizuje nimi pola klasy.</a:t>
            </a:r>
          </a:p>
          <a:p>
            <a:pPr>
              <a:buFont typeface="+mj-lt"/>
              <a:buAutoNum type="arabicPeriod"/>
            </a:pPr>
            <a:r>
              <a:rPr lang="pl-PL" sz="1100" b="0" i="0">
                <a:effectLst/>
                <a:latin typeface="Söhne"/>
              </a:rPr>
              <a:t>Utwórz klasę o nazwie Library. Klasa ta powinna zawierać:</a:t>
            </a:r>
          </a:p>
          <a:p>
            <a:pPr marL="742950" lvl="1" indent="-285750">
              <a:buFont typeface="+mj-lt"/>
              <a:buAutoNum type="arabicPeriod"/>
            </a:pPr>
            <a:r>
              <a:rPr lang="pl-PL" sz="1100" b="0" i="0">
                <a:effectLst/>
                <a:latin typeface="Söhne"/>
              </a:rPr>
              <a:t>Metodę AddBook, która dodaje nową książkę do biblioteki.</a:t>
            </a:r>
          </a:p>
          <a:p>
            <a:pPr marL="742950" lvl="1" indent="-285750">
              <a:buFont typeface="+mj-lt"/>
              <a:buAutoNum type="arabicPeriod"/>
            </a:pPr>
            <a:r>
              <a:rPr lang="pl-PL" sz="1100" b="0" i="0">
                <a:effectLst/>
                <a:latin typeface="Söhne"/>
              </a:rPr>
              <a:t>Metodę DisplayBooks, która wyświetla informacje o wszystkich książkach w bibliotece.</a:t>
            </a:r>
          </a:p>
          <a:p>
            <a:pPr>
              <a:buFont typeface="+mj-lt"/>
              <a:buAutoNum type="arabicPeriod"/>
            </a:pPr>
            <a:r>
              <a:rPr lang="pl-PL" sz="1100" b="0" i="0">
                <a:effectLst/>
                <a:latin typeface="Söhne"/>
              </a:rPr>
              <a:t>W metodzie Main programu:</a:t>
            </a:r>
          </a:p>
          <a:p>
            <a:pPr marL="742950" lvl="1" indent="-285750">
              <a:buFont typeface="+mj-lt"/>
              <a:buAutoNum type="arabicPeriod"/>
            </a:pPr>
            <a:r>
              <a:rPr lang="pl-PL" sz="1100" b="0" i="0">
                <a:effectLst/>
                <a:latin typeface="Söhne"/>
              </a:rPr>
              <a:t>Utwórz instancję klasy Library.</a:t>
            </a:r>
          </a:p>
          <a:p>
            <a:pPr marL="742950" lvl="1" indent="-285750">
              <a:buFont typeface="+mj-lt"/>
              <a:buAutoNum type="arabicPeriod"/>
            </a:pPr>
            <a:r>
              <a:rPr lang="pl-PL" sz="1100" b="0" i="0">
                <a:effectLst/>
                <a:latin typeface="Söhne"/>
              </a:rPr>
              <a:t>Dodaj kilka książek do biblioteki.</a:t>
            </a:r>
          </a:p>
          <a:p>
            <a:pPr marL="742950" lvl="1" indent="-285750">
              <a:buFont typeface="+mj-lt"/>
              <a:buAutoNum type="arabicPeriod"/>
            </a:pPr>
            <a:r>
              <a:rPr lang="pl-PL" sz="1100" b="0" i="0">
                <a:effectLst/>
                <a:latin typeface="Söhne"/>
              </a:rPr>
              <a:t>Wyświetl informacje o wszystkich książkach.</a:t>
            </a:r>
          </a:p>
          <a:p>
            <a:pPr marL="0" indent="0">
              <a:buNone/>
            </a:pPr>
            <a:endParaRPr lang="pl-PL" sz="1100"/>
          </a:p>
        </p:txBody>
      </p:sp>
    </p:spTree>
    <p:extLst>
      <p:ext uri="{BB962C8B-B14F-4D97-AF65-F5344CB8AC3E}">
        <p14:creationId xmlns:p14="http://schemas.microsoft.com/office/powerpoint/2010/main" val="1916733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56B6B-A9A5-2FD7-E730-8A48DE5D7B5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370E32A8-662D-62DA-BEF6-2AF42018AB64}"/>
              </a:ext>
            </a:extLst>
          </p:cNvPr>
          <p:cNvSpPr>
            <a:spLocks noGrp="1"/>
          </p:cNvSpPr>
          <p:nvPr>
            <p:ph type="title"/>
          </p:nvPr>
        </p:nvSpPr>
        <p:spPr/>
        <p:txBody>
          <a:bodyPr>
            <a:normAutofit/>
          </a:bodyPr>
          <a:lstStyle/>
          <a:p>
            <a:r>
              <a:rPr lang="pl-PL" dirty="0"/>
              <a:t>Podstawy – </a:t>
            </a:r>
            <a:r>
              <a:rPr lang="pl-PL" b="1" i="0" dirty="0">
                <a:solidFill>
                  <a:srgbClr val="0D0D0D"/>
                </a:solidFill>
                <a:effectLst/>
                <a:latin typeface="Söhne"/>
              </a:rPr>
              <a:t>Konwersja typów i proste obliczenia</a:t>
            </a:r>
            <a:endParaRPr lang="pl-PL" dirty="0"/>
          </a:p>
        </p:txBody>
      </p:sp>
      <p:sp>
        <p:nvSpPr>
          <p:cNvPr id="5" name="pole tekstowe 4">
            <a:extLst>
              <a:ext uri="{FF2B5EF4-FFF2-40B4-BE49-F238E27FC236}">
                <a16:creationId xmlns:a16="http://schemas.microsoft.com/office/drawing/2014/main" id="{815B75BF-1F23-5175-4562-FD5C9C82C41E}"/>
              </a:ext>
            </a:extLst>
          </p:cNvPr>
          <p:cNvSpPr txBox="1"/>
          <p:nvPr/>
        </p:nvSpPr>
        <p:spPr>
          <a:xfrm>
            <a:off x="1866529" y="2056829"/>
            <a:ext cx="8644631" cy="3970318"/>
          </a:xfrm>
          <a:prstGeom prst="rect">
            <a:avLst/>
          </a:prstGeom>
          <a:noFill/>
        </p:spPr>
        <p:txBody>
          <a:bodyPr wrap="square">
            <a:spAutoFit/>
          </a:bodyPr>
          <a:lstStyle/>
          <a:p>
            <a:r>
              <a:rPr lang="pl-PL" dirty="0" err="1"/>
              <a:t>using</a:t>
            </a:r>
            <a:r>
              <a:rPr lang="pl-PL" dirty="0"/>
              <a:t> System;</a:t>
            </a:r>
          </a:p>
          <a:p>
            <a:endParaRPr lang="pl-PL" dirty="0"/>
          </a:p>
          <a:p>
            <a:r>
              <a:rPr lang="pl-PL" dirty="0" err="1"/>
              <a:t>class</a:t>
            </a:r>
            <a:r>
              <a:rPr lang="pl-PL" dirty="0"/>
              <a:t> Program</a:t>
            </a:r>
          </a:p>
          <a:p>
            <a:r>
              <a:rPr lang="pl-PL" dirty="0"/>
              <a:t>{</a:t>
            </a:r>
          </a:p>
          <a:p>
            <a:r>
              <a:rPr lang="pl-PL" dirty="0"/>
              <a:t>    </a:t>
            </a:r>
            <a:r>
              <a:rPr lang="pl-PL" dirty="0" err="1"/>
              <a:t>static</a:t>
            </a:r>
            <a:r>
              <a:rPr lang="pl-PL" dirty="0"/>
              <a:t> </a:t>
            </a:r>
            <a:r>
              <a:rPr lang="pl-PL" dirty="0" err="1"/>
              <a:t>void</a:t>
            </a:r>
            <a:r>
              <a:rPr lang="pl-PL" dirty="0"/>
              <a:t> </a:t>
            </a:r>
            <a:r>
              <a:rPr lang="pl-PL" dirty="0" err="1"/>
              <a:t>Main</a:t>
            </a:r>
            <a:r>
              <a:rPr lang="pl-PL" dirty="0"/>
              <a:t>()</a:t>
            </a:r>
          </a:p>
          <a:p>
            <a:r>
              <a:rPr lang="pl-PL" dirty="0"/>
              <a:t>    {</a:t>
            </a:r>
          </a:p>
          <a:p>
            <a:r>
              <a:rPr lang="pl-PL" dirty="0"/>
              <a:t>        </a:t>
            </a:r>
            <a:r>
              <a:rPr lang="pl-PL" dirty="0" err="1"/>
              <a:t>Console.Write</a:t>
            </a:r>
            <a:r>
              <a:rPr lang="pl-PL" dirty="0"/>
              <a:t>("Podaj </a:t>
            </a:r>
            <a:r>
              <a:rPr lang="pl-PL" dirty="0" err="1"/>
              <a:t>swoj</a:t>
            </a:r>
            <a:r>
              <a:rPr lang="pl-PL" dirty="0"/>
              <a:t> wiek: ");</a:t>
            </a:r>
          </a:p>
          <a:p>
            <a:r>
              <a:rPr lang="pl-PL" dirty="0"/>
              <a:t>        string </a:t>
            </a:r>
            <a:r>
              <a:rPr lang="pl-PL" dirty="0" err="1"/>
              <a:t>input</a:t>
            </a:r>
            <a:r>
              <a:rPr lang="pl-PL" dirty="0"/>
              <a:t> = </a:t>
            </a:r>
            <a:r>
              <a:rPr lang="pl-PL" dirty="0" err="1"/>
              <a:t>Console.ReadLine</a:t>
            </a:r>
            <a:r>
              <a:rPr lang="pl-PL" dirty="0"/>
              <a:t>(); // Odczytuje wiek jako tekst</a:t>
            </a:r>
          </a:p>
          <a:p>
            <a:r>
              <a:rPr lang="pl-PL" dirty="0"/>
              <a:t>        </a:t>
            </a:r>
            <a:r>
              <a:rPr lang="pl-PL" dirty="0" err="1"/>
              <a:t>int</a:t>
            </a:r>
            <a:r>
              <a:rPr lang="pl-PL" dirty="0"/>
              <a:t> </a:t>
            </a:r>
            <a:r>
              <a:rPr lang="pl-PL" dirty="0" err="1"/>
              <a:t>age</a:t>
            </a:r>
            <a:r>
              <a:rPr lang="pl-PL" dirty="0"/>
              <a:t> = Convert.ToInt32(</a:t>
            </a:r>
            <a:r>
              <a:rPr lang="pl-PL" dirty="0" err="1"/>
              <a:t>input</a:t>
            </a:r>
            <a:r>
              <a:rPr lang="pl-PL" dirty="0"/>
              <a:t>); // Konwertuje tekst na liczbę całkowitą</a:t>
            </a:r>
          </a:p>
          <a:p>
            <a:r>
              <a:rPr lang="pl-PL" dirty="0"/>
              <a:t>        </a:t>
            </a:r>
            <a:r>
              <a:rPr lang="pl-PL" dirty="0" err="1"/>
              <a:t>int</a:t>
            </a:r>
            <a:r>
              <a:rPr lang="pl-PL" dirty="0"/>
              <a:t> </a:t>
            </a:r>
            <a:r>
              <a:rPr lang="pl-PL" dirty="0" err="1"/>
              <a:t>ageNextYear</a:t>
            </a:r>
            <a:r>
              <a:rPr lang="pl-PL" dirty="0"/>
              <a:t> = </a:t>
            </a:r>
            <a:r>
              <a:rPr lang="pl-PL" dirty="0" err="1"/>
              <a:t>age</a:t>
            </a:r>
            <a:r>
              <a:rPr lang="pl-PL" dirty="0"/>
              <a:t> + 1;</a:t>
            </a:r>
          </a:p>
          <a:p>
            <a:r>
              <a:rPr lang="pl-PL" dirty="0"/>
              <a:t>        </a:t>
            </a:r>
            <a:r>
              <a:rPr lang="pl-PL" dirty="0" err="1"/>
              <a:t>Console.WriteLine</a:t>
            </a:r>
            <a:r>
              <a:rPr lang="pl-PL" dirty="0"/>
              <a:t>("W przyszłym roku będziesz miał " + </a:t>
            </a:r>
            <a:r>
              <a:rPr lang="pl-PL" dirty="0" err="1"/>
              <a:t>ageNextYear</a:t>
            </a:r>
            <a:r>
              <a:rPr lang="pl-PL" dirty="0"/>
              <a:t> + " lat."); // Wyświetla wiek w przyszłym roku</a:t>
            </a:r>
          </a:p>
          <a:p>
            <a:r>
              <a:rPr lang="pl-PL" dirty="0"/>
              <a:t>    }</a:t>
            </a:r>
          </a:p>
          <a:p>
            <a:r>
              <a:rPr lang="pl-PL" dirty="0"/>
              <a:t>}</a:t>
            </a:r>
          </a:p>
        </p:txBody>
      </p:sp>
    </p:spTree>
    <p:extLst>
      <p:ext uri="{BB962C8B-B14F-4D97-AF65-F5344CB8AC3E}">
        <p14:creationId xmlns:p14="http://schemas.microsoft.com/office/powerpoint/2010/main" val="1080407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D1ED952C-FDD7-37D2-8F90-3E8AB8B83F1B}"/>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i="0" kern="1200">
                <a:solidFill>
                  <a:srgbClr val="FFFFFF"/>
                </a:solidFill>
                <a:effectLst/>
                <a:latin typeface="+mj-lt"/>
                <a:ea typeface="+mj-ea"/>
                <a:cs typeface="+mj-cs"/>
              </a:rPr>
              <a:t>Kolekcje i struktury danych</a:t>
            </a:r>
            <a:r>
              <a:rPr lang="en-US" sz="4000" b="0" i="0" kern="1200">
                <a:solidFill>
                  <a:srgbClr val="FFFFFF"/>
                </a:solidFill>
                <a:effectLst/>
                <a:latin typeface="+mj-lt"/>
                <a:ea typeface="+mj-ea"/>
                <a:cs typeface="+mj-cs"/>
              </a:rPr>
              <a:t>: Tablice</a:t>
            </a:r>
            <a:endParaRPr lang="en-US" sz="4000" kern="1200">
              <a:solidFill>
                <a:srgbClr val="FFFFFF"/>
              </a:solidFill>
              <a:latin typeface="+mj-lt"/>
              <a:ea typeface="+mj-ea"/>
              <a:cs typeface="+mj-cs"/>
            </a:endParaRPr>
          </a:p>
        </p:txBody>
      </p:sp>
      <p:sp>
        <p:nvSpPr>
          <p:cNvPr id="5" name="pole tekstowe 4">
            <a:extLst>
              <a:ext uri="{FF2B5EF4-FFF2-40B4-BE49-F238E27FC236}">
                <a16:creationId xmlns:a16="http://schemas.microsoft.com/office/drawing/2014/main" id="{70CE1E38-8BB1-45D1-2E82-5865898D53F0}"/>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 Deklaracja i inicjalizacja tablicy</a:t>
            </a:r>
          </a:p>
          <a:p>
            <a:pPr indent="-228600">
              <a:lnSpc>
                <a:spcPct val="90000"/>
              </a:lnSpc>
              <a:spcAft>
                <a:spcPts val="600"/>
              </a:spcAft>
              <a:buFont typeface="Arial" panose="020B0604020202020204" pitchFamily="34" charset="0"/>
              <a:buChar char="•"/>
            </a:pPr>
            <a:r>
              <a:rPr lang="en-US" sz="2000"/>
              <a:t>int[] numbers = { 1, 2, 3, 4, 5 };</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 Dostęp do elementów tablicy</a:t>
            </a:r>
          </a:p>
          <a:p>
            <a:pPr indent="-228600">
              <a:lnSpc>
                <a:spcPct val="90000"/>
              </a:lnSpc>
              <a:spcAft>
                <a:spcPts val="600"/>
              </a:spcAft>
              <a:buFont typeface="Arial" panose="020B0604020202020204" pitchFamily="34" charset="0"/>
              <a:buChar char="•"/>
            </a:pPr>
            <a:r>
              <a:rPr lang="en-US" sz="2000"/>
              <a:t>int firstNumber = numbers[0]; // 1</a:t>
            </a:r>
          </a:p>
          <a:p>
            <a:pPr indent="-228600">
              <a:lnSpc>
                <a:spcPct val="90000"/>
              </a:lnSpc>
              <a:spcAft>
                <a:spcPts val="600"/>
              </a:spcAft>
              <a:buFont typeface="Arial" panose="020B0604020202020204" pitchFamily="34" charset="0"/>
              <a:buChar char="•"/>
            </a:pPr>
            <a:r>
              <a:rPr lang="en-US" sz="2000"/>
              <a:t>int secondNumber = numbers[1]; // 2</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 Iteracja przez tablicę</a:t>
            </a:r>
          </a:p>
          <a:p>
            <a:pPr indent="-228600">
              <a:lnSpc>
                <a:spcPct val="90000"/>
              </a:lnSpc>
              <a:spcAft>
                <a:spcPts val="600"/>
              </a:spcAft>
              <a:buFont typeface="Arial" panose="020B0604020202020204" pitchFamily="34" charset="0"/>
              <a:buChar char="•"/>
            </a:pPr>
            <a:r>
              <a:rPr lang="en-US" sz="2000"/>
              <a:t>foreach (int number in numbers) {</a:t>
            </a:r>
          </a:p>
          <a:p>
            <a:pPr indent="-228600">
              <a:lnSpc>
                <a:spcPct val="90000"/>
              </a:lnSpc>
              <a:spcAft>
                <a:spcPts val="600"/>
              </a:spcAft>
              <a:buFont typeface="Arial" panose="020B0604020202020204" pitchFamily="34" charset="0"/>
              <a:buChar char="•"/>
            </a:pPr>
            <a:r>
              <a:rPr lang="en-US" sz="2000"/>
              <a:t>    Console.WriteLine(number);</a:t>
            </a:r>
          </a:p>
          <a:p>
            <a:pPr indent="-228600">
              <a:lnSpc>
                <a:spcPct val="90000"/>
              </a:lnSpc>
              <a:spcAft>
                <a:spcPts val="600"/>
              </a:spcAft>
              <a:buFont typeface="Arial" panose="020B0604020202020204" pitchFamily="34" charset="0"/>
              <a:buChar char="•"/>
            </a:pPr>
            <a:r>
              <a:rPr lang="en-US" sz="2000"/>
              <a:t>}</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 Zmiana wartości elementu</a:t>
            </a:r>
          </a:p>
          <a:p>
            <a:pPr indent="-228600">
              <a:lnSpc>
                <a:spcPct val="90000"/>
              </a:lnSpc>
              <a:spcAft>
                <a:spcPts val="600"/>
              </a:spcAft>
              <a:buFont typeface="Arial" panose="020B0604020202020204" pitchFamily="34" charset="0"/>
              <a:buChar char="•"/>
            </a:pPr>
            <a:r>
              <a:rPr lang="en-US" sz="2000"/>
              <a:t>numbers[0] = 10; // Teraz pierwszy element to 10</a:t>
            </a:r>
          </a:p>
        </p:txBody>
      </p:sp>
    </p:spTree>
    <p:extLst>
      <p:ext uri="{BB962C8B-B14F-4D97-AF65-F5344CB8AC3E}">
        <p14:creationId xmlns:p14="http://schemas.microsoft.com/office/powerpoint/2010/main" val="14724234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BE95AF6-2350-EB38-9FEC-89373A71FBA0}"/>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53C20710-DB44-4447-920D-53D12C3DABB1}"/>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i="0" kern="1200">
                <a:solidFill>
                  <a:srgbClr val="FFFFFF"/>
                </a:solidFill>
                <a:effectLst/>
                <a:latin typeface="+mj-lt"/>
                <a:ea typeface="+mj-ea"/>
                <a:cs typeface="+mj-cs"/>
              </a:rPr>
              <a:t>Kolekcje i struktury danych</a:t>
            </a:r>
            <a:r>
              <a:rPr lang="en-US" sz="4000" b="0" i="0" kern="1200">
                <a:solidFill>
                  <a:srgbClr val="FFFFFF"/>
                </a:solidFill>
                <a:effectLst/>
                <a:latin typeface="+mj-lt"/>
                <a:ea typeface="+mj-ea"/>
                <a:cs typeface="+mj-cs"/>
              </a:rPr>
              <a:t>: Listy</a:t>
            </a:r>
            <a:endParaRPr lang="en-US" sz="4000" kern="1200">
              <a:solidFill>
                <a:srgbClr val="FFFFFF"/>
              </a:solidFill>
              <a:latin typeface="+mj-lt"/>
              <a:ea typeface="+mj-ea"/>
              <a:cs typeface="+mj-cs"/>
            </a:endParaRPr>
          </a:p>
        </p:txBody>
      </p:sp>
      <p:sp>
        <p:nvSpPr>
          <p:cNvPr id="5" name="pole tekstowe 4">
            <a:extLst>
              <a:ext uri="{FF2B5EF4-FFF2-40B4-BE49-F238E27FC236}">
                <a16:creationId xmlns:a16="http://schemas.microsoft.com/office/drawing/2014/main" id="{5F64E90A-FC2E-DC28-1115-7D83FB9BB1F3}"/>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300"/>
              <a:t>using System.Collections.Generic;</a:t>
            </a:r>
          </a:p>
          <a:p>
            <a:pPr indent="-228600">
              <a:lnSpc>
                <a:spcPct val="90000"/>
              </a:lnSpc>
              <a:spcAft>
                <a:spcPts val="600"/>
              </a:spcAft>
              <a:buFont typeface="Arial" panose="020B0604020202020204" pitchFamily="34" charset="0"/>
              <a:buChar char="•"/>
            </a:pPr>
            <a:endParaRPr lang="en-US" sz="1300"/>
          </a:p>
          <a:p>
            <a:pPr indent="-228600">
              <a:lnSpc>
                <a:spcPct val="90000"/>
              </a:lnSpc>
              <a:spcAft>
                <a:spcPts val="600"/>
              </a:spcAft>
              <a:buFont typeface="Arial" panose="020B0604020202020204" pitchFamily="34" charset="0"/>
              <a:buChar char="•"/>
            </a:pPr>
            <a:r>
              <a:rPr lang="en-US" sz="1300"/>
              <a:t>// Deklaracja i inicjalizacja listy</a:t>
            </a:r>
          </a:p>
          <a:p>
            <a:pPr indent="-228600">
              <a:lnSpc>
                <a:spcPct val="90000"/>
              </a:lnSpc>
              <a:spcAft>
                <a:spcPts val="600"/>
              </a:spcAft>
              <a:buFont typeface="Arial" panose="020B0604020202020204" pitchFamily="34" charset="0"/>
              <a:buChar char="•"/>
            </a:pPr>
            <a:r>
              <a:rPr lang="en-US" sz="1300"/>
              <a:t>List&lt;string&gt; fruits = new List&lt;string&gt; { "Apple", "Banana", "Cherry" };</a:t>
            </a:r>
          </a:p>
          <a:p>
            <a:pPr indent="-228600">
              <a:lnSpc>
                <a:spcPct val="90000"/>
              </a:lnSpc>
              <a:spcAft>
                <a:spcPts val="600"/>
              </a:spcAft>
              <a:buFont typeface="Arial" panose="020B0604020202020204" pitchFamily="34" charset="0"/>
              <a:buChar char="•"/>
            </a:pPr>
            <a:endParaRPr lang="en-US" sz="1300"/>
          </a:p>
          <a:p>
            <a:pPr indent="-228600">
              <a:lnSpc>
                <a:spcPct val="90000"/>
              </a:lnSpc>
              <a:spcAft>
                <a:spcPts val="600"/>
              </a:spcAft>
              <a:buFont typeface="Arial" panose="020B0604020202020204" pitchFamily="34" charset="0"/>
              <a:buChar char="•"/>
            </a:pPr>
            <a:r>
              <a:rPr lang="en-US" sz="1300"/>
              <a:t>// Dodawanie elementów do listy</a:t>
            </a:r>
          </a:p>
          <a:p>
            <a:pPr indent="-228600">
              <a:lnSpc>
                <a:spcPct val="90000"/>
              </a:lnSpc>
              <a:spcAft>
                <a:spcPts val="600"/>
              </a:spcAft>
              <a:buFont typeface="Arial" panose="020B0604020202020204" pitchFamily="34" charset="0"/>
              <a:buChar char="•"/>
            </a:pPr>
            <a:r>
              <a:rPr lang="en-US" sz="1300"/>
              <a:t>fruits.Add("Durian");</a:t>
            </a:r>
          </a:p>
          <a:p>
            <a:pPr indent="-228600">
              <a:lnSpc>
                <a:spcPct val="90000"/>
              </a:lnSpc>
              <a:spcAft>
                <a:spcPts val="600"/>
              </a:spcAft>
              <a:buFont typeface="Arial" panose="020B0604020202020204" pitchFamily="34" charset="0"/>
              <a:buChar char="•"/>
            </a:pPr>
            <a:endParaRPr lang="en-US" sz="1300"/>
          </a:p>
          <a:p>
            <a:pPr indent="-228600">
              <a:lnSpc>
                <a:spcPct val="90000"/>
              </a:lnSpc>
              <a:spcAft>
                <a:spcPts val="600"/>
              </a:spcAft>
              <a:buFont typeface="Arial" panose="020B0604020202020204" pitchFamily="34" charset="0"/>
              <a:buChar char="•"/>
            </a:pPr>
            <a:r>
              <a:rPr lang="en-US" sz="1300"/>
              <a:t>// Usuwanie elementów z listy</a:t>
            </a:r>
          </a:p>
          <a:p>
            <a:pPr indent="-228600">
              <a:lnSpc>
                <a:spcPct val="90000"/>
              </a:lnSpc>
              <a:spcAft>
                <a:spcPts val="600"/>
              </a:spcAft>
              <a:buFont typeface="Arial" panose="020B0604020202020204" pitchFamily="34" charset="0"/>
              <a:buChar char="•"/>
            </a:pPr>
            <a:r>
              <a:rPr lang="en-US" sz="1300"/>
              <a:t>fruits.Remove("Banana");</a:t>
            </a:r>
          </a:p>
          <a:p>
            <a:pPr indent="-228600">
              <a:lnSpc>
                <a:spcPct val="90000"/>
              </a:lnSpc>
              <a:spcAft>
                <a:spcPts val="600"/>
              </a:spcAft>
              <a:buFont typeface="Arial" panose="020B0604020202020204" pitchFamily="34" charset="0"/>
              <a:buChar char="•"/>
            </a:pPr>
            <a:endParaRPr lang="en-US" sz="1300"/>
          </a:p>
          <a:p>
            <a:pPr indent="-228600">
              <a:lnSpc>
                <a:spcPct val="90000"/>
              </a:lnSpc>
              <a:spcAft>
                <a:spcPts val="600"/>
              </a:spcAft>
              <a:buFont typeface="Arial" panose="020B0604020202020204" pitchFamily="34" charset="0"/>
              <a:buChar char="•"/>
            </a:pPr>
            <a:r>
              <a:rPr lang="en-US" sz="1300"/>
              <a:t>// Dostęp do elementów listy</a:t>
            </a:r>
          </a:p>
          <a:p>
            <a:pPr indent="-228600">
              <a:lnSpc>
                <a:spcPct val="90000"/>
              </a:lnSpc>
              <a:spcAft>
                <a:spcPts val="600"/>
              </a:spcAft>
              <a:buFont typeface="Arial" panose="020B0604020202020204" pitchFamily="34" charset="0"/>
              <a:buChar char="•"/>
            </a:pPr>
            <a:r>
              <a:rPr lang="en-US" sz="1300"/>
              <a:t>string firstFruit = fruits[0]; // Apple</a:t>
            </a:r>
          </a:p>
          <a:p>
            <a:pPr indent="-228600">
              <a:lnSpc>
                <a:spcPct val="90000"/>
              </a:lnSpc>
              <a:spcAft>
                <a:spcPts val="600"/>
              </a:spcAft>
              <a:buFont typeface="Arial" panose="020B0604020202020204" pitchFamily="34" charset="0"/>
              <a:buChar char="•"/>
            </a:pPr>
            <a:endParaRPr lang="en-US" sz="1300"/>
          </a:p>
          <a:p>
            <a:pPr indent="-228600">
              <a:lnSpc>
                <a:spcPct val="90000"/>
              </a:lnSpc>
              <a:spcAft>
                <a:spcPts val="600"/>
              </a:spcAft>
              <a:buFont typeface="Arial" panose="020B0604020202020204" pitchFamily="34" charset="0"/>
              <a:buChar char="•"/>
            </a:pPr>
            <a:r>
              <a:rPr lang="en-US" sz="1300"/>
              <a:t>// Iteracja przez listę</a:t>
            </a:r>
          </a:p>
          <a:p>
            <a:pPr indent="-228600">
              <a:lnSpc>
                <a:spcPct val="90000"/>
              </a:lnSpc>
              <a:spcAft>
                <a:spcPts val="600"/>
              </a:spcAft>
              <a:buFont typeface="Arial" panose="020B0604020202020204" pitchFamily="34" charset="0"/>
              <a:buChar char="•"/>
            </a:pPr>
            <a:r>
              <a:rPr lang="en-US" sz="1300"/>
              <a:t>foreach (string fruit in fruits) {</a:t>
            </a:r>
          </a:p>
          <a:p>
            <a:pPr indent="-228600">
              <a:lnSpc>
                <a:spcPct val="90000"/>
              </a:lnSpc>
              <a:spcAft>
                <a:spcPts val="600"/>
              </a:spcAft>
              <a:buFont typeface="Arial" panose="020B0604020202020204" pitchFamily="34" charset="0"/>
              <a:buChar char="•"/>
            </a:pPr>
            <a:r>
              <a:rPr lang="en-US" sz="1300"/>
              <a:t>    Console.WriteLine(fruit);</a:t>
            </a:r>
          </a:p>
          <a:p>
            <a:pPr indent="-228600">
              <a:lnSpc>
                <a:spcPct val="90000"/>
              </a:lnSpc>
              <a:spcAft>
                <a:spcPts val="600"/>
              </a:spcAft>
              <a:buFont typeface="Arial" panose="020B0604020202020204" pitchFamily="34" charset="0"/>
              <a:buChar char="•"/>
            </a:pPr>
            <a:r>
              <a:rPr lang="en-US" sz="1300"/>
              <a:t>}</a:t>
            </a:r>
          </a:p>
          <a:p>
            <a:pPr indent="-228600">
              <a:lnSpc>
                <a:spcPct val="90000"/>
              </a:lnSpc>
              <a:spcAft>
                <a:spcPts val="600"/>
              </a:spcAft>
              <a:buFont typeface="Arial" panose="020B0604020202020204" pitchFamily="34" charset="0"/>
              <a:buChar char="•"/>
            </a:pPr>
            <a:endParaRPr lang="en-US" sz="1300"/>
          </a:p>
          <a:p>
            <a:pPr indent="-228600">
              <a:lnSpc>
                <a:spcPct val="90000"/>
              </a:lnSpc>
              <a:spcAft>
                <a:spcPts val="600"/>
              </a:spcAft>
              <a:buFont typeface="Arial" panose="020B0604020202020204" pitchFamily="34" charset="0"/>
              <a:buChar char="•"/>
            </a:pPr>
            <a:r>
              <a:rPr lang="en-US" sz="1300"/>
              <a:t>// Sprawdzenie, czy lista zawiera element</a:t>
            </a:r>
          </a:p>
          <a:p>
            <a:pPr indent="-228600">
              <a:lnSpc>
                <a:spcPct val="90000"/>
              </a:lnSpc>
              <a:spcAft>
                <a:spcPts val="600"/>
              </a:spcAft>
              <a:buFont typeface="Arial" panose="020B0604020202020204" pitchFamily="34" charset="0"/>
              <a:buChar char="•"/>
            </a:pPr>
            <a:r>
              <a:rPr lang="en-US" sz="1300"/>
              <a:t>bool hasApple = fruits.Contains("Apple"); // true</a:t>
            </a:r>
          </a:p>
          <a:p>
            <a:pPr indent="-228600">
              <a:lnSpc>
                <a:spcPct val="90000"/>
              </a:lnSpc>
              <a:spcAft>
                <a:spcPts val="600"/>
              </a:spcAft>
              <a:buFont typeface="Arial" panose="020B0604020202020204" pitchFamily="34" charset="0"/>
              <a:buChar char="•"/>
            </a:pPr>
            <a:endParaRPr lang="en-US" sz="1300"/>
          </a:p>
        </p:txBody>
      </p:sp>
    </p:spTree>
    <p:extLst>
      <p:ext uri="{BB962C8B-B14F-4D97-AF65-F5344CB8AC3E}">
        <p14:creationId xmlns:p14="http://schemas.microsoft.com/office/powerpoint/2010/main" val="38669827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2DBB7B-2E71-D41C-B552-E861EDD55183}"/>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56B294CB-CCBE-3809-4773-0F2322431F74}"/>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i="0" kern="1200">
                <a:solidFill>
                  <a:srgbClr val="FFFFFF"/>
                </a:solidFill>
                <a:effectLst/>
                <a:latin typeface="+mj-lt"/>
                <a:ea typeface="+mj-ea"/>
                <a:cs typeface="+mj-cs"/>
              </a:rPr>
              <a:t>Kolekcje i struktury danych</a:t>
            </a:r>
            <a:r>
              <a:rPr lang="en-US" sz="4000" b="0" i="0" kern="1200">
                <a:solidFill>
                  <a:srgbClr val="FFFFFF"/>
                </a:solidFill>
                <a:effectLst/>
                <a:latin typeface="+mj-lt"/>
                <a:ea typeface="+mj-ea"/>
                <a:cs typeface="+mj-cs"/>
              </a:rPr>
              <a:t>: </a:t>
            </a:r>
            <a:r>
              <a:rPr lang="en-US" sz="4000" b="1" kern="1200">
                <a:solidFill>
                  <a:srgbClr val="FFFFFF"/>
                </a:solidFill>
                <a:latin typeface="+mj-lt"/>
                <a:ea typeface="+mj-ea"/>
                <a:cs typeface="+mj-cs"/>
              </a:rPr>
              <a:t>Słowniki</a:t>
            </a:r>
            <a:endParaRPr lang="en-US" sz="4000" kern="1200">
              <a:solidFill>
                <a:srgbClr val="FFFFFF"/>
              </a:solidFill>
              <a:latin typeface="+mj-lt"/>
              <a:ea typeface="+mj-ea"/>
              <a:cs typeface="+mj-cs"/>
            </a:endParaRPr>
          </a:p>
        </p:txBody>
      </p:sp>
      <p:sp>
        <p:nvSpPr>
          <p:cNvPr id="4" name="pole tekstowe 3">
            <a:extLst>
              <a:ext uri="{FF2B5EF4-FFF2-40B4-BE49-F238E27FC236}">
                <a16:creationId xmlns:a16="http://schemas.microsoft.com/office/drawing/2014/main" id="{341598A1-9265-D481-7306-6B0B1C3651B5}"/>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a:t>using System.Collections.Generic;</a:t>
            </a:r>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a:t>// Deklaracja i inicjalizacja słownika</a:t>
            </a:r>
          </a:p>
          <a:p>
            <a:pPr indent="-228600">
              <a:lnSpc>
                <a:spcPct val="90000"/>
              </a:lnSpc>
              <a:spcAft>
                <a:spcPts val="600"/>
              </a:spcAft>
              <a:buFont typeface="Arial" panose="020B0604020202020204" pitchFamily="34" charset="0"/>
              <a:buChar char="•"/>
            </a:pPr>
            <a:r>
              <a:rPr lang="en-US" sz="1900"/>
              <a:t>Dictionary&lt;string, string&gt; capitals = new Dictionary&lt;string, string&gt;</a:t>
            </a:r>
          </a:p>
          <a:p>
            <a:pPr indent="-228600">
              <a:lnSpc>
                <a:spcPct val="90000"/>
              </a:lnSpc>
              <a:spcAft>
                <a:spcPts val="600"/>
              </a:spcAft>
              <a:buFont typeface="Arial" panose="020B0604020202020204" pitchFamily="34" charset="0"/>
              <a:buChar char="•"/>
            </a:pPr>
            <a:r>
              <a:rPr lang="en-US" sz="1900"/>
              <a:t>{</a:t>
            </a:r>
          </a:p>
          <a:p>
            <a:pPr indent="-228600">
              <a:lnSpc>
                <a:spcPct val="90000"/>
              </a:lnSpc>
              <a:spcAft>
                <a:spcPts val="600"/>
              </a:spcAft>
              <a:buFont typeface="Arial" panose="020B0604020202020204" pitchFamily="34" charset="0"/>
              <a:buChar char="•"/>
            </a:pPr>
            <a:r>
              <a:rPr lang="en-US" sz="1900"/>
              <a:t>    { "Poland", "Warsaw" },</a:t>
            </a:r>
          </a:p>
          <a:p>
            <a:pPr indent="-228600">
              <a:lnSpc>
                <a:spcPct val="90000"/>
              </a:lnSpc>
              <a:spcAft>
                <a:spcPts val="600"/>
              </a:spcAft>
              <a:buFont typeface="Arial" panose="020B0604020202020204" pitchFamily="34" charset="0"/>
              <a:buChar char="•"/>
            </a:pPr>
            <a:r>
              <a:rPr lang="en-US" sz="1900"/>
              <a:t>    { "Germany", "Berlin" },</a:t>
            </a:r>
          </a:p>
          <a:p>
            <a:pPr indent="-228600">
              <a:lnSpc>
                <a:spcPct val="90000"/>
              </a:lnSpc>
              <a:spcAft>
                <a:spcPts val="600"/>
              </a:spcAft>
              <a:buFont typeface="Arial" panose="020B0604020202020204" pitchFamily="34" charset="0"/>
              <a:buChar char="•"/>
            </a:pPr>
            <a:r>
              <a:rPr lang="en-US" sz="1900"/>
              <a:t>    { "France", "Paris" }</a:t>
            </a:r>
          </a:p>
          <a:p>
            <a:pPr indent="-228600">
              <a:lnSpc>
                <a:spcPct val="90000"/>
              </a:lnSpc>
              <a:spcAft>
                <a:spcPts val="600"/>
              </a:spcAft>
              <a:buFont typeface="Arial" panose="020B0604020202020204" pitchFamily="34" charset="0"/>
              <a:buChar char="•"/>
            </a:pPr>
            <a:r>
              <a:rPr lang="en-US" sz="1900"/>
              <a:t>};</a:t>
            </a:r>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a:t>// Dodawanie par klucz-wartość do słownika</a:t>
            </a:r>
          </a:p>
          <a:p>
            <a:pPr indent="-228600">
              <a:lnSpc>
                <a:spcPct val="90000"/>
              </a:lnSpc>
              <a:spcAft>
                <a:spcPts val="600"/>
              </a:spcAft>
              <a:buFont typeface="Arial" panose="020B0604020202020204" pitchFamily="34" charset="0"/>
              <a:buChar char="•"/>
            </a:pPr>
            <a:r>
              <a:rPr lang="en-US" sz="1900"/>
              <a:t>capitals["United Kingdom"] = "London";</a:t>
            </a:r>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a:t>// Usuwanie pary klucz-wartość</a:t>
            </a:r>
          </a:p>
          <a:p>
            <a:pPr indent="-228600">
              <a:lnSpc>
                <a:spcPct val="90000"/>
              </a:lnSpc>
              <a:spcAft>
                <a:spcPts val="600"/>
              </a:spcAft>
              <a:buFont typeface="Arial" panose="020B0604020202020204" pitchFamily="34" charset="0"/>
              <a:buChar char="•"/>
            </a:pPr>
            <a:r>
              <a:rPr lang="en-US" sz="1900"/>
              <a:t>capitals.Remove("Germany");</a:t>
            </a:r>
          </a:p>
          <a:p>
            <a:pPr indent="-228600">
              <a:lnSpc>
                <a:spcPct val="90000"/>
              </a:lnSpc>
              <a:spcAft>
                <a:spcPts val="600"/>
              </a:spcAft>
              <a:buFont typeface="Arial" panose="020B0604020202020204" pitchFamily="34" charset="0"/>
              <a:buChar char="•"/>
            </a:pPr>
            <a:endParaRPr lang="en-US" sz="1900"/>
          </a:p>
        </p:txBody>
      </p:sp>
    </p:spTree>
    <p:extLst>
      <p:ext uri="{BB962C8B-B14F-4D97-AF65-F5344CB8AC3E}">
        <p14:creationId xmlns:p14="http://schemas.microsoft.com/office/powerpoint/2010/main" val="4372849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DCE220-92AA-1DB9-994C-71336159A43D}"/>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7C10A41-BDEB-CB26-B098-18377858CA31}"/>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i="0" kern="1200">
                <a:solidFill>
                  <a:srgbClr val="FFFFFF"/>
                </a:solidFill>
                <a:effectLst/>
                <a:latin typeface="+mj-lt"/>
                <a:ea typeface="+mj-ea"/>
                <a:cs typeface="+mj-cs"/>
              </a:rPr>
              <a:t>Kolekcje i struktury danych</a:t>
            </a:r>
            <a:r>
              <a:rPr lang="en-US" sz="4000" b="0" i="0" kern="1200">
                <a:solidFill>
                  <a:srgbClr val="FFFFFF"/>
                </a:solidFill>
                <a:effectLst/>
                <a:latin typeface="+mj-lt"/>
                <a:ea typeface="+mj-ea"/>
                <a:cs typeface="+mj-cs"/>
              </a:rPr>
              <a:t>: </a:t>
            </a:r>
            <a:r>
              <a:rPr lang="en-US" sz="4000" b="1" kern="1200">
                <a:solidFill>
                  <a:srgbClr val="FFFFFF"/>
                </a:solidFill>
                <a:latin typeface="+mj-lt"/>
                <a:ea typeface="+mj-ea"/>
                <a:cs typeface="+mj-cs"/>
              </a:rPr>
              <a:t>Słowniki</a:t>
            </a:r>
            <a:endParaRPr lang="en-US" sz="4000" kern="1200">
              <a:solidFill>
                <a:srgbClr val="FFFFFF"/>
              </a:solidFill>
              <a:latin typeface="+mj-lt"/>
              <a:ea typeface="+mj-ea"/>
              <a:cs typeface="+mj-cs"/>
            </a:endParaRPr>
          </a:p>
        </p:txBody>
      </p:sp>
      <p:sp>
        <p:nvSpPr>
          <p:cNvPr id="4" name="pole tekstowe 3">
            <a:extLst>
              <a:ext uri="{FF2B5EF4-FFF2-40B4-BE49-F238E27FC236}">
                <a16:creationId xmlns:a16="http://schemas.microsoft.com/office/drawing/2014/main" id="{7713A283-F1DD-95F7-3F1D-A2D3FC5D5AB1}"/>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 Dostęp do wartości za pomocą klucza</a:t>
            </a:r>
          </a:p>
          <a:p>
            <a:pPr indent="-228600">
              <a:lnSpc>
                <a:spcPct val="90000"/>
              </a:lnSpc>
              <a:spcAft>
                <a:spcPts val="600"/>
              </a:spcAft>
              <a:buFont typeface="Arial" panose="020B0604020202020204" pitchFamily="34" charset="0"/>
              <a:buChar char="•"/>
            </a:pPr>
            <a:r>
              <a:rPr lang="en-US" sz="2000"/>
              <a:t>string capitalOfPoland = capitals["Poland"]; // Warsaw</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 Iteracja przez słownik</a:t>
            </a:r>
          </a:p>
          <a:p>
            <a:pPr indent="-228600">
              <a:lnSpc>
                <a:spcPct val="90000"/>
              </a:lnSpc>
              <a:spcAft>
                <a:spcPts val="600"/>
              </a:spcAft>
              <a:buFont typeface="Arial" panose="020B0604020202020204" pitchFamily="34" charset="0"/>
              <a:buChar char="•"/>
            </a:pPr>
            <a:r>
              <a:rPr lang="en-US" sz="2000"/>
              <a:t>foreach (KeyValuePair&lt;string, string&gt; item in capitals) {</a:t>
            </a:r>
          </a:p>
          <a:p>
            <a:pPr indent="-228600">
              <a:lnSpc>
                <a:spcPct val="90000"/>
              </a:lnSpc>
              <a:spcAft>
                <a:spcPts val="600"/>
              </a:spcAft>
              <a:buFont typeface="Arial" panose="020B0604020202020204" pitchFamily="34" charset="0"/>
              <a:buChar char="•"/>
            </a:pPr>
            <a:r>
              <a:rPr lang="en-US" sz="2000"/>
              <a:t>    Console.WriteLine($"The capital of {item.Key} is {item.Value}");</a:t>
            </a:r>
          </a:p>
          <a:p>
            <a:pPr indent="-228600">
              <a:lnSpc>
                <a:spcPct val="90000"/>
              </a:lnSpc>
              <a:spcAft>
                <a:spcPts val="600"/>
              </a:spcAft>
              <a:buFont typeface="Arial" panose="020B0604020202020204" pitchFamily="34" charset="0"/>
              <a:buChar char="•"/>
            </a:pPr>
            <a:r>
              <a:rPr lang="en-US" sz="2000"/>
              <a:t>}</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 Sprawdzenie, czy słownik zawiera klucz</a:t>
            </a:r>
          </a:p>
          <a:p>
            <a:pPr indent="-228600">
              <a:lnSpc>
                <a:spcPct val="90000"/>
              </a:lnSpc>
              <a:spcAft>
                <a:spcPts val="600"/>
              </a:spcAft>
              <a:buFont typeface="Arial" panose="020B0604020202020204" pitchFamily="34" charset="0"/>
              <a:buChar char="•"/>
            </a:pPr>
            <a:r>
              <a:rPr lang="en-US" sz="2000"/>
              <a:t>bool hasPoland = capitals.ContainsKey("Poland"); // true</a:t>
            </a:r>
          </a:p>
          <a:p>
            <a:pPr indent="-228600">
              <a:lnSpc>
                <a:spcPct val="90000"/>
              </a:lnSpc>
              <a:spcAft>
                <a:spcPts val="600"/>
              </a:spcAft>
              <a:buFont typeface="Arial" panose="020B0604020202020204" pitchFamily="34" charset="0"/>
              <a:buChar char="•"/>
            </a:pPr>
            <a:endParaRPr lang="en-US" sz="2000"/>
          </a:p>
        </p:txBody>
      </p:sp>
    </p:spTree>
    <p:extLst>
      <p:ext uri="{BB962C8B-B14F-4D97-AF65-F5344CB8AC3E}">
        <p14:creationId xmlns:p14="http://schemas.microsoft.com/office/powerpoint/2010/main" val="40072241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196B17-9299-E145-2690-2A1A3142016E}"/>
              </a:ext>
            </a:extLst>
          </p:cNvPr>
          <p:cNvSpPr>
            <a:spLocks noGrp="1"/>
          </p:cNvSpPr>
          <p:nvPr>
            <p:ph type="title"/>
          </p:nvPr>
        </p:nvSpPr>
        <p:spPr/>
        <p:txBody>
          <a:bodyPr/>
          <a:lstStyle/>
          <a:p>
            <a:r>
              <a:rPr lang="pl-PL" dirty="0"/>
              <a:t>Zadanie</a:t>
            </a:r>
          </a:p>
        </p:txBody>
      </p:sp>
      <p:sp>
        <p:nvSpPr>
          <p:cNvPr id="5" name="pole tekstowe 4">
            <a:extLst>
              <a:ext uri="{FF2B5EF4-FFF2-40B4-BE49-F238E27FC236}">
                <a16:creationId xmlns:a16="http://schemas.microsoft.com/office/drawing/2014/main" id="{E5BB74DA-B10C-F9E0-C365-A9A45AE16E26}"/>
              </a:ext>
            </a:extLst>
          </p:cNvPr>
          <p:cNvSpPr txBox="1"/>
          <p:nvPr/>
        </p:nvSpPr>
        <p:spPr>
          <a:xfrm>
            <a:off x="960582" y="1787666"/>
            <a:ext cx="6096000" cy="2585323"/>
          </a:xfrm>
          <a:prstGeom prst="rect">
            <a:avLst/>
          </a:prstGeom>
          <a:noFill/>
        </p:spPr>
        <p:txBody>
          <a:bodyPr wrap="square">
            <a:spAutoFit/>
          </a:bodyPr>
          <a:lstStyle/>
          <a:p>
            <a:pPr algn="l"/>
            <a:r>
              <a:rPr lang="pl-PL" b="1" i="0" dirty="0">
                <a:solidFill>
                  <a:srgbClr val="0D0D0D"/>
                </a:solidFill>
                <a:effectLst/>
                <a:latin typeface="Söhne"/>
              </a:rPr>
              <a:t>Zadanie 1: Operacje na liście</a:t>
            </a:r>
          </a:p>
          <a:p>
            <a:pPr algn="l"/>
            <a:r>
              <a:rPr lang="pl-PL" b="1" i="0" dirty="0">
                <a:solidFill>
                  <a:srgbClr val="0D0D0D"/>
                </a:solidFill>
                <a:effectLst/>
                <a:latin typeface="Söhne"/>
              </a:rPr>
              <a:t>Cel:</a:t>
            </a:r>
            <a:r>
              <a:rPr lang="pl-PL" b="0" i="0" dirty="0">
                <a:solidFill>
                  <a:srgbClr val="0D0D0D"/>
                </a:solidFill>
                <a:effectLst/>
                <a:latin typeface="Söhne"/>
              </a:rPr>
              <a:t> Zapoznanie się z podstawowymi operacjami na listach.</a:t>
            </a:r>
          </a:p>
          <a:p>
            <a:pPr algn="l">
              <a:buFont typeface="+mj-lt"/>
              <a:buAutoNum type="arabicPeriod"/>
            </a:pPr>
            <a:r>
              <a:rPr lang="pl-PL" b="0" i="0" dirty="0">
                <a:solidFill>
                  <a:srgbClr val="0D0D0D"/>
                </a:solidFill>
                <a:effectLst/>
                <a:latin typeface="Söhne"/>
              </a:rPr>
              <a:t>Utwórz nową listę liczb całkowitych.</a:t>
            </a:r>
          </a:p>
          <a:p>
            <a:pPr algn="l">
              <a:buFont typeface="+mj-lt"/>
              <a:buAutoNum type="arabicPeriod"/>
            </a:pPr>
            <a:r>
              <a:rPr lang="pl-PL" b="0" i="0" dirty="0">
                <a:solidFill>
                  <a:srgbClr val="0D0D0D"/>
                </a:solidFill>
                <a:effectLst/>
                <a:latin typeface="Söhne"/>
              </a:rPr>
              <a:t>Dodaj do listy następujące liczby: 5, 10, 15, 20, 25.</a:t>
            </a:r>
          </a:p>
          <a:p>
            <a:pPr algn="l">
              <a:buFont typeface="+mj-lt"/>
              <a:buAutoNum type="arabicPeriod"/>
            </a:pPr>
            <a:r>
              <a:rPr lang="pl-PL" b="0" i="0" dirty="0">
                <a:solidFill>
                  <a:srgbClr val="0D0D0D"/>
                </a:solidFill>
                <a:effectLst/>
                <a:latin typeface="Söhne"/>
              </a:rPr>
              <a:t>Wyświetl wszystkie liczby na liście używając pętli </a:t>
            </a:r>
            <a:r>
              <a:rPr lang="pl-PL" b="0" i="0" dirty="0" err="1">
                <a:solidFill>
                  <a:srgbClr val="0D0D0D"/>
                </a:solidFill>
                <a:effectLst/>
                <a:latin typeface="Söhne"/>
              </a:rPr>
              <a:t>foreach</a:t>
            </a:r>
            <a:r>
              <a:rPr lang="pl-PL" b="0" i="0" dirty="0">
                <a:solidFill>
                  <a:srgbClr val="0D0D0D"/>
                </a:solidFill>
                <a:effectLst/>
                <a:latin typeface="Söhne"/>
              </a:rPr>
              <a:t>.</a:t>
            </a:r>
          </a:p>
          <a:p>
            <a:pPr algn="l">
              <a:buFont typeface="+mj-lt"/>
              <a:buAutoNum type="arabicPeriod"/>
            </a:pPr>
            <a:r>
              <a:rPr lang="pl-PL" b="0" i="0" dirty="0">
                <a:solidFill>
                  <a:srgbClr val="0D0D0D"/>
                </a:solidFill>
                <a:effectLst/>
                <a:latin typeface="Söhne"/>
              </a:rPr>
              <a:t>Usuń liczbę 15 z listy.</a:t>
            </a:r>
          </a:p>
          <a:p>
            <a:pPr algn="l">
              <a:buFont typeface="+mj-lt"/>
              <a:buAutoNum type="arabicPeriod"/>
            </a:pPr>
            <a:r>
              <a:rPr lang="pl-PL" b="0" i="0" dirty="0">
                <a:solidFill>
                  <a:srgbClr val="0D0D0D"/>
                </a:solidFill>
                <a:effectLst/>
                <a:latin typeface="Söhne"/>
              </a:rPr>
              <a:t>Dodaj liczbę 30 na końcu listy.</a:t>
            </a:r>
          </a:p>
          <a:p>
            <a:pPr algn="l">
              <a:buFont typeface="+mj-lt"/>
              <a:buAutoNum type="arabicPeriod"/>
            </a:pPr>
            <a:r>
              <a:rPr lang="pl-PL" b="0" i="0" dirty="0">
                <a:solidFill>
                  <a:srgbClr val="0D0D0D"/>
                </a:solidFill>
                <a:effectLst/>
                <a:latin typeface="Söhne"/>
              </a:rPr>
              <a:t>Wyświetl długość (ilość elementów) listy.</a:t>
            </a:r>
          </a:p>
          <a:p>
            <a:pPr algn="l">
              <a:buFont typeface="+mj-lt"/>
              <a:buAutoNum type="arabicPeriod"/>
            </a:pPr>
            <a:r>
              <a:rPr lang="pl-PL" b="0" i="0" dirty="0">
                <a:solidFill>
                  <a:srgbClr val="0D0D0D"/>
                </a:solidFill>
                <a:effectLst/>
                <a:latin typeface="Söhne"/>
              </a:rPr>
              <a:t>Sprawdź, czy lista zawiera liczbę 10.</a:t>
            </a:r>
          </a:p>
        </p:txBody>
      </p:sp>
    </p:spTree>
    <p:extLst>
      <p:ext uri="{BB962C8B-B14F-4D97-AF65-F5344CB8AC3E}">
        <p14:creationId xmlns:p14="http://schemas.microsoft.com/office/powerpoint/2010/main" val="219015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D7722-FBF3-C6BB-6EB0-16896D140026}"/>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A98FCE73-94C3-973C-AF04-89C8022408D0}"/>
              </a:ext>
            </a:extLst>
          </p:cNvPr>
          <p:cNvSpPr>
            <a:spLocks noGrp="1"/>
          </p:cNvSpPr>
          <p:nvPr>
            <p:ph type="title"/>
          </p:nvPr>
        </p:nvSpPr>
        <p:spPr/>
        <p:txBody>
          <a:bodyPr>
            <a:normAutofit/>
          </a:bodyPr>
          <a:lstStyle/>
          <a:p>
            <a:r>
              <a:rPr lang="pl-PL" dirty="0"/>
              <a:t>Podstawy – </a:t>
            </a:r>
            <a:r>
              <a:rPr lang="pl-PL" b="1" i="0" dirty="0">
                <a:solidFill>
                  <a:srgbClr val="0D0D0D"/>
                </a:solidFill>
                <a:effectLst/>
                <a:latin typeface="Söhne"/>
              </a:rPr>
              <a:t>Użycie instrukcji warunkowej</a:t>
            </a:r>
            <a:endParaRPr lang="pl-PL" dirty="0"/>
          </a:p>
        </p:txBody>
      </p:sp>
      <p:sp>
        <p:nvSpPr>
          <p:cNvPr id="4" name="pole tekstowe 3">
            <a:extLst>
              <a:ext uri="{FF2B5EF4-FFF2-40B4-BE49-F238E27FC236}">
                <a16:creationId xmlns:a16="http://schemas.microsoft.com/office/drawing/2014/main" id="{634C4C10-EDA0-3DEE-49F7-3C71D3D84C53}"/>
              </a:ext>
            </a:extLst>
          </p:cNvPr>
          <p:cNvSpPr txBox="1"/>
          <p:nvPr/>
        </p:nvSpPr>
        <p:spPr>
          <a:xfrm>
            <a:off x="3748966" y="1348800"/>
            <a:ext cx="8369423" cy="5509200"/>
          </a:xfrm>
          <a:prstGeom prst="rect">
            <a:avLst/>
          </a:prstGeom>
          <a:noFill/>
        </p:spPr>
        <p:txBody>
          <a:bodyPr wrap="square">
            <a:spAutoFit/>
          </a:bodyPr>
          <a:lstStyle/>
          <a:p>
            <a:r>
              <a:rPr lang="pl-PL" sz="1600" dirty="0" err="1"/>
              <a:t>using</a:t>
            </a:r>
            <a:r>
              <a:rPr lang="pl-PL" sz="1600" dirty="0"/>
              <a:t> System;</a:t>
            </a:r>
          </a:p>
          <a:p>
            <a:endParaRPr lang="pl-PL" sz="1600" dirty="0"/>
          </a:p>
          <a:p>
            <a:r>
              <a:rPr lang="pl-PL" sz="1600" dirty="0" err="1"/>
              <a:t>class</a:t>
            </a:r>
            <a:r>
              <a:rPr lang="pl-PL" sz="1600" dirty="0"/>
              <a:t> Program</a:t>
            </a:r>
          </a:p>
          <a:p>
            <a:r>
              <a:rPr lang="pl-PL" sz="1600" dirty="0"/>
              <a:t>{</a:t>
            </a:r>
          </a:p>
          <a:p>
            <a:r>
              <a:rPr lang="pl-PL" sz="1600" dirty="0"/>
              <a:t>    </a:t>
            </a:r>
            <a:r>
              <a:rPr lang="pl-PL" sz="1600" dirty="0" err="1"/>
              <a:t>static</a:t>
            </a:r>
            <a:r>
              <a:rPr lang="pl-PL" sz="1600" dirty="0"/>
              <a:t> </a:t>
            </a:r>
            <a:r>
              <a:rPr lang="pl-PL" sz="1600" dirty="0" err="1"/>
              <a:t>void</a:t>
            </a:r>
            <a:r>
              <a:rPr lang="pl-PL" sz="1600" dirty="0"/>
              <a:t> </a:t>
            </a:r>
            <a:r>
              <a:rPr lang="pl-PL" sz="1600" dirty="0" err="1"/>
              <a:t>Main</a:t>
            </a:r>
            <a:r>
              <a:rPr lang="pl-PL" sz="1600" dirty="0"/>
              <a:t>()</a:t>
            </a:r>
          </a:p>
          <a:p>
            <a:r>
              <a:rPr lang="pl-PL" sz="1600" dirty="0"/>
              <a:t>    {</a:t>
            </a:r>
          </a:p>
          <a:p>
            <a:r>
              <a:rPr lang="pl-PL" sz="1600" dirty="0"/>
              <a:t>        </a:t>
            </a:r>
            <a:r>
              <a:rPr lang="pl-PL" sz="1600" dirty="0" err="1"/>
              <a:t>Console.Write</a:t>
            </a:r>
            <a:r>
              <a:rPr lang="pl-PL" sz="1600" dirty="0"/>
              <a:t>("Podaj liczbę: ");</a:t>
            </a:r>
          </a:p>
          <a:p>
            <a:r>
              <a:rPr lang="pl-PL" sz="1600" dirty="0"/>
              <a:t>        </a:t>
            </a:r>
            <a:r>
              <a:rPr lang="pl-PL" sz="1600" dirty="0" err="1"/>
              <a:t>int</a:t>
            </a:r>
            <a:r>
              <a:rPr lang="pl-PL" sz="1600" dirty="0"/>
              <a:t> </a:t>
            </a:r>
            <a:r>
              <a:rPr lang="pl-PL" sz="1600" dirty="0" err="1"/>
              <a:t>number</a:t>
            </a:r>
            <a:r>
              <a:rPr lang="pl-PL" sz="1600" dirty="0"/>
              <a:t> = Convert.ToInt32(</a:t>
            </a:r>
            <a:r>
              <a:rPr lang="pl-PL" sz="1600" dirty="0" err="1"/>
              <a:t>Console.ReadLine</a:t>
            </a:r>
            <a:r>
              <a:rPr lang="pl-PL" sz="1600" dirty="0"/>
              <a:t>());</a:t>
            </a:r>
          </a:p>
          <a:p>
            <a:r>
              <a:rPr lang="pl-PL" sz="1600" dirty="0"/>
              <a:t>        </a:t>
            </a:r>
            <a:r>
              <a:rPr lang="pl-PL" sz="1600" dirty="0" err="1"/>
              <a:t>if</a:t>
            </a:r>
            <a:r>
              <a:rPr lang="pl-PL" sz="1600" dirty="0"/>
              <a:t> (</a:t>
            </a:r>
            <a:r>
              <a:rPr lang="pl-PL" sz="1600" dirty="0" err="1"/>
              <a:t>number</a:t>
            </a:r>
            <a:r>
              <a:rPr lang="pl-PL" sz="1600" dirty="0"/>
              <a:t> &gt; 0)</a:t>
            </a:r>
          </a:p>
          <a:p>
            <a:r>
              <a:rPr lang="pl-PL" sz="1600" dirty="0"/>
              <a:t>        {</a:t>
            </a:r>
          </a:p>
          <a:p>
            <a:r>
              <a:rPr lang="pl-PL" sz="1600" dirty="0"/>
              <a:t>            </a:t>
            </a:r>
            <a:r>
              <a:rPr lang="pl-PL" sz="1600" dirty="0" err="1"/>
              <a:t>Console.WriteLine</a:t>
            </a:r>
            <a:r>
              <a:rPr lang="pl-PL" sz="1600" dirty="0"/>
              <a:t>("Liczba jest dodatnia.");</a:t>
            </a:r>
          </a:p>
          <a:p>
            <a:r>
              <a:rPr lang="pl-PL" sz="1600" dirty="0"/>
              <a:t>        }</a:t>
            </a:r>
          </a:p>
          <a:p>
            <a:r>
              <a:rPr lang="pl-PL" sz="1600" dirty="0"/>
              <a:t>        </a:t>
            </a:r>
            <a:r>
              <a:rPr lang="pl-PL" sz="1600" dirty="0" err="1"/>
              <a:t>else</a:t>
            </a:r>
            <a:r>
              <a:rPr lang="pl-PL" sz="1600" dirty="0"/>
              <a:t> </a:t>
            </a:r>
            <a:r>
              <a:rPr lang="pl-PL" sz="1600" dirty="0" err="1"/>
              <a:t>if</a:t>
            </a:r>
            <a:r>
              <a:rPr lang="pl-PL" sz="1600" dirty="0"/>
              <a:t> (</a:t>
            </a:r>
            <a:r>
              <a:rPr lang="pl-PL" sz="1600" dirty="0" err="1"/>
              <a:t>number</a:t>
            </a:r>
            <a:r>
              <a:rPr lang="pl-PL" sz="1600" dirty="0"/>
              <a:t> &lt; 0)</a:t>
            </a:r>
          </a:p>
          <a:p>
            <a:r>
              <a:rPr lang="pl-PL" sz="1600" dirty="0"/>
              <a:t>        {</a:t>
            </a:r>
          </a:p>
          <a:p>
            <a:r>
              <a:rPr lang="pl-PL" sz="1600" dirty="0"/>
              <a:t>            </a:t>
            </a:r>
            <a:r>
              <a:rPr lang="pl-PL" sz="1600" dirty="0" err="1"/>
              <a:t>Console.WriteLine</a:t>
            </a:r>
            <a:r>
              <a:rPr lang="pl-PL" sz="1600" dirty="0"/>
              <a:t>("Liczba jest ujemna.");</a:t>
            </a:r>
          </a:p>
          <a:p>
            <a:r>
              <a:rPr lang="pl-PL" sz="1600" dirty="0"/>
              <a:t>        }</a:t>
            </a:r>
          </a:p>
          <a:p>
            <a:r>
              <a:rPr lang="pl-PL" sz="1600" dirty="0"/>
              <a:t>        </a:t>
            </a:r>
            <a:r>
              <a:rPr lang="pl-PL" sz="1600" dirty="0" err="1"/>
              <a:t>else</a:t>
            </a:r>
            <a:endParaRPr lang="pl-PL" sz="1600" dirty="0"/>
          </a:p>
          <a:p>
            <a:r>
              <a:rPr lang="pl-PL" sz="1600" dirty="0"/>
              <a:t>        {</a:t>
            </a:r>
          </a:p>
          <a:p>
            <a:r>
              <a:rPr lang="pl-PL" sz="1600" dirty="0"/>
              <a:t>            </a:t>
            </a:r>
            <a:r>
              <a:rPr lang="pl-PL" sz="1600" dirty="0" err="1"/>
              <a:t>Console.WriteLine</a:t>
            </a:r>
            <a:r>
              <a:rPr lang="pl-PL" sz="1600" dirty="0"/>
              <a:t>("Liczba jest równa zero.");</a:t>
            </a:r>
          </a:p>
          <a:p>
            <a:r>
              <a:rPr lang="pl-PL" sz="1600" dirty="0"/>
              <a:t>        }</a:t>
            </a:r>
          </a:p>
          <a:p>
            <a:r>
              <a:rPr lang="pl-PL" sz="1600" dirty="0"/>
              <a:t>    }</a:t>
            </a:r>
          </a:p>
          <a:p>
            <a:r>
              <a:rPr lang="pl-PL" sz="1600" dirty="0"/>
              <a:t>}</a:t>
            </a:r>
          </a:p>
        </p:txBody>
      </p:sp>
    </p:spTree>
    <p:extLst>
      <p:ext uri="{BB962C8B-B14F-4D97-AF65-F5344CB8AC3E}">
        <p14:creationId xmlns:p14="http://schemas.microsoft.com/office/powerpoint/2010/main" val="2545058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7059C-9D6E-2268-DD82-0647BA8A3DC8}"/>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6F00060-C671-99C8-0332-90482D9670D7}"/>
              </a:ext>
            </a:extLst>
          </p:cNvPr>
          <p:cNvSpPr>
            <a:spLocks noGrp="1"/>
          </p:cNvSpPr>
          <p:nvPr>
            <p:ph type="title"/>
          </p:nvPr>
        </p:nvSpPr>
        <p:spPr/>
        <p:txBody>
          <a:bodyPr>
            <a:normAutofit/>
          </a:bodyPr>
          <a:lstStyle/>
          <a:p>
            <a:r>
              <a:rPr lang="pl-PL" dirty="0"/>
              <a:t>Podstawy – </a:t>
            </a:r>
            <a:r>
              <a:rPr lang="pl-PL" b="1" i="0" dirty="0">
                <a:solidFill>
                  <a:srgbClr val="0D0D0D"/>
                </a:solidFill>
                <a:effectLst/>
                <a:latin typeface="Söhne"/>
              </a:rPr>
              <a:t>Pętla i tablice</a:t>
            </a:r>
            <a:endParaRPr lang="pl-PL" dirty="0"/>
          </a:p>
        </p:txBody>
      </p:sp>
      <p:sp>
        <p:nvSpPr>
          <p:cNvPr id="5" name="pole tekstowe 4">
            <a:extLst>
              <a:ext uri="{FF2B5EF4-FFF2-40B4-BE49-F238E27FC236}">
                <a16:creationId xmlns:a16="http://schemas.microsoft.com/office/drawing/2014/main" id="{C98D98FB-F058-83CE-D6A2-99B89AE4893D}"/>
              </a:ext>
            </a:extLst>
          </p:cNvPr>
          <p:cNvSpPr txBox="1"/>
          <p:nvPr/>
        </p:nvSpPr>
        <p:spPr>
          <a:xfrm>
            <a:off x="2186126" y="2289438"/>
            <a:ext cx="6094520" cy="3970318"/>
          </a:xfrm>
          <a:prstGeom prst="rect">
            <a:avLst/>
          </a:prstGeom>
          <a:noFill/>
        </p:spPr>
        <p:txBody>
          <a:bodyPr wrap="square">
            <a:spAutoFit/>
          </a:bodyPr>
          <a:lstStyle/>
          <a:p>
            <a:r>
              <a:rPr lang="pl-PL" dirty="0" err="1"/>
              <a:t>using</a:t>
            </a:r>
            <a:r>
              <a:rPr lang="pl-PL" dirty="0"/>
              <a:t> System;</a:t>
            </a:r>
          </a:p>
          <a:p>
            <a:endParaRPr lang="pl-PL" dirty="0"/>
          </a:p>
          <a:p>
            <a:r>
              <a:rPr lang="pl-PL" dirty="0" err="1"/>
              <a:t>class</a:t>
            </a:r>
            <a:r>
              <a:rPr lang="pl-PL" dirty="0"/>
              <a:t> Program</a:t>
            </a:r>
          </a:p>
          <a:p>
            <a:r>
              <a:rPr lang="pl-PL" dirty="0"/>
              <a:t>{</a:t>
            </a:r>
          </a:p>
          <a:p>
            <a:r>
              <a:rPr lang="pl-PL" dirty="0"/>
              <a:t>    </a:t>
            </a:r>
            <a:r>
              <a:rPr lang="pl-PL" dirty="0" err="1"/>
              <a:t>static</a:t>
            </a:r>
            <a:r>
              <a:rPr lang="pl-PL" dirty="0"/>
              <a:t> </a:t>
            </a:r>
            <a:r>
              <a:rPr lang="pl-PL" dirty="0" err="1"/>
              <a:t>void</a:t>
            </a:r>
            <a:r>
              <a:rPr lang="pl-PL" dirty="0"/>
              <a:t> </a:t>
            </a:r>
            <a:r>
              <a:rPr lang="pl-PL" dirty="0" err="1"/>
              <a:t>Main</a:t>
            </a:r>
            <a:r>
              <a:rPr lang="pl-PL" dirty="0"/>
              <a:t>()</a:t>
            </a:r>
          </a:p>
          <a:p>
            <a:r>
              <a:rPr lang="pl-PL" dirty="0"/>
              <a:t>    {</a:t>
            </a:r>
          </a:p>
          <a:p>
            <a:r>
              <a:rPr lang="pl-PL" dirty="0"/>
              <a:t>        string[] </a:t>
            </a:r>
            <a:r>
              <a:rPr lang="pl-PL" dirty="0" err="1"/>
              <a:t>colors</a:t>
            </a:r>
            <a:r>
              <a:rPr lang="pl-PL" dirty="0"/>
              <a:t> = { "Czerwony", "Zielony", "Niebieski" };</a:t>
            </a:r>
          </a:p>
          <a:p>
            <a:r>
              <a:rPr lang="pl-PL" dirty="0"/>
              <a:t>        </a:t>
            </a:r>
            <a:r>
              <a:rPr lang="pl-PL" dirty="0" err="1"/>
              <a:t>Console.WriteLine</a:t>
            </a:r>
            <a:r>
              <a:rPr lang="pl-PL" dirty="0"/>
              <a:t>("Dostępne kolory:");</a:t>
            </a:r>
          </a:p>
          <a:p>
            <a:r>
              <a:rPr lang="pl-PL" dirty="0"/>
              <a:t>        for (</a:t>
            </a:r>
            <a:r>
              <a:rPr lang="pl-PL" dirty="0" err="1"/>
              <a:t>int</a:t>
            </a:r>
            <a:r>
              <a:rPr lang="pl-PL" dirty="0"/>
              <a:t> i = 0; i &lt; </a:t>
            </a:r>
            <a:r>
              <a:rPr lang="pl-PL" dirty="0" err="1"/>
              <a:t>colors.Length</a:t>
            </a:r>
            <a:r>
              <a:rPr lang="pl-PL" dirty="0"/>
              <a:t>; i++)</a:t>
            </a:r>
          </a:p>
          <a:p>
            <a:r>
              <a:rPr lang="pl-PL" dirty="0"/>
              <a:t>        {</a:t>
            </a:r>
          </a:p>
          <a:p>
            <a:r>
              <a:rPr lang="pl-PL" dirty="0"/>
              <a:t>            </a:t>
            </a:r>
            <a:r>
              <a:rPr lang="pl-PL" dirty="0" err="1"/>
              <a:t>Console.WriteLine</a:t>
            </a:r>
            <a:r>
              <a:rPr lang="pl-PL" dirty="0"/>
              <a:t>(i + 1 + ": " + </a:t>
            </a:r>
            <a:r>
              <a:rPr lang="pl-PL" dirty="0" err="1"/>
              <a:t>colors</a:t>
            </a:r>
            <a:r>
              <a:rPr lang="pl-PL" dirty="0"/>
              <a:t>[i]);</a:t>
            </a:r>
          </a:p>
          <a:p>
            <a:r>
              <a:rPr lang="pl-PL" dirty="0"/>
              <a:t>        }</a:t>
            </a:r>
          </a:p>
          <a:p>
            <a:r>
              <a:rPr lang="pl-PL" dirty="0"/>
              <a:t>    }</a:t>
            </a:r>
          </a:p>
          <a:p>
            <a:r>
              <a:rPr lang="pl-PL" dirty="0"/>
              <a:t>}</a:t>
            </a:r>
          </a:p>
        </p:txBody>
      </p:sp>
    </p:spTree>
    <p:extLst>
      <p:ext uri="{BB962C8B-B14F-4D97-AF65-F5344CB8AC3E}">
        <p14:creationId xmlns:p14="http://schemas.microsoft.com/office/powerpoint/2010/main" val="2095702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6" name="Group 15">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7" name="Freeform: Shape 16">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ytuł 1">
            <a:extLst>
              <a:ext uri="{FF2B5EF4-FFF2-40B4-BE49-F238E27FC236}">
                <a16:creationId xmlns:a16="http://schemas.microsoft.com/office/drawing/2014/main" id="{A17EA477-E505-DA97-9494-75A29C11D471}"/>
              </a:ext>
            </a:extLst>
          </p:cNvPr>
          <p:cNvSpPr>
            <a:spLocks noGrp="1"/>
          </p:cNvSpPr>
          <p:nvPr>
            <p:ph type="title"/>
          </p:nvPr>
        </p:nvSpPr>
        <p:spPr>
          <a:xfrm>
            <a:off x="640080" y="1243013"/>
            <a:ext cx="3855720" cy="4371974"/>
          </a:xfrm>
        </p:spPr>
        <p:txBody>
          <a:bodyPr vert="horz" lIns="91440" tIns="45720" rIns="91440" bIns="45720" rtlCol="0" anchor="ctr">
            <a:normAutofit/>
          </a:bodyPr>
          <a:lstStyle/>
          <a:p>
            <a:r>
              <a:rPr lang="en-US" sz="3600" kern="1200">
                <a:solidFill>
                  <a:schemeClr val="tx2"/>
                </a:solidFill>
                <a:latin typeface="+mj-lt"/>
                <a:ea typeface="+mj-ea"/>
                <a:cs typeface="+mj-cs"/>
              </a:rPr>
              <a:t>Podstawy języka C# - zmienne i typy danych</a:t>
            </a:r>
          </a:p>
        </p:txBody>
      </p:sp>
      <p:sp>
        <p:nvSpPr>
          <p:cNvPr id="7" name="pole tekstowe 6">
            <a:extLst>
              <a:ext uri="{FF2B5EF4-FFF2-40B4-BE49-F238E27FC236}">
                <a16:creationId xmlns:a16="http://schemas.microsoft.com/office/drawing/2014/main" id="{03DF0883-456D-AD56-D566-092E9133BBE3}"/>
              </a:ext>
            </a:extLst>
          </p:cNvPr>
          <p:cNvSpPr txBox="1"/>
          <p:nvPr/>
        </p:nvSpPr>
        <p:spPr>
          <a:xfrm>
            <a:off x="6172200" y="804672"/>
            <a:ext cx="5221224" cy="5230368"/>
          </a:xfrm>
          <a:prstGeom prst="rect">
            <a:avLst/>
          </a:prstGeom>
        </p:spPr>
        <p:txBody>
          <a:bodyPr vert="horz" lIns="91440" tIns="45720" rIns="91440" bIns="45720" rtlCol="0" anchor="ctr">
            <a:normAutofit/>
          </a:bodyPr>
          <a:lstStyle/>
          <a:p>
            <a:pPr>
              <a:lnSpc>
                <a:spcPct val="90000"/>
              </a:lnSpc>
              <a:spcAft>
                <a:spcPts val="600"/>
              </a:spcAft>
            </a:pPr>
            <a:r>
              <a:rPr lang="en-US" sz="1700" dirty="0">
                <a:solidFill>
                  <a:schemeClr val="tx2"/>
                </a:solidFill>
              </a:rPr>
              <a:t>// </a:t>
            </a:r>
            <a:r>
              <a:rPr lang="en-US" sz="1700" dirty="0" err="1">
                <a:solidFill>
                  <a:schemeClr val="tx2"/>
                </a:solidFill>
              </a:rPr>
              <a:t>Deklaracja</a:t>
            </a:r>
            <a:r>
              <a:rPr lang="en-US" sz="1700" dirty="0">
                <a:solidFill>
                  <a:schemeClr val="tx2"/>
                </a:solidFill>
              </a:rPr>
              <a:t> </a:t>
            </a:r>
            <a:r>
              <a:rPr lang="en-US" sz="1700" dirty="0" err="1">
                <a:solidFill>
                  <a:schemeClr val="tx2"/>
                </a:solidFill>
              </a:rPr>
              <a:t>zmiennej</a:t>
            </a:r>
            <a:r>
              <a:rPr lang="en-US" sz="1700" dirty="0">
                <a:solidFill>
                  <a:schemeClr val="tx2"/>
                </a:solidFill>
              </a:rPr>
              <a:t> </a:t>
            </a:r>
            <a:r>
              <a:rPr lang="en-US" sz="1700" dirty="0" err="1">
                <a:solidFill>
                  <a:schemeClr val="tx2"/>
                </a:solidFill>
              </a:rPr>
              <a:t>typu</a:t>
            </a:r>
            <a:r>
              <a:rPr lang="en-US" sz="1700" dirty="0">
                <a:solidFill>
                  <a:schemeClr val="tx2"/>
                </a:solidFill>
              </a:rPr>
              <a:t> int (</a:t>
            </a:r>
            <a:r>
              <a:rPr lang="en-US" sz="1700" dirty="0" err="1">
                <a:solidFill>
                  <a:schemeClr val="tx2"/>
                </a:solidFill>
              </a:rPr>
              <a:t>liczby</a:t>
            </a:r>
            <a:r>
              <a:rPr lang="en-US" sz="1700" dirty="0">
                <a:solidFill>
                  <a:schemeClr val="tx2"/>
                </a:solidFill>
              </a:rPr>
              <a:t> </a:t>
            </a:r>
            <a:r>
              <a:rPr lang="en-US" sz="1700" dirty="0" err="1">
                <a:solidFill>
                  <a:schemeClr val="tx2"/>
                </a:solidFill>
              </a:rPr>
              <a:t>całkowite</a:t>
            </a:r>
            <a:r>
              <a:rPr lang="en-US" sz="1700" dirty="0">
                <a:solidFill>
                  <a:schemeClr val="tx2"/>
                </a:solidFill>
              </a:rPr>
              <a:t>)</a:t>
            </a:r>
          </a:p>
          <a:p>
            <a:pPr>
              <a:lnSpc>
                <a:spcPct val="90000"/>
              </a:lnSpc>
              <a:spcAft>
                <a:spcPts val="600"/>
              </a:spcAft>
            </a:pPr>
            <a:r>
              <a:rPr lang="en-US" sz="1700" dirty="0">
                <a:solidFill>
                  <a:schemeClr val="tx2"/>
                </a:solidFill>
              </a:rPr>
              <a:t>int age = 30;</a:t>
            </a:r>
          </a:p>
          <a:p>
            <a:pPr>
              <a:lnSpc>
                <a:spcPct val="90000"/>
              </a:lnSpc>
              <a:spcAft>
                <a:spcPts val="600"/>
              </a:spcAft>
            </a:pPr>
            <a:endParaRPr lang="en-US" sz="1700" dirty="0">
              <a:solidFill>
                <a:schemeClr val="tx2"/>
              </a:solidFill>
            </a:endParaRPr>
          </a:p>
          <a:p>
            <a:pPr>
              <a:lnSpc>
                <a:spcPct val="90000"/>
              </a:lnSpc>
              <a:spcAft>
                <a:spcPts val="600"/>
              </a:spcAft>
            </a:pPr>
            <a:r>
              <a:rPr lang="en-US" sz="1700" dirty="0">
                <a:solidFill>
                  <a:schemeClr val="tx2"/>
                </a:solidFill>
              </a:rPr>
              <a:t>// </a:t>
            </a:r>
            <a:r>
              <a:rPr lang="en-US" sz="1700" dirty="0" err="1">
                <a:solidFill>
                  <a:schemeClr val="tx2"/>
                </a:solidFill>
              </a:rPr>
              <a:t>Deklaracja</a:t>
            </a:r>
            <a:r>
              <a:rPr lang="en-US" sz="1700" dirty="0">
                <a:solidFill>
                  <a:schemeClr val="tx2"/>
                </a:solidFill>
              </a:rPr>
              <a:t> </a:t>
            </a:r>
            <a:r>
              <a:rPr lang="en-US" sz="1700" dirty="0" err="1">
                <a:solidFill>
                  <a:schemeClr val="tx2"/>
                </a:solidFill>
              </a:rPr>
              <a:t>zmiennej</a:t>
            </a:r>
            <a:r>
              <a:rPr lang="en-US" sz="1700" dirty="0">
                <a:solidFill>
                  <a:schemeClr val="tx2"/>
                </a:solidFill>
              </a:rPr>
              <a:t> </a:t>
            </a:r>
            <a:r>
              <a:rPr lang="en-US" sz="1700" dirty="0" err="1">
                <a:solidFill>
                  <a:schemeClr val="tx2"/>
                </a:solidFill>
              </a:rPr>
              <a:t>typu</a:t>
            </a:r>
            <a:r>
              <a:rPr lang="en-US" sz="1700" dirty="0">
                <a:solidFill>
                  <a:schemeClr val="tx2"/>
                </a:solidFill>
              </a:rPr>
              <a:t> string (</a:t>
            </a:r>
            <a:r>
              <a:rPr lang="en-US" sz="1700" dirty="0" err="1">
                <a:solidFill>
                  <a:schemeClr val="tx2"/>
                </a:solidFill>
              </a:rPr>
              <a:t>łańcuch</a:t>
            </a:r>
            <a:r>
              <a:rPr lang="en-US" sz="1700" dirty="0">
                <a:solidFill>
                  <a:schemeClr val="tx2"/>
                </a:solidFill>
              </a:rPr>
              <a:t> </a:t>
            </a:r>
            <a:r>
              <a:rPr lang="en-US" sz="1700" dirty="0" err="1">
                <a:solidFill>
                  <a:schemeClr val="tx2"/>
                </a:solidFill>
              </a:rPr>
              <a:t>znaków</a:t>
            </a:r>
            <a:r>
              <a:rPr lang="en-US" sz="1700" dirty="0">
                <a:solidFill>
                  <a:schemeClr val="tx2"/>
                </a:solidFill>
              </a:rPr>
              <a:t>)</a:t>
            </a:r>
          </a:p>
          <a:p>
            <a:pPr>
              <a:lnSpc>
                <a:spcPct val="90000"/>
              </a:lnSpc>
              <a:spcAft>
                <a:spcPts val="600"/>
              </a:spcAft>
            </a:pPr>
            <a:r>
              <a:rPr lang="en-US" sz="1700" dirty="0">
                <a:solidFill>
                  <a:schemeClr val="tx2"/>
                </a:solidFill>
              </a:rPr>
              <a:t>string name = "John";</a:t>
            </a:r>
          </a:p>
          <a:p>
            <a:pPr>
              <a:lnSpc>
                <a:spcPct val="90000"/>
              </a:lnSpc>
              <a:spcAft>
                <a:spcPts val="600"/>
              </a:spcAft>
            </a:pPr>
            <a:endParaRPr lang="en-US" sz="1700" dirty="0">
              <a:solidFill>
                <a:schemeClr val="tx2"/>
              </a:solidFill>
            </a:endParaRPr>
          </a:p>
          <a:p>
            <a:pPr>
              <a:lnSpc>
                <a:spcPct val="90000"/>
              </a:lnSpc>
              <a:spcAft>
                <a:spcPts val="600"/>
              </a:spcAft>
            </a:pPr>
            <a:r>
              <a:rPr lang="en-US" sz="1700" dirty="0">
                <a:solidFill>
                  <a:schemeClr val="tx2"/>
                </a:solidFill>
              </a:rPr>
              <a:t>// </a:t>
            </a:r>
            <a:r>
              <a:rPr lang="en-US" sz="1700" dirty="0" err="1">
                <a:solidFill>
                  <a:schemeClr val="tx2"/>
                </a:solidFill>
              </a:rPr>
              <a:t>Deklaracja</a:t>
            </a:r>
            <a:r>
              <a:rPr lang="en-US" sz="1700" dirty="0">
                <a:solidFill>
                  <a:schemeClr val="tx2"/>
                </a:solidFill>
              </a:rPr>
              <a:t> </a:t>
            </a:r>
            <a:r>
              <a:rPr lang="en-US" sz="1700" dirty="0" err="1">
                <a:solidFill>
                  <a:schemeClr val="tx2"/>
                </a:solidFill>
              </a:rPr>
              <a:t>zmiennej</a:t>
            </a:r>
            <a:r>
              <a:rPr lang="en-US" sz="1700" dirty="0">
                <a:solidFill>
                  <a:schemeClr val="tx2"/>
                </a:solidFill>
              </a:rPr>
              <a:t> </a:t>
            </a:r>
            <a:r>
              <a:rPr lang="en-US" sz="1700" dirty="0" err="1">
                <a:solidFill>
                  <a:schemeClr val="tx2"/>
                </a:solidFill>
              </a:rPr>
              <a:t>typu</a:t>
            </a:r>
            <a:r>
              <a:rPr lang="en-US" sz="1700" dirty="0">
                <a:solidFill>
                  <a:schemeClr val="tx2"/>
                </a:solidFill>
              </a:rPr>
              <a:t> float (</a:t>
            </a:r>
            <a:r>
              <a:rPr lang="en-US" sz="1700" dirty="0" err="1">
                <a:solidFill>
                  <a:schemeClr val="tx2"/>
                </a:solidFill>
              </a:rPr>
              <a:t>liczby</a:t>
            </a:r>
            <a:r>
              <a:rPr lang="en-US" sz="1700" dirty="0">
                <a:solidFill>
                  <a:schemeClr val="tx2"/>
                </a:solidFill>
              </a:rPr>
              <a:t> </a:t>
            </a:r>
            <a:r>
              <a:rPr lang="en-US" sz="1700" dirty="0" err="1">
                <a:solidFill>
                  <a:schemeClr val="tx2"/>
                </a:solidFill>
              </a:rPr>
              <a:t>zmiennoprzecinkowe</a:t>
            </a:r>
            <a:r>
              <a:rPr lang="en-US" sz="1700" dirty="0">
                <a:solidFill>
                  <a:schemeClr val="tx2"/>
                </a:solidFill>
              </a:rPr>
              <a:t>)</a:t>
            </a:r>
          </a:p>
          <a:p>
            <a:pPr>
              <a:lnSpc>
                <a:spcPct val="90000"/>
              </a:lnSpc>
              <a:spcAft>
                <a:spcPts val="600"/>
              </a:spcAft>
            </a:pPr>
            <a:r>
              <a:rPr lang="en-US" sz="1700" dirty="0">
                <a:solidFill>
                  <a:schemeClr val="tx2"/>
                </a:solidFill>
              </a:rPr>
              <a:t>float height = 5.9f;</a:t>
            </a:r>
          </a:p>
          <a:p>
            <a:pPr>
              <a:lnSpc>
                <a:spcPct val="90000"/>
              </a:lnSpc>
              <a:spcAft>
                <a:spcPts val="600"/>
              </a:spcAft>
            </a:pPr>
            <a:endParaRPr lang="en-US" sz="1700" dirty="0">
              <a:solidFill>
                <a:schemeClr val="tx2"/>
              </a:solidFill>
            </a:endParaRPr>
          </a:p>
          <a:p>
            <a:pPr>
              <a:lnSpc>
                <a:spcPct val="90000"/>
              </a:lnSpc>
              <a:spcAft>
                <a:spcPts val="600"/>
              </a:spcAft>
            </a:pPr>
            <a:r>
              <a:rPr lang="en-US" sz="1700" dirty="0">
                <a:solidFill>
                  <a:schemeClr val="tx2"/>
                </a:solidFill>
              </a:rPr>
              <a:t>// </a:t>
            </a:r>
            <a:r>
              <a:rPr lang="en-US" sz="1700" dirty="0" err="1">
                <a:solidFill>
                  <a:schemeClr val="tx2"/>
                </a:solidFill>
              </a:rPr>
              <a:t>Deklaracja</a:t>
            </a:r>
            <a:r>
              <a:rPr lang="en-US" sz="1700" dirty="0">
                <a:solidFill>
                  <a:schemeClr val="tx2"/>
                </a:solidFill>
              </a:rPr>
              <a:t> </a:t>
            </a:r>
            <a:r>
              <a:rPr lang="en-US" sz="1700" dirty="0" err="1">
                <a:solidFill>
                  <a:schemeClr val="tx2"/>
                </a:solidFill>
              </a:rPr>
              <a:t>zmiennej</a:t>
            </a:r>
            <a:r>
              <a:rPr lang="en-US" sz="1700" dirty="0">
                <a:solidFill>
                  <a:schemeClr val="tx2"/>
                </a:solidFill>
              </a:rPr>
              <a:t> </a:t>
            </a:r>
            <a:r>
              <a:rPr lang="en-US" sz="1700" dirty="0" err="1">
                <a:solidFill>
                  <a:schemeClr val="tx2"/>
                </a:solidFill>
              </a:rPr>
              <a:t>typu</a:t>
            </a:r>
            <a:r>
              <a:rPr lang="en-US" sz="1700" dirty="0">
                <a:solidFill>
                  <a:schemeClr val="tx2"/>
                </a:solidFill>
              </a:rPr>
              <a:t> bool (</a:t>
            </a:r>
            <a:r>
              <a:rPr lang="en-US" sz="1700" dirty="0" err="1">
                <a:solidFill>
                  <a:schemeClr val="tx2"/>
                </a:solidFill>
              </a:rPr>
              <a:t>wartości</a:t>
            </a:r>
            <a:r>
              <a:rPr lang="en-US" sz="1700" dirty="0">
                <a:solidFill>
                  <a:schemeClr val="tx2"/>
                </a:solidFill>
              </a:rPr>
              <a:t> </a:t>
            </a:r>
            <a:r>
              <a:rPr lang="en-US" sz="1700" dirty="0" err="1">
                <a:solidFill>
                  <a:schemeClr val="tx2"/>
                </a:solidFill>
              </a:rPr>
              <a:t>logiczne</a:t>
            </a:r>
            <a:r>
              <a:rPr lang="en-US" sz="1700" dirty="0">
                <a:solidFill>
                  <a:schemeClr val="tx2"/>
                </a:solidFill>
              </a:rPr>
              <a:t>)</a:t>
            </a:r>
          </a:p>
          <a:p>
            <a:pPr>
              <a:lnSpc>
                <a:spcPct val="90000"/>
              </a:lnSpc>
              <a:spcAft>
                <a:spcPts val="600"/>
              </a:spcAft>
            </a:pPr>
            <a:r>
              <a:rPr lang="en-US" sz="1700" dirty="0">
                <a:solidFill>
                  <a:schemeClr val="tx2"/>
                </a:solidFill>
              </a:rPr>
              <a:t>bool </a:t>
            </a:r>
            <a:r>
              <a:rPr lang="en-US" sz="1700" dirty="0" err="1">
                <a:solidFill>
                  <a:schemeClr val="tx2"/>
                </a:solidFill>
              </a:rPr>
              <a:t>isAdult</a:t>
            </a:r>
            <a:r>
              <a:rPr lang="en-US" sz="1700" dirty="0">
                <a:solidFill>
                  <a:schemeClr val="tx2"/>
                </a:solidFill>
              </a:rPr>
              <a:t> = true;</a:t>
            </a:r>
          </a:p>
          <a:p>
            <a:pPr>
              <a:lnSpc>
                <a:spcPct val="90000"/>
              </a:lnSpc>
              <a:spcAft>
                <a:spcPts val="600"/>
              </a:spcAft>
            </a:pPr>
            <a:endParaRPr lang="en-US" sz="1700" dirty="0">
              <a:solidFill>
                <a:schemeClr val="tx2"/>
              </a:solidFill>
            </a:endParaRPr>
          </a:p>
          <a:p>
            <a:pPr>
              <a:lnSpc>
                <a:spcPct val="90000"/>
              </a:lnSpc>
              <a:spcAft>
                <a:spcPts val="600"/>
              </a:spcAft>
            </a:pPr>
            <a:r>
              <a:rPr lang="en-US" sz="1700" dirty="0">
                <a:solidFill>
                  <a:schemeClr val="tx2"/>
                </a:solidFill>
              </a:rPr>
              <a:t>// </a:t>
            </a:r>
            <a:r>
              <a:rPr lang="en-US" sz="1700" dirty="0" err="1">
                <a:solidFill>
                  <a:schemeClr val="tx2"/>
                </a:solidFill>
              </a:rPr>
              <a:t>Deklaracja</a:t>
            </a:r>
            <a:r>
              <a:rPr lang="en-US" sz="1700" dirty="0">
                <a:solidFill>
                  <a:schemeClr val="tx2"/>
                </a:solidFill>
              </a:rPr>
              <a:t> </a:t>
            </a:r>
            <a:r>
              <a:rPr lang="en-US" sz="1700" dirty="0" err="1">
                <a:solidFill>
                  <a:schemeClr val="tx2"/>
                </a:solidFill>
              </a:rPr>
              <a:t>zmiennej</a:t>
            </a:r>
            <a:r>
              <a:rPr lang="en-US" sz="1700" dirty="0">
                <a:solidFill>
                  <a:schemeClr val="tx2"/>
                </a:solidFill>
              </a:rPr>
              <a:t> </a:t>
            </a:r>
            <a:r>
              <a:rPr lang="en-US" sz="1700" dirty="0" err="1">
                <a:solidFill>
                  <a:schemeClr val="tx2"/>
                </a:solidFill>
              </a:rPr>
              <a:t>typu</a:t>
            </a:r>
            <a:r>
              <a:rPr lang="en-US" sz="1700" dirty="0">
                <a:solidFill>
                  <a:schemeClr val="tx2"/>
                </a:solidFill>
              </a:rPr>
              <a:t> char (</a:t>
            </a:r>
            <a:r>
              <a:rPr lang="en-US" sz="1700" dirty="0" err="1">
                <a:solidFill>
                  <a:schemeClr val="tx2"/>
                </a:solidFill>
              </a:rPr>
              <a:t>pojedynczy</a:t>
            </a:r>
            <a:r>
              <a:rPr lang="en-US" sz="1700" dirty="0">
                <a:solidFill>
                  <a:schemeClr val="tx2"/>
                </a:solidFill>
              </a:rPr>
              <a:t> </a:t>
            </a:r>
            <a:r>
              <a:rPr lang="en-US" sz="1700" dirty="0" err="1">
                <a:solidFill>
                  <a:schemeClr val="tx2"/>
                </a:solidFill>
              </a:rPr>
              <a:t>znak</a:t>
            </a:r>
            <a:r>
              <a:rPr lang="en-US" sz="1700" dirty="0">
                <a:solidFill>
                  <a:schemeClr val="tx2"/>
                </a:solidFill>
              </a:rPr>
              <a:t>)</a:t>
            </a:r>
          </a:p>
          <a:p>
            <a:pPr>
              <a:lnSpc>
                <a:spcPct val="90000"/>
              </a:lnSpc>
              <a:spcAft>
                <a:spcPts val="600"/>
              </a:spcAft>
            </a:pPr>
            <a:r>
              <a:rPr lang="en-US" sz="1700" dirty="0">
                <a:solidFill>
                  <a:schemeClr val="tx2"/>
                </a:solidFill>
              </a:rPr>
              <a:t>char grade = 'A';</a:t>
            </a:r>
          </a:p>
        </p:txBody>
      </p:sp>
    </p:spTree>
    <p:extLst>
      <p:ext uri="{BB962C8B-B14F-4D97-AF65-F5344CB8AC3E}">
        <p14:creationId xmlns:p14="http://schemas.microsoft.com/office/powerpoint/2010/main" val="93526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5" name="Freeform: Shape 14">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ytuł 1">
            <a:extLst>
              <a:ext uri="{FF2B5EF4-FFF2-40B4-BE49-F238E27FC236}">
                <a16:creationId xmlns:a16="http://schemas.microsoft.com/office/drawing/2014/main" id="{8632A083-A5D0-5266-785D-C02EA9A43DE9}"/>
              </a:ext>
            </a:extLst>
          </p:cNvPr>
          <p:cNvSpPr>
            <a:spLocks noGrp="1"/>
          </p:cNvSpPr>
          <p:nvPr>
            <p:ph type="title"/>
          </p:nvPr>
        </p:nvSpPr>
        <p:spPr>
          <a:xfrm>
            <a:off x="640080" y="1243013"/>
            <a:ext cx="3855720" cy="4371974"/>
          </a:xfrm>
        </p:spPr>
        <p:txBody>
          <a:bodyPr vert="horz" lIns="91440" tIns="45720" rIns="91440" bIns="45720" rtlCol="0" anchor="ctr">
            <a:normAutofit/>
          </a:bodyPr>
          <a:lstStyle/>
          <a:p>
            <a:r>
              <a:rPr lang="en-US" sz="3600" kern="1200">
                <a:solidFill>
                  <a:schemeClr val="tx2"/>
                </a:solidFill>
                <a:latin typeface="+mj-lt"/>
                <a:ea typeface="+mj-ea"/>
                <a:cs typeface="+mj-cs"/>
              </a:rPr>
              <a:t>Podstawy języka C# - operatory</a:t>
            </a:r>
          </a:p>
        </p:txBody>
      </p:sp>
      <p:sp>
        <p:nvSpPr>
          <p:cNvPr id="5" name="pole tekstowe 4">
            <a:extLst>
              <a:ext uri="{FF2B5EF4-FFF2-40B4-BE49-F238E27FC236}">
                <a16:creationId xmlns:a16="http://schemas.microsoft.com/office/drawing/2014/main" id="{1109CD3C-A00E-E14E-8C07-7809BADEF8BB}"/>
              </a:ext>
            </a:extLst>
          </p:cNvPr>
          <p:cNvSpPr txBox="1"/>
          <p:nvPr/>
        </p:nvSpPr>
        <p:spPr>
          <a:xfrm>
            <a:off x="6172200" y="804672"/>
            <a:ext cx="5221224" cy="5230368"/>
          </a:xfrm>
          <a:prstGeom prst="rect">
            <a:avLst/>
          </a:prstGeom>
        </p:spPr>
        <p:txBody>
          <a:bodyPr vert="horz" lIns="91440" tIns="45720" rIns="91440" bIns="45720" rtlCol="0" anchor="ctr">
            <a:normAutofit/>
          </a:bodyPr>
          <a:lstStyle/>
          <a:p>
            <a:pPr>
              <a:lnSpc>
                <a:spcPct val="90000"/>
              </a:lnSpc>
              <a:spcAft>
                <a:spcPts val="600"/>
              </a:spcAft>
            </a:pPr>
            <a:r>
              <a:rPr lang="en-US" dirty="0">
                <a:solidFill>
                  <a:schemeClr val="tx2"/>
                </a:solidFill>
              </a:rPr>
              <a:t>// Operatory </a:t>
            </a:r>
            <a:r>
              <a:rPr lang="en-US" dirty="0" err="1">
                <a:solidFill>
                  <a:schemeClr val="tx2"/>
                </a:solidFill>
              </a:rPr>
              <a:t>arytmetyczne</a:t>
            </a:r>
            <a:endParaRPr lang="en-US" dirty="0">
              <a:solidFill>
                <a:schemeClr val="tx2"/>
              </a:solidFill>
            </a:endParaRPr>
          </a:p>
          <a:p>
            <a:pPr>
              <a:lnSpc>
                <a:spcPct val="90000"/>
              </a:lnSpc>
              <a:spcAft>
                <a:spcPts val="600"/>
              </a:spcAft>
            </a:pPr>
            <a:r>
              <a:rPr lang="en-US" dirty="0">
                <a:solidFill>
                  <a:schemeClr val="tx2"/>
                </a:solidFill>
              </a:rPr>
              <a:t>int sum = 10 + 5; // </a:t>
            </a:r>
            <a:r>
              <a:rPr lang="en-US" dirty="0" err="1">
                <a:solidFill>
                  <a:schemeClr val="tx2"/>
                </a:solidFill>
              </a:rPr>
              <a:t>Dodawanie</a:t>
            </a:r>
            <a:endParaRPr lang="en-US" dirty="0">
              <a:solidFill>
                <a:schemeClr val="tx2"/>
              </a:solidFill>
            </a:endParaRPr>
          </a:p>
          <a:p>
            <a:pPr>
              <a:lnSpc>
                <a:spcPct val="90000"/>
              </a:lnSpc>
              <a:spcAft>
                <a:spcPts val="600"/>
              </a:spcAft>
            </a:pPr>
            <a:r>
              <a:rPr lang="en-US" dirty="0">
                <a:solidFill>
                  <a:schemeClr val="tx2"/>
                </a:solidFill>
              </a:rPr>
              <a:t>int difference = 10 - 5; // </a:t>
            </a:r>
            <a:r>
              <a:rPr lang="en-US" dirty="0" err="1">
                <a:solidFill>
                  <a:schemeClr val="tx2"/>
                </a:solidFill>
              </a:rPr>
              <a:t>Odejmowanie</a:t>
            </a:r>
            <a:endParaRPr lang="en-US" dirty="0">
              <a:solidFill>
                <a:schemeClr val="tx2"/>
              </a:solidFill>
            </a:endParaRPr>
          </a:p>
          <a:p>
            <a:pPr>
              <a:lnSpc>
                <a:spcPct val="90000"/>
              </a:lnSpc>
              <a:spcAft>
                <a:spcPts val="600"/>
              </a:spcAft>
            </a:pPr>
            <a:r>
              <a:rPr lang="en-US" dirty="0">
                <a:solidFill>
                  <a:schemeClr val="tx2"/>
                </a:solidFill>
              </a:rPr>
              <a:t>int product = 10 * 5; // </a:t>
            </a:r>
            <a:r>
              <a:rPr lang="en-US" dirty="0" err="1">
                <a:solidFill>
                  <a:schemeClr val="tx2"/>
                </a:solidFill>
              </a:rPr>
              <a:t>Mnożenie</a:t>
            </a:r>
            <a:endParaRPr lang="en-US" dirty="0">
              <a:solidFill>
                <a:schemeClr val="tx2"/>
              </a:solidFill>
            </a:endParaRPr>
          </a:p>
          <a:p>
            <a:pPr>
              <a:lnSpc>
                <a:spcPct val="90000"/>
              </a:lnSpc>
              <a:spcAft>
                <a:spcPts val="600"/>
              </a:spcAft>
            </a:pPr>
            <a:r>
              <a:rPr lang="en-US" dirty="0">
                <a:solidFill>
                  <a:schemeClr val="tx2"/>
                </a:solidFill>
              </a:rPr>
              <a:t>int quotient = 10 / 5; // </a:t>
            </a:r>
            <a:r>
              <a:rPr lang="en-US" dirty="0" err="1">
                <a:solidFill>
                  <a:schemeClr val="tx2"/>
                </a:solidFill>
              </a:rPr>
              <a:t>Dzielenie</a:t>
            </a:r>
            <a:endParaRPr lang="en-US" dirty="0">
              <a:solidFill>
                <a:schemeClr val="tx2"/>
              </a:solidFill>
            </a:endParaRPr>
          </a:p>
          <a:p>
            <a:pPr>
              <a:lnSpc>
                <a:spcPct val="90000"/>
              </a:lnSpc>
              <a:spcAft>
                <a:spcPts val="600"/>
              </a:spcAft>
            </a:pPr>
            <a:r>
              <a:rPr lang="en-US" dirty="0">
                <a:solidFill>
                  <a:schemeClr val="tx2"/>
                </a:solidFill>
              </a:rPr>
              <a:t>int remainder = 10 % 5; // </a:t>
            </a:r>
            <a:r>
              <a:rPr lang="en-US" dirty="0" err="1">
                <a:solidFill>
                  <a:schemeClr val="tx2"/>
                </a:solidFill>
              </a:rPr>
              <a:t>Reszta</a:t>
            </a:r>
            <a:r>
              <a:rPr lang="en-US" dirty="0">
                <a:solidFill>
                  <a:schemeClr val="tx2"/>
                </a:solidFill>
              </a:rPr>
              <a:t> z </a:t>
            </a:r>
            <a:r>
              <a:rPr lang="en-US" dirty="0" err="1">
                <a:solidFill>
                  <a:schemeClr val="tx2"/>
                </a:solidFill>
              </a:rPr>
              <a:t>dzielenia</a:t>
            </a:r>
            <a:endParaRPr lang="en-US"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p:txBody>
      </p:sp>
    </p:spTree>
    <p:extLst>
      <p:ext uri="{BB962C8B-B14F-4D97-AF65-F5344CB8AC3E}">
        <p14:creationId xmlns:p14="http://schemas.microsoft.com/office/powerpoint/2010/main" val="1667380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0BE250-E1AF-0ECF-7970-7715DA88D92C}"/>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5" name="Freeform: Shape 14">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ytuł 1">
            <a:extLst>
              <a:ext uri="{FF2B5EF4-FFF2-40B4-BE49-F238E27FC236}">
                <a16:creationId xmlns:a16="http://schemas.microsoft.com/office/drawing/2014/main" id="{14C1B5DD-3B3A-B6FF-55CB-CC34B2F99FAA}"/>
              </a:ext>
            </a:extLst>
          </p:cNvPr>
          <p:cNvSpPr>
            <a:spLocks noGrp="1"/>
          </p:cNvSpPr>
          <p:nvPr>
            <p:ph type="title"/>
          </p:nvPr>
        </p:nvSpPr>
        <p:spPr>
          <a:xfrm>
            <a:off x="640080" y="1243013"/>
            <a:ext cx="3855720" cy="4371974"/>
          </a:xfrm>
        </p:spPr>
        <p:txBody>
          <a:bodyPr vert="horz" lIns="91440" tIns="45720" rIns="91440" bIns="45720" rtlCol="0" anchor="ctr">
            <a:normAutofit/>
          </a:bodyPr>
          <a:lstStyle/>
          <a:p>
            <a:r>
              <a:rPr lang="en-US" sz="3600" kern="1200" dirty="0" err="1">
                <a:solidFill>
                  <a:schemeClr val="tx2"/>
                </a:solidFill>
                <a:latin typeface="+mj-lt"/>
                <a:ea typeface="+mj-ea"/>
                <a:cs typeface="+mj-cs"/>
              </a:rPr>
              <a:t>Podstawy</a:t>
            </a:r>
            <a:r>
              <a:rPr lang="en-US" sz="3600" kern="1200" dirty="0">
                <a:solidFill>
                  <a:schemeClr val="tx2"/>
                </a:solidFill>
                <a:latin typeface="+mj-lt"/>
                <a:ea typeface="+mj-ea"/>
                <a:cs typeface="+mj-cs"/>
              </a:rPr>
              <a:t> </a:t>
            </a:r>
            <a:r>
              <a:rPr lang="en-US" sz="3600" kern="1200" dirty="0" err="1">
                <a:solidFill>
                  <a:schemeClr val="tx2"/>
                </a:solidFill>
                <a:latin typeface="+mj-lt"/>
                <a:ea typeface="+mj-ea"/>
                <a:cs typeface="+mj-cs"/>
              </a:rPr>
              <a:t>języka</a:t>
            </a:r>
            <a:r>
              <a:rPr lang="en-US" sz="3600" kern="1200" dirty="0">
                <a:solidFill>
                  <a:schemeClr val="tx2"/>
                </a:solidFill>
                <a:latin typeface="+mj-lt"/>
                <a:ea typeface="+mj-ea"/>
                <a:cs typeface="+mj-cs"/>
              </a:rPr>
              <a:t> C# - operatory</a:t>
            </a:r>
          </a:p>
        </p:txBody>
      </p:sp>
      <p:sp>
        <p:nvSpPr>
          <p:cNvPr id="5" name="pole tekstowe 4">
            <a:extLst>
              <a:ext uri="{FF2B5EF4-FFF2-40B4-BE49-F238E27FC236}">
                <a16:creationId xmlns:a16="http://schemas.microsoft.com/office/drawing/2014/main" id="{C80CA541-057F-4413-0753-A4943D3FD39F}"/>
              </a:ext>
            </a:extLst>
          </p:cNvPr>
          <p:cNvSpPr txBox="1"/>
          <p:nvPr/>
        </p:nvSpPr>
        <p:spPr>
          <a:xfrm>
            <a:off x="6172200" y="804672"/>
            <a:ext cx="5221224" cy="52303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a:solidFill>
                <a:schemeClr val="tx2"/>
              </a:solidFill>
            </a:endParaRPr>
          </a:p>
          <a:p>
            <a:pPr indent="-228600">
              <a:lnSpc>
                <a:spcPct val="90000"/>
              </a:lnSpc>
              <a:spcAft>
                <a:spcPts val="600"/>
              </a:spcAft>
              <a:buFont typeface="Arial" panose="020B0604020202020204" pitchFamily="34" charset="0"/>
              <a:buChar char="•"/>
            </a:pPr>
            <a:r>
              <a:rPr lang="en-US">
                <a:solidFill>
                  <a:schemeClr val="tx2"/>
                </a:solidFill>
              </a:rPr>
              <a:t>// Operatory porównania</a:t>
            </a:r>
          </a:p>
          <a:p>
            <a:pPr indent="-228600">
              <a:lnSpc>
                <a:spcPct val="90000"/>
              </a:lnSpc>
              <a:spcAft>
                <a:spcPts val="600"/>
              </a:spcAft>
              <a:buFont typeface="Arial" panose="020B0604020202020204" pitchFamily="34" charset="0"/>
              <a:buChar char="•"/>
            </a:pPr>
            <a:r>
              <a:rPr lang="en-US">
                <a:solidFill>
                  <a:schemeClr val="tx2"/>
                </a:solidFill>
              </a:rPr>
              <a:t>bool isEqual = (10 == 5); // Równość</a:t>
            </a:r>
          </a:p>
          <a:p>
            <a:pPr indent="-228600">
              <a:lnSpc>
                <a:spcPct val="90000"/>
              </a:lnSpc>
              <a:spcAft>
                <a:spcPts val="600"/>
              </a:spcAft>
              <a:buFont typeface="Arial" panose="020B0604020202020204" pitchFamily="34" charset="0"/>
              <a:buChar char="•"/>
            </a:pPr>
            <a:r>
              <a:rPr lang="en-US">
                <a:solidFill>
                  <a:schemeClr val="tx2"/>
                </a:solidFill>
              </a:rPr>
              <a:t>bool isNotEqual = (10 != 5); // Nierówność</a:t>
            </a:r>
          </a:p>
          <a:p>
            <a:pPr indent="-228600">
              <a:lnSpc>
                <a:spcPct val="90000"/>
              </a:lnSpc>
              <a:spcAft>
                <a:spcPts val="600"/>
              </a:spcAft>
              <a:buFont typeface="Arial" panose="020B0604020202020204" pitchFamily="34" charset="0"/>
              <a:buChar char="•"/>
            </a:pPr>
            <a:r>
              <a:rPr lang="en-US">
                <a:solidFill>
                  <a:schemeClr val="tx2"/>
                </a:solidFill>
              </a:rPr>
              <a:t>bool isGreaterThan = (10 &gt; 5); // Większe niż</a:t>
            </a:r>
          </a:p>
          <a:p>
            <a:pPr indent="-228600">
              <a:lnSpc>
                <a:spcPct val="90000"/>
              </a:lnSpc>
              <a:spcAft>
                <a:spcPts val="600"/>
              </a:spcAft>
              <a:buFont typeface="Arial" panose="020B0604020202020204" pitchFamily="34" charset="0"/>
              <a:buChar char="•"/>
            </a:pPr>
            <a:r>
              <a:rPr lang="en-US">
                <a:solidFill>
                  <a:schemeClr val="tx2"/>
                </a:solidFill>
              </a:rPr>
              <a:t>bool isLessThan = (10 &lt; 5); // Mniejsze niż</a:t>
            </a:r>
          </a:p>
          <a:p>
            <a:pPr indent="-228600">
              <a:lnSpc>
                <a:spcPct val="90000"/>
              </a:lnSpc>
              <a:spcAft>
                <a:spcPts val="600"/>
              </a:spcAft>
              <a:buFont typeface="Arial" panose="020B0604020202020204" pitchFamily="34" charset="0"/>
              <a:buChar char="•"/>
            </a:pPr>
            <a:r>
              <a:rPr lang="en-US">
                <a:solidFill>
                  <a:schemeClr val="tx2"/>
                </a:solidFill>
              </a:rPr>
              <a:t>bool isGreaterOrEqual = (10 &gt;= 5); // Większe lub równe</a:t>
            </a:r>
          </a:p>
          <a:p>
            <a:pPr indent="-228600">
              <a:lnSpc>
                <a:spcPct val="90000"/>
              </a:lnSpc>
              <a:spcAft>
                <a:spcPts val="600"/>
              </a:spcAft>
              <a:buFont typeface="Arial" panose="020B0604020202020204" pitchFamily="34" charset="0"/>
              <a:buChar char="•"/>
            </a:pPr>
            <a:r>
              <a:rPr lang="en-US">
                <a:solidFill>
                  <a:schemeClr val="tx2"/>
                </a:solidFill>
              </a:rPr>
              <a:t>bool isLessOrEqual = (10 &lt;= 5); // Mniejsze lub równe</a:t>
            </a:r>
          </a:p>
          <a:p>
            <a:pPr indent="-228600">
              <a:lnSpc>
                <a:spcPct val="90000"/>
              </a:lnSpc>
              <a:spcAft>
                <a:spcPts val="600"/>
              </a:spcAft>
              <a:buFont typeface="Arial" panose="020B0604020202020204" pitchFamily="34" charset="0"/>
              <a:buChar char="•"/>
            </a:pPr>
            <a:endParaRPr lang="en-US">
              <a:solidFill>
                <a:schemeClr val="tx2"/>
              </a:solidFill>
            </a:endParaRPr>
          </a:p>
        </p:txBody>
      </p:sp>
    </p:spTree>
    <p:extLst>
      <p:ext uri="{BB962C8B-B14F-4D97-AF65-F5344CB8AC3E}">
        <p14:creationId xmlns:p14="http://schemas.microsoft.com/office/powerpoint/2010/main" val="3238928646"/>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TotalTime>
  <Words>3374</Words>
  <Application>Microsoft Macintosh PowerPoint</Application>
  <PresentationFormat>Panoramiczny</PresentationFormat>
  <Paragraphs>489</Paragraphs>
  <Slides>44</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44</vt:i4>
      </vt:variant>
    </vt:vector>
  </HeadingPairs>
  <TitlesOfParts>
    <vt:vector size="49" baseType="lpstr">
      <vt:lpstr>Aptos</vt:lpstr>
      <vt:lpstr>Aptos Display</vt:lpstr>
      <vt:lpstr>Arial</vt:lpstr>
      <vt:lpstr>Söhne</vt:lpstr>
      <vt:lpstr>Motyw pakietu Office</vt:lpstr>
      <vt:lpstr>Warsztaty C#</vt:lpstr>
      <vt:lpstr>Podstawy – wyświetlanie tekstu</vt:lpstr>
      <vt:lpstr>Podstawy – Odczytywanie wejścia użytkownika</vt:lpstr>
      <vt:lpstr>Podstawy – Konwersja typów i proste obliczenia</vt:lpstr>
      <vt:lpstr>Podstawy – Użycie instrukcji warunkowej</vt:lpstr>
      <vt:lpstr>Podstawy – Pętla i tablice</vt:lpstr>
      <vt:lpstr>Podstawy języka C# - zmienne i typy danych</vt:lpstr>
      <vt:lpstr>Podstawy języka C# - operatory</vt:lpstr>
      <vt:lpstr>Podstawy języka C# - operatory</vt:lpstr>
      <vt:lpstr>Podstawy języka C# - operatory</vt:lpstr>
      <vt:lpstr>Podstawy języka C# - Użycie zmiennych i operatorów w praktyce: </vt:lpstr>
      <vt:lpstr>Podstawy języka C# - Użycie zmiennych i operatorów w praktyce: </vt:lpstr>
      <vt:lpstr>Podstawy języka C# - Użycie zmiennych i operatorów w praktyce: </vt:lpstr>
      <vt:lpstr>Zadanie</vt:lpstr>
      <vt:lpstr>Podstawy języka C# - Użycie zmiennych i operatorów w praktyce: </vt:lpstr>
      <vt:lpstr>Podstawy języka C# - Użycie zmiennych i operatorów w praktyce: </vt:lpstr>
      <vt:lpstr>Podstawy języka C# - Użycie zmiennych i operatorów w praktyce: </vt:lpstr>
      <vt:lpstr>Podstawy języka C# - Struktury sterujące: instrukcje warunkowe (if, switch), pętle (for, while, do-while).</vt:lpstr>
      <vt:lpstr>Podstawy języka C# - Struktury sterujące: instrukcje warunkowe (if, switch), pętle (for, while, do-while).</vt:lpstr>
      <vt:lpstr>Podstawy języka C# - Struktury sterujące: instrukcje warunkowe (if, switch), pętle (for, while, do-while).</vt:lpstr>
      <vt:lpstr>Podstawy języka C# - Struktury sterujące: instrukcje warunkowe (if, switch), pętle (for, while, do-while).</vt:lpstr>
      <vt:lpstr>Podstawy języka C# - Struktury sterujące: instrukcje warunkowe (if, switch), pętle (for, while, do-while).</vt:lpstr>
      <vt:lpstr>Podstawy języka C# - Metody: definicja, parametry, wartość zwracana.</vt:lpstr>
      <vt:lpstr>Podstawy języka C# - Metody: definicja, parametry, wartość zwracana.</vt:lpstr>
      <vt:lpstr>Podstawy języka C# - Metody: definicja, parametry, wartość zwracana.</vt:lpstr>
      <vt:lpstr>Podstawy języka C# - Metody: definicja, parametry, wartość zwracana.</vt:lpstr>
      <vt:lpstr>Podstawy języka C# - Metody: definicja, parametry, wartość zwracana.</vt:lpstr>
      <vt:lpstr>Podstawy języka C# - Metody: definicja, parametry, wartość zwracana.</vt:lpstr>
      <vt:lpstr>Podstawy języka C# - Metody: definicja, parametry, wartość zwracana.</vt:lpstr>
      <vt:lpstr>Zadanie</vt:lpstr>
      <vt:lpstr>Zadanie - rozwiazanie</vt:lpstr>
      <vt:lpstr>Prezentacja programu PowerPoint</vt:lpstr>
      <vt:lpstr>Praca z klasami i obiektami: Definicja klasy, tworzenie obiektów.</vt:lpstr>
      <vt:lpstr>Praca z klasami i obiektami: Definicja klasy, tworzenie obiektów.</vt:lpstr>
      <vt:lpstr>Prezentacja programu PowerPoint</vt:lpstr>
      <vt:lpstr>Prezentacja programu PowerPoint</vt:lpstr>
      <vt:lpstr>Praca z klasami i obiektami: Definicja klasy, tworzenie obiektów.</vt:lpstr>
      <vt:lpstr>Praca z klasami i obiektami: Definicja klasy, tworzenie obiektów.</vt:lpstr>
      <vt:lpstr>Zadanie</vt:lpstr>
      <vt:lpstr>Kolekcje i struktury danych: Tablice</vt:lpstr>
      <vt:lpstr>Kolekcje i struktury danych: Listy</vt:lpstr>
      <vt:lpstr>Kolekcje i struktury danych: Słowniki</vt:lpstr>
      <vt:lpstr>Kolekcje i struktury danych: Słowniki</vt:lpstr>
      <vt:lpstr>Zadanie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Jakub Gajda</dc:creator>
  <cp:lastModifiedBy>Jakub Gajda</cp:lastModifiedBy>
  <cp:revision>1</cp:revision>
  <dcterms:created xsi:type="dcterms:W3CDTF">2024-03-01T09:38:50Z</dcterms:created>
  <dcterms:modified xsi:type="dcterms:W3CDTF">2024-03-01T10:52:22Z</dcterms:modified>
</cp:coreProperties>
</file>