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22"/>
        <p:guide pos="2184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iDbyYGrswtg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ajdipajti/wg-routeros-networ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914400" y="2130427"/>
            <a:ext cx="10363199" cy="976756"/>
          </a:xfrm>
        </p:spPr>
        <p:txBody>
          <a:bodyPr/>
          <a:lstStyle/>
          <a:p>
            <a:pPr algn="l">
              <a:defRPr/>
            </a:pPr>
            <a:r>
              <a:rPr lang="hu-HU"/>
              <a:t>Wireguard és RouterOS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671591" y="3007680"/>
            <a:ext cx="9448799" cy="268882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algn="l">
              <a:defRPr/>
            </a:pPr>
            <a:r>
              <a:rPr lang="hu-HU" sz="2600"/>
              <a:t>Gajdos Tamás</a:t>
            </a:r>
            <a:endParaRPr lang="hu-HU" sz="2600"/>
          </a:p>
          <a:p>
            <a:pPr algn="l">
              <a:defRPr/>
            </a:pPr>
            <a:r>
              <a:rPr lang="hu-HU" sz="2600"/>
              <a:t>whoami:</a:t>
            </a:r>
            <a:endParaRPr lang="hu-HU" sz="2600"/>
          </a:p>
          <a:p>
            <a:pPr algn="l">
              <a:defRPr/>
            </a:pPr>
            <a:r>
              <a:rPr lang="hu-HU" sz="2600"/>
              <a:t>2010: OpenWRT (TL-WR[7,8,9]4[0,1] eszközök)</a:t>
            </a:r>
            <a:endParaRPr lang="hu-HU" sz="2600"/>
          </a:p>
          <a:p>
            <a:pPr algn="l">
              <a:defRPr/>
            </a:pPr>
            <a:r>
              <a:rPr lang="hu-HU" sz="2600"/>
              <a:t>2020: Wireguard (előtte OpenVPN)</a:t>
            </a:r>
            <a:endParaRPr lang="hu-HU" sz="2600"/>
          </a:p>
          <a:p>
            <a:pPr algn="l">
              <a:defRPr/>
            </a:pPr>
            <a:r>
              <a:rPr lang="hu-HU" sz="2600"/>
              <a:t>2022: Szabadszoftver Konferencia előadás Wireguard témában</a:t>
            </a:r>
            <a:endParaRPr lang="en-US" sz="2600"/>
          </a:p>
          <a:p>
            <a:pPr algn="l">
              <a:defRPr/>
            </a:pPr>
            <a:r>
              <a:rPr lang="hu-HU" sz="2600"/>
              <a:t>2022: Mikrotik (MTCNA, MTCRE, MTCEWE, ?)</a:t>
            </a:r>
            <a:endParaRPr lang="hu-HU"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711274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Hálózat</a:t>
            </a:r>
            <a:endParaRPr/>
          </a:p>
        </p:txBody>
      </p:sp>
      <p:sp>
        <p:nvSpPr>
          <p:cNvPr id="1590726321" name=""/>
          <p:cNvSpPr/>
          <p:nvPr/>
        </p:nvSpPr>
        <p:spPr bwMode="auto">
          <a:xfrm flipH="0" flipV="0">
            <a:off x="1027427" y="1997475"/>
            <a:ext cx="1646067" cy="2672548"/>
          </a:xfrm>
          <a:prstGeom prst="rect">
            <a:avLst/>
          </a:prstGeom>
          <a:solidFill>
            <a:schemeClr val="accent3">
              <a:lumMod val="75000"/>
              <a:alpha val="99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Céges hálózat</a:t>
            </a:r>
            <a:endParaRPr/>
          </a:p>
        </p:txBody>
      </p:sp>
      <p:sp>
        <p:nvSpPr>
          <p:cNvPr id="108314022" name=""/>
          <p:cNvSpPr/>
          <p:nvPr/>
        </p:nvSpPr>
        <p:spPr bwMode="auto">
          <a:xfrm flipH="0" flipV="0">
            <a:off x="9008082" y="2089951"/>
            <a:ext cx="980242" cy="860024"/>
          </a:xfrm>
          <a:prstGeom prst="rect">
            <a:avLst/>
          </a:prstGeom>
          <a:solidFill>
            <a:schemeClr val="accent1">
              <a:lumMod val="20000"/>
              <a:lumOff val="80000"/>
              <a:alpha val="99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2312639" name=""/>
          <p:cNvSpPr/>
          <p:nvPr/>
        </p:nvSpPr>
        <p:spPr bwMode="auto">
          <a:xfrm flipH="0" flipV="0">
            <a:off x="5148123" y="758300"/>
            <a:ext cx="1895752" cy="915509"/>
          </a:xfrm>
          <a:prstGeom prst="cube">
            <a:avLst>
              <a:gd name="adj" fmla="val 25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internet</a:t>
            </a:r>
            <a:endParaRPr/>
          </a:p>
        </p:txBody>
      </p:sp>
      <p:sp>
        <p:nvSpPr>
          <p:cNvPr id="1731656038" name=""/>
          <p:cNvSpPr/>
          <p:nvPr/>
        </p:nvSpPr>
        <p:spPr bwMode="auto">
          <a:xfrm flipH="0" flipV="0">
            <a:off x="5984125" y="624210"/>
            <a:ext cx="203446" cy="268179"/>
          </a:xfrm>
          <a:prstGeom prst="flowChartMagneticDisk">
            <a:avLst/>
          </a:prstGeom>
          <a:solidFill>
            <a:srgbClr val="FF0000"/>
          </a:solidFill>
          <a:ln w="25400" cap="flat" cmpd="sng" algn="ctr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6250836" name=""/>
          <p:cNvSpPr txBox="1"/>
          <p:nvPr/>
        </p:nvSpPr>
        <p:spPr bwMode="auto">
          <a:xfrm flipH="0" flipV="0">
            <a:off x="6926520" y="6445779"/>
            <a:ext cx="510709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u="sng">
                <a:hlinkClick r:id="rId2" tooltip="https://www.youtube.com/watch?v=iDbyYGrswtg"/>
              </a:rPr>
              <a:t>https://www.youtube.com/watch?v=iDbyYGrswtg</a:t>
            </a:r>
            <a:endParaRPr/>
          </a:p>
        </p:txBody>
      </p:sp>
      <p:cxnSp>
        <p:nvCxnSpPr>
          <p:cNvPr id="0" name=""/>
          <p:cNvCxnSpPr>
            <a:cxnSpLocks/>
            <a:endCxn id="108314022" idx="1"/>
          </p:cNvCxnSpPr>
          <p:nvPr/>
        </p:nvCxnSpPr>
        <p:spPr bwMode="auto">
          <a:xfrm rot="0" flipH="0" flipV="0">
            <a:off x="7001359" y="1498106"/>
            <a:ext cx="2006723" cy="102185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590726321" idx="0"/>
          </p:cNvCxnSpPr>
          <p:nvPr/>
        </p:nvCxnSpPr>
        <p:spPr bwMode="auto">
          <a:xfrm rot="16199969" flipH="0" flipV="0">
            <a:off x="3191358" y="-18495"/>
            <a:ext cx="675072" cy="335686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2156833" name=""/>
          <p:cNvSpPr/>
          <p:nvPr/>
        </p:nvSpPr>
        <p:spPr bwMode="auto">
          <a:xfrm flipH="0" flipV="0">
            <a:off x="2275849" y="1747791"/>
            <a:ext cx="6935679" cy="702815"/>
          </a:xfrm>
          <a:prstGeom prst="arc">
            <a:avLst>
              <a:gd name="adj1" fmla="val 10814566"/>
              <a:gd name="adj2" fmla="val 0"/>
            </a:avLst>
          </a:prstGeom>
          <a:ln w="38099" cap="flat" cmpd="sng" algn="ctr">
            <a:solidFill>
              <a:srgbClr val="FFFF00"/>
            </a:solidFill>
            <a:prstDash val="sysDash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75081134" name=""/>
          <p:cNvSpPr/>
          <p:nvPr/>
        </p:nvSpPr>
        <p:spPr bwMode="auto">
          <a:xfrm flipH="0" flipV="0">
            <a:off x="8989587" y="3160357"/>
            <a:ext cx="980242" cy="860024"/>
          </a:xfrm>
          <a:prstGeom prst="rect">
            <a:avLst/>
          </a:prstGeom>
          <a:solidFill>
            <a:schemeClr val="accent1">
              <a:lumMod val="20000"/>
              <a:lumOff val="80000"/>
              <a:alpha val="99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1808756" name=""/>
          <p:cNvSpPr/>
          <p:nvPr/>
        </p:nvSpPr>
        <p:spPr bwMode="auto">
          <a:xfrm flipH="0" flipV="0">
            <a:off x="8989587" y="4140600"/>
            <a:ext cx="980242" cy="860024"/>
          </a:xfrm>
          <a:prstGeom prst="rect">
            <a:avLst/>
          </a:prstGeom>
          <a:solidFill>
            <a:schemeClr val="accent1">
              <a:lumMod val="20000"/>
              <a:lumOff val="80000"/>
              <a:alpha val="99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118845" name=""/>
          <p:cNvSpPr/>
          <p:nvPr/>
        </p:nvSpPr>
        <p:spPr bwMode="auto">
          <a:xfrm flipH="0" flipV="0">
            <a:off x="8989587" y="5167081"/>
            <a:ext cx="980242" cy="860024"/>
          </a:xfrm>
          <a:prstGeom prst="rect">
            <a:avLst/>
          </a:prstGeom>
          <a:solidFill>
            <a:schemeClr val="accent1">
              <a:lumMod val="20000"/>
              <a:lumOff val="80000"/>
              <a:alpha val="99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7029101" y="1498106"/>
            <a:ext cx="1886504" cy="211769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7038349" y="1525849"/>
            <a:ext cx="1978980" cy="32366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endCxn id="1628118845" idx="1"/>
          </p:cNvCxnSpPr>
          <p:nvPr/>
        </p:nvCxnSpPr>
        <p:spPr bwMode="auto">
          <a:xfrm rot="5399978" flipH="0" flipV="1">
            <a:off x="5973722" y="2581228"/>
            <a:ext cx="4061996" cy="1969732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261151" name=""/>
          <p:cNvSpPr txBox="1"/>
          <p:nvPr/>
        </p:nvSpPr>
        <p:spPr bwMode="auto">
          <a:xfrm flipH="0" flipV="0">
            <a:off x="9590679" y="952499"/>
            <a:ext cx="136532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home office</a:t>
            </a:r>
            <a:endParaRPr/>
          </a:p>
        </p:txBody>
      </p:sp>
      <p:sp>
        <p:nvSpPr>
          <p:cNvPr id="879269840" name=""/>
          <p:cNvSpPr/>
          <p:nvPr/>
        </p:nvSpPr>
        <p:spPr bwMode="auto">
          <a:xfrm flipH="0" flipV="0">
            <a:off x="-3822924" y="2519963"/>
            <a:ext cx="12812511" cy="1414138"/>
          </a:xfrm>
          <a:prstGeom prst="arc">
            <a:avLst>
              <a:gd name="adj1" fmla="val 16200000"/>
              <a:gd name="adj2" fmla="val 0"/>
            </a:avLst>
          </a:prstGeom>
          <a:ln w="38099" cap="flat" cmpd="sng" algn="ctr">
            <a:solidFill>
              <a:srgbClr val="FFFF00"/>
            </a:solidFill>
            <a:prstDash val="sysDash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279804483" name=""/>
          <p:cNvSpPr/>
          <p:nvPr/>
        </p:nvSpPr>
        <p:spPr bwMode="auto">
          <a:xfrm flipH="0" flipV="0">
            <a:off x="-3822924" y="3566095"/>
            <a:ext cx="12812511" cy="1414138"/>
          </a:xfrm>
          <a:prstGeom prst="arc">
            <a:avLst>
              <a:gd name="adj1" fmla="val 16200000"/>
              <a:gd name="adj2" fmla="val 0"/>
            </a:avLst>
          </a:prstGeom>
          <a:ln w="38099" cap="flat" cmpd="sng" algn="ctr">
            <a:solidFill>
              <a:srgbClr val="FFFF00"/>
            </a:solidFill>
            <a:prstDash val="sysDash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52675054" name=""/>
          <p:cNvSpPr txBox="1"/>
          <p:nvPr/>
        </p:nvSpPr>
        <p:spPr bwMode="auto">
          <a:xfrm flipH="0" flipV="0">
            <a:off x="4661723" y="3837322"/>
            <a:ext cx="1187403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rgbClr val="FFFF00"/>
                </a:solidFill>
              </a:rPr>
              <a:t>wireguard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95622424" name=""/>
          <p:cNvSpPr txBox="1"/>
          <p:nvPr/>
        </p:nvSpPr>
        <p:spPr bwMode="auto">
          <a:xfrm flipH="0" flipV="0">
            <a:off x="4796722" y="2635137"/>
            <a:ext cx="1187403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rgbClr val="FFFF00"/>
                </a:solidFill>
              </a:rPr>
              <a:t>wireguard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96852489" name=""/>
          <p:cNvSpPr txBox="1"/>
          <p:nvPr/>
        </p:nvSpPr>
        <p:spPr bwMode="auto">
          <a:xfrm flipH="0" flipV="0">
            <a:off x="4908595" y="1747791"/>
            <a:ext cx="1187403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rgbClr val="FFFF00"/>
                </a:solidFill>
              </a:rPr>
              <a:t>wireguard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640442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VPN esetén két iskola létezik</a:t>
            </a:r>
            <a:endParaRPr/>
          </a:p>
        </p:txBody>
      </p:sp>
      <p:sp>
        <p:nvSpPr>
          <p:cNvPr id="2130218334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09598" y="1600200"/>
            <a:ext cx="10972800" cy="2450235"/>
          </a:xfrm>
        </p:spPr>
        <p:txBody>
          <a:bodyPr/>
          <a:lstStyle/>
          <a:p>
            <a:pPr marL="438080" indent="-438080">
              <a:buFont typeface="Arial"/>
              <a:buAutoNum type="arabicPeriod"/>
              <a:defRPr/>
            </a:pPr>
            <a:r>
              <a:rPr sz="2800"/>
              <a:t>Minden forgalom a céges gateway-en keresztül léphet csak ki az internetre (0.0.0.0 -&gt; vpn-tunnel -&gt; dgw)</a:t>
            </a:r>
            <a:endParaRPr sz="2800"/>
          </a:p>
          <a:p>
            <a:pPr marL="438080" indent="-438080">
              <a:buFont typeface="Arial"/>
              <a:buAutoNum type="arabicPeriod"/>
              <a:defRPr/>
            </a:pPr>
            <a:r>
              <a:rPr sz="2800"/>
              <a:t>Csak a céges forgalom menjen keresztül a vpn tunnelen, minden nem céges forgalom mehet az otthoni dgw-n keresztül (192.168.100.0/24 -&gt; vpn-tunnel; 0.0.0.0 -&gt; dgw)</a:t>
            </a:r>
            <a:endParaRPr sz="2800"/>
          </a:p>
        </p:txBody>
      </p:sp>
      <p:sp>
        <p:nvSpPr>
          <p:cNvPr id="1899864263" name=""/>
          <p:cNvSpPr txBox="1"/>
          <p:nvPr/>
        </p:nvSpPr>
        <p:spPr bwMode="auto">
          <a:xfrm flipH="0" flipV="0">
            <a:off x="877778" y="4393114"/>
            <a:ext cx="3318049" cy="8233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Problémák</a:t>
            </a:r>
            <a:r>
              <a:rPr sz="2400"/>
              <a:t>?</a:t>
            </a:r>
            <a:endParaRPr sz="2400"/>
          </a:p>
          <a:p>
            <a:pPr>
              <a:defRPr/>
            </a:pPr>
            <a:r>
              <a:rPr sz="2400"/>
              <a:t>Létezik-e jó megoldás?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811227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Wireguard és routing</a:t>
            </a:r>
            <a:endParaRPr/>
          </a:p>
        </p:txBody>
      </p:sp>
      <p:sp>
        <p:nvSpPr>
          <p:cNvPr id="1877617788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09598" y="1600200"/>
            <a:ext cx="10972800" cy="2783148"/>
          </a:xfrm>
        </p:spPr>
        <p:txBody>
          <a:bodyPr/>
          <a:lstStyle/>
          <a:p>
            <a:pPr>
              <a:defRPr/>
            </a:pPr>
            <a:r>
              <a:rPr sz="2600"/>
              <a:t>RouterOS -&gt; csak a wireguard hálózatra a tunnel interfész címe alapján jön létre a route szabály.</a:t>
            </a:r>
            <a:br>
              <a:rPr sz="2600"/>
            </a:br>
            <a:r>
              <a:rPr sz="2600"/>
              <a:t>Minden egyéb szabályt nekünk kell felvinni.</a:t>
            </a:r>
            <a:endParaRPr sz="2600"/>
          </a:p>
          <a:p>
            <a:pPr>
              <a:defRPr/>
            </a:pPr>
            <a:r>
              <a:rPr sz="2600"/>
              <a:t>Egyéb implementációk (OpenWRT, Linux, Windows, ...) -&gt; az a Peer-nél megadott AllowedIPs alapján jönnek létre a route szabályok, nekünk nem kell vele foglalkozni.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2522523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609598" y="274637"/>
            <a:ext cx="10972800" cy="668614"/>
          </a:xfrm>
        </p:spPr>
        <p:txBody>
          <a:bodyPr/>
          <a:lstStyle/>
          <a:p>
            <a:pPr algn="l">
              <a:defRPr/>
            </a:pPr>
            <a:r>
              <a:rPr sz="2800"/>
              <a:t>Problémám</a:t>
            </a:r>
            <a:endParaRPr/>
          </a:p>
        </p:txBody>
      </p:sp>
      <p:sp>
        <p:nvSpPr>
          <p:cNvPr id="886154902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09598" y="943252"/>
            <a:ext cx="10972800" cy="100798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tl;dr verzió: RouterOS-en szeretnék minden forgalmat a cég felé küldeni (1. Iskola). A statikus 0.0.0.0 route szabály nem járható...</a:t>
            </a:r>
            <a:endParaRPr sz="2400"/>
          </a:p>
        </p:txBody>
      </p:sp>
      <p:sp>
        <p:nvSpPr>
          <p:cNvPr id="59519741" name=""/>
          <p:cNvSpPr txBox="1"/>
          <p:nvPr/>
        </p:nvSpPr>
        <p:spPr bwMode="auto">
          <a:xfrm flipH="0" flipV="0">
            <a:off x="565048" y="1831019"/>
            <a:ext cx="11213458" cy="2530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Az alap felállás: két Mikrotik eszköz között a Wireguard kapcsolat van kiépülve. Amit szeretnék, hogy a kliens szerepét betöltő mozgásban lévő eszköz minden forgalma menjen a tunnel-en keresztül. A route szabályok környékén sejtem a problémám. Alap tűzfal van mindenhol, a tunnel-en lehet forgalmazni.</a:t>
            </a:r>
            <a:endParaRPr sz="2000"/>
          </a:p>
          <a:p>
            <a:pPr marL="283879" indent="-283879"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A 'kliens' oldalán az 'Allowed Addresses = 0.0.0.0/0' be van állítva, hogy engedjen mindent keresztül, ha arra indulna. A dinamikus route szabályok vannak (lásd beillesztett kép [1]).</a:t>
            </a:r>
            <a:endParaRPr lang="en-US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A 'szerver' oldalon is rendben van a visszafele forgalom engedélyezése 'Allowed Addresses' és route szinten is. Illetve ott van az alap 'masquerade srcnat' szabály.</a:t>
            </a:r>
            <a:endParaRPr sz="2200"/>
          </a:p>
        </p:txBody>
      </p:sp>
      <p:pic>
        <p:nvPicPr>
          <p:cNvPr id="103974946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09598" y="4666019"/>
            <a:ext cx="9123316" cy="2227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425543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Javasolt megoldás...</a:t>
            </a:r>
            <a:endParaRPr/>
          </a:p>
        </p:txBody>
      </p:sp>
      <p:sp>
        <p:nvSpPr>
          <p:cNvPr id="1037696576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09598" y="1600200"/>
            <a:ext cx="10972800" cy="3060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Hogy ne ütközzek a 'DAd 0.0.0.0/0 -&gt; default gw IP' szabállyal egy új route táblát kellene létrehoznom (routing/tables), abba belerakni a tunnel forgalmát (routing/rules) és definiálni ahhoz a '0.0.0.0/0 -&gt; wireguard szerver tunnel IP' szabályt? De ez valamiért még nem akart működni.</a:t>
            </a:r>
            <a:endParaRPr lang="en-US"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...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egy ehhez hasonló problémát megoldottunk Laci MTCRE képzésén, és ott a helyes válasz a 'Routing Mark' által megjelölt csomagok voltak.</a:t>
            </a:r>
            <a:endParaRPr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98473689" name=""/>
          <p:cNvSpPr txBox="1"/>
          <p:nvPr/>
        </p:nvSpPr>
        <p:spPr bwMode="auto">
          <a:xfrm flipH="0" flipV="0">
            <a:off x="3552014" y="5258085"/>
            <a:ext cx="8264589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A kényszer megoldásom egy EoIP tunnel, amit a Wireguard-on keresztül küldök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8270360" name=""/>
          <p:cNvSpPr/>
          <p:nvPr/>
        </p:nvSpPr>
        <p:spPr bwMode="auto">
          <a:xfrm flipH="0" flipV="0">
            <a:off x="195145" y="1997475"/>
            <a:ext cx="2478349" cy="2672548"/>
          </a:xfrm>
          <a:prstGeom prst="rect">
            <a:avLst/>
          </a:prstGeom>
          <a:solidFill>
            <a:schemeClr val="accent3">
              <a:lumMod val="75000"/>
              <a:alpha val="99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Céges hálózat</a:t>
            </a:r>
            <a:endParaRPr/>
          </a:p>
          <a:p>
            <a:pPr>
              <a:defRPr/>
            </a:pPr>
            <a:r>
              <a:rPr/>
              <a:t>(mAP)</a:t>
            </a:r>
            <a:endParaRPr/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[192.168.100.100/24]</a:t>
            </a:r>
            <a:br>
              <a:rPr/>
            </a:br>
            <a:r>
              <a:rPr/>
              <a:t>[10.10.1.1/28]</a:t>
            </a:r>
            <a:endParaRPr/>
          </a:p>
        </p:txBody>
      </p:sp>
      <p:sp>
        <p:nvSpPr>
          <p:cNvPr id="431839083" name=""/>
          <p:cNvSpPr/>
          <p:nvPr/>
        </p:nvSpPr>
        <p:spPr bwMode="auto">
          <a:xfrm flipH="0" flipV="0">
            <a:off x="9008082" y="2089951"/>
            <a:ext cx="980242" cy="860024"/>
          </a:xfrm>
          <a:prstGeom prst="rect">
            <a:avLst/>
          </a:prstGeom>
          <a:solidFill>
            <a:schemeClr val="accent1">
              <a:lumMod val="20000"/>
              <a:lumOff val="80000"/>
              <a:alpha val="99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279511" name=""/>
          <p:cNvSpPr/>
          <p:nvPr/>
        </p:nvSpPr>
        <p:spPr bwMode="auto">
          <a:xfrm flipH="0" flipV="0">
            <a:off x="4060630" y="194198"/>
            <a:ext cx="3366116" cy="1498106"/>
          </a:xfrm>
          <a:prstGeom prst="cube">
            <a:avLst>
              <a:gd name="adj" fmla="val 1675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“internet”</a:t>
            </a:r>
            <a:r>
              <a:rPr/>
              <a:t>-hAP ax lite</a:t>
            </a:r>
            <a:br>
              <a:rPr/>
            </a:br>
            <a:r>
              <a:rPr/>
              <a:t>(SSID:workshopLITE</a:t>
            </a:r>
            <a:endParaRPr/>
          </a:p>
          <a:p>
            <a:pPr algn="ctr">
              <a:defRPr/>
            </a:pPr>
            <a:r>
              <a:rPr/>
              <a:t>Pass:workshop</a:t>
            </a:r>
            <a:r>
              <a:rPr/>
              <a:t>)</a:t>
            </a:r>
            <a:endParaRPr/>
          </a:p>
          <a:p>
            <a:pPr algn="ctr">
              <a:defRPr/>
            </a:pPr>
            <a:r>
              <a:rPr/>
              <a:t>[DHCP:192.168.100.0/24]</a:t>
            </a:r>
            <a:endParaRPr/>
          </a:p>
        </p:txBody>
      </p:sp>
      <p:sp>
        <p:nvSpPr>
          <p:cNvPr id="739119392" name=""/>
          <p:cNvSpPr/>
          <p:nvPr/>
        </p:nvSpPr>
        <p:spPr bwMode="auto">
          <a:xfrm flipH="0" flipV="0">
            <a:off x="5641965" y="147961"/>
            <a:ext cx="203446" cy="268179"/>
          </a:xfrm>
          <a:prstGeom prst="flowChartMagneticDisk">
            <a:avLst/>
          </a:prstGeom>
          <a:solidFill>
            <a:srgbClr val="FF0000"/>
          </a:solidFill>
          <a:ln w="25400" cap="flat" cmpd="sng" algn="ctr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3924502" name=""/>
          <p:cNvSpPr/>
          <p:nvPr/>
        </p:nvSpPr>
        <p:spPr bwMode="auto">
          <a:xfrm flipH="0" flipV="0">
            <a:off x="2275849" y="1747791"/>
            <a:ext cx="6935679" cy="702815"/>
          </a:xfrm>
          <a:prstGeom prst="arc">
            <a:avLst>
              <a:gd name="adj1" fmla="val 10814566"/>
              <a:gd name="adj2" fmla="val 0"/>
            </a:avLst>
          </a:prstGeom>
          <a:ln w="38099" cap="flat" cmpd="sng" algn="ctr">
            <a:solidFill>
              <a:srgbClr val="FFFF00"/>
            </a:solidFill>
            <a:prstDash val="sysDash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225073548" name=""/>
          <p:cNvSpPr/>
          <p:nvPr/>
        </p:nvSpPr>
        <p:spPr bwMode="auto">
          <a:xfrm flipH="0" flipV="0">
            <a:off x="8989587" y="3160357"/>
            <a:ext cx="980242" cy="860024"/>
          </a:xfrm>
          <a:prstGeom prst="rect">
            <a:avLst/>
          </a:prstGeom>
          <a:solidFill>
            <a:schemeClr val="accent1">
              <a:lumMod val="20000"/>
              <a:lumOff val="80000"/>
              <a:alpha val="99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3533198" name=""/>
          <p:cNvSpPr/>
          <p:nvPr/>
        </p:nvSpPr>
        <p:spPr bwMode="auto">
          <a:xfrm flipH="0" flipV="0">
            <a:off x="8989587" y="4140600"/>
            <a:ext cx="980242" cy="860024"/>
          </a:xfrm>
          <a:prstGeom prst="rect">
            <a:avLst/>
          </a:prstGeom>
          <a:solidFill>
            <a:schemeClr val="accent1">
              <a:lumMod val="20000"/>
              <a:lumOff val="80000"/>
              <a:alpha val="99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8379047" name=""/>
          <p:cNvSpPr/>
          <p:nvPr/>
        </p:nvSpPr>
        <p:spPr bwMode="auto">
          <a:xfrm flipH="0" flipV="0">
            <a:off x="-3822924" y="2519963"/>
            <a:ext cx="12812511" cy="1414138"/>
          </a:xfrm>
          <a:prstGeom prst="arc">
            <a:avLst>
              <a:gd name="adj1" fmla="val 16200000"/>
              <a:gd name="adj2" fmla="val 0"/>
            </a:avLst>
          </a:prstGeom>
          <a:ln w="38099" cap="flat" cmpd="sng" algn="ctr">
            <a:solidFill>
              <a:srgbClr val="FFFF00"/>
            </a:solidFill>
            <a:prstDash val="sysDash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29630" name=""/>
          <p:cNvSpPr/>
          <p:nvPr/>
        </p:nvSpPr>
        <p:spPr bwMode="auto">
          <a:xfrm flipH="0" flipV="0">
            <a:off x="-3822924" y="3566095"/>
            <a:ext cx="12812511" cy="1414138"/>
          </a:xfrm>
          <a:prstGeom prst="arc">
            <a:avLst>
              <a:gd name="adj1" fmla="val 16200000"/>
              <a:gd name="adj2" fmla="val 0"/>
            </a:avLst>
          </a:prstGeom>
          <a:ln w="38099" cap="flat" cmpd="sng" algn="ctr">
            <a:solidFill>
              <a:srgbClr val="FFFF00"/>
            </a:solidFill>
            <a:prstDash val="sysDash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211563917" name=""/>
          <p:cNvSpPr txBox="1"/>
          <p:nvPr/>
        </p:nvSpPr>
        <p:spPr bwMode="auto">
          <a:xfrm flipH="0" flipV="0">
            <a:off x="4240322" y="1814415"/>
            <a:ext cx="3691053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rgbClr val="FFFF00"/>
                </a:solidFill>
              </a:rPr>
              <a:t>[10.20.1.1]wg-workshop[10.20.1.2]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22646853" name=""/>
          <p:cNvSpPr txBox="1"/>
          <p:nvPr/>
        </p:nvSpPr>
        <p:spPr bwMode="auto">
          <a:xfrm flipH="0" flipV="0">
            <a:off x="3898162" y="2766915"/>
            <a:ext cx="3691053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rgbClr val="FFFF00"/>
                </a:solidFill>
              </a:rPr>
              <a:t>[10.20.1.1]wg-workshop[10.20.1.3]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968844188" name=""/>
          <p:cNvSpPr txBox="1"/>
          <p:nvPr/>
        </p:nvSpPr>
        <p:spPr bwMode="auto">
          <a:xfrm flipH="0" flipV="0">
            <a:off x="3735694" y="3907044"/>
            <a:ext cx="3691053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rgbClr val="FFFF00"/>
                </a:solidFill>
              </a:rPr>
              <a:t>[10.20.1.1]wg-workshop[10.20.1.4]</a:t>
            </a:r>
            <a:endParaRPr>
              <a:solidFill>
                <a:srgbClr val="FFFF00"/>
              </a:solidFill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16199969" flipH="0" flipV="0">
            <a:off x="1057481" y="1204496"/>
            <a:ext cx="1585958" cy="0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7382282" name=""/>
          <p:cNvSpPr txBox="1"/>
          <p:nvPr/>
        </p:nvSpPr>
        <p:spPr bwMode="auto">
          <a:xfrm flipH="0" flipV="0">
            <a:off x="1250564" y="1114332"/>
            <a:ext cx="1199793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WAN:dgw</a:t>
            </a:r>
            <a:endParaRPr/>
          </a:p>
        </p:txBody>
      </p:sp>
      <p:sp>
        <p:nvSpPr>
          <p:cNvPr id="261785062" name=""/>
          <p:cNvSpPr/>
          <p:nvPr/>
        </p:nvSpPr>
        <p:spPr bwMode="auto">
          <a:xfrm flipH="0" flipV="0">
            <a:off x="1517548" y="147961"/>
            <a:ext cx="776795" cy="480873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solidFill>
                  <a:schemeClr val="tx1"/>
                </a:solidFill>
              </a:rPr>
              <a:t>i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119829067" name=""/>
          <p:cNvSpPr txBox="1"/>
          <p:nvPr/>
        </p:nvSpPr>
        <p:spPr bwMode="auto">
          <a:xfrm flipH="0" flipV="0">
            <a:off x="3417449" y="5104882"/>
            <a:ext cx="7051749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konfiguráció wireguardhoz:</a:t>
            </a:r>
            <a:endParaRPr sz="2200"/>
          </a:p>
          <a:p>
            <a:pPr algn="l">
              <a:defRPr/>
            </a:pPr>
            <a:r>
              <a:rPr lang="en-US" sz="2200" b="0" i="0" u="sng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 tooltip="https://github.com/gajdipajti/wg-routeros-network"/>
              </a:rPr>
              <a:t>https://github.com/gajdipajti/wg-routeros-network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2023-05-17T20:26:12Z</dcterms:modified>
  <cp:category/>
  <cp:contentStatus/>
  <cp:version/>
</cp:coreProperties>
</file>