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6"/>
  </p:normalViewPr>
  <p:slideViewPr>
    <p:cSldViewPr snapToGrid="0">
      <p:cViewPr varScale="1">
        <p:scale>
          <a:sx n="106" d="100"/>
          <a:sy n="106" d="100"/>
        </p:scale>
        <p:origin x="6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81171-911B-D586-F94C-6A0308BDE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8FF2F-B984-A999-1D1E-7D5F13690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98F6E-B2E5-93BA-0BA9-F797CA2BA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E173-1557-AD42-B6B9-4B31B4310707}" type="datetimeFigureOut">
              <a:rPr lang="en-US" smtClean="0"/>
              <a:t>8/7/25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96BA-E193-6E17-B52E-D03B97431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E406B-61E2-E4DB-5B31-788002CD5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D65E-0F70-364B-A86D-34E4BBC42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1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E7F72-3EC4-65D7-34D8-1EA7277B8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D20F00-15C7-E318-1A49-23EEEE48A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119C4-4330-B8AE-95A4-B03A592E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E173-1557-AD42-B6B9-4B31B4310707}" type="datetimeFigureOut">
              <a:rPr lang="en-US" smtClean="0"/>
              <a:t>8/7/25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F7CA8-BB9E-45CD-01FD-2795CE4C7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885C4-C901-F5AF-8F76-96824D495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D65E-0F70-364B-A86D-34E4BBC42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3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DC3065-A617-95EF-64AC-A6DEA725ED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8590D7-A10E-0053-9345-23065D2F5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F021C-CF2B-6235-002C-6905BF259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E173-1557-AD42-B6B9-4B31B4310707}" type="datetimeFigureOut">
              <a:rPr lang="en-US" smtClean="0"/>
              <a:t>8/7/25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E2C9C-39A4-C9BE-5CCC-BE0E5D78D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BCD34-1742-C0DA-FB53-7C8EED696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D65E-0F70-364B-A86D-34E4BBC42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62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4AFAC-CE28-0951-64E8-E14E120BC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F465A-DCAF-C78A-3F39-4582A483E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4BB3C-C146-EB06-A758-12A0FD819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E173-1557-AD42-B6B9-4B31B4310707}" type="datetimeFigureOut">
              <a:rPr lang="en-US" smtClean="0"/>
              <a:t>8/7/25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5523F-7652-DF35-2AB4-52365E93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B9047-90B9-A73C-1BFA-58065BB1D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D65E-0F70-364B-A86D-34E4BBC42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7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365D1-A6AD-5897-F0A9-2616E026F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3B690-43AA-354C-14D2-537C0B7ED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DFF46-8D73-6E08-1CA5-B469A7C57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E173-1557-AD42-B6B9-4B31B4310707}" type="datetimeFigureOut">
              <a:rPr lang="en-US" smtClean="0"/>
              <a:t>8/7/25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46D4B-3C2B-2AD7-E01B-57268EAAA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594D9-E949-3631-B03C-BA36C031C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D65E-0F70-364B-A86D-34E4BBC42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05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39EED-F29A-F771-A2B8-4572207B6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8B75F-C1E9-77BE-AD76-A25A7072AB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D7447-9C02-A183-EE89-E3C220E72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75E14-DCD9-2215-0373-F46E029A3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E173-1557-AD42-B6B9-4B31B4310707}" type="datetimeFigureOut">
              <a:rPr lang="en-US" smtClean="0"/>
              <a:t>8/7/25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D2FE6-715C-06CD-7101-5A93B522C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7DA6E-B995-0C49-8A03-92A847F7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D65E-0F70-364B-A86D-34E4BBC42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10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6F3D8-6404-C853-3243-035B98FB6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E453E-C6FD-17ED-7FA2-CB188BEAE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43A32-ECA3-A1C1-BD46-7A692B3BF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6A6C43-6DB2-D52B-3F81-A25AAB19D6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2F0CF6-7B76-CFF5-6383-9284E296D0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03180B-11B6-E702-4188-C10B67FDC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E173-1557-AD42-B6B9-4B31B4310707}" type="datetimeFigureOut">
              <a:rPr lang="en-US" smtClean="0"/>
              <a:t>8/7/25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C6C3AF-1C97-6117-B682-DC50A8065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A416E8-E180-EE8A-5614-62B10C5B3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D65E-0F70-364B-A86D-34E4BBC42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655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C01A3-E085-4EEF-E602-4B0B8C2E7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6F2674-A362-A512-A54D-D6E95F39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E173-1557-AD42-B6B9-4B31B4310707}" type="datetimeFigureOut">
              <a:rPr lang="en-US" smtClean="0"/>
              <a:t>8/7/25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96A513-46EC-B950-904D-D27E8F9B0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9C5605-EDA1-DF18-C012-E3CA2F4B6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D65E-0F70-364B-A86D-34E4BBC42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66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BA4C9-D1E5-A514-5CCA-05C37E541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E173-1557-AD42-B6B9-4B31B4310707}" type="datetimeFigureOut">
              <a:rPr lang="en-US" smtClean="0"/>
              <a:t>8/7/25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DD4E4C-6EC9-DC0E-6FFD-27F140D74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73487-8966-EFEB-4D33-257A0A233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D65E-0F70-364B-A86D-34E4BBC42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35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BDAA7-42A1-6C41-9BC9-7D8C8EDA5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06F39-6C39-AD8A-2BCD-694D7032A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6F3F6-9241-DD78-70B8-9EA5D0E88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63995-4EAF-60F6-0F88-CD98B8AE0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E173-1557-AD42-B6B9-4B31B4310707}" type="datetimeFigureOut">
              <a:rPr lang="en-US" smtClean="0"/>
              <a:t>8/7/25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8DD1C-0066-87EF-F152-111296FAC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1F8B-B603-4DCA-59F9-596E08E6E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D65E-0F70-364B-A86D-34E4BBC42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42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28F88-E28C-3AD7-E56B-05C4D7FCA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076E21-292B-4BEE-DC78-5AAB365588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5AC84B-FB78-F233-0031-4C51CC0A6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6A887-EFD7-EF36-E98D-9ED6B9B56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E173-1557-AD42-B6B9-4B31B4310707}" type="datetimeFigureOut">
              <a:rPr lang="en-US" smtClean="0"/>
              <a:t>8/7/25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C87C9-EDA7-0513-AE40-EBD951D91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CD6C2-7F03-F578-57D4-7B295BE79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D65E-0F70-364B-A86D-34E4BBC42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5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5A4BA8-63C4-CB47-8945-B2B40D75F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C8019-3509-6E42-9FD8-74329A8B6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940A9-C54D-0C41-B71F-74FF692D66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A3E173-1557-AD42-B6B9-4B31B4310707}" type="datetimeFigureOut">
              <a:rPr lang="en-US" smtClean="0"/>
              <a:t>8/7/25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DD75A-1204-E474-51B0-5F1612707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8EBBB-86FB-A43D-DD6B-DAC3C028C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36D65E-0F70-364B-A86D-34E4BBC42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8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E5FD7-9CDD-2051-5FFD-1CC32722BF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FB2742-BD63-880F-09F3-CB1112DF59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90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E8DE4D-E9E6-E4F7-76CD-3BC458CBABB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188368" y="471278"/>
            <a:ext cx="5546558" cy="5544536"/>
          </a:xfrm>
          <a:prstGeom prst="rect">
            <a:avLst/>
          </a:prstGeom>
        </p:spPr>
      </p:pic>
      <p:sp>
        <p:nvSpPr>
          <p:cNvPr id="5" name="&quot;No&quot; Symbol 4">
            <a:extLst>
              <a:ext uri="{FF2B5EF4-FFF2-40B4-BE49-F238E27FC236}">
                <a16:creationId xmlns:a16="http://schemas.microsoft.com/office/drawing/2014/main" id="{8D61BA0A-39CE-8721-2899-98FBFB1A1A22}"/>
              </a:ext>
            </a:extLst>
          </p:cNvPr>
          <p:cNvSpPr/>
          <p:nvPr/>
        </p:nvSpPr>
        <p:spPr>
          <a:xfrm rot="19087858">
            <a:off x="8278908" y="1762056"/>
            <a:ext cx="3790355" cy="3702089"/>
          </a:xfrm>
          <a:prstGeom prst="noSmoking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101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&quot;No&quot; Symbol 1">
            <a:extLst>
              <a:ext uri="{FF2B5EF4-FFF2-40B4-BE49-F238E27FC236}">
                <a16:creationId xmlns:a16="http://schemas.microsoft.com/office/drawing/2014/main" id="{271631C7-3F88-D8AB-57E6-E225B2395F94}"/>
              </a:ext>
            </a:extLst>
          </p:cNvPr>
          <p:cNvSpPr/>
          <p:nvPr/>
        </p:nvSpPr>
        <p:spPr>
          <a:xfrm rot="19070602">
            <a:off x="3272652" y="1046359"/>
            <a:ext cx="4681315" cy="4601066"/>
          </a:xfrm>
          <a:prstGeom prst="noSmoking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Swa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B5B551-4384-1EE9-DF4C-187D04075D85}"/>
              </a:ext>
            </a:extLst>
          </p:cNvPr>
          <p:cNvSpPr txBox="1"/>
          <p:nvPr/>
        </p:nvSpPr>
        <p:spPr>
          <a:xfrm>
            <a:off x="5043249" y="2379306"/>
            <a:ext cx="120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Vyavharik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464CB7-7499-CE5F-82EB-2BBAB3BF65D1}"/>
              </a:ext>
            </a:extLst>
          </p:cNvPr>
          <p:cNvSpPr txBox="1"/>
          <p:nvPr/>
        </p:nvSpPr>
        <p:spPr>
          <a:xfrm>
            <a:off x="4992594" y="4109362"/>
            <a:ext cx="1304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Adhyatmik</a:t>
            </a:r>
          </a:p>
        </p:txBody>
      </p:sp>
    </p:spTree>
    <p:extLst>
      <p:ext uri="{BB962C8B-B14F-4D97-AF65-F5344CB8AC3E}">
        <p14:creationId xmlns:p14="http://schemas.microsoft.com/office/powerpoint/2010/main" val="1180282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C06CF-C4A9-0F01-BF3D-266CE1EF9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Svaymbodh</a:t>
            </a:r>
            <a:r>
              <a:rPr lang="en-US" b="1" dirty="0"/>
              <a:t> and </a:t>
            </a:r>
            <a:r>
              <a:rPr lang="en-US" b="1" dirty="0" err="1"/>
              <a:t>Shatrubodh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3857E-1111-5B6E-ECAB-E81B044CC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Self-identity</a:t>
            </a:r>
          </a:p>
          <a:p>
            <a:r>
              <a:rPr lang="en-US" dirty="0"/>
              <a:t>Religion </a:t>
            </a:r>
          </a:p>
          <a:p>
            <a:r>
              <a:rPr lang="en-US" dirty="0"/>
              <a:t>Vedic tradition </a:t>
            </a:r>
          </a:p>
          <a:p>
            <a:r>
              <a:rPr lang="en-US" dirty="0" err="1"/>
              <a:t>Rta</a:t>
            </a:r>
            <a:r>
              <a:rPr lang="en-US" dirty="0"/>
              <a:t> and Satya </a:t>
            </a:r>
          </a:p>
          <a:p>
            <a:r>
              <a:rPr lang="en-US" dirty="0"/>
              <a:t>Dharma (contextual)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12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E056F-99C5-9F8F-CDD4-12F9A420A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i-IN" b="1" dirty="0"/>
              <a:t>अध्ययन और संदर्भ विषय:</a:t>
            </a:r>
            <a:br>
              <a:rPr lang="hi-IN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36941-57E3-CC98-F0D9-407660F9A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i-IN" dirty="0"/>
              <a:t>एकात्म मानव दर्शन</a:t>
            </a:r>
          </a:p>
          <a:p>
            <a:r>
              <a:rPr lang="hi-IN" dirty="0"/>
              <a:t>संघ द्वारा प्रकाशित "विषय बिंदु" पुस्तक</a:t>
            </a:r>
          </a:p>
          <a:p>
            <a:r>
              <a:rPr lang="hi-IN" dirty="0"/>
              <a:t>नई शिक्षा नीति (</a:t>
            </a:r>
            <a:r>
              <a:rPr lang="en-IN" dirty="0"/>
              <a:t>NEP), </a:t>
            </a:r>
            <a:r>
              <a:rPr lang="hi-IN" dirty="0"/>
              <a:t>भारतीय न्याय संहिता, न्यायदेवता में बदलाव, संविधान व संविधान सभा में भारतीय आत्मबोध</a:t>
            </a:r>
          </a:p>
          <a:p>
            <a:r>
              <a:rPr lang="hi-IN" dirty="0"/>
              <a:t>टूलधरिया व धरमपाल जी का साहित्य</a:t>
            </a:r>
          </a:p>
          <a:p>
            <a:r>
              <a:rPr lang="hi-IN" dirty="0"/>
              <a:t>अर्थशास्त्र, योग वशिष्ठ, रामायण, महाभारत, नीति ग्रंथों में निहित "स्वबोध"</a:t>
            </a:r>
          </a:p>
          <a:p>
            <a:r>
              <a:rPr lang="hi-IN" dirty="0"/>
              <a:t>वेद, उपनिषद और श्रीमद्भगवद्गीता में वर्णित सामाजिक जीवन के मूल्य</a:t>
            </a:r>
          </a:p>
          <a:p>
            <a:r>
              <a:rPr lang="hi-IN" dirty="0"/>
              <a:t>छत्रपति शिवाजी महाराज द्वारा हिंदवी स्वराज्य में स्थापित मूल्य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452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E5D18-1FBB-1C92-9754-94D8C4916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i-IN" b="1" dirty="0"/>
              <a:t>राज्यव्यवस्थाओं की तुलनात्मक अवधारणाएँ:</a:t>
            </a:r>
            <a:br>
              <a:rPr lang="hi-IN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81A53-8F1D-50B6-7C66-BE09FD626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i-IN" dirty="0"/>
              <a:t>रामराज्य, बलीराज्य, धर्मराज्य, तथा बौद्ध व जैन साहित्य में वर्णित राज्य संकल्पनाएँ</a:t>
            </a:r>
          </a:p>
          <a:p>
            <a:r>
              <a:rPr lang="hi-IN" dirty="0"/>
              <a:t>छ. संभाजी महाराज, छ. राजाराम, महाराज</a:t>
            </a:r>
            <a:r>
              <a:rPr lang="en-US" dirty="0"/>
              <a:t>,</a:t>
            </a:r>
            <a:r>
              <a:rPr lang="hi-IN" dirty="0"/>
              <a:t>शिंदे, होळकर, </a:t>
            </a:r>
            <a:endParaRPr lang="en-US" dirty="0"/>
          </a:p>
          <a:p>
            <a:r>
              <a:rPr lang="hi-IN" dirty="0"/>
              <a:t>गायकवाड़, रघुजी भोसले, पूर्व पेशवाई, विजयनगर साम्राज्य, तथा खालसा राजवट – इन सभी में हिंदू मूल्यों पर आधारित राज्य व्यवस्था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071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395BD-6F1F-9B91-B344-559A76D9D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i-IN" b="1" dirty="0"/>
              <a:t>वैश्विक तुलनात्मक अध्ययन:</a:t>
            </a:r>
            <a:br>
              <a:rPr lang="hi-IN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5B8DE-1CE4-6F05-89CD-8248BE5CA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i-IN" dirty="0"/>
              <a:t>अमेरिकी, फ्रांसीसी व रूसी राज्यक्रांति,</a:t>
            </a:r>
          </a:p>
          <a:p>
            <a:r>
              <a:rPr lang="hi-IN" dirty="0"/>
              <a:t>समाजवाद की विभिन्न धाराएँ,</a:t>
            </a:r>
          </a:p>
          <a:p>
            <a:r>
              <a:rPr lang="hi-IN" dirty="0"/>
              <a:t>शरिया क़ानून और बाइबिल आधारित सामाजिक, राजनीतिक, और आर्थिक व्यवस्थाएं</a:t>
            </a:r>
          </a:p>
          <a:p>
            <a:r>
              <a:rPr lang="hi-IN" dirty="0"/>
              <a:t>हिंदू मूल्य आधारित व्यवस्था की तुलना इन वैश्विक व्यवस्थाओं से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265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7D607-6306-74CA-081E-65E36C63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i-IN" b="1" dirty="0"/>
              <a:t>परंपरा और आधुनिकता का संवाद:</a:t>
            </a:r>
            <a:br>
              <a:rPr lang="hi-IN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5FD26-5E8E-78BC-D189-30747277E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i-IN" dirty="0"/>
              <a:t>हिंदू स्मृति ग्रंथ और उनका वर्तमान में उपयोग, कालबाह्यता की समीक्षा</a:t>
            </a:r>
          </a:p>
          <a:p>
            <a:r>
              <a:rPr lang="hi-IN" dirty="0"/>
              <a:t>वर्ण, जाति, और कास्ट व्यवस्था का तुलनात्मक अध्ययन</a:t>
            </a:r>
          </a:p>
          <a:p>
            <a:r>
              <a:rPr lang="hi-IN" dirty="0"/>
              <a:t>क्या समाजवाद या मुक्त बाज़ार पूंजीवाद का विकल्प – एक गुणग्राही, शोषणमुक्त, कर्म आधारित समान अवसर देने वाली वर्ण व्यवस्था– भविष्य के समाज के लिए प्रस्तुत की जा सकती है?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024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04B5B-6060-4FFB-38BA-C56050F99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i-IN" b="1" dirty="0"/>
              <a:t>वर्तमान संदर्भ में मूल्य आधारित नीति विमर्श:</a:t>
            </a:r>
            <a:br>
              <a:rPr lang="hi-IN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E45A8-8832-6451-0688-0388E10A9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i-IN" dirty="0"/>
              <a:t>वर्तमान में:</a:t>
            </a:r>
          </a:p>
          <a:p>
            <a:pPr lvl="1"/>
            <a:r>
              <a:rPr lang="hi-IN" b="1" dirty="0"/>
              <a:t>राजनीतिक, प्रशासनिक और नीति निर्माण</a:t>
            </a:r>
            <a:endParaRPr lang="hi-IN" dirty="0"/>
          </a:p>
          <a:p>
            <a:pPr lvl="1"/>
            <a:r>
              <a:rPr lang="hi-IN" b="1" dirty="0"/>
              <a:t>स्वराज्य संस्थाएँ</a:t>
            </a:r>
            <a:endParaRPr lang="hi-IN" dirty="0"/>
          </a:p>
          <a:p>
            <a:pPr lvl="1"/>
            <a:r>
              <a:rPr lang="hi-IN" b="1" dirty="0"/>
              <a:t>अर्थव्यवस्था, न्याय व विधिक प्रणाली</a:t>
            </a:r>
            <a:endParaRPr lang="hi-IN" dirty="0"/>
          </a:p>
          <a:p>
            <a:pPr lvl="1"/>
            <a:r>
              <a:rPr lang="hi-IN" b="1" dirty="0"/>
              <a:t>शिक्षा व्यवस्था</a:t>
            </a:r>
            <a:r>
              <a:rPr lang="hi-IN" dirty="0"/>
              <a:t>,</a:t>
            </a:r>
          </a:p>
          <a:p>
            <a:pPr lvl="1"/>
            <a:r>
              <a:rPr lang="hi-IN" b="1" dirty="0"/>
              <a:t>विवाह संस्था</a:t>
            </a:r>
            <a:r>
              <a:rPr lang="hi-IN" dirty="0"/>
              <a:t>,</a:t>
            </a:r>
          </a:p>
          <a:p>
            <a:pPr lvl="1"/>
            <a:r>
              <a:rPr lang="hi-IN" b="1" dirty="0"/>
              <a:t>कुटुंब संस्था</a:t>
            </a:r>
            <a:r>
              <a:rPr lang="hi-IN" dirty="0"/>
              <a:t>,</a:t>
            </a:r>
          </a:p>
          <a:p>
            <a:pPr lvl="1"/>
            <a:r>
              <a:rPr lang="hi-IN" b="1" dirty="0"/>
              <a:t>महिलाओं, बच्चों व वृद्धों</a:t>
            </a:r>
            <a:r>
              <a:rPr lang="hi-IN" dirty="0"/>
              <a:t> हेतु नीतियाँ</a:t>
            </a:r>
          </a:p>
          <a:p>
            <a:pPr lvl="1"/>
            <a:r>
              <a:rPr lang="hi-IN" b="1" dirty="0"/>
              <a:t>मंदिर</a:t>
            </a:r>
            <a:r>
              <a:rPr lang="hi-IN" dirty="0"/>
              <a:t> को </a:t>
            </a:r>
            <a:r>
              <a:rPr lang="hi-IN" b="1" dirty="0"/>
              <a:t>सामाजिक समृद्धि के केंद्र</a:t>
            </a:r>
            <a:r>
              <a:rPr lang="hi-IN" dirty="0"/>
              <a:t> के रूप में पुनर्स्थापना</a:t>
            </a:r>
          </a:p>
          <a:p>
            <a:pPr lvl="1"/>
            <a:r>
              <a:rPr lang="hi-IN" dirty="0"/>
              <a:t>उपरोक्त सभी संरचनाओं में </a:t>
            </a:r>
            <a:r>
              <a:rPr lang="hi-IN" b="1" dirty="0"/>
              <a:t>आध्यात्मिक व धार्मिक मूल्यों का समावेश</a:t>
            </a:r>
            <a:endParaRPr lang="hi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690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9484</TotalTime>
  <Words>321</Words>
  <Application>Microsoft Macintosh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Svaymbodh and Shatrubodh</vt:lpstr>
      <vt:lpstr>अध्ययन और संदर्भ विषय: </vt:lpstr>
      <vt:lpstr>राज्यव्यवस्थाओं की तुलनात्मक अवधारणाएँ: </vt:lpstr>
      <vt:lpstr>वैश्विक तुलनात्मक अध्ययन: </vt:lpstr>
      <vt:lpstr>परंपरा और आधुनिकता का संवाद: </vt:lpstr>
      <vt:lpstr>वर्तमान संदर्भ में मूल्य आधारित नीति विमर्श: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Gajendra Kumar</dc:creator>
  <cp:lastModifiedBy>Gajendra Kumar</cp:lastModifiedBy>
  <cp:revision>1</cp:revision>
  <dcterms:created xsi:type="dcterms:W3CDTF">2025-08-07T14:19:39Z</dcterms:created>
  <dcterms:modified xsi:type="dcterms:W3CDTF">2025-08-14T04:24:29Z</dcterms:modified>
</cp:coreProperties>
</file>