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8"/>
  </p:notesMasterIdLst>
  <p:sldIdLst>
    <p:sldId id="256" r:id="rId2"/>
    <p:sldId id="257" r:id="rId3"/>
    <p:sldId id="259" r:id="rId4"/>
    <p:sldId id="258" r:id="rId5"/>
    <p:sldId id="261" r:id="rId6"/>
    <p:sldId id="260" r:id="rId7"/>
    <p:sldId id="262" r:id="rId8"/>
    <p:sldId id="264" r:id="rId9"/>
    <p:sldId id="263" r:id="rId10"/>
    <p:sldId id="266" r:id="rId11"/>
    <p:sldId id="265" r:id="rId12"/>
    <p:sldId id="267" r:id="rId13"/>
    <p:sldId id="269" r:id="rId14"/>
    <p:sldId id="270" r:id="rId15"/>
    <p:sldId id="271" r:id="rId16"/>
    <p:sldId id="26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7B5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1C154DA-1BEE-48AC-AE10-03AC1EF16A5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73E2CE91-5D88-44B9-9669-CA2D6C6DDB19}">
      <dgm:prSet phldrT="[Text]"/>
      <dgm:spPr/>
      <dgm:t>
        <a:bodyPr/>
        <a:lstStyle/>
        <a:p>
          <a:r>
            <a:rPr lang="en-US" dirty="0" smtClean="0"/>
            <a:t>Practices</a:t>
          </a:r>
          <a:endParaRPr lang="en-US" dirty="0"/>
        </a:p>
      </dgm:t>
    </dgm:pt>
    <dgm:pt modelId="{28A1DB77-3523-42A6-9821-88CB4D5B2B7B}" type="parTrans" cxnId="{6D4CBDEB-FCCD-4619-A151-39543DC046D8}">
      <dgm:prSet/>
      <dgm:spPr/>
      <dgm:t>
        <a:bodyPr/>
        <a:lstStyle/>
        <a:p>
          <a:endParaRPr lang="en-US"/>
        </a:p>
      </dgm:t>
    </dgm:pt>
    <dgm:pt modelId="{A50BC828-4B4C-476E-904D-29762D5D49F5}" type="sibTrans" cxnId="{6D4CBDEB-FCCD-4619-A151-39543DC046D8}">
      <dgm:prSet/>
      <dgm:spPr/>
      <dgm:t>
        <a:bodyPr/>
        <a:lstStyle/>
        <a:p>
          <a:endParaRPr lang="en-US"/>
        </a:p>
      </dgm:t>
    </dgm:pt>
    <dgm:pt modelId="{DF870FD3-15E4-422E-AB26-FBC5D125816A}">
      <dgm:prSet phldrT="[Text]"/>
      <dgm:spPr/>
      <dgm:t>
        <a:bodyPr/>
        <a:lstStyle/>
        <a:p>
          <a:r>
            <a:rPr lang="en-US" b="0" i="0" dirty="0" smtClean="0"/>
            <a:t>Maintain a single source repository</a:t>
          </a:r>
          <a:endParaRPr lang="en-US" dirty="0"/>
        </a:p>
      </dgm:t>
    </dgm:pt>
    <dgm:pt modelId="{091A241D-08FF-4063-8032-9047DD83930D}" type="parTrans" cxnId="{011A4AE1-B203-4A99-A3BA-ECBA1063A67F}">
      <dgm:prSet/>
      <dgm:spPr/>
      <dgm:t>
        <a:bodyPr/>
        <a:lstStyle/>
        <a:p>
          <a:endParaRPr lang="en-US"/>
        </a:p>
      </dgm:t>
    </dgm:pt>
    <dgm:pt modelId="{02586754-0E0E-483F-98A6-320315B9F68B}" type="sibTrans" cxnId="{011A4AE1-B203-4A99-A3BA-ECBA1063A67F}">
      <dgm:prSet/>
      <dgm:spPr/>
      <dgm:t>
        <a:bodyPr/>
        <a:lstStyle/>
        <a:p>
          <a:endParaRPr lang="en-US"/>
        </a:p>
      </dgm:t>
    </dgm:pt>
    <dgm:pt modelId="{3B1F4DD6-E84A-4A6C-82F3-C734DE7EF238}">
      <dgm:prSet phldrT="[Text]"/>
      <dgm:spPr/>
      <dgm:t>
        <a:bodyPr/>
        <a:lstStyle/>
        <a:p>
          <a:r>
            <a:rPr lang="en-US" dirty="0" smtClean="0"/>
            <a:t>How to do it</a:t>
          </a:r>
          <a:endParaRPr lang="en-US" dirty="0"/>
        </a:p>
      </dgm:t>
    </dgm:pt>
    <dgm:pt modelId="{2BCE5416-0638-4644-AA9D-FFB81C623FF2}" type="parTrans" cxnId="{8D131B7E-454D-40AD-ACE8-8EC785A51537}">
      <dgm:prSet/>
      <dgm:spPr/>
      <dgm:t>
        <a:bodyPr/>
        <a:lstStyle/>
        <a:p>
          <a:endParaRPr lang="en-US"/>
        </a:p>
      </dgm:t>
    </dgm:pt>
    <dgm:pt modelId="{0F61D278-9EEB-4795-852C-194FB33F33FE}" type="sibTrans" cxnId="{8D131B7E-454D-40AD-ACE8-8EC785A51537}">
      <dgm:prSet/>
      <dgm:spPr/>
      <dgm:t>
        <a:bodyPr/>
        <a:lstStyle/>
        <a:p>
          <a:endParaRPr lang="en-US"/>
        </a:p>
      </dgm:t>
    </dgm:pt>
    <dgm:pt modelId="{26980063-0BEB-49A4-B9A9-44D4F15B4346}">
      <dgm:prSet phldrT="[Text]"/>
      <dgm:spPr/>
      <dgm:t>
        <a:bodyPr/>
        <a:lstStyle/>
        <a:p>
          <a:r>
            <a:rPr lang="en-US" b="0" i="0" dirty="0" smtClean="0"/>
            <a:t>Developers check out code into their private workspaces.</a:t>
          </a:r>
          <a:endParaRPr lang="en-US" dirty="0"/>
        </a:p>
      </dgm:t>
    </dgm:pt>
    <dgm:pt modelId="{CEF9A411-AD6A-47B6-8A13-099686CFAFB7}" type="parTrans" cxnId="{B8DF3FBE-13B3-4F83-8966-BEDA64A91EFA}">
      <dgm:prSet/>
      <dgm:spPr/>
      <dgm:t>
        <a:bodyPr/>
        <a:lstStyle/>
        <a:p>
          <a:endParaRPr lang="en-US"/>
        </a:p>
      </dgm:t>
    </dgm:pt>
    <dgm:pt modelId="{15DC10DF-9661-4A05-8EEA-3A7EE862AB7E}" type="sibTrans" cxnId="{B8DF3FBE-13B3-4F83-8966-BEDA64A91EFA}">
      <dgm:prSet/>
      <dgm:spPr/>
      <dgm:t>
        <a:bodyPr/>
        <a:lstStyle/>
        <a:p>
          <a:endParaRPr lang="en-US"/>
        </a:p>
      </dgm:t>
    </dgm:pt>
    <dgm:pt modelId="{3D612D8F-E927-4F17-905C-690C22263C9B}">
      <dgm:prSet phldrT="[Text]"/>
      <dgm:spPr/>
      <dgm:t>
        <a:bodyPr/>
        <a:lstStyle/>
        <a:p>
          <a:r>
            <a:rPr lang="en-US" dirty="0" smtClean="0"/>
            <a:t>Team Responsibility</a:t>
          </a:r>
          <a:endParaRPr lang="en-US" dirty="0"/>
        </a:p>
      </dgm:t>
    </dgm:pt>
    <dgm:pt modelId="{518EEC53-DCDE-4FEE-B282-03F3EE8771A7}" type="parTrans" cxnId="{AED87733-8671-44AE-8FA3-ABD1A43F84A2}">
      <dgm:prSet/>
      <dgm:spPr/>
      <dgm:t>
        <a:bodyPr/>
        <a:lstStyle/>
        <a:p>
          <a:endParaRPr lang="en-US"/>
        </a:p>
      </dgm:t>
    </dgm:pt>
    <dgm:pt modelId="{C75A82BE-7FA0-4373-B660-A37BF04FF0EB}" type="sibTrans" cxnId="{AED87733-8671-44AE-8FA3-ABD1A43F84A2}">
      <dgm:prSet/>
      <dgm:spPr/>
      <dgm:t>
        <a:bodyPr/>
        <a:lstStyle/>
        <a:p>
          <a:endParaRPr lang="en-US"/>
        </a:p>
      </dgm:t>
    </dgm:pt>
    <dgm:pt modelId="{A6B37245-6CC4-4B50-899B-A3A4175BFF1E}">
      <dgm:prSet phldrT="[Text]"/>
      <dgm:spPr/>
      <dgm:t>
        <a:bodyPr/>
        <a:lstStyle/>
        <a:p>
          <a:r>
            <a:rPr lang="en-US" b="0" i="0" dirty="0" smtClean="0"/>
            <a:t>Check in frequently</a:t>
          </a:r>
          <a:endParaRPr lang="en-US" dirty="0"/>
        </a:p>
      </dgm:t>
    </dgm:pt>
    <dgm:pt modelId="{33B7881F-3E8A-4C2C-80C5-F8CADB577B52}" type="parTrans" cxnId="{891F2DB8-7E49-4EB9-A565-2B1E8FABA0B3}">
      <dgm:prSet/>
      <dgm:spPr/>
      <dgm:t>
        <a:bodyPr/>
        <a:lstStyle/>
        <a:p>
          <a:endParaRPr lang="en-US"/>
        </a:p>
      </dgm:t>
    </dgm:pt>
    <dgm:pt modelId="{283304A3-3B23-4E2A-ACC2-CB4BBBC96306}" type="sibTrans" cxnId="{891F2DB8-7E49-4EB9-A565-2B1E8FABA0B3}">
      <dgm:prSet/>
      <dgm:spPr/>
      <dgm:t>
        <a:bodyPr/>
        <a:lstStyle/>
        <a:p>
          <a:endParaRPr lang="en-US"/>
        </a:p>
      </dgm:t>
    </dgm:pt>
    <dgm:pt modelId="{0ADC4414-B86E-4C54-AF30-CA4C9D1A4378}">
      <dgm:prSet phldrT="[Text]"/>
      <dgm:spPr/>
      <dgm:t>
        <a:bodyPr/>
        <a:lstStyle/>
        <a:p>
          <a:r>
            <a:rPr lang="en-US" dirty="0" smtClean="0"/>
            <a:t>Continuous Deployment</a:t>
          </a:r>
          <a:endParaRPr lang="en-US" dirty="0"/>
        </a:p>
      </dgm:t>
    </dgm:pt>
    <dgm:pt modelId="{65DAE02F-1BC0-4CB5-B214-C5A56DE0FB33}" type="parTrans" cxnId="{04D43C14-CD23-40AC-A65D-8B3BE8860FA7}">
      <dgm:prSet/>
      <dgm:spPr/>
      <dgm:t>
        <a:bodyPr/>
        <a:lstStyle/>
        <a:p>
          <a:endParaRPr lang="en-US"/>
        </a:p>
      </dgm:t>
    </dgm:pt>
    <dgm:pt modelId="{66E240D2-3AA6-4A44-A9FF-B48CCCC44A7C}" type="sibTrans" cxnId="{04D43C14-CD23-40AC-A65D-8B3BE8860FA7}">
      <dgm:prSet/>
      <dgm:spPr/>
      <dgm:t>
        <a:bodyPr/>
        <a:lstStyle/>
        <a:p>
          <a:endParaRPr lang="en-US"/>
        </a:p>
      </dgm:t>
    </dgm:pt>
    <dgm:pt modelId="{069D409A-41E5-4209-ACFF-114EA493BDAC}">
      <dgm:prSet phldrT="[Text]"/>
      <dgm:spPr/>
      <dgm:t>
        <a:bodyPr/>
        <a:lstStyle/>
        <a:p>
          <a:r>
            <a:rPr lang="en-US" b="0" i="0" dirty="0" smtClean="0"/>
            <a:t>it is the practice of releasing every good build to users</a:t>
          </a:r>
          <a:endParaRPr lang="en-US" dirty="0"/>
        </a:p>
      </dgm:t>
    </dgm:pt>
    <dgm:pt modelId="{12C3F727-B6D7-41D2-A92F-BFC308F337C6}" type="parTrans" cxnId="{1A6BC581-FAAB-4658-8B2B-A21371148DD1}">
      <dgm:prSet/>
      <dgm:spPr/>
      <dgm:t>
        <a:bodyPr/>
        <a:lstStyle/>
        <a:p>
          <a:endParaRPr lang="en-US"/>
        </a:p>
      </dgm:t>
    </dgm:pt>
    <dgm:pt modelId="{1CDAB62F-63C3-4969-8956-10087A80D573}" type="sibTrans" cxnId="{1A6BC581-FAAB-4658-8B2B-A21371148DD1}">
      <dgm:prSet/>
      <dgm:spPr/>
      <dgm:t>
        <a:bodyPr/>
        <a:lstStyle/>
        <a:p>
          <a:endParaRPr lang="en-US"/>
        </a:p>
      </dgm:t>
    </dgm:pt>
    <dgm:pt modelId="{6B163D34-597D-4B5B-A3A4-A79FFE0BEF0A}">
      <dgm:prSet/>
      <dgm:spPr/>
      <dgm:t>
        <a:bodyPr/>
        <a:lstStyle/>
        <a:p>
          <a:r>
            <a:rPr lang="en-US" b="0" i="0" smtClean="0"/>
            <a:t>Automate the build</a:t>
          </a:r>
          <a:endParaRPr lang="en-US" b="0" i="0"/>
        </a:p>
      </dgm:t>
    </dgm:pt>
    <dgm:pt modelId="{28087ABD-D711-4753-AAE5-459774262F8E}" type="parTrans" cxnId="{0DEFB734-1348-4859-A4A6-4E96BE20D930}">
      <dgm:prSet/>
      <dgm:spPr/>
      <dgm:t>
        <a:bodyPr/>
        <a:lstStyle/>
        <a:p>
          <a:endParaRPr lang="en-US"/>
        </a:p>
      </dgm:t>
    </dgm:pt>
    <dgm:pt modelId="{4F040F59-9781-4E45-B357-20B837CD2980}" type="sibTrans" cxnId="{0DEFB734-1348-4859-A4A6-4E96BE20D930}">
      <dgm:prSet/>
      <dgm:spPr/>
      <dgm:t>
        <a:bodyPr/>
        <a:lstStyle/>
        <a:p>
          <a:endParaRPr lang="en-US"/>
        </a:p>
      </dgm:t>
    </dgm:pt>
    <dgm:pt modelId="{B5A1E8F2-586B-4AE8-9C22-B5F439A2D7F4}">
      <dgm:prSet/>
      <dgm:spPr/>
      <dgm:t>
        <a:bodyPr/>
        <a:lstStyle/>
        <a:p>
          <a:r>
            <a:rPr lang="en-US" b="0" i="0" smtClean="0"/>
            <a:t>Make your build self-testing</a:t>
          </a:r>
          <a:endParaRPr lang="en-US" b="0" i="0"/>
        </a:p>
      </dgm:t>
    </dgm:pt>
    <dgm:pt modelId="{64E22AD2-1ED0-454D-8630-B97F886FFB56}" type="parTrans" cxnId="{782C2C7F-AA7A-4677-833C-EAE86393BFBF}">
      <dgm:prSet/>
      <dgm:spPr/>
      <dgm:t>
        <a:bodyPr/>
        <a:lstStyle/>
        <a:p>
          <a:endParaRPr lang="en-US"/>
        </a:p>
      </dgm:t>
    </dgm:pt>
    <dgm:pt modelId="{1CD14F73-92E2-4A55-A9F5-97523D571D7D}" type="sibTrans" cxnId="{782C2C7F-AA7A-4677-833C-EAE86393BFBF}">
      <dgm:prSet/>
      <dgm:spPr/>
      <dgm:t>
        <a:bodyPr/>
        <a:lstStyle/>
        <a:p>
          <a:endParaRPr lang="en-US"/>
        </a:p>
      </dgm:t>
    </dgm:pt>
    <dgm:pt modelId="{21BFC145-4925-4EAB-A53B-BAEEF222E46D}">
      <dgm:prSet/>
      <dgm:spPr/>
      <dgm:t>
        <a:bodyPr/>
        <a:lstStyle/>
        <a:p>
          <a:r>
            <a:rPr lang="en-US" b="0" i="0" smtClean="0"/>
            <a:t>Every commit should build on an integration machine</a:t>
          </a:r>
          <a:endParaRPr lang="en-US" b="0" i="0"/>
        </a:p>
      </dgm:t>
    </dgm:pt>
    <dgm:pt modelId="{006A0EB0-8886-4578-80BF-8FC4E3C133C8}" type="parTrans" cxnId="{F8155E13-BF65-497F-9A71-D46EDE95182F}">
      <dgm:prSet/>
      <dgm:spPr/>
      <dgm:t>
        <a:bodyPr/>
        <a:lstStyle/>
        <a:p>
          <a:endParaRPr lang="en-US"/>
        </a:p>
      </dgm:t>
    </dgm:pt>
    <dgm:pt modelId="{91BB296C-DB3A-408B-947B-EFC9B96A7D36}" type="sibTrans" cxnId="{F8155E13-BF65-497F-9A71-D46EDE95182F}">
      <dgm:prSet/>
      <dgm:spPr/>
      <dgm:t>
        <a:bodyPr/>
        <a:lstStyle/>
        <a:p>
          <a:endParaRPr lang="en-US"/>
        </a:p>
      </dgm:t>
    </dgm:pt>
    <dgm:pt modelId="{E9B6F889-E06B-4D83-8EC6-B1624FF826F9}">
      <dgm:prSet/>
      <dgm:spPr/>
      <dgm:t>
        <a:bodyPr/>
        <a:lstStyle/>
        <a:p>
          <a:r>
            <a:rPr lang="en-US" b="0" i="0" smtClean="0"/>
            <a:t>Keep the build fast</a:t>
          </a:r>
          <a:endParaRPr lang="en-US" b="0" i="0"/>
        </a:p>
      </dgm:t>
    </dgm:pt>
    <dgm:pt modelId="{39BE5A4E-B3E3-4174-B9F7-E4CB37DD6141}" type="parTrans" cxnId="{17DCA7FC-E776-466B-8948-1A4049C59696}">
      <dgm:prSet/>
      <dgm:spPr/>
      <dgm:t>
        <a:bodyPr/>
        <a:lstStyle/>
        <a:p>
          <a:endParaRPr lang="en-US"/>
        </a:p>
      </dgm:t>
    </dgm:pt>
    <dgm:pt modelId="{B1D293D2-8729-4BD9-A0FF-EC6E7BB3E746}" type="sibTrans" cxnId="{17DCA7FC-E776-466B-8948-1A4049C59696}">
      <dgm:prSet/>
      <dgm:spPr/>
      <dgm:t>
        <a:bodyPr/>
        <a:lstStyle/>
        <a:p>
          <a:endParaRPr lang="en-US"/>
        </a:p>
      </dgm:t>
    </dgm:pt>
    <dgm:pt modelId="{554A7E02-7E93-4A09-BC8F-27833E4E8029}">
      <dgm:prSet/>
      <dgm:spPr/>
      <dgm:t>
        <a:bodyPr/>
        <a:lstStyle/>
        <a:p>
          <a:r>
            <a:rPr lang="en-US" b="0" i="0" smtClean="0"/>
            <a:t>Test in a clone of the production environment</a:t>
          </a:r>
          <a:endParaRPr lang="en-US" b="0" i="0"/>
        </a:p>
      </dgm:t>
    </dgm:pt>
    <dgm:pt modelId="{5F59DF9E-DAEA-43F4-8F73-1B3B830BD5A4}" type="parTrans" cxnId="{67D5E7E3-66B0-4BF1-BE6B-140A18C29AE0}">
      <dgm:prSet/>
      <dgm:spPr/>
      <dgm:t>
        <a:bodyPr/>
        <a:lstStyle/>
        <a:p>
          <a:endParaRPr lang="en-US"/>
        </a:p>
      </dgm:t>
    </dgm:pt>
    <dgm:pt modelId="{3680CA4A-F89E-4993-B754-92C4C81BFDD2}" type="sibTrans" cxnId="{67D5E7E3-66B0-4BF1-BE6B-140A18C29AE0}">
      <dgm:prSet/>
      <dgm:spPr/>
      <dgm:t>
        <a:bodyPr/>
        <a:lstStyle/>
        <a:p>
          <a:endParaRPr lang="en-US"/>
        </a:p>
      </dgm:t>
    </dgm:pt>
    <dgm:pt modelId="{CF69D782-5A95-4753-AA0B-9E07E63A6009}">
      <dgm:prSet/>
      <dgm:spPr/>
      <dgm:t>
        <a:bodyPr/>
        <a:lstStyle/>
        <a:p>
          <a:r>
            <a:rPr lang="en-US" b="0" i="0" smtClean="0"/>
            <a:t>Make it easy for anyone to get the latest executable</a:t>
          </a:r>
          <a:endParaRPr lang="en-US" b="0" i="0"/>
        </a:p>
      </dgm:t>
    </dgm:pt>
    <dgm:pt modelId="{5494192C-FD0D-4C8C-BEF0-4FDD4ECE8DB6}" type="parTrans" cxnId="{6BC279B2-BA4B-4772-9E67-9ABA74C09A59}">
      <dgm:prSet/>
      <dgm:spPr/>
      <dgm:t>
        <a:bodyPr/>
        <a:lstStyle/>
        <a:p>
          <a:endParaRPr lang="en-US"/>
        </a:p>
      </dgm:t>
    </dgm:pt>
    <dgm:pt modelId="{B38C5A7B-6DBA-48A5-BE45-022026EBC808}" type="sibTrans" cxnId="{6BC279B2-BA4B-4772-9E67-9ABA74C09A59}">
      <dgm:prSet/>
      <dgm:spPr/>
      <dgm:t>
        <a:bodyPr/>
        <a:lstStyle/>
        <a:p>
          <a:endParaRPr lang="en-US"/>
        </a:p>
      </dgm:t>
    </dgm:pt>
    <dgm:pt modelId="{723D02B5-8703-4224-BC75-AAB99051A964}">
      <dgm:prSet/>
      <dgm:spPr/>
      <dgm:t>
        <a:bodyPr/>
        <a:lstStyle/>
        <a:p>
          <a:r>
            <a:rPr lang="en-US" b="0" i="0" smtClean="0"/>
            <a:t>Everyone can see what’s happening</a:t>
          </a:r>
          <a:endParaRPr lang="en-US" b="0" i="0"/>
        </a:p>
      </dgm:t>
    </dgm:pt>
    <dgm:pt modelId="{8E764986-DC59-4FC7-94A1-9F75265D55F5}" type="parTrans" cxnId="{30F11620-8C8C-4D9C-9F62-0A491203EBFB}">
      <dgm:prSet/>
      <dgm:spPr/>
      <dgm:t>
        <a:bodyPr/>
        <a:lstStyle/>
        <a:p>
          <a:endParaRPr lang="en-US"/>
        </a:p>
      </dgm:t>
    </dgm:pt>
    <dgm:pt modelId="{06A3952C-3177-47BC-9C17-62D9D4C86F1A}" type="sibTrans" cxnId="{30F11620-8C8C-4D9C-9F62-0A491203EBFB}">
      <dgm:prSet/>
      <dgm:spPr/>
      <dgm:t>
        <a:bodyPr/>
        <a:lstStyle/>
        <a:p>
          <a:endParaRPr lang="en-US"/>
        </a:p>
      </dgm:t>
    </dgm:pt>
    <dgm:pt modelId="{881F9DEB-17EE-4C07-9C65-AB33CAE41B90}">
      <dgm:prSet/>
      <dgm:spPr/>
      <dgm:t>
        <a:bodyPr/>
        <a:lstStyle/>
        <a:p>
          <a:r>
            <a:rPr lang="en-US" b="0" i="0" dirty="0" smtClean="0"/>
            <a:t>Automate deployment</a:t>
          </a:r>
          <a:endParaRPr lang="en-US" b="0" i="0" dirty="0"/>
        </a:p>
      </dgm:t>
    </dgm:pt>
    <dgm:pt modelId="{565B52F0-D8AC-4A63-9328-47A615878E63}" type="parTrans" cxnId="{0A916B17-7101-4578-BC55-11C590E25D04}">
      <dgm:prSet/>
      <dgm:spPr/>
      <dgm:t>
        <a:bodyPr/>
        <a:lstStyle/>
        <a:p>
          <a:endParaRPr lang="en-US"/>
        </a:p>
      </dgm:t>
    </dgm:pt>
    <dgm:pt modelId="{CB49909A-5DF2-465D-96EE-0701F762B2BC}" type="sibTrans" cxnId="{0A916B17-7101-4578-BC55-11C590E25D04}">
      <dgm:prSet/>
      <dgm:spPr/>
      <dgm:t>
        <a:bodyPr/>
        <a:lstStyle/>
        <a:p>
          <a:endParaRPr lang="en-US"/>
        </a:p>
      </dgm:t>
    </dgm:pt>
    <dgm:pt modelId="{328FCC5C-9A04-4535-9ADB-1C5839DCAFB1}">
      <dgm:prSet/>
      <dgm:spPr/>
      <dgm:t>
        <a:bodyPr/>
        <a:lstStyle/>
        <a:p>
          <a:r>
            <a:rPr lang="en-US" b="0" i="0" smtClean="0"/>
            <a:t>When done, commit the changes to the repository.</a:t>
          </a:r>
          <a:endParaRPr lang="en-US" b="0" i="0"/>
        </a:p>
      </dgm:t>
    </dgm:pt>
    <dgm:pt modelId="{B9A5FCAC-90E5-4621-8A4C-D49F123C9415}" type="parTrans" cxnId="{772F3772-741B-4FE8-A188-C9BBCB91D00F}">
      <dgm:prSet/>
      <dgm:spPr/>
      <dgm:t>
        <a:bodyPr/>
        <a:lstStyle/>
        <a:p>
          <a:endParaRPr lang="en-US"/>
        </a:p>
      </dgm:t>
    </dgm:pt>
    <dgm:pt modelId="{2983AB19-7021-4729-9570-51D2742A5DB0}" type="sibTrans" cxnId="{772F3772-741B-4FE8-A188-C9BBCB91D00F}">
      <dgm:prSet/>
      <dgm:spPr/>
      <dgm:t>
        <a:bodyPr/>
        <a:lstStyle/>
        <a:p>
          <a:endParaRPr lang="en-US"/>
        </a:p>
      </dgm:t>
    </dgm:pt>
    <dgm:pt modelId="{B9E2866F-46F5-4183-AD2F-43C3884B6533}">
      <dgm:prSet/>
      <dgm:spPr/>
      <dgm:t>
        <a:bodyPr/>
        <a:lstStyle/>
        <a:p>
          <a:r>
            <a:rPr lang="en-US" b="0" i="0" smtClean="0"/>
            <a:t>The CI server monitors the repository and checks out changes when they occur.</a:t>
          </a:r>
          <a:endParaRPr lang="en-US" b="0" i="0"/>
        </a:p>
      </dgm:t>
    </dgm:pt>
    <dgm:pt modelId="{34EB8261-8C77-46C1-B2CD-9B7642C7B810}" type="parTrans" cxnId="{E304E567-596D-4DF5-9C31-0360566EFE9C}">
      <dgm:prSet/>
      <dgm:spPr/>
      <dgm:t>
        <a:bodyPr/>
        <a:lstStyle/>
        <a:p>
          <a:endParaRPr lang="en-US"/>
        </a:p>
      </dgm:t>
    </dgm:pt>
    <dgm:pt modelId="{0600AC9E-96EE-4023-962E-299C3C2A73D4}" type="sibTrans" cxnId="{E304E567-596D-4DF5-9C31-0360566EFE9C}">
      <dgm:prSet/>
      <dgm:spPr/>
      <dgm:t>
        <a:bodyPr/>
        <a:lstStyle/>
        <a:p>
          <a:endParaRPr lang="en-US"/>
        </a:p>
      </dgm:t>
    </dgm:pt>
    <dgm:pt modelId="{18D838CA-BD05-4129-8616-3EB9E5AB0313}">
      <dgm:prSet/>
      <dgm:spPr/>
      <dgm:t>
        <a:bodyPr/>
        <a:lstStyle/>
        <a:p>
          <a:r>
            <a:rPr lang="en-US" b="0" i="0" smtClean="0"/>
            <a:t>The CI server builds the system and runs unit and integration tests.</a:t>
          </a:r>
          <a:endParaRPr lang="en-US" b="0" i="0"/>
        </a:p>
      </dgm:t>
    </dgm:pt>
    <dgm:pt modelId="{8A4D4EDB-CB52-4490-B469-300E8402E2C3}" type="parTrans" cxnId="{F15C4A10-E8C5-4CE1-B5C1-9A62863032FD}">
      <dgm:prSet/>
      <dgm:spPr/>
      <dgm:t>
        <a:bodyPr/>
        <a:lstStyle/>
        <a:p>
          <a:endParaRPr lang="en-US"/>
        </a:p>
      </dgm:t>
    </dgm:pt>
    <dgm:pt modelId="{E2CE42F2-A9CE-4C66-97FB-0C64E8A5E7CE}" type="sibTrans" cxnId="{F15C4A10-E8C5-4CE1-B5C1-9A62863032FD}">
      <dgm:prSet/>
      <dgm:spPr/>
      <dgm:t>
        <a:bodyPr/>
        <a:lstStyle/>
        <a:p>
          <a:endParaRPr lang="en-US"/>
        </a:p>
      </dgm:t>
    </dgm:pt>
    <dgm:pt modelId="{53CC4373-9DDE-475B-9389-DF18318EA28E}">
      <dgm:prSet/>
      <dgm:spPr/>
      <dgm:t>
        <a:bodyPr/>
        <a:lstStyle/>
        <a:p>
          <a:r>
            <a:rPr lang="en-US" b="0" i="0" smtClean="0"/>
            <a:t>The CI server releases deployable artefacts for testing.</a:t>
          </a:r>
          <a:endParaRPr lang="en-US" b="0" i="0"/>
        </a:p>
      </dgm:t>
    </dgm:pt>
    <dgm:pt modelId="{7C99BAEE-B9D9-473A-A381-A94F0659F6D8}" type="parTrans" cxnId="{F164CA35-C27F-4C01-B008-1807E22F3BAC}">
      <dgm:prSet/>
      <dgm:spPr/>
      <dgm:t>
        <a:bodyPr/>
        <a:lstStyle/>
        <a:p>
          <a:endParaRPr lang="en-US"/>
        </a:p>
      </dgm:t>
    </dgm:pt>
    <dgm:pt modelId="{86FAAD5A-CECD-47D5-A208-CDE1ACF4F6D8}" type="sibTrans" cxnId="{F164CA35-C27F-4C01-B008-1807E22F3BAC}">
      <dgm:prSet/>
      <dgm:spPr/>
      <dgm:t>
        <a:bodyPr/>
        <a:lstStyle/>
        <a:p>
          <a:endParaRPr lang="en-US"/>
        </a:p>
      </dgm:t>
    </dgm:pt>
    <dgm:pt modelId="{29499414-F20D-4E10-9563-C014188614E3}">
      <dgm:prSet/>
      <dgm:spPr/>
      <dgm:t>
        <a:bodyPr/>
        <a:lstStyle/>
        <a:p>
          <a:r>
            <a:rPr lang="en-US" b="0" i="0" smtClean="0"/>
            <a:t>The CI server assigns a build label to the version of the code it just built.</a:t>
          </a:r>
          <a:endParaRPr lang="en-US" b="0" i="0"/>
        </a:p>
      </dgm:t>
    </dgm:pt>
    <dgm:pt modelId="{C291A419-5389-442F-ADCC-5A624450C461}" type="parTrans" cxnId="{1AEE5FFA-A473-450E-9911-50DE1E4A2AB2}">
      <dgm:prSet/>
      <dgm:spPr/>
      <dgm:t>
        <a:bodyPr/>
        <a:lstStyle/>
        <a:p>
          <a:endParaRPr lang="en-US"/>
        </a:p>
      </dgm:t>
    </dgm:pt>
    <dgm:pt modelId="{E571DE46-B8AC-449B-9240-C86DD3F9373F}" type="sibTrans" cxnId="{1AEE5FFA-A473-450E-9911-50DE1E4A2AB2}">
      <dgm:prSet/>
      <dgm:spPr/>
      <dgm:t>
        <a:bodyPr/>
        <a:lstStyle/>
        <a:p>
          <a:endParaRPr lang="en-US"/>
        </a:p>
      </dgm:t>
    </dgm:pt>
    <dgm:pt modelId="{D8D50469-9ACF-495F-AC5B-CB853275BA73}">
      <dgm:prSet/>
      <dgm:spPr/>
      <dgm:t>
        <a:bodyPr/>
        <a:lstStyle/>
        <a:p>
          <a:r>
            <a:rPr lang="en-US" b="0" i="0" smtClean="0"/>
            <a:t>The CI server informs the team of the successful build.</a:t>
          </a:r>
          <a:endParaRPr lang="en-US" b="0" i="0"/>
        </a:p>
      </dgm:t>
    </dgm:pt>
    <dgm:pt modelId="{B65EE62B-EDA4-4D40-8D8E-6F276C94E0E6}" type="parTrans" cxnId="{179F5FDB-0D79-4CA7-8268-B7871F734590}">
      <dgm:prSet/>
      <dgm:spPr/>
      <dgm:t>
        <a:bodyPr/>
        <a:lstStyle/>
        <a:p>
          <a:endParaRPr lang="en-US"/>
        </a:p>
      </dgm:t>
    </dgm:pt>
    <dgm:pt modelId="{699805E4-323D-4073-B105-24FEF47E7B43}" type="sibTrans" cxnId="{179F5FDB-0D79-4CA7-8268-B7871F734590}">
      <dgm:prSet/>
      <dgm:spPr/>
      <dgm:t>
        <a:bodyPr/>
        <a:lstStyle/>
        <a:p>
          <a:endParaRPr lang="en-US"/>
        </a:p>
      </dgm:t>
    </dgm:pt>
    <dgm:pt modelId="{48C02564-B790-4997-8118-44702D49A537}">
      <dgm:prSet/>
      <dgm:spPr/>
      <dgm:t>
        <a:bodyPr/>
        <a:lstStyle/>
        <a:p>
          <a:r>
            <a:rPr lang="en-US" b="0" i="0" smtClean="0"/>
            <a:t>If the build or tests fail, the CI server alerts the team.</a:t>
          </a:r>
          <a:endParaRPr lang="en-US" b="0" i="0"/>
        </a:p>
      </dgm:t>
    </dgm:pt>
    <dgm:pt modelId="{1111B4E7-23B9-46A3-805D-327B42F88D97}" type="parTrans" cxnId="{09C9DF79-21C5-44A1-92DC-6B2D774A9B7F}">
      <dgm:prSet/>
      <dgm:spPr/>
      <dgm:t>
        <a:bodyPr/>
        <a:lstStyle/>
        <a:p>
          <a:endParaRPr lang="en-US"/>
        </a:p>
      </dgm:t>
    </dgm:pt>
    <dgm:pt modelId="{BD2E3CD9-B92B-42E6-B065-8B6E0072B825}" type="sibTrans" cxnId="{09C9DF79-21C5-44A1-92DC-6B2D774A9B7F}">
      <dgm:prSet/>
      <dgm:spPr/>
      <dgm:t>
        <a:bodyPr/>
        <a:lstStyle/>
        <a:p>
          <a:endParaRPr lang="en-US"/>
        </a:p>
      </dgm:t>
    </dgm:pt>
    <dgm:pt modelId="{3E501D0C-2B5A-4BF0-BAE4-A03F637A6B5B}">
      <dgm:prSet/>
      <dgm:spPr/>
      <dgm:t>
        <a:bodyPr/>
        <a:lstStyle/>
        <a:p>
          <a:r>
            <a:rPr lang="en-US" b="0" i="0" smtClean="0"/>
            <a:t>The team fix the issue at the earliest opportunity.</a:t>
          </a:r>
          <a:endParaRPr lang="en-US" b="0" i="0"/>
        </a:p>
      </dgm:t>
    </dgm:pt>
    <dgm:pt modelId="{4C21D0C1-3580-486D-B588-F1DFEB2F9CE3}" type="parTrans" cxnId="{2A9D6F52-A0E4-4476-83B7-B455A376797F}">
      <dgm:prSet/>
      <dgm:spPr/>
      <dgm:t>
        <a:bodyPr/>
        <a:lstStyle/>
        <a:p>
          <a:endParaRPr lang="en-US"/>
        </a:p>
      </dgm:t>
    </dgm:pt>
    <dgm:pt modelId="{DE4CEAEB-2A88-4823-8438-27158D3C204A}" type="sibTrans" cxnId="{2A9D6F52-A0E4-4476-83B7-B455A376797F}">
      <dgm:prSet/>
      <dgm:spPr/>
      <dgm:t>
        <a:bodyPr/>
        <a:lstStyle/>
        <a:p>
          <a:endParaRPr lang="en-US"/>
        </a:p>
      </dgm:t>
    </dgm:pt>
    <dgm:pt modelId="{8E323617-D402-4065-A3D6-94E7DFA5504E}">
      <dgm:prSet/>
      <dgm:spPr/>
      <dgm:t>
        <a:bodyPr/>
        <a:lstStyle/>
        <a:p>
          <a:r>
            <a:rPr lang="en-US" b="0" i="0" dirty="0" smtClean="0"/>
            <a:t>Continue to continually integrate and test throughout the project.</a:t>
          </a:r>
          <a:endParaRPr lang="en-US" b="0" i="0" dirty="0"/>
        </a:p>
      </dgm:t>
    </dgm:pt>
    <dgm:pt modelId="{CEB677BE-7519-4F91-97B5-6E151462F754}" type="parTrans" cxnId="{A23942AA-0924-40DA-8632-D85690764311}">
      <dgm:prSet/>
      <dgm:spPr/>
      <dgm:t>
        <a:bodyPr/>
        <a:lstStyle/>
        <a:p>
          <a:endParaRPr lang="en-US"/>
        </a:p>
      </dgm:t>
    </dgm:pt>
    <dgm:pt modelId="{04C7DB89-1A04-4A56-A59B-3A67D78E58AD}" type="sibTrans" cxnId="{A23942AA-0924-40DA-8632-D85690764311}">
      <dgm:prSet/>
      <dgm:spPr/>
      <dgm:t>
        <a:bodyPr/>
        <a:lstStyle/>
        <a:p>
          <a:endParaRPr lang="en-US"/>
        </a:p>
      </dgm:t>
    </dgm:pt>
    <dgm:pt modelId="{678156F8-E7C4-4396-9C4B-42F95655DB71}">
      <dgm:prSet/>
      <dgm:spPr/>
      <dgm:t>
        <a:bodyPr/>
        <a:lstStyle/>
        <a:p>
          <a:r>
            <a:rPr lang="en-US" b="0" i="0" smtClean="0"/>
            <a:t>Don’t check in broken code</a:t>
          </a:r>
          <a:endParaRPr lang="en-US" b="0" i="0"/>
        </a:p>
      </dgm:t>
    </dgm:pt>
    <dgm:pt modelId="{803EAC60-9C7D-46EF-9CF0-BBF4FA09AED4}" type="parTrans" cxnId="{178F76E1-913E-41FE-A449-EBA80CFED921}">
      <dgm:prSet/>
      <dgm:spPr/>
      <dgm:t>
        <a:bodyPr/>
        <a:lstStyle/>
        <a:p>
          <a:endParaRPr lang="en-US"/>
        </a:p>
      </dgm:t>
    </dgm:pt>
    <dgm:pt modelId="{9B9A13B8-F9B3-48E8-9F14-A425449A2968}" type="sibTrans" cxnId="{178F76E1-913E-41FE-A449-EBA80CFED921}">
      <dgm:prSet/>
      <dgm:spPr/>
      <dgm:t>
        <a:bodyPr/>
        <a:lstStyle/>
        <a:p>
          <a:endParaRPr lang="en-US"/>
        </a:p>
      </dgm:t>
    </dgm:pt>
    <dgm:pt modelId="{47D84C60-9A89-42A8-94AB-23C64F10CBBF}">
      <dgm:prSet/>
      <dgm:spPr/>
      <dgm:t>
        <a:bodyPr/>
        <a:lstStyle/>
        <a:p>
          <a:r>
            <a:rPr lang="en-US" b="0" i="0" smtClean="0"/>
            <a:t>Don’t check in untested code</a:t>
          </a:r>
          <a:endParaRPr lang="en-US" b="0" i="0"/>
        </a:p>
      </dgm:t>
    </dgm:pt>
    <dgm:pt modelId="{C0F37CA7-DCC3-4B78-8AB4-16633053EDF7}" type="parTrans" cxnId="{B1E66CB7-765F-492A-80FB-4FE3281627DA}">
      <dgm:prSet/>
      <dgm:spPr/>
      <dgm:t>
        <a:bodyPr/>
        <a:lstStyle/>
        <a:p>
          <a:endParaRPr lang="en-US"/>
        </a:p>
      </dgm:t>
    </dgm:pt>
    <dgm:pt modelId="{2F9D07FE-4B8E-4E86-9157-BC409CA26930}" type="sibTrans" cxnId="{B1E66CB7-765F-492A-80FB-4FE3281627DA}">
      <dgm:prSet/>
      <dgm:spPr/>
      <dgm:t>
        <a:bodyPr/>
        <a:lstStyle/>
        <a:p>
          <a:endParaRPr lang="en-US"/>
        </a:p>
      </dgm:t>
    </dgm:pt>
    <dgm:pt modelId="{10BC04B6-62A5-432E-8EFF-2DE7E4D5847E}">
      <dgm:prSet/>
      <dgm:spPr/>
      <dgm:t>
        <a:bodyPr/>
        <a:lstStyle/>
        <a:p>
          <a:r>
            <a:rPr lang="en-US" b="0" i="0" smtClean="0"/>
            <a:t>Don’t check in when the build is broken</a:t>
          </a:r>
          <a:endParaRPr lang="en-US" b="0" i="0"/>
        </a:p>
      </dgm:t>
    </dgm:pt>
    <dgm:pt modelId="{2D6FB7AF-6487-40B6-BED7-0E428FA6E93B}" type="parTrans" cxnId="{69B9C166-AB8B-4115-9D67-9A93F3228984}">
      <dgm:prSet/>
      <dgm:spPr/>
      <dgm:t>
        <a:bodyPr/>
        <a:lstStyle/>
        <a:p>
          <a:endParaRPr lang="en-US"/>
        </a:p>
      </dgm:t>
    </dgm:pt>
    <dgm:pt modelId="{A0937F53-E0E1-419A-AD67-F1C02966D6D7}" type="sibTrans" cxnId="{69B9C166-AB8B-4115-9D67-9A93F3228984}">
      <dgm:prSet/>
      <dgm:spPr/>
      <dgm:t>
        <a:bodyPr/>
        <a:lstStyle/>
        <a:p>
          <a:endParaRPr lang="en-US"/>
        </a:p>
      </dgm:t>
    </dgm:pt>
    <dgm:pt modelId="{F9AC3130-23A6-41CF-9989-94872680F81D}">
      <dgm:prSet/>
      <dgm:spPr/>
      <dgm:t>
        <a:bodyPr/>
        <a:lstStyle/>
        <a:p>
          <a:r>
            <a:rPr lang="en-US" b="0" i="0" dirty="0" smtClean="0"/>
            <a:t>Don’t go home after checking in until the system builds</a:t>
          </a:r>
          <a:endParaRPr lang="en-US" b="0" i="0" dirty="0"/>
        </a:p>
      </dgm:t>
    </dgm:pt>
    <dgm:pt modelId="{CEEBDEE7-C408-41DF-8D9A-70ED63B8ADA8}" type="parTrans" cxnId="{50FD2952-FC7D-489F-AB41-2428222864AF}">
      <dgm:prSet/>
      <dgm:spPr/>
      <dgm:t>
        <a:bodyPr/>
        <a:lstStyle/>
        <a:p>
          <a:endParaRPr lang="en-US"/>
        </a:p>
      </dgm:t>
    </dgm:pt>
    <dgm:pt modelId="{378B86BB-7CD9-4C51-9918-EF93CAB222EA}" type="sibTrans" cxnId="{50FD2952-FC7D-489F-AB41-2428222864AF}">
      <dgm:prSet/>
      <dgm:spPr/>
      <dgm:t>
        <a:bodyPr/>
        <a:lstStyle/>
        <a:p>
          <a:endParaRPr lang="en-US"/>
        </a:p>
      </dgm:t>
    </dgm:pt>
    <dgm:pt modelId="{E0DEBB30-0A75-4E7E-9755-910C9CA41D1C}">
      <dgm:prSet phldrT="[Text]"/>
      <dgm:spPr/>
      <dgm:t>
        <a:bodyPr/>
        <a:lstStyle/>
        <a:p>
          <a:r>
            <a:rPr lang="en-US" b="0" i="0" dirty="0" smtClean="0"/>
            <a:t>adopting both Continuous Integration and Continuous Deployment, you not only reduce risks and catch bugs quickly, but also move rapidly to working software</a:t>
          </a:r>
          <a:endParaRPr lang="en-US" dirty="0"/>
        </a:p>
      </dgm:t>
    </dgm:pt>
    <dgm:pt modelId="{81F29C86-A899-4B08-B419-6A16ACBF9F63}" type="parTrans" cxnId="{673101BF-000E-4C19-8713-0C8C2C258785}">
      <dgm:prSet/>
      <dgm:spPr/>
      <dgm:t>
        <a:bodyPr/>
        <a:lstStyle/>
        <a:p>
          <a:endParaRPr lang="en-US"/>
        </a:p>
      </dgm:t>
    </dgm:pt>
    <dgm:pt modelId="{A160CF57-DB0E-4CF9-A271-0290E5FEFCD3}" type="sibTrans" cxnId="{673101BF-000E-4C19-8713-0C8C2C258785}">
      <dgm:prSet/>
      <dgm:spPr/>
      <dgm:t>
        <a:bodyPr/>
        <a:lstStyle/>
        <a:p>
          <a:endParaRPr lang="en-US"/>
        </a:p>
      </dgm:t>
    </dgm:pt>
    <dgm:pt modelId="{E9A69F7B-6AB3-4087-AFAA-51D7705C45AD}" type="pres">
      <dgm:prSet presAssocID="{91C154DA-1BEE-48AC-AE10-03AC1EF16A52}" presName="linear" presStyleCnt="0">
        <dgm:presLayoutVars>
          <dgm:animLvl val="lvl"/>
          <dgm:resizeHandles val="exact"/>
        </dgm:presLayoutVars>
      </dgm:prSet>
      <dgm:spPr/>
    </dgm:pt>
    <dgm:pt modelId="{64733829-B94C-4B48-947D-3A54330A4D5F}" type="pres">
      <dgm:prSet presAssocID="{73E2CE91-5D88-44B9-9669-CA2D6C6DDB19}" presName="parentText" presStyleLbl="node1" presStyleIdx="0" presStyleCnt="4" custLinFactNeighborX="3078">
        <dgm:presLayoutVars>
          <dgm:chMax val="0"/>
          <dgm:bulletEnabled val="1"/>
        </dgm:presLayoutVars>
      </dgm:prSet>
      <dgm:spPr/>
    </dgm:pt>
    <dgm:pt modelId="{29547ACD-6B19-4918-BE10-EBF747D13487}" type="pres">
      <dgm:prSet presAssocID="{73E2CE91-5D88-44B9-9669-CA2D6C6DDB19}" presName="childText" presStyleLbl="revTx" presStyleIdx="0" presStyleCnt="4">
        <dgm:presLayoutVars>
          <dgm:bulletEnabled val="1"/>
        </dgm:presLayoutVars>
      </dgm:prSet>
      <dgm:spPr/>
      <dgm:t>
        <a:bodyPr/>
        <a:lstStyle/>
        <a:p>
          <a:endParaRPr lang="en-US"/>
        </a:p>
      </dgm:t>
    </dgm:pt>
    <dgm:pt modelId="{5291D78F-F5AE-470A-BEB2-B3B4C7580C52}" type="pres">
      <dgm:prSet presAssocID="{3B1F4DD6-E84A-4A6C-82F3-C734DE7EF238}" presName="parentText" presStyleLbl="node1" presStyleIdx="1" presStyleCnt="4">
        <dgm:presLayoutVars>
          <dgm:chMax val="0"/>
          <dgm:bulletEnabled val="1"/>
        </dgm:presLayoutVars>
      </dgm:prSet>
      <dgm:spPr/>
    </dgm:pt>
    <dgm:pt modelId="{7DDDEC5C-383A-4742-96D4-CDD89B05334C}" type="pres">
      <dgm:prSet presAssocID="{3B1F4DD6-E84A-4A6C-82F3-C734DE7EF238}" presName="childText" presStyleLbl="revTx" presStyleIdx="1" presStyleCnt="4">
        <dgm:presLayoutVars>
          <dgm:bulletEnabled val="1"/>
        </dgm:presLayoutVars>
      </dgm:prSet>
      <dgm:spPr/>
      <dgm:t>
        <a:bodyPr/>
        <a:lstStyle/>
        <a:p>
          <a:endParaRPr lang="en-US"/>
        </a:p>
      </dgm:t>
    </dgm:pt>
    <dgm:pt modelId="{FEC42B20-2937-4D6B-A9B1-0B582A8233AD}" type="pres">
      <dgm:prSet presAssocID="{3D612D8F-E927-4F17-905C-690C22263C9B}" presName="parentText" presStyleLbl="node1" presStyleIdx="2" presStyleCnt="4">
        <dgm:presLayoutVars>
          <dgm:chMax val="0"/>
          <dgm:bulletEnabled val="1"/>
        </dgm:presLayoutVars>
      </dgm:prSet>
      <dgm:spPr/>
    </dgm:pt>
    <dgm:pt modelId="{CA78B936-C66F-49F1-9F53-93BD6EE7FE6B}" type="pres">
      <dgm:prSet presAssocID="{3D612D8F-E927-4F17-905C-690C22263C9B}" presName="childText" presStyleLbl="revTx" presStyleIdx="2" presStyleCnt="4">
        <dgm:presLayoutVars>
          <dgm:bulletEnabled val="1"/>
        </dgm:presLayoutVars>
      </dgm:prSet>
      <dgm:spPr/>
      <dgm:t>
        <a:bodyPr/>
        <a:lstStyle/>
        <a:p>
          <a:endParaRPr lang="en-US"/>
        </a:p>
      </dgm:t>
    </dgm:pt>
    <dgm:pt modelId="{014C2F47-B462-43AA-A85F-C4332DC6D557}" type="pres">
      <dgm:prSet presAssocID="{0ADC4414-B86E-4C54-AF30-CA4C9D1A4378}" presName="parentText" presStyleLbl="node1" presStyleIdx="3" presStyleCnt="4">
        <dgm:presLayoutVars>
          <dgm:chMax val="0"/>
          <dgm:bulletEnabled val="1"/>
        </dgm:presLayoutVars>
      </dgm:prSet>
      <dgm:spPr/>
    </dgm:pt>
    <dgm:pt modelId="{807D8AC0-9C35-4F44-9EBA-E8206421AB47}" type="pres">
      <dgm:prSet presAssocID="{0ADC4414-B86E-4C54-AF30-CA4C9D1A4378}" presName="childText" presStyleLbl="revTx" presStyleIdx="3" presStyleCnt="4">
        <dgm:presLayoutVars>
          <dgm:bulletEnabled val="1"/>
        </dgm:presLayoutVars>
      </dgm:prSet>
      <dgm:spPr/>
      <dgm:t>
        <a:bodyPr/>
        <a:lstStyle/>
        <a:p>
          <a:endParaRPr lang="en-US"/>
        </a:p>
      </dgm:t>
    </dgm:pt>
  </dgm:ptLst>
  <dgm:cxnLst>
    <dgm:cxn modelId="{16F95EFA-9D17-4AF3-95D2-D85A7E0C7F4E}" type="presOf" srcId="{328FCC5C-9A04-4535-9ADB-1C5839DCAFB1}" destId="{7DDDEC5C-383A-4742-96D4-CDD89B05334C}" srcOrd="0" destOrd="1" presId="urn:microsoft.com/office/officeart/2005/8/layout/vList2"/>
    <dgm:cxn modelId="{8B62B0E3-027F-4B72-99A8-CD7E659B5ACE}" type="presOf" srcId="{CF69D782-5A95-4753-AA0B-9E07E63A6009}" destId="{29547ACD-6B19-4918-BE10-EBF747D13487}" srcOrd="0" destOrd="6" presId="urn:microsoft.com/office/officeart/2005/8/layout/vList2"/>
    <dgm:cxn modelId="{275224B5-5ED1-455D-B8F4-4B6A987D7991}" type="presOf" srcId="{47D84C60-9A89-42A8-94AB-23C64F10CBBF}" destId="{CA78B936-C66F-49F1-9F53-93BD6EE7FE6B}" srcOrd="0" destOrd="2" presId="urn:microsoft.com/office/officeart/2005/8/layout/vList2"/>
    <dgm:cxn modelId="{8D131B7E-454D-40AD-ACE8-8EC785A51537}" srcId="{91C154DA-1BEE-48AC-AE10-03AC1EF16A52}" destId="{3B1F4DD6-E84A-4A6C-82F3-C734DE7EF238}" srcOrd="1" destOrd="0" parTransId="{2BCE5416-0638-4644-AA9D-FFB81C623FF2}" sibTransId="{0F61D278-9EEB-4795-852C-194FB33F33FE}"/>
    <dgm:cxn modelId="{A5C78DF1-3D4A-47DE-A4A5-D8BD3EFE4311}" type="presOf" srcId="{723D02B5-8703-4224-BC75-AAB99051A964}" destId="{29547ACD-6B19-4918-BE10-EBF747D13487}" srcOrd="0" destOrd="7" presId="urn:microsoft.com/office/officeart/2005/8/layout/vList2"/>
    <dgm:cxn modelId="{F164CA35-C27F-4C01-B008-1807E22F3BAC}" srcId="{3B1F4DD6-E84A-4A6C-82F3-C734DE7EF238}" destId="{53CC4373-9DDE-475B-9389-DF18318EA28E}" srcOrd="4" destOrd="0" parTransId="{7C99BAEE-B9D9-473A-A381-A94F0659F6D8}" sibTransId="{86FAAD5A-CECD-47D5-A208-CDE1ACF4F6D8}"/>
    <dgm:cxn modelId="{6BC279B2-BA4B-4772-9E67-9ABA74C09A59}" srcId="{73E2CE91-5D88-44B9-9669-CA2D6C6DDB19}" destId="{CF69D782-5A95-4753-AA0B-9E07E63A6009}" srcOrd="6" destOrd="0" parTransId="{5494192C-FD0D-4C8C-BEF0-4FDD4ECE8DB6}" sibTransId="{B38C5A7B-6DBA-48A5-BE45-022026EBC808}"/>
    <dgm:cxn modelId="{2A9D6F52-A0E4-4476-83B7-B455A376797F}" srcId="{3B1F4DD6-E84A-4A6C-82F3-C734DE7EF238}" destId="{3E501D0C-2B5A-4BF0-BAE4-A03F637A6B5B}" srcOrd="8" destOrd="0" parTransId="{4C21D0C1-3580-486D-B588-F1DFEB2F9CE3}" sibTransId="{DE4CEAEB-2A88-4823-8438-27158D3C204A}"/>
    <dgm:cxn modelId="{09C9DF79-21C5-44A1-92DC-6B2D774A9B7F}" srcId="{3B1F4DD6-E84A-4A6C-82F3-C734DE7EF238}" destId="{48C02564-B790-4997-8118-44702D49A537}" srcOrd="7" destOrd="0" parTransId="{1111B4E7-23B9-46A3-805D-327B42F88D97}" sibTransId="{BD2E3CD9-B92B-42E6-B065-8B6E0072B825}"/>
    <dgm:cxn modelId="{A23942AA-0924-40DA-8632-D85690764311}" srcId="{3B1F4DD6-E84A-4A6C-82F3-C734DE7EF238}" destId="{8E323617-D402-4065-A3D6-94E7DFA5504E}" srcOrd="9" destOrd="0" parTransId="{CEB677BE-7519-4F91-97B5-6E151462F754}" sibTransId="{04C7DB89-1A04-4A56-A59B-3A67D78E58AD}"/>
    <dgm:cxn modelId="{EC475358-E8E2-426C-BBEE-08161208F0E7}" type="presOf" srcId="{B5A1E8F2-586B-4AE8-9C22-B5F439A2D7F4}" destId="{29547ACD-6B19-4918-BE10-EBF747D13487}" srcOrd="0" destOrd="2" presId="urn:microsoft.com/office/officeart/2005/8/layout/vList2"/>
    <dgm:cxn modelId="{8BF54C01-E1EF-4C64-8427-B553FC8AFD43}" type="presOf" srcId="{29499414-F20D-4E10-9563-C014188614E3}" destId="{7DDDEC5C-383A-4742-96D4-CDD89B05334C}" srcOrd="0" destOrd="5" presId="urn:microsoft.com/office/officeart/2005/8/layout/vList2"/>
    <dgm:cxn modelId="{F463DAD0-FA17-4FC7-8EA2-E563FC441B4E}" type="presOf" srcId="{3D612D8F-E927-4F17-905C-690C22263C9B}" destId="{FEC42B20-2937-4D6B-A9B1-0B582A8233AD}" srcOrd="0" destOrd="0" presId="urn:microsoft.com/office/officeart/2005/8/layout/vList2"/>
    <dgm:cxn modelId="{1E8DF2D6-11F8-413C-A36F-8B0FD7DF6813}" type="presOf" srcId="{26980063-0BEB-49A4-B9A9-44D4F15B4346}" destId="{7DDDEC5C-383A-4742-96D4-CDD89B05334C}" srcOrd="0" destOrd="0" presId="urn:microsoft.com/office/officeart/2005/8/layout/vList2"/>
    <dgm:cxn modelId="{1A6BC581-FAAB-4658-8B2B-A21371148DD1}" srcId="{0ADC4414-B86E-4C54-AF30-CA4C9D1A4378}" destId="{069D409A-41E5-4209-ACFF-114EA493BDAC}" srcOrd="0" destOrd="0" parTransId="{12C3F727-B6D7-41D2-A92F-BFC308F337C6}" sibTransId="{1CDAB62F-63C3-4969-8956-10087A80D573}"/>
    <dgm:cxn modelId="{933AD7BA-1263-4B9B-8CDF-F9C65D9A1BDC}" type="presOf" srcId="{6B163D34-597D-4B5B-A3A4-A79FFE0BEF0A}" destId="{29547ACD-6B19-4918-BE10-EBF747D13487}" srcOrd="0" destOrd="1" presId="urn:microsoft.com/office/officeart/2005/8/layout/vList2"/>
    <dgm:cxn modelId="{50FD2952-FC7D-489F-AB41-2428222864AF}" srcId="{3D612D8F-E927-4F17-905C-690C22263C9B}" destId="{F9AC3130-23A6-41CF-9989-94872680F81D}" srcOrd="4" destOrd="0" parTransId="{CEEBDEE7-C408-41DF-8D9A-70ED63B8ADA8}" sibTransId="{378B86BB-7CD9-4C51-9918-EF93CAB222EA}"/>
    <dgm:cxn modelId="{78F9720D-D084-46F4-AE52-AD0D4D669D0C}" type="presOf" srcId="{E0DEBB30-0A75-4E7E-9755-910C9CA41D1C}" destId="{807D8AC0-9C35-4F44-9EBA-E8206421AB47}" srcOrd="0" destOrd="1" presId="urn:microsoft.com/office/officeart/2005/8/layout/vList2"/>
    <dgm:cxn modelId="{673101BF-000E-4C19-8713-0C8C2C258785}" srcId="{0ADC4414-B86E-4C54-AF30-CA4C9D1A4378}" destId="{E0DEBB30-0A75-4E7E-9755-910C9CA41D1C}" srcOrd="1" destOrd="0" parTransId="{81F29C86-A899-4B08-B419-6A16ACBF9F63}" sibTransId="{A160CF57-DB0E-4CF9-A271-0290E5FEFCD3}"/>
    <dgm:cxn modelId="{FA34493A-F035-40BC-A109-39987295E606}" type="presOf" srcId="{21BFC145-4925-4EAB-A53B-BAEEF222E46D}" destId="{29547ACD-6B19-4918-BE10-EBF747D13487}" srcOrd="0" destOrd="3" presId="urn:microsoft.com/office/officeart/2005/8/layout/vList2"/>
    <dgm:cxn modelId="{F760B0CA-6EFF-47F2-8B82-E7B69F9C149D}" type="presOf" srcId="{3E501D0C-2B5A-4BF0-BAE4-A03F637A6B5B}" destId="{7DDDEC5C-383A-4742-96D4-CDD89B05334C}" srcOrd="0" destOrd="8" presId="urn:microsoft.com/office/officeart/2005/8/layout/vList2"/>
    <dgm:cxn modelId="{8AFE2B9F-1679-462D-9B5C-245C99F19D80}" type="presOf" srcId="{881F9DEB-17EE-4C07-9C65-AB33CAE41B90}" destId="{29547ACD-6B19-4918-BE10-EBF747D13487}" srcOrd="0" destOrd="8" presId="urn:microsoft.com/office/officeart/2005/8/layout/vList2"/>
    <dgm:cxn modelId="{178F76E1-913E-41FE-A449-EBA80CFED921}" srcId="{3D612D8F-E927-4F17-905C-690C22263C9B}" destId="{678156F8-E7C4-4396-9C4B-42F95655DB71}" srcOrd="1" destOrd="0" parTransId="{803EAC60-9C7D-46EF-9CF0-BBF4FA09AED4}" sibTransId="{9B9A13B8-F9B3-48E8-9F14-A425449A2968}"/>
    <dgm:cxn modelId="{30F11620-8C8C-4D9C-9F62-0A491203EBFB}" srcId="{73E2CE91-5D88-44B9-9669-CA2D6C6DDB19}" destId="{723D02B5-8703-4224-BC75-AAB99051A964}" srcOrd="7" destOrd="0" parTransId="{8E764986-DC59-4FC7-94A1-9F75265D55F5}" sibTransId="{06A3952C-3177-47BC-9C17-62D9D4C86F1A}"/>
    <dgm:cxn modelId="{17DCA7FC-E776-466B-8948-1A4049C59696}" srcId="{73E2CE91-5D88-44B9-9669-CA2D6C6DDB19}" destId="{E9B6F889-E06B-4D83-8EC6-B1624FF826F9}" srcOrd="4" destOrd="0" parTransId="{39BE5A4E-B3E3-4174-B9F7-E4CB37DD6141}" sibTransId="{B1D293D2-8729-4BD9-A0FF-EC6E7BB3E746}"/>
    <dgm:cxn modelId="{699C5D63-490D-47BC-9BEF-5E9E6A9938E7}" type="presOf" srcId="{48C02564-B790-4997-8118-44702D49A537}" destId="{7DDDEC5C-383A-4742-96D4-CDD89B05334C}" srcOrd="0" destOrd="7" presId="urn:microsoft.com/office/officeart/2005/8/layout/vList2"/>
    <dgm:cxn modelId="{C4B2915A-4944-4DBD-92A8-020559458F56}" type="presOf" srcId="{53CC4373-9DDE-475B-9389-DF18318EA28E}" destId="{7DDDEC5C-383A-4742-96D4-CDD89B05334C}" srcOrd="0" destOrd="4" presId="urn:microsoft.com/office/officeart/2005/8/layout/vList2"/>
    <dgm:cxn modelId="{79641898-C320-4FAE-9ED9-257894A1041F}" type="presOf" srcId="{D8D50469-9ACF-495F-AC5B-CB853275BA73}" destId="{7DDDEC5C-383A-4742-96D4-CDD89B05334C}" srcOrd="0" destOrd="6" presId="urn:microsoft.com/office/officeart/2005/8/layout/vList2"/>
    <dgm:cxn modelId="{B8DF3FBE-13B3-4F83-8966-BEDA64A91EFA}" srcId="{3B1F4DD6-E84A-4A6C-82F3-C734DE7EF238}" destId="{26980063-0BEB-49A4-B9A9-44D4F15B4346}" srcOrd="0" destOrd="0" parTransId="{CEF9A411-AD6A-47B6-8A13-099686CFAFB7}" sibTransId="{15DC10DF-9661-4A05-8EEA-3A7EE862AB7E}"/>
    <dgm:cxn modelId="{FAB1D8AE-25F0-4D51-81CA-2428A71DC2D4}" type="presOf" srcId="{0ADC4414-B86E-4C54-AF30-CA4C9D1A4378}" destId="{014C2F47-B462-43AA-A85F-C4332DC6D557}" srcOrd="0" destOrd="0" presId="urn:microsoft.com/office/officeart/2005/8/layout/vList2"/>
    <dgm:cxn modelId="{E304E567-596D-4DF5-9C31-0360566EFE9C}" srcId="{3B1F4DD6-E84A-4A6C-82F3-C734DE7EF238}" destId="{B9E2866F-46F5-4183-AD2F-43C3884B6533}" srcOrd="2" destOrd="0" parTransId="{34EB8261-8C77-46C1-B2CD-9B7642C7B810}" sibTransId="{0600AC9E-96EE-4023-962E-299C3C2A73D4}"/>
    <dgm:cxn modelId="{AED87733-8671-44AE-8FA3-ABD1A43F84A2}" srcId="{91C154DA-1BEE-48AC-AE10-03AC1EF16A52}" destId="{3D612D8F-E927-4F17-905C-690C22263C9B}" srcOrd="2" destOrd="0" parTransId="{518EEC53-DCDE-4FEE-B282-03F3EE8771A7}" sibTransId="{C75A82BE-7FA0-4373-B660-A37BF04FF0EB}"/>
    <dgm:cxn modelId="{D0947F34-F4E6-4FA0-9452-D371F7514622}" type="presOf" srcId="{069D409A-41E5-4209-ACFF-114EA493BDAC}" destId="{807D8AC0-9C35-4F44-9EBA-E8206421AB47}" srcOrd="0" destOrd="0" presId="urn:microsoft.com/office/officeart/2005/8/layout/vList2"/>
    <dgm:cxn modelId="{151DA5D2-70B7-4E14-807C-7CE7D7DDFA50}" type="presOf" srcId="{18D838CA-BD05-4129-8616-3EB9E5AB0313}" destId="{7DDDEC5C-383A-4742-96D4-CDD89B05334C}" srcOrd="0" destOrd="3" presId="urn:microsoft.com/office/officeart/2005/8/layout/vList2"/>
    <dgm:cxn modelId="{7A514432-A7FC-409F-87B6-13D099CD1F06}" type="presOf" srcId="{91C154DA-1BEE-48AC-AE10-03AC1EF16A52}" destId="{E9A69F7B-6AB3-4087-AFAA-51D7705C45AD}" srcOrd="0" destOrd="0" presId="urn:microsoft.com/office/officeart/2005/8/layout/vList2"/>
    <dgm:cxn modelId="{772F3772-741B-4FE8-A188-C9BBCB91D00F}" srcId="{3B1F4DD6-E84A-4A6C-82F3-C734DE7EF238}" destId="{328FCC5C-9A04-4535-9ADB-1C5839DCAFB1}" srcOrd="1" destOrd="0" parTransId="{B9A5FCAC-90E5-4621-8A4C-D49F123C9415}" sibTransId="{2983AB19-7021-4729-9570-51D2742A5DB0}"/>
    <dgm:cxn modelId="{0DEFB734-1348-4859-A4A6-4E96BE20D930}" srcId="{73E2CE91-5D88-44B9-9669-CA2D6C6DDB19}" destId="{6B163D34-597D-4B5B-A3A4-A79FFE0BEF0A}" srcOrd="1" destOrd="0" parTransId="{28087ABD-D711-4753-AAE5-459774262F8E}" sibTransId="{4F040F59-9781-4E45-B357-20B837CD2980}"/>
    <dgm:cxn modelId="{69B9C166-AB8B-4115-9D67-9A93F3228984}" srcId="{3D612D8F-E927-4F17-905C-690C22263C9B}" destId="{10BC04B6-62A5-432E-8EFF-2DE7E4D5847E}" srcOrd="3" destOrd="0" parTransId="{2D6FB7AF-6487-40B6-BED7-0E428FA6E93B}" sibTransId="{A0937F53-E0E1-419A-AD67-F1C02966D6D7}"/>
    <dgm:cxn modelId="{707F59C9-6855-416B-B536-6AD388258AAF}" type="presOf" srcId="{B9E2866F-46F5-4183-AD2F-43C3884B6533}" destId="{7DDDEC5C-383A-4742-96D4-CDD89B05334C}" srcOrd="0" destOrd="2" presId="urn:microsoft.com/office/officeart/2005/8/layout/vList2"/>
    <dgm:cxn modelId="{1AEE5FFA-A473-450E-9911-50DE1E4A2AB2}" srcId="{3B1F4DD6-E84A-4A6C-82F3-C734DE7EF238}" destId="{29499414-F20D-4E10-9563-C014188614E3}" srcOrd="5" destOrd="0" parTransId="{C291A419-5389-442F-ADCC-5A624450C461}" sibTransId="{E571DE46-B8AC-449B-9240-C86DD3F9373F}"/>
    <dgm:cxn modelId="{C5B743B1-4688-426C-BE17-34B5FE2BF579}" type="presOf" srcId="{678156F8-E7C4-4396-9C4B-42F95655DB71}" destId="{CA78B936-C66F-49F1-9F53-93BD6EE7FE6B}" srcOrd="0" destOrd="1" presId="urn:microsoft.com/office/officeart/2005/8/layout/vList2"/>
    <dgm:cxn modelId="{0A916B17-7101-4578-BC55-11C590E25D04}" srcId="{73E2CE91-5D88-44B9-9669-CA2D6C6DDB19}" destId="{881F9DEB-17EE-4C07-9C65-AB33CAE41B90}" srcOrd="8" destOrd="0" parTransId="{565B52F0-D8AC-4A63-9328-47A615878E63}" sibTransId="{CB49909A-5DF2-465D-96EE-0701F762B2BC}"/>
    <dgm:cxn modelId="{DC8CE415-F165-4B07-A338-D3BE076FD24B}" type="presOf" srcId="{E9B6F889-E06B-4D83-8EC6-B1624FF826F9}" destId="{29547ACD-6B19-4918-BE10-EBF747D13487}" srcOrd="0" destOrd="4" presId="urn:microsoft.com/office/officeart/2005/8/layout/vList2"/>
    <dgm:cxn modelId="{B1E66CB7-765F-492A-80FB-4FE3281627DA}" srcId="{3D612D8F-E927-4F17-905C-690C22263C9B}" destId="{47D84C60-9A89-42A8-94AB-23C64F10CBBF}" srcOrd="2" destOrd="0" parTransId="{C0F37CA7-DCC3-4B78-8AB4-16633053EDF7}" sibTransId="{2F9D07FE-4B8E-4E86-9157-BC409CA26930}"/>
    <dgm:cxn modelId="{179F5FDB-0D79-4CA7-8268-B7871F734590}" srcId="{3B1F4DD6-E84A-4A6C-82F3-C734DE7EF238}" destId="{D8D50469-9ACF-495F-AC5B-CB853275BA73}" srcOrd="6" destOrd="0" parTransId="{B65EE62B-EDA4-4D40-8D8E-6F276C94E0E6}" sibTransId="{699805E4-323D-4073-B105-24FEF47E7B43}"/>
    <dgm:cxn modelId="{891F2DB8-7E49-4EB9-A565-2B1E8FABA0B3}" srcId="{3D612D8F-E927-4F17-905C-690C22263C9B}" destId="{A6B37245-6CC4-4B50-899B-A3A4175BFF1E}" srcOrd="0" destOrd="0" parTransId="{33B7881F-3E8A-4C2C-80C5-F8CADB577B52}" sibTransId="{283304A3-3B23-4E2A-ACC2-CB4BBBC96306}"/>
    <dgm:cxn modelId="{6EF79F5C-649F-4DFC-B884-69D8D658F7A9}" type="presOf" srcId="{10BC04B6-62A5-432E-8EFF-2DE7E4D5847E}" destId="{CA78B936-C66F-49F1-9F53-93BD6EE7FE6B}" srcOrd="0" destOrd="3" presId="urn:microsoft.com/office/officeart/2005/8/layout/vList2"/>
    <dgm:cxn modelId="{C93B79ED-34D2-4BDF-A318-39950F9191A8}" type="presOf" srcId="{A6B37245-6CC4-4B50-899B-A3A4175BFF1E}" destId="{CA78B936-C66F-49F1-9F53-93BD6EE7FE6B}" srcOrd="0" destOrd="0" presId="urn:microsoft.com/office/officeart/2005/8/layout/vList2"/>
    <dgm:cxn modelId="{04D43C14-CD23-40AC-A65D-8B3BE8860FA7}" srcId="{91C154DA-1BEE-48AC-AE10-03AC1EF16A52}" destId="{0ADC4414-B86E-4C54-AF30-CA4C9D1A4378}" srcOrd="3" destOrd="0" parTransId="{65DAE02F-1BC0-4CB5-B214-C5A56DE0FB33}" sibTransId="{66E240D2-3AA6-4A44-A9FF-B48CCCC44A7C}"/>
    <dgm:cxn modelId="{318457A7-FC26-4049-8B0A-498FAF8F9D38}" type="presOf" srcId="{3B1F4DD6-E84A-4A6C-82F3-C734DE7EF238}" destId="{5291D78F-F5AE-470A-BEB2-B3B4C7580C52}" srcOrd="0" destOrd="0" presId="urn:microsoft.com/office/officeart/2005/8/layout/vList2"/>
    <dgm:cxn modelId="{F15C4A10-E8C5-4CE1-B5C1-9A62863032FD}" srcId="{3B1F4DD6-E84A-4A6C-82F3-C734DE7EF238}" destId="{18D838CA-BD05-4129-8616-3EB9E5AB0313}" srcOrd="3" destOrd="0" parTransId="{8A4D4EDB-CB52-4490-B469-300E8402E2C3}" sibTransId="{E2CE42F2-A9CE-4C66-97FB-0C64E8A5E7CE}"/>
    <dgm:cxn modelId="{782C2C7F-AA7A-4677-833C-EAE86393BFBF}" srcId="{73E2CE91-5D88-44B9-9669-CA2D6C6DDB19}" destId="{B5A1E8F2-586B-4AE8-9C22-B5F439A2D7F4}" srcOrd="2" destOrd="0" parTransId="{64E22AD2-1ED0-454D-8630-B97F886FFB56}" sibTransId="{1CD14F73-92E2-4A55-A9F5-97523D571D7D}"/>
    <dgm:cxn modelId="{67D5E7E3-66B0-4BF1-BE6B-140A18C29AE0}" srcId="{73E2CE91-5D88-44B9-9669-CA2D6C6DDB19}" destId="{554A7E02-7E93-4A09-BC8F-27833E4E8029}" srcOrd="5" destOrd="0" parTransId="{5F59DF9E-DAEA-43F4-8F73-1B3B830BD5A4}" sibTransId="{3680CA4A-F89E-4993-B754-92C4C81BFDD2}"/>
    <dgm:cxn modelId="{6DE25AE4-C705-4784-B92C-9BEE51E8788C}" type="presOf" srcId="{DF870FD3-15E4-422E-AB26-FBC5D125816A}" destId="{29547ACD-6B19-4918-BE10-EBF747D13487}" srcOrd="0" destOrd="0" presId="urn:microsoft.com/office/officeart/2005/8/layout/vList2"/>
    <dgm:cxn modelId="{CA431F64-E685-4A6A-BBD6-93B398FCF6CF}" type="presOf" srcId="{554A7E02-7E93-4A09-BC8F-27833E4E8029}" destId="{29547ACD-6B19-4918-BE10-EBF747D13487}" srcOrd="0" destOrd="5" presId="urn:microsoft.com/office/officeart/2005/8/layout/vList2"/>
    <dgm:cxn modelId="{6D4CBDEB-FCCD-4619-A151-39543DC046D8}" srcId="{91C154DA-1BEE-48AC-AE10-03AC1EF16A52}" destId="{73E2CE91-5D88-44B9-9669-CA2D6C6DDB19}" srcOrd="0" destOrd="0" parTransId="{28A1DB77-3523-42A6-9821-88CB4D5B2B7B}" sibTransId="{A50BC828-4B4C-476E-904D-29762D5D49F5}"/>
    <dgm:cxn modelId="{22237226-D10B-4939-959A-3F9913FA7D42}" type="presOf" srcId="{8E323617-D402-4065-A3D6-94E7DFA5504E}" destId="{7DDDEC5C-383A-4742-96D4-CDD89B05334C}" srcOrd="0" destOrd="9" presId="urn:microsoft.com/office/officeart/2005/8/layout/vList2"/>
    <dgm:cxn modelId="{F8155E13-BF65-497F-9A71-D46EDE95182F}" srcId="{73E2CE91-5D88-44B9-9669-CA2D6C6DDB19}" destId="{21BFC145-4925-4EAB-A53B-BAEEF222E46D}" srcOrd="3" destOrd="0" parTransId="{006A0EB0-8886-4578-80BF-8FC4E3C133C8}" sibTransId="{91BB296C-DB3A-408B-947B-EFC9B96A7D36}"/>
    <dgm:cxn modelId="{011A4AE1-B203-4A99-A3BA-ECBA1063A67F}" srcId="{73E2CE91-5D88-44B9-9669-CA2D6C6DDB19}" destId="{DF870FD3-15E4-422E-AB26-FBC5D125816A}" srcOrd="0" destOrd="0" parTransId="{091A241D-08FF-4063-8032-9047DD83930D}" sibTransId="{02586754-0E0E-483F-98A6-320315B9F68B}"/>
    <dgm:cxn modelId="{62AF5AEA-8884-4CCC-AA1A-11190D987CC3}" type="presOf" srcId="{73E2CE91-5D88-44B9-9669-CA2D6C6DDB19}" destId="{64733829-B94C-4B48-947D-3A54330A4D5F}" srcOrd="0" destOrd="0" presId="urn:microsoft.com/office/officeart/2005/8/layout/vList2"/>
    <dgm:cxn modelId="{724477E3-7816-46FE-A1E1-64D1B68DF9F8}" type="presOf" srcId="{F9AC3130-23A6-41CF-9989-94872680F81D}" destId="{CA78B936-C66F-49F1-9F53-93BD6EE7FE6B}" srcOrd="0" destOrd="4" presId="urn:microsoft.com/office/officeart/2005/8/layout/vList2"/>
    <dgm:cxn modelId="{A667FE65-A9F4-4CA8-9254-BD3D9B7E2634}" type="presParOf" srcId="{E9A69F7B-6AB3-4087-AFAA-51D7705C45AD}" destId="{64733829-B94C-4B48-947D-3A54330A4D5F}" srcOrd="0" destOrd="0" presId="urn:microsoft.com/office/officeart/2005/8/layout/vList2"/>
    <dgm:cxn modelId="{39740EEB-A92C-4517-A543-F44F34D3A947}" type="presParOf" srcId="{E9A69F7B-6AB3-4087-AFAA-51D7705C45AD}" destId="{29547ACD-6B19-4918-BE10-EBF747D13487}" srcOrd="1" destOrd="0" presId="urn:microsoft.com/office/officeart/2005/8/layout/vList2"/>
    <dgm:cxn modelId="{16E29D26-A02E-4CAA-BB27-0E5DAB80813D}" type="presParOf" srcId="{E9A69F7B-6AB3-4087-AFAA-51D7705C45AD}" destId="{5291D78F-F5AE-470A-BEB2-B3B4C7580C52}" srcOrd="2" destOrd="0" presId="urn:microsoft.com/office/officeart/2005/8/layout/vList2"/>
    <dgm:cxn modelId="{E130DBF0-2394-4EA5-9A66-6B282B89C381}" type="presParOf" srcId="{E9A69F7B-6AB3-4087-AFAA-51D7705C45AD}" destId="{7DDDEC5C-383A-4742-96D4-CDD89B05334C}" srcOrd="3" destOrd="0" presId="urn:microsoft.com/office/officeart/2005/8/layout/vList2"/>
    <dgm:cxn modelId="{7C01DBC9-7F02-4F40-84B2-7E2AB9373BCB}" type="presParOf" srcId="{E9A69F7B-6AB3-4087-AFAA-51D7705C45AD}" destId="{FEC42B20-2937-4D6B-A9B1-0B582A8233AD}" srcOrd="4" destOrd="0" presId="urn:microsoft.com/office/officeart/2005/8/layout/vList2"/>
    <dgm:cxn modelId="{680A58C7-FE95-4522-A61D-55BDD57B7B07}" type="presParOf" srcId="{E9A69F7B-6AB3-4087-AFAA-51D7705C45AD}" destId="{CA78B936-C66F-49F1-9F53-93BD6EE7FE6B}" srcOrd="5" destOrd="0" presId="urn:microsoft.com/office/officeart/2005/8/layout/vList2"/>
    <dgm:cxn modelId="{5BAE3381-EFD5-443F-8A96-1B27065FB467}" type="presParOf" srcId="{E9A69F7B-6AB3-4087-AFAA-51D7705C45AD}" destId="{014C2F47-B462-43AA-A85F-C4332DC6D557}" srcOrd="6" destOrd="0" presId="urn:microsoft.com/office/officeart/2005/8/layout/vList2"/>
    <dgm:cxn modelId="{95617F94-E41C-47B6-8810-8114F6DBD12B}" type="presParOf" srcId="{E9A69F7B-6AB3-4087-AFAA-51D7705C45AD}" destId="{807D8AC0-9C35-4F44-9EBA-E8206421AB47}" srcOrd="7"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733829-B94C-4B48-947D-3A54330A4D5F}">
      <dsp:nvSpPr>
        <dsp:cNvPr id="0" name=""/>
        <dsp:cNvSpPr/>
      </dsp:nvSpPr>
      <dsp:spPr>
        <a:xfrm>
          <a:off x="0" y="164206"/>
          <a:ext cx="8469702" cy="28781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l" defTabSz="533400">
            <a:lnSpc>
              <a:spcPct val="90000"/>
            </a:lnSpc>
            <a:spcBef>
              <a:spcPct val="0"/>
            </a:spcBef>
            <a:spcAft>
              <a:spcPct val="35000"/>
            </a:spcAft>
          </a:pPr>
          <a:r>
            <a:rPr lang="en-US" sz="1200" kern="1200" dirty="0" smtClean="0"/>
            <a:t>Practices</a:t>
          </a:r>
          <a:endParaRPr lang="en-US" sz="1200" kern="1200" dirty="0"/>
        </a:p>
      </dsp:txBody>
      <dsp:txXfrm>
        <a:off x="14050" y="178256"/>
        <a:ext cx="8441602" cy="259719"/>
      </dsp:txXfrm>
    </dsp:sp>
    <dsp:sp modelId="{29547ACD-6B19-4918-BE10-EBF747D13487}">
      <dsp:nvSpPr>
        <dsp:cNvPr id="0" name=""/>
        <dsp:cNvSpPr/>
      </dsp:nvSpPr>
      <dsp:spPr>
        <a:xfrm>
          <a:off x="0" y="452026"/>
          <a:ext cx="8469702" cy="13910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8913" tIns="15240" rIns="85344" bIns="15240" numCol="1" spcCol="1270" anchor="t" anchorCtr="0">
          <a:noAutofit/>
        </a:bodyPr>
        <a:lstStyle/>
        <a:p>
          <a:pPr marL="57150" lvl="1" indent="-57150" algn="l" defTabSz="400050">
            <a:lnSpc>
              <a:spcPct val="90000"/>
            </a:lnSpc>
            <a:spcBef>
              <a:spcPct val="0"/>
            </a:spcBef>
            <a:spcAft>
              <a:spcPct val="20000"/>
            </a:spcAft>
            <a:buChar char="••"/>
          </a:pPr>
          <a:r>
            <a:rPr lang="en-US" sz="900" b="0" i="0" kern="1200" dirty="0" smtClean="0"/>
            <a:t>Maintain a single source repository</a:t>
          </a:r>
          <a:endParaRPr lang="en-US" sz="900" kern="1200" dirty="0"/>
        </a:p>
        <a:p>
          <a:pPr marL="57150" lvl="1" indent="-57150" algn="l" defTabSz="400050">
            <a:lnSpc>
              <a:spcPct val="90000"/>
            </a:lnSpc>
            <a:spcBef>
              <a:spcPct val="0"/>
            </a:spcBef>
            <a:spcAft>
              <a:spcPct val="20000"/>
            </a:spcAft>
            <a:buChar char="••"/>
          </a:pPr>
          <a:r>
            <a:rPr lang="en-US" sz="900" b="0" i="0" kern="1200" smtClean="0"/>
            <a:t>Automate the build</a:t>
          </a:r>
          <a:endParaRPr lang="en-US" sz="900" b="0" i="0" kern="1200"/>
        </a:p>
        <a:p>
          <a:pPr marL="57150" lvl="1" indent="-57150" algn="l" defTabSz="400050">
            <a:lnSpc>
              <a:spcPct val="90000"/>
            </a:lnSpc>
            <a:spcBef>
              <a:spcPct val="0"/>
            </a:spcBef>
            <a:spcAft>
              <a:spcPct val="20000"/>
            </a:spcAft>
            <a:buChar char="••"/>
          </a:pPr>
          <a:r>
            <a:rPr lang="en-US" sz="900" b="0" i="0" kern="1200" smtClean="0"/>
            <a:t>Make your build self-testing</a:t>
          </a:r>
          <a:endParaRPr lang="en-US" sz="900" b="0" i="0" kern="1200"/>
        </a:p>
        <a:p>
          <a:pPr marL="57150" lvl="1" indent="-57150" algn="l" defTabSz="400050">
            <a:lnSpc>
              <a:spcPct val="90000"/>
            </a:lnSpc>
            <a:spcBef>
              <a:spcPct val="0"/>
            </a:spcBef>
            <a:spcAft>
              <a:spcPct val="20000"/>
            </a:spcAft>
            <a:buChar char="••"/>
          </a:pPr>
          <a:r>
            <a:rPr lang="en-US" sz="900" b="0" i="0" kern="1200" smtClean="0"/>
            <a:t>Every commit should build on an integration machine</a:t>
          </a:r>
          <a:endParaRPr lang="en-US" sz="900" b="0" i="0" kern="1200"/>
        </a:p>
        <a:p>
          <a:pPr marL="57150" lvl="1" indent="-57150" algn="l" defTabSz="400050">
            <a:lnSpc>
              <a:spcPct val="90000"/>
            </a:lnSpc>
            <a:spcBef>
              <a:spcPct val="0"/>
            </a:spcBef>
            <a:spcAft>
              <a:spcPct val="20000"/>
            </a:spcAft>
            <a:buChar char="••"/>
          </a:pPr>
          <a:r>
            <a:rPr lang="en-US" sz="900" b="0" i="0" kern="1200" smtClean="0"/>
            <a:t>Keep the build fast</a:t>
          </a:r>
          <a:endParaRPr lang="en-US" sz="900" b="0" i="0" kern="1200"/>
        </a:p>
        <a:p>
          <a:pPr marL="57150" lvl="1" indent="-57150" algn="l" defTabSz="400050">
            <a:lnSpc>
              <a:spcPct val="90000"/>
            </a:lnSpc>
            <a:spcBef>
              <a:spcPct val="0"/>
            </a:spcBef>
            <a:spcAft>
              <a:spcPct val="20000"/>
            </a:spcAft>
            <a:buChar char="••"/>
          </a:pPr>
          <a:r>
            <a:rPr lang="en-US" sz="900" b="0" i="0" kern="1200" smtClean="0"/>
            <a:t>Test in a clone of the production environment</a:t>
          </a:r>
          <a:endParaRPr lang="en-US" sz="900" b="0" i="0" kern="1200"/>
        </a:p>
        <a:p>
          <a:pPr marL="57150" lvl="1" indent="-57150" algn="l" defTabSz="400050">
            <a:lnSpc>
              <a:spcPct val="90000"/>
            </a:lnSpc>
            <a:spcBef>
              <a:spcPct val="0"/>
            </a:spcBef>
            <a:spcAft>
              <a:spcPct val="20000"/>
            </a:spcAft>
            <a:buChar char="••"/>
          </a:pPr>
          <a:r>
            <a:rPr lang="en-US" sz="900" b="0" i="0" kern="1200" smtClean="0"/>
            <a:t>Make it easy for anyone to get the latest executable</a:t>
          </a:r>
          <a:endParaRPr lang="en-US" sz="900" b="0" i="0" kern="1200"/>
        </a:p>
        <a:p>
          <a:pPr marL="57150" lvl="1" indent="-57150" algn="l" defTabSz="400050">
            <a:lnSpc>
              <a:spcPct val="90000"/>
            </a:lnSpc>
            <a:spcBef>
              <a:spcPct val="0"/>
            </a:spcBef>
            <a:spcAft>
              <a:spcPct val="20000"/>
            </a:spcAft>
            <a:buChar char="••"/>
          </a:pPr>
          <a:r>
            <a:rPr lang="en-US" sz="900" b="0" i="0" kern="1200" smtClean="0"/>
            <a:t>Everyone can see what’s happening</a:t>
          </a:r>
          <a:endParaRPr lang="en-US" sz="900" b="0" i="0" kern="1200"/>
        </a:p>
        <a:p>
          <a:pPr marL="57150" lvl="1" indent="-57150" algn="l" defTabSz="400050">
            <a:lnSpc>
              <a:spcPct val="90000"/>
            </a:lnSpc>
            <a:spcBef>
              <a:spcPct val="0"/>
            </a:spcBef>
            <a:spcAft>
              <a:spcPct val="20000"/>
            </a:spcAft>
            <a:buChar char="••"/>
          </a:pPr>
          <a:r>
            <a:rPr lang="en-US" sz="900" b="0" i="0" kern="1200" dirty="0" smtClean="0"/>
            <a:t>Automate deployment</a:t>
          </a:r>
          <a:endParaRPr lang="en-US" sz="900" b="0" i="0" kern="1200" dirty="0"/>
        </a:p>
      </dsp:txBody>
      <dsp:txXfrm>
        <a:off x="0" y="452026"/>
        <a:ext cx="8469702" cy="1391040"/>
      </dsp:txXfrm>
    </dsp:sp>
    <dsp:sp modelId="{5291D78F-F5AE-470A-BEB2-B3B4C7580C52}">
      <dsp:nvSpPr>
        <dsp:cNvPr id="0" name=""/>
        <dsp:cNvSpPr/>
      </dsp:nvSpPr>
      <dsp:spPr>
        <a:xfrm>
          <a:off x="0" y="1843066"/>
          <a:ext cx="8469702" cy="28781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l" defTabSz="533400">
            <a:lnSpc>
              <a:spcPct val="90000"/>
            </a:lnSpc>
            <a:spcBef>
              <a:spcPct val="0"/>
            </a:spcBef>
            <a:spcAft>
              <a:spcPct val="35000"/>
            </a:spcAft>
          </a:pPr>
          <a:r>
            <a:rPr lang="en-US" sz="1200" kern="1200" dirty="0" smtClean="0"/>
            <a:t>How to do it</a:t>
          </a:r>
          <a:endParaRPr lang="en-US" sz="1200" kern="1200" dirty="0"/>
        </a:p>
      </dsp:txBody>
      <dsp:txXfrm>
        <a:off x="14050" y="1857116"/>
        <a:ext cx="8441602" cy="259719"/>
      </dsp:txXfrm>
    </dsp:sp>
    <dsp:sp modelId="{7DDDEC5C-383A-4742-96D4-CDD89B05334C}">
      <dsp:nvSpPr>
        <dsp:cNvPr id="0" name=""/>
        <dsp:cNvSpPr/>
      </dsp:nvSpPr>
      <dsp:spPr>
        <a:xfrm>
          <a:off x="0" y="2130886"/>
          <a:ext cx="8469702" cy="1540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8913" tIns="15240" rIns="85344" bIns="15240" numCol="1" spcCol="1270" anchor="t" anchorCtr="0">
          <a:noAutofit/>
        </a:bodyPr>
        <a:lstStyle/>
        <a:p>
          <a:pPr marL="57150" lvl="1" indent="-57150" algn="l" defTabSz="400050">
            <a:lnSpc>
              <a:spcPct val="90000"/>
            </a:lnSpc>
            <a:spcBef>
              <a:spcPct val="0"/>
            </a:spcBef>
            <a:spcAft>
              <a:spcPct val="20000"/>
            </a:spcAft>
            <a:buChar char="••"/>
          </a:pPr>
          <a:r>
            <a:rPr lang="en-US" sz="900" b="0" i="0" kern="1200" dirty="0" smtClean="0"/>
            <a:t>Developers check out code into their private workspaces.</a:t>
          </a:r>
          <a:endParaRPr lang="en-US" sz="900" kern="1200" dirty="0"/>
        </a:p>
        <a:p>
          <a:pPr marL="57150" lvl="1" indent="-57150" algn="l" defTabSz="400050">
            <a:lnSpc>
              <a:spcPct val="90000"/>
            </a:lnSpc>
            <a:spcBef>
              <a:spcPct val="0"/>
            </a:spcBef>
            <a:spcAft>
              <a:spcPct val="20000"/>
            </a:spcAft>
            <a:buChar char="••"/>
          </a:pPr>
          <a:r>
            <a:rPr lang="en-US" sz="900" b="0" i="0" kern="1200" smtClean="0"/>
            <a:t>When done, commit the changes to the repository.</a:t>
          </a:r>
          <a:endParaRPr lang="en-US" sz="900" b="0" i="0" kern="1200"/>
        </a:p>
        <a:p>
          <a:pPr marL="57150" lvl="1" indent="-57150" algn="l" defTabSz="400050">
            <a:lnSpc>
              <a:spcPct val="90000"/>
            </a:lnSpc>
            <a:spcBef>
              <a:spcPct val="0"/>
            </a:spcBef>
            <a:spcAft>
              <a:spcPct val="20000"/>
            </a:spcAft>
            <a:buChar char="••"/>
          </a:pPr>
          <a:r>
            <a:rPr lang="en-US" sz="900" b="0" i="0" kern="1200" smtClean="0"/>
            <a:t>The CI server monitors the repository and checks out changes when they occur.</a:t>
          </a:r>
          <a:endParaRPr lang="en-US" sz="900" b="0" i="0" kern="1200"/>
        </a:p>
        <a:p>
          <a:pPr marL="57150" lvl="1" indent="-57150" algn="l" defTabSz="400050">
            <a:lnSpc>
              <a:spcPct val="90000"/>
            </a:lnSpc>
            <a:spcBef>
              <a:spcPct val="0"/>
            </a:spcBef>
            <a:spcAft>
              <a:spcPct val="20000"/>
            </a:spcAft>
            <a:buChar char="••"/>
          </a:pPr>
          <a:r>
            <a:rPr lang="en-US" sz="900" b="0" i="0" kern="1200" smtClean="0"/>
            <a:t>The CI server builds the system and runs unit and integration tests.</a:t>
          </a:r>
          <a:endParaRPr lang="en-US" sz="900" b="0" i="0" kern="1200"/>
        </a:p>
        <a:p>
          <a:pPr marL="57150" lvl="1" indent="-57150" algn="l" defTabSz="400050">
            <a:lnSpc>
              <a:spcPct val="90000"/>
            </a:lnSpc>
            <a:spcBef>
              <a:spcPct val="0"/>
            </a:spcBef>
            <a:spcAft>
              <a:spcPct val="20000"/>
            </a:spcAft>
            <a:buChar char="••"/>
          </a:pPr>
          <a:r>
            <a:rPr lang="en-US" sz="900" b="0" i="0" kern="1200" smtClean="0"/>
            <a:t>The CI server releases deployable artefacts for testing.</a:t>
          </a:r>
          <a:endParaRPr lang="en-US" sz="900" b="0" i="0" kern="1200"/>
        </a:p>
        <a:p>
          <a:pPr marL="57150" lvl="1" indent="-57150" algn="l" defTabSz="400050">
            <a:lnSpc>
              <a:spcPct val="90000"/>
            </a:lnSpc>
            <a:spcBef>
              <a:spcPct val="0"/>
            </a:spcBef>
            <a:spcAft>
              <a:spcPct val="20000"/>
            </a:spcAft>
            <a:buChar char="••"/>
          </a:pPr>
          <a:r>
            <a:rPr lang="en-US" sz="900" b="0" i="0" kern="1200" smtClean="0"/>
            <a:t>The CI server assigns a build label to the version of the code it just built.</a:t>
          </a:r>
          <a:endParaRPr lang="en-US" sz="900" b="0" i="0" kern="1200"/>
        </a:p>
        <a:p>
          <a:pPr marL="57150" lvl="1" indent="-57150" algn="l" defTabSz="400050">
            <a:lnSpc>
              <a:spcPct val="90000"/>
            </a:lnSpc>
            <a:spcBef>
              <a:spcPct val="0"/>
            </a:spcBef>
            <a:spcAft>
              <a:spcPct val="20000"/>
            </a:spcAft>
            <a:buChar char="••"/>
          </a:pPr>
          <a:r>
            <a:rPr lang="en-US" sz="900" b="0" i="0" kern="1200" smtClean="0"/>
            <a:t>The CI server informs the team of the successful build.</a:t>
          </a:r>
          <a:endParaRPr lang="en-US" sz="900" b="0" i="0" kern="1200"/>
        </a:p>
        <a:p>
          <a:pPr marL="57150" lvl="1" indent="-57150" algn="l" defTabSz="400050">
            <a:lnSpc>
              <a:spcPct val="90000"/>
            </a:lnSpc>
            <a:spcBef>
              <a:spcPct val="0"/>
            </a:spcBef>
            <a:spcAft>
              <a:spcPct val="20000"/>
            </a:spcAft>
            <a:buChar char="••"/>
          </a:pPr>
          <a:r>
            <a:rPr lang="en-US" sz="900" b="0" i="0" kern="1200" smtClean="0"/>
            <a:t>If the build or tests fail, the CI server alerts the team.</a:t>
          </a:r>
          <a:endParaRPr lang="en-US" sz="900" b="0" i="0" kern="1200"/>
        </a:p>
        <a:p>
          <a:pPr marL="57150" lvl="1" indent="-57150" algn="l" defTabSz="400050">
            <a:lnSpc>
              <a:spcPct val="90000"/>
            </a:lnSpc>
            <a:spcBef>
              <a:spcPct val="0"/>
            </a:spcBef>
            <a:spcAft>
              <a:spcPct val="20000"/>
            </a:spcAft>
            <a:buChar char="••"/>
          </a:pPr>
          <a:r>
            <a:rPr lang="en-US" sz="900" b="0" i="0" kern="1200" smtClean="0"/>
            <a:t>The team fix the issue at the earliest opportunity.</a:t>
          </a:r>
          <a:endParaRPr lang="en-US" sz="900" b="0" i="0" kern="1200"/>
        </a:p>
        <a:p>
          <a:pPr marL="57150" lvl="1" indent="-57150" algn="l" defTabSz="400050">
            <a:lnSpc>
              <a:spcPct val="90000"/>
            </a:lnSpc>
            <a:spcBef>
              <a:spcPct val="0"/>
            </a:spcBef>
            <a:spcAft>
              <a:spcPct val="20000"/>
            </a:spcAft>
            <a:buChar char="••"/>
          </a:pPr>
          <a:r>
            <a:rPr lang="en-US" sz="900" b="0" i="0" kern="1200" dirty="0" smtClean="0"/>
            <a:t>Continue to continually integrate and test throughout the project.</a:t>
          </a:r>
          <a:endParaRPr lang="en-US" sz="900" b="0" i="0" kern="1200" dirty="0"/>
        </a:p>
      </dsp:txBody>
      <dsp:txXfrm>
        <a:off x="0" y="2130886"/>
        <a:ext cx="8469702" cy="1540080"/>
      </dsp:txXfrm>
    </dsp:sp>
    <dsp:sp modelId="{FEC42B20-2937-4D6B-A9B1-0B582A8233AD}">
      <dsp:nvSpPr>
        <dsp:cNvPr id="0" name=""/>
        <dsp:cNvSpPr/>
      </dsp:nvSpPr>
      <dsp:spPr>
        <a:xfrm>
          <a:off x="0" y="3670966"/>
          <a:ext cx="8469702" cy="28781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l" defTabSz="533400">
            <a:lnSpc>
              <a:spcPct val="90000"/>
            </a:lnSpc>
            <a:spcBef>
              <a:spcPct val="0"/>
            </a:spcBef>
            <a:spcAft>
              <a:spcPct val="35000"/>
            </a:spcAft>
          </a:pPr>
          <a:r>
            <a:rPr lang="en-US" sz="1200" kern="1200" dirty="0" smtClean="0"/>
            <a:t>Team Responsibility</a:t>
          </a:r>
          <a:endParaRPr lang="en-US" sz="1200" kern="1200" dirty="0"/>
        </a:p>
      </dsp:txBody>
      <dsp:txXfrm>
        <a:off x="14050" y="3685016"/>
        <a:ext cx="8441602" cy="259719"/>
      </dsp:txXfrm>
    </dsp:sp>
    <dsp:sp modelId="{CA78B936-C66F-49F1-9F53-93BD6EE7FE6B}">
      <dsp:nvSpPr>
        <dsp:cNvPr id="0" name=""/>
        <dsp:cNvSpPr/>
      </dsp:nvSpPr>
      <dsp:spPr>
        <a:xfrm>
          <a:off x="0" y="3958786"/>
          <a:ext cx="8469702" cy="7700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8913" tIns="15240" rIns="85344" bIns="15240" numCol="1" spcCol="1270" anchor="t" anchorCtr="0">
          <a:noAutofit/>
        </a:bodyPr>
        <a:lstStyle/>
        <a:p>
          <a:pPr marL="57150" lvl="1" indent="-57150" algn="l" defTabSz="400050">
            <a:lnSpc>
              <a:spcPct val="90000"/>
            </a:lnSpc>
            <a:spcBef>
              <a:spcPct val="0"/>
            </a:spcBef>
            <a:spcAft>
              <a:spcPct val="20000"/>
            </a:spcAft>
            <a:buChar char="••"/>
          </a:pPr>
          <a:r>
            <a:rPr lang="en-US" sz="900" b="0" i="0" kern="1200" dirty="0" smtClean="0"/>
            <a:t>Check in frequently</a:t>
          </a:r>
          <a:endParaRPr lang="en-US" sz="900" kern="1200" dirty="0"/>
        </a:p>
        <a:p>
          <a:pPr marL="57150" lvl="1" indent="-57150" algn="l" defTabSz="400050">
            <a:lnSpc>
              <a:spcPct val="90000"/>
            </a:lnSpc>
            <a:spcBef>
              <a:spcPct val="0"/>
            </a:spcBef>
            <a:spcAft>
              <a:spcPct val="20000"/>
            </a:spcAft>
            <a:buChar char="••"/>
          </a:pPr>
          <a:r>
            <a:rPr lang="en-US" sz="900" b="0" i="0" kern="1200" smtClean="0"/>
            <a:t>Don’t check in broken code</a:t>
          </a:r>
          <a:endParaRPr lang="en-US" sz="900" b="0" i="0" kern="1200"/>
        </a:p>
        <a:p>
          <a:pPr marL="57150" lvl="1" indent="-57150" algn="l" defTabSz="400050">
            <a:lnSpc>
              <a:spcPct val="90000"/>
            </a:lnSpc>
            <a:spcBef>
              <a:spcPct val="0"/>
            </a:spcBef>
            <a:spcAft>
              <a:spcPct val="20000"/>
            </a:spcAft>
            <a:buChar char="••"/>
          </a:pPr>
          <a:r>
            <a:rPr lang="en-US" sz="900" b="0" i="0" kern="1200" smtClean="0"/>
            <a:t>Don’t check in untested code</a:t>
          </a:r>
          <a:endParaRPr lang="en-US" sz="900" b="0" i="0" kern="1200"/>
        </a:p>
        <a:p>
          <a:pPr marL="57150" lvl="1" indent="-57150" algn="l" defTabSz="400050">
            <a:lnSpc>
              <a:spcPct val="90000"/>
            </a:lnSpc>
            <a:spcBef>
              <a:spcPct val="0"/>
            </a:spcBef>
            <a:spcAft>
              <a:spcPct val="20000"/>
            </a:spcAft>
            <a:buChar char="••"/>
          </a:pPr>
          <a:r>
            <a:rPr lang="en-US" sz="900" b="0" i="0" kern="1200" smtClean="0"/>
            <a:t>Don’t check in when the build is broken</a:t>
          </a:r>
          <a:endParaRPr lang="en-US" sz="900" b="0" i="0" kern="1200"/>
        </a:p>
        <a:p>
          <a:pPr marL="57150" lvl="1" indent="-57150" algn="l" defTabSz="400050">
            <a:lnSpc>
              <a:spcPct val="90000"/>
            </a:lnSpc>
            <a:spcBef>
              <a:spcPct val="0"/>
            </a:spcBef>
            <a:spcAft>
              <a:spcPct val="20000"/>
            </a:spcAft>
            <a:buChar char="••"/>
          </a:pPr>
          <a:r>
            <a:rPr lang="en-US" sz="900" b="0" i="0" kern="1200" dirty="0" smtClean="0"/>
            <a:t>Don’t go home after checking in until the system builds</a:t>
          </a:r>
          <a:endParaRPr lang="en-US" sz="900" b="0" i="0" kern="1200" dirty="0"/>
        </a:p>
      </dsp:txBody>
      <dsp:txXfrm>
        <a:off x="0" y="3958786"/>
        <a:ext cx="8469702" cy="770040"/>
      </dsp:txXfrm>
    </dsp:sp>
    <dsp:sp modelId="{014C2F47-B462-43AA-A85F-C4332DC6D557}">
      <dsp:nvSpPr>
        <dsp:cNvPr id="0" name=""/>
        <dsp:cNvSpPr/>
      </dsp:nvSpPr>
      <dsp:spPr>
        <a:xfrm>
          <a:off x="0" y="4728826"/>
          <a:ext cx="8469702" cy="28781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l" defTabSz="533400">
            <a:lnSpc>
              <a:spcPct val="90000"/>
            </a:lnSpc>
            <a:spcBef>
              <a:spcPct val="0"/>
            </a:spcBef>
            <a:spcAft>
              <a:spcPct val="35000"/>
            </a:spcAft>
          </a:pPr>
          <a:r>
            <a:rPr lang="en-US" sz="1200" kern="1200" dirty="0" smtClean="0"/>
            <a:t>Continuous Deployment</a:t>
          </a:r>
          <a:endParaRPr lang="en-US" sz="1200" kern="1200" dirty="0"/>
        </a:p>
      </dsp:txBody>
      <dsp:txXfrm>
        <a:off x="14050" y="4742876"/>
        <a:ext cx="8441602" cy="259719"/>
      </dsp:txXfrm>
    </dsp:sp>
    <dsp:sp modelId="{807D8AC0-9C35-4F44-9EBA-E8206421AB47}">
      <dsp:nvSpPr>
        <dsp:cNvPr id="0" name=""/>
        <dsp:cNvSpPr/>
      </dsp:nvSpPr>
      <dsp:spPr>
        <a:xfrm>
          <a:off x="0" y="5016646"/>
          <a:ext cx="8469702" cy="310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8913" tIns="15240" rIns="85344" bIns="15240" numCol="1" spcCol="1270" anchor="t" anchorCtr="0">
          <a:noAutofit/>
        </a:bodyPr>
        <a:lstStyle/>
        <a:p>
          <a:pPr marL="57150" lvl="1" indent="-57150" algn="l" defTabSz="400050">
            <a:lnSpc>
              <a:spcPct val="90000"/>
            </a:lnSpc>
            <a:spcBef>
              <a:spcPct val="0"/>
            </a:spcBef>
            <a:spcAft>
              <a:spcPct val="20000"/>
            </a:spcAft>
            <a:buChar char="••"/>
          </a:pPr>
          <a:r>
            <a:rPr lang="en-US" sz="900" b="0" i="0" kern="1200" dirty="0" smtClean="0"/>
            <a:t>it is the practice of releasing every good build to users</a:t>
          </a:r>
          <a:endParaRPr lang="en-US" sz="900" kern="1200" dirty="0"/>
        </a:p>
        <a:p>
          <a:pPr marL="57150" lvl="1" indent="-57150" algn="l" defTabSz="400050">
            <a:lnSpc>
              <a:spcPct val="90000"/>
            </a:lnSpc>
            <a:spcBef>
              <a:spcPct val="0"/>
            </a:spcBef>
            <a:spcAft>
              <a:spcPct val="20000"/>
            </a:spcAft>
            <a:buChar char="••"/>
          </a:pPr>
          <a:r>
            <a:rPr lang="en-US" sz="900" b="0" i="0" kern="1200" dirty="0" smtClean="0"/>
            <a:t>adopting both Continuous Integration and Continuous Deployment, you not only reduce risks and catch bugs quickly, but also move rapidly to working software</a:t>
          </a:r>
          <a:endParaRPr lang="en-US" sz="900" kern="1200" dirty="0"/>
        </a:p>
      </dsp:txBody>
      <dsp:txXfrm>
        <a:off x="0" y="5016646"/>
        <a:ext cx="8469702" cy="31050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72B84D-77E6-4F4C-A7F0-349D8168C87D}" type="datetimeFigureOut">
              <a:rPr lang="en-US" smtClean="0"/>
              <a:t>9/17/2016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B2AF99-720A-4DE4-A9E4-1A3DFA889DDF}" type="slidenum">
              <a:rPr lang="en-US" smtClean="0"/>
              <a:t>‹#›</a:t>
            </a:fld>
            <a:endParaRPr lang="en-US"/>
          </a:p>
        </p:txBody>
      </p:sp>
    </p:spTree>
    <p:extLst>
      <p:ext uri="{BB962C8B-B14F-4D97-AF65-F5344CB8AC3E}">
        <p14:creationId xmlns:p14="http://schemas.microsoft.com/office/powerpoint/2010/main" val="22186765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5B2AF99-720A-4DE4-A9E4-1A3DFA889DDF}" type="slidenum">
              <a:rPr lang="en-US" smtClean="0"/>
              <a:t>1</a:t>
            </a:fld>
            <a:endParaRPr lang="en-US"/>
          </a:p>
        </p:txBody>
      </p:sp>
    </p:spTree>
    <p:extLst>
      <p:ext uri="{BB962C8B-B14F-4D97-AF65-F5344CB8AC3E}">
        <p14:creationId xmlns:p14="http://schemas.microsoft.com/office/powerpoint/2010/main" val="17964646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5B2AF99-720A-4DE4-A9E4-1A3DFA889DDF}" type="slidenum">
              <a:rPr lang="en-US" smtClean="0"/>
              <a:t>2</a:t>
            </a:fld>
            <a:endParaRPr lang="en-US"/>
          </a:p>
        </p:txBody>
      </p:sp>
    </p:spTree>
    <p:extLst>
      <p:ext uri="{BB962C8B-B14F-4D97-AF65-F5344CB8AC3E}">
        <p14:creationId xmlns:p14="http://schemas.microsoft.com/office/powerpoint/2010/main" val="23475637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Taken from: http://dev2ops.org/2010/02/what-is-devops/ </a:t>
            </a:r>
          </a:p>
          <a:p>
            <a:endParaRPr lang="en-US" dirty="0" smtClean="0"/>
          </a:p>
          <a:p>
            <a:r>
              <a:rPr lang="en-US" dirty="0" smtClean="0"/>
              <a:t>Development kicks things off by “tossing” a software release “over the wall” to Operations. Operations picks up the release artifacts and begins preparing for their deployment. Operations manually hacks the deployment scripts provided by the developers or creates their own scripts. They also hand edit configuration files to reflect the production environment, which is significantly different than the Development or QA environments. At best they are duplicating work that was already done in previous environments, at worst they are about to introduce or uncover new bugs.</a:t>
            </a:r>
          </a:p>
          <a:p>
            <a:r>
              <a:rPr lang="en-US" dirty="0" smtClean="0"/>
              <a:t>Operations then embarks on what they understand to be the currently correct deployment process, which at this point is essentially being performed for the first time due to the script, configuration, process, and environment differences between Development and Operations. Of course, somewhere along the way a problem occurs and the developers are called in to help troubleshoot. Operations claims that Development gave them faulty artifacts. Developers respond by pointing out that it worked just fine in their environments, so it must be the case that Operations did something wrong. Developers are having a difficult time even diagnosing the problem because the configuration, file locations, and procedure used to get into this state is different then what they expect (if security policies even allow them to access the production servers!).</a:t>
            </a:r>
          </a:p>
          <a:p>
            <a:r>
              <a:rPr lang="en-US" dirty="0" smtClean="0"/>
              <a:t>Time is running out on the change window and, of course, there isn’t a reliable way to roll the environment back to a previously known good state. So what should have been an eventless deployment ended up being an all-hands-on-deck fire drill where a lot of trial and error finally hacked the production environment into a usable state.</a:t>
            </a:r>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9/17/2016</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23208485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People = Culture</a:t>
            </a:r>
          </a:p>
          <a:p>
            <a:r>
              <a:rPr lang="en-US" dirty="0" smtClean="0">
                <a:effectLst/>
              </a:rPr>
              <a:t>Fundamental attributes of successful cultures: </a:t>
            </a:r>
          </a:p>
          <a:p>
            <a:pPr marL="171450" indent="-171450">
              <a:buFontTx/>
              <a:buChar char="-"/>
            </a:pPr>
            <a:r>
              <a:rPr lang="en-US" dirty="0" smtClean="0">
                <a:effectLst/>
              </a:rPr>
              <a:t>Shared mission and incentives: infrastructure as code, apps as services, </a:t>
            </a:r>
            <a:r>
              <a:rPr lang="en-US" dirty="0" err="1" smtClean="0">
                <a:effectLst/>
              </a:rPr>
              <a:t>DevOps</a:t>
            </a:r>
            <a:r>
              <a:rPr lang="en-US" dirty="0" smtClean="0">
                <a:effectLst/>
              </a:rPr>
              <a:t>/all as teams </a:t>
            </a:r>
          </a:p>
          <a:p>
            <a:pPr marL="171450" indent="-171450">
              <a:buFontTx/>
              <a:buChar char="-"/>
            </a:pPr>
            <a:r>
              <a:rPr lang="en-US" dirty="0" smtClean="0">
                <a:effectLst/>
              </a:rPr>
              <a:t>You need to consider your hardware as a commodity, (don't give your servers names) , servers are like farm animals, it is just harder if you let </a:t>
            </a:r>
            <a:r>
              <a:rPr lang="en-US" dirty="0" err="1" smtClean="0">
                <a:effectLst/>
              </a:rPr>
              <a:t>theids</a:t>
            </a:r>
            <a:r>
              <a:rPr lang="en-US" dirty="0" smtClean="0">
                <a:effectLst/>
              </a:rPr>
              <a:t> name them </a:t>
            </a:r>
          </a:p>
          <a:p>
            <a:pPr marL="171450" indent="-171450">
              <a:buFontTx/>
              <a:buChar char="-"/>
            </a:pPr>
            <a:r>
              <a:rPr lang="en-US" dirty="0" smtClean="0">
                <a:effectLst/>
              </a:rPr>
              <a:t>Build deep instrumentation into services, push complexity up the stack </a:t>
            </a:r>
          </a:p>
          <a:p>
            <a:pPr marL="171450" indent="-171450">
              <a:buFontTx/>
              <a:buChar char="-"/>
            </a:pPr>
            <a:r>
              <a:rPr lang="en-US" dirty="0" smtClean="0">
                <a:effectLst/>
              </a:rPr>
              <a:t>Rally around agile, shared metrics, CI, service owners on call, etc. </a:t>
            </a:r>
          </a:p>
          <a:p>
            <a:pPr marL="171450" indent="-171450">
              <a:buFontTx/>
              <a:buChar char="-"/>
            </a:pPr>
            <a:r>
              <a:rPr lang="en-US" dirty="0" smtClean="0">
                <a:effectLst/>
              </a:rPr>
              <a:t>Changing the culture: any change takes time, changing culture is no exception and you can't do it alone, </a:t>
            </a:r>
            <a:r>
              <a:rPr lang="en-US" baseline="0" dirty="0" smtClean="0">
                <a:effectLst/>
              </a:rPr>
              <a:t> </a:t>
            </a:r>
            <a:r>
              <a:rPr lang="en-US" dirty="0" smtClean="0">
                <a:effectLst/>
              </a:rPr>
              <a:t>exploit compelling events to change culture: downtimes, cloud adoption, </a:t>
            </a:r>
            <a:r>
              <a:rPr lang="en-US" dirty="0" err="1" smtClean="0">
                <a:effectLst/>
              </a:rPr>
              <a:t>devops</a:t>
            </a:r>
            <a:r>
              <a:rPr lang="en-US" dirty="0" smtClean="0">
                <a:effectLst/>
              </a:rPr>
              <a:t> buzz</a:t>
            </a:r>
          </a:p>
          <a:p>
            <a:pPr marL="171450" indent="-171450">
              <a:buFontTx/>
              <a:buChar char="-"/>
            </a:pPr>
            <a:endParaRPr lang="en-US" dirty="0" smtClean="0">
              <a:effectLst/>
            </a:endParaRPr>
          </a:p>
          <a:p>
            <a:pPr>
              <a:lnSpc>
                <a:spcPct val="90000"/>
              </a:lnSpc>
              <a:spcBef>
                <a:spcPct val="30000"/>
              </a:spcBef>
              <a:spcAft>
                <a:spcPts val="600"/>
              </a:spcAft>
            </a:pPr>
            <a:r>
              <a:rPr lang="en-US" sz="1000" dirty="0" smtClean="0">
                <a:gradFill>
                  <a:gsLst>
                    <a:gs pos="2917">
                      <a:srgbClr val="FFFFFF"/>
                    </a:gs>
                    <a:gs pos="30000">
                      <a:srgbClr val="FFFFFF"/>
                    </a:gs>
                  </a:gsLst>
                  <a:lin ang="5400000" scaled="0"/>
                </a:gradFill>
              </a:rPr>
              <a:t>PROCESS</a:t>
            </a:r>
            <a:r>
              <a:rPr lang="en-US" sz="1100" b="1" dirty="0" smtClean="0">
                <a:solidFill>
                  <a:srgbClr val="000000"/>
                </a:solidFill>
                <a:latin typeface="Trebuchet MS" pitchFamily="34" charset="0"/>
                <a:cs typeface="Arial" charset="0"/>
              </a:rPr>
              <a:t/>
            </a:r>
            <a:br>
              <a:rPr lang="en-US" sz="1100" b="1" dirty="0" smtClean="0">
                <a:solidFill>
                  <a:srgbClr val="000000"/>
                </a:solidFill>
                <a:latin typeface="Trebuchet MS" pitchFamily="34" charset="0"/>
                <a:cs typeface="Arial" charset="0"/>
              </a:rPr>
            </a:br>
            <a:r>
              <a:rPr lang="en-US" dirty="0" smtClean="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Definition and design, compliance, and continuous improvement</a:t>
            </a:r>
          </a:p>
          <a:p>
            <a:pPr>
              <a:lnSpc>
                <a:spcPct val="90000"/>
              </a:lnSpc>
              <a:spcBef>
                <a:spcPct val="30000"/>
              </a:spcBef>
              <a:spcAft>
                <a:spcPts val="600"/>
              </a:spcAft>
            </a:pPr>
            <a:r>
              <a:rPr lang="en-US" sz="1000" dirty="0" smtClean="0">
                <a:gradFill>
                  <a:gsLst>
                    <a:gs pos="2917">
                      <a:srgbClr val="FFFFFF"/>
                    </a:gs>
                    <a:gs pos="30000">
                      <a:srgbClr val="FFFFFF"/>
                    </a:gs>
                  </a:gsLst>
                  <a:lin ang="5400000" scaled="0"/>
                </a:gradFill>
              </a:rPr>
              <a:t>PEOPLE</a:t>
            </a:r>
            <a:br>
              <a:rPr lang="en-US" sz="1000" dirty="0" smtClean="0">
                <a:gradFill>
                  <a:gsLst>
                    <a:gs pos="2917">
                      <a:srgbClr val="FFFFFF"/>
                    </a:gs>
                    <a:gs pos="30000">
                      <a:srgbClr val="FFFFFF"/>
                    </a:gs>
                  </a:gsLst>
                  <a:lin ang="5400000" scaled="0"/>
                </a:gradFill>
              </a:rPr>
            </a:br>
            <a:r>
              <a:rPr lang="en-US" dirty="0" smtClean="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Responsibilities, management, skills development, and discipline</a:t>
            </a:r>
          </a:p>
          <a:p>
            <a:pPr marL="0" marR="0" indent="0" algn="l" defTabSz="932742" rtl="0" eaLnBrk="1" fontAlgn="auto" latinLnBrk="0" hangingPunct="1">
              <a:lnSpc>
                <a:spcPct val="90000"/>
              </a:lnSpc>
              <a:spcBef>
                <a:spcPts val="0"/>
              </a:spcBef>
              <a:spcAft>
                <a:spcPts val="340"/>
              </a:spcAft>
              <a:buClrTx/>
              <a:buSzTx/>
              <a:buFontTx/>
              <a:buNone/>
              <a:tabLst/>
              <a:defRPr/>
            </a:pPr>
            <a:r>
              <a:rPr lang="en-US" sz="1000" dirty="0" smtClean="0">
                <a:gradFill>
                  <a:gsLst>
                    <a:gs pos="2917">
                      <a:srgbClr val="FFFFFF"/>
                    </a:gs>
                    <a:gs pos="30000">
                      <a:srgbClr val="FFFFFF"/>
                    </a:gs>
                  </a:gsLst>
                  <a:lin ang="5400000" scaled="0"/>
                </a:gradFill>
              </a:rPr>
              <a:t>Products</a:t>
            </a:r>
            <a:br>
              <a:rPr lang="en-US" sz="1000" dirty="0" smtClean="0">
                <a:gradFill>
                  <a:gsLst>
                    <a:gs pos="2917">
                      <a:srgbClr val="FFFFFF"/>
                    </a:gs>
                    <a:gs pos="30000">
                      <a:srgbClr val="FFFFFF"/>
                    </a:gs>
                  </a:gsLst>
                  <a:lin ang="5400000" scaled="0"/>
                </a:gradFill>
              </a:rPr>
            </a:br>
            <a:r>
              <a:rPr lang="en-US" dirty="0" smtClean="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Tools and infrastructure</a:t>
            </a:r>
          </a:p>
          <a:p>
            <a:pPr marL="0" indent="0">
              <a:buFontTx/>
              <a:buNone/>
            </a:pPr>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S4 Solution Specialist Sales Summit</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DFDA5C7-BBAE-481E-8BF7-731156A2E2C1}" type="datetime8">
              <a:rPr lang="en-US" smtClean="0">
                <a:solidFill>
                  <a:prstClr val="black"/>
                </a:solidFill>
              </a:rPr>
              <a:pPr/>
              <a:t>9/17/2016 2:04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5</a:t>
            </a:fld>
            <a:endParaRPr lang="en-US" dirty="0">
              <a:solidFill>
                <a:prstClr val="black"/>
              </a:solidFill>
            </a:endParaRPr>
          </a:p>
        </p:txBody>
      </p:sp>
    </p:spTree>
    <p:extLst>
      <p:ext uri="{BB962C8B-B14F-4D97-AF65-F5344CB8AC3E}">
        <p14:creationId xmlns:p14="http://schemas.microsoft.com/office/powerpoint/2010/main" val="42178562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your output</a:t>
            </a:r>
            <a:r>
              <a:rPr lang="en-US" baseline="0" dirty="0" smtClean="0"/>
              <a:t> to measure</a:t>
            </a:r>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9/17/2016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37849660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9/17/2016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6594605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http://www.redmine.org/</a:t>
            </a:r>
          </a:p>
          <a:p>
            <a:r>
              <a:rPr lang="en-US" dirty="0" smtClean="0"/>
              <a:t>https://www.atlassian.com/software/jira/</a:t>
            </a:r>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9/17/2016</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11</a:t>
            </a:fld>
            <a:endParaRPr lang="en-US" dirty="0">
              <a:solidFill>
                <a:prstClr val="black"/>
              </a:solidFill>
            </a:endParaRPr>
          </a:p>
        </p:txBody>
      </p:sp>
    </p:spTree>
    <p:extLst>
      <p:ext uri="{BB962C8B-B14F-4D97-AF65-F5344CB8AC3E}">
        <p14:creationId xmlns:p14="http://schemas.microsoft.com/office/powerpoint/2010/main" val="23546680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your output</a:t>
            </a:r>
            <a:r>
              <a:rPr lang="en-US" baseline="0" dirty="0" smtClean="0"/>
              <a:t> to measure</a:t>
            </a:r>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9/17/2016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16749905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A4D0C05-25C9-44FA-A3B2-CF82A1AD0C72}" type="datetime1">
              <a:rPr lang="en-US" smtClean="0"/>
              <a:t>9/17/2016</a:t>
            </a:fld>
            <a:endParaRPr lang="en-US"/>
          </a:p>
        </p:txBody>
      </p:sp>
      <p:sp>
        <p:nvSpPr>
          <p:cNvPr id="5" name="Footer Placeholder 4"/>
          <p:cNvSpPr>
            <a:spLocks noGrp="1"/>
          </p:cNvSpPr>
          <p:nvPr>
            <p:ph type="ftr" sz="quarter" idx="11"/>
          </p:nvPr>
        </p:nvSpPr>
        <p:spPr/>
        <p:txBody>
          <a:bodyPr/>
          <a:lstStyle/>
          <a:p>
            <a:r>
              <a:rPr lang="en-US" smtClean="0"/>
              <a:t>Quality Means Doing it Right When No One is Looking</a:t>
            </a:r>
            <a:endParaRPr lang="en-US"/>
          </a:p>
        </p:txBody>
      </p:sp>
      <p:sp>
        <p:nvSpPr>
          <p:cNvPr id="6" name="Slide Number Placeholder 5"/>
          <p:cNvSpPr>
            <a:spLocks noGrp="1"/>
          </p:cNvSpPr>
          <p:nvPr>
            <p:ph type="sldNum" sz="quarter" idx="12"/>
          </p:nvPr>
        </p:nvSpPr>
        <p:spPr/>
        <p:txBody>
          <a:bodyPr/>
          <a:lstStyle/>
          <a:p>
            <a:fld id="{054A4E38-631D-4AB1-9512-063E7A8D32F5}" type="slidenum">
              <a:rPr lang="en-US" smtClean="0"/>
              <a:t>‹#›</a:t>
            </a:fld>
            <a:endParaRPr lang="en-US"/>
          </a:p>
        </p:txBody>
      </p:sp>
    </p:spTree>
    <p:extLst>
      <p:ext uri="{BB962C8B-B14F-4D97-AF65-F5344CB8AC3E}">
        <p14:creationId xmlns:p14="http://schemas.microsoft.com/office/powerpoint/2010/main" val="1173984602"/>
      </p:ext>
    </p:extLst>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7739C7-C916-4DE1-835F-ADC11294EFAE}" type="datetime1">
              <a:rPr lang="en-US" smtClean="0"/>
              <a:t>9/17/2016</a:t>
            </a:fld>
            <a:endParaRPr lang="en-US"/>
          </a:p>
        </p:txBody>
      </p:sp>
      <p:sp>
        <p:nvSpPr>
          <p:cNvPr id="5" name="Footer Placeholder 4"/>
          <p:cNvSpPr>
            <a:spLocks noGrp="1"/>
          </p:cNvSpPr>
          <p:nvPr>
            <p:ph type="ftr" sz="quarter" idx="11"/>
          </p:nvPr>
        </p:nvSpPr>
        <p:spPr/>
        <p:txBody>
          <a:bodyPr/>
          <a:lstStyle/>
          <a:p>
            <a:r>
              <a:rPr lang="en-US" smtClean="0"/>
              <a:t>Quality Means Doing it Right When No One is Looking</a:t>
            </a:r>
            <a:endParaRPr lang="en-US"/>
          </a:p>
        </p:txBody>
      </p:sp>
      <p:sp>
        <p:nvSpPr>
          <p:cNvPr id="6" name="Slide Number Placeholder 5"/>
          <p:cNvSpPr>
            <a:spLocks noGrp="1"/>
          </p:cNvSpPr>
          <p:nvPr>
            <p:ph type="sldNum" sz="quarter" idx="12"/>
          </p:nvPr>
        </p:nvSpPr>
        <p:spPr/>
        <p:txBody>
          <a:bodyPr/>
          <a:lstStyle/>
          <a:p>
            <a:fld id="{054A4E38-631D-4AB1-9512-063E7A8D32F5}" type="slidenum">
              <a:rPr lang="en-US" smtClean="0"/>
              <a:t>‹#›</a:t>
            </a:fld>
            <a:endParaRPr lang="en-US"/>
          </a:p>
        </p:txBody>
      </p:sp>
    </p:spTree>
    <p:extLst>
      <p:ext uri="{BB962C8B-B14F-4D97-AF65-F5344CB8AC3E}">
        <p14:creationId xmlns:p14="http://schemas.microsoft.com/office/powerpoint/2010/main" val="1593164470"/>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4B6955D-3267-4171-B1C4-E3BEBF26EB8A}" type="datetime1">
              <a:rPr lang="en-US" smtClean="0"/>
              <a:t>9/17/2016</a:t>
            </a:fld>
            <a:endParaRPr lang="en-US"/>
          </a:p>
        </p:txBody>
      </p:sp>
      <p:sp>
        <p:nvSpPr>
          <p:cNvPr id="5" name="Footer Placeholder 4"/>
          <p:cNvSpPr>
            <a:spLocks noGrp="1"/>
          </p:cNvSpPr>
          <p:nvPr>
            <p:ph type="ftr" sz="quarter" idx="11"/>
          </p:nvPr>
        </p:nvSpPr>
        <p:spPr/>
        <p:txBody>
          <a:bodyPr/>
          <a:lstStyle/>
          <a:p>
            <a:r>
              <a:rPr lang="en-US" smtClean="0"/>
              <a:t>Quality Means Doing it Right When No One is Looking</a:t>
            </a:r>
            <a:endParaRPr lang="en-US"/>
          </a:p>
        </p:txBody>
      </p:sp>
      <p:sp>
        <p:nvSpPr>
          <p:cNvPr id="6" name="Slide Number Placeholder 5"/>
          <p:cNvSpPr>
            <a:spLocks noGrp="1"/>
          </p:cNvSpPr>
          <p:nvPr>
            <p:ph type="sldNum" sz="quarter" idx="12"/>
          </p:nvPr>
        </p:nvSpPr>
        <p:spPr/>
        <p:txBody>
          <a:bodyPr/>
          <a:lstStyle/>
          <a:p>
            <a:fld id="{054A4E38-631D-4AB1-9512-063E7A8D32F5}" type="slidenum">
              <a:rPr lang="en-US" smtClean="0"/>
              <a:t>‹#›</a:t>
            </a:fld>
            <a:endParaRPr lang="en-US"/>
          </a:p>
        </p:txBody>
      </p:sp>
    </p:spTree>
    <p:extLst>
      <p:ext uri="{BB962C8B-B14F-4D97-AF65-F5344CB8AC3E}">
        <p14:creationId xmlns:p14="http://schemas.microsoft.com/office/powerpoint/2010/main" val="3410108251"/>
      </p:ext>
    </p:extLst>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02E009A-93E3-44D5-8C2F-833F337B9B4F}" type="datetime1">
              <a:rPr lang="en-US" smtClean="0"/>
              <a:t>9/17/2016</a:t>
            </a:fld>
            <a:endParaRPr lang="en-US"/>
          </a:p>
        </p:txBody>
      </p:sp>
      <p:sp>
        <p:nvSpPr>
          <p:cNvPr id="5" name="Footer Placeholder 4"/>
          <p:cNvSpPr>
            <a:spLocks noGrp="1"/>
          </p:cNvSpPr>
          <p:nvPr>
            <p:ph type="ftr" sz="quarter" idx="11"/>
          </p:nvPr>
        </p:nvSpPr>
        <p:spPr/>
        <p:txBody>
          <a:bodyPr/>
          <a:lstStyle/>
          <a:p>
            <a:r>
              <a:rPr lang="en-US" smtClean="0"/>
              <a:t>Quality Means Doing it Right When No One is Looking</a:t>
            </a:r>
            <a:endParaRPr lang="en-US"/>
          </a:p>
        </p:txBody>
      </p:sp>
      <p:sp>
        <p:nvSpPr>
          <p:cNvPr id="6" name="Slide Number Placeholder 5"/>
          <p:cNvSpPr>
            <a:spLocks noGrp="1"/>
          </p:cNvSpPr>
          <p:nvPr>
            <p:ph type="sldNum" sz="quarter" idx="12"/>
          </p:nvPr>
        </p:nvSpPr>
        <p:spPr/>
        <p:txBody>
          <a:bodyPr/>
          <a:lstStyle/>
          <a:p>
            <a:fld id="{054A4E38-631D-4AB1-9512-063E7A8D32F5}" type="slidenum">
              <a:rPr lang="en-US" smtClean="0"/>
              <a:t>‹#›</a:t>
            </a:fld>
            <a:endParaRPr lang="en-US"/>
          </a:p>
        </p:txBody>
      </p:sp>
    </p:spTree>
    <p:extLst>
      <p:ext uri="{BB962C8B-B14F-4D97-AF65-F5344CB8AC3E}">
        <p14:creationId xmlns:p14="http://schemas.microsoft.com/office/powerpoint/2010/main" val="612543569"/>
      </p:ext>
    </p:extLst>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732E175-EBF4-4160-9008-87A619E1888E}" type="datetime1">
              <a:rPr lang="en-US" smtClean="0"/>
              <a:t>9/17/2016</a:t>
            </a:fld>
            <a:endParaRPr lang="en-US"/>
          </a:p>
        </p:txBody>
      </p:sp>
      <p:sp>
        <p:nvSpPr>
          <p:cNvPr id="5" name="Footer Placeholder 4"/>
          <p:cNvSpPr>
            <a:spLocks noGrp="1"/>
          </p:cNvSpPr>
          <p:nvPr>
            <p:ph type="ftr" sz="quarter" idx="11"/>
          </p:nvPr>
        </p:nvSpPr>
        <p:spPr/>
        <p:txBody>
          <a:bodyPr/>
          <a:lstStyle/>
          <a:p>
            <a:r>
              <a:rPr lang="en-US" smtClean="0"/>
              <a:t>Quality Means Doing it Right When No One is Looking</a:t>
            </a:r>
            <a:endParaRPr lang="en-US"/>
          </a:p>
        </p:txBody>
      </p:sp>
      <p:sp>
        <p:nvSpPr>
          <p:cNvPr id="6" name="Slide Number Placeholder 5"/>
          <p:cNvSpPr>
            <a:spLocks noGrp="1"/>
          </p:cNvSpPr>
          <p:nvPr>
            <p:ph type="sldNum" sz="quarter" idx="12"/>
          </p:nvPr>
        </p:nvSpPr>
        <p:spPr/>
        <p:txBody>
          <a:bodyPr/>
          <a:lstStyle/>
          <a:p>
            <a:fld id="{054A4E38-631D-4AB1-9512-063E7A8D32F5}" type="slidenum">
              <a:rPr lang="en-US" smtClean="0"/>
              <a:t>‹#›</a:t>
            </a:fld>
            <a:endParaRPr lang="en-US"/>
          </a:p>
        </p:txBody>
      </p:sp>
    </p:spTree>
    <p:extLst>
      <p:ext uri="{BB962C8B-B14F-4D97-AF65-F5344CB8AC3E}">
        <p14:creationId xmlns:p14="http://schemas.microsoft.com/office/powerpoint/2010/main" val="3143977688"/>
      </p:ext>
    </p:extLst>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A63278F-F8BB-46F2-9EE5-A666EFE2A72D}" type="datetime1">
              <a:rPr lang="en-US" smtClean="0"/>
              <a:t>9/17/2016</a:t>
            </a:fld>
            <a:endParaRPr lang="en-US"/>
          </a:p>
        </p:txBody>
      </p:sp>
      <p:sp>
        <p:nvSpPr>
          <p:cNvPr id="6" name="Footer Placeholder 5"/>
          <p:cNvSpPr>
            <a:spLocks noGrp="1"/>
          </p:cNvSpPr>
          <p:nvPr>
            <p:ph type="ftr" sz="quarter" idx="11"/>
          </p:nvPr>
        </p:nvSpPr>
        <p:spPr/>
        <p:txBody>
          <a:bodyPr/>
          <a:lstStyle/>
          <a:p>
            <a:r>
              <a:rPr lang="en-US" smtClean="0"/>
              <a:t>Quality Means Doing it Right When No One is Looking</a:t>
            </a:r>
            <a:endParaRPr lang="en-US"/>
          </a:p>
        </p:txBody>
      </p:sp>
      <p:sp>
        <p:nvSpPr>
          <p:cNvPr id="7" name="Slide Number Placeholder 6"/>
          <p:cNvSpPr>
            <a:spLocks noGrp="1"/>
          </p:cNvSpPr>
          <p:nvPr>
            <p:ph type="sldNum" sz="quarter" idx="12"/>
          </p:nvPr>
        </p:nvSpPr>
        <p:spPr/>
        <p:txBody>
          <a:bodyPr/>
          <a:lstStyle/>
          <a:p>
            <a:fld id="{054A4E38-631D-4AB1-9512-063E7A8D32F5}" type="slidenum">
              <a:rPr lang="en-US" smtClean="0"/>
              <a:t>‹#›</a:t>
            </a:fld>
            <a:endParaRPr lang="en-US"/>
          </a:p>
        </p:txBody>
      </p:sp>
    </p:spTree>
    <p:extLst>
      <p:ext uri="{BB962C8B-B14F-4D97-AF65-F5344CB8AC3E}">
        <p14:creationId xmlns:p14="http://schemas.microsoft.com/office/powerpoint/2010/main" val="3507751089"/>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005843B-A083-479F-83BD-735341E16557}" type="datetime1">
              <a:rPr lang="en-US" smtClean="0"/>
              <a:t>9/17/2016</a:t>
            </a:fld>
            <a:endParaRPr lang="en-US"/>
          </a:p>
        </p:txBody>
      </p:sp>
      <p:sp>
        <p:nvSpPr>
          <p:cNvPr id="8" name="Footer Placeholder 7"/>
          <p:cNvSpPr>
            <a:spLocks noGrp="1"/>
          </p:cNvSpPr>
          <p:nvPr>
            <p:ph type="ftr" sz="quarter" idx="11"/>
          </p:nvPr>
        </p:nvSpPr>
        <p:spPr/>
        <p:txBody>
          <a:bodyPr/>
          <a:lstStyle/>
          <a:p>
            <a:r>
              <a:rPr lang="en-US" smtClean="0"/>
              <a:t>Quality Means Doing it Right When No One is Looking</a:t>
            </a:r>
            <a:endParaRPr lang="en-US"/>
          </a:p>
        </p:txBody>
      </p:sp>
      <p:sp>
        <p:nvSpPr>
          <p:cNvPr id="9" name="Slide Number Placeholder 8"/>
          <p:cNvSpPr>
            <a:spLocks noGrp="1"/>
          </p:cNvSpPr>
          <p:nvPr>
            <p:ph type="sldNum" sz="quarter" idx="12"/>
          </p:nvPr>
        </p:nvSpPr>
        <p:spPr/>
        <p:txBody>
          <a:bodyPr/>
          <a:lstStyle/>
          <a:p>
            <a:fld id="{054A4E38-631D-4AB1-9512-063E7A8D32F5}" type="slidenum">
              <a:rPr lang="en-US" smtClean="0"/>
              <a:t>‹#›</a:t>
            </a:fld>
            <a:endParaRPr lang="en-US"/>
          </a:p>
        </p:txBody>
      </p:sp>
    </p:spTree>
    <p:extLst>
      <p:ext uri="{BB962C8B-B14F-4D97-AF65-F5344CB8AC3E}">
        <p14:creationId xmlns:p14="http://schemas.microsoft.com/office/powerpoint/2010/main" val="667831830"/>
      </p:ext>
    </p:extLst>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F5192E8-5E19-447E-90B6-9368E97D39BE}" type="datetime1">
              <a:rPr lang="en-US" smtClean="0"/>
              <a:t>9/17/2016</a:t>
            </a:fld>
            <a:endParaRPr lang="en-US"/>
          </a:p>
        </p:txBody>
      </p:sp>
      <p:sp>
        <p:nvSpPr>
          <p:cNvPr id="4" name="Footer Placeholder 3"/>
          <p:cNvSpPr>
            <a:spLocks noGrp="1"/>
          </p:cNvSpPr>
          <p:nvPr>
            <p:ph type="ftr" sz="quarter" idx="11"/>
          </p:nvPr>
        </p:nvSpPr>
        <p:spPr/>
        <p:txBody>
          <a:bodyPr/>
          <a:lstStyle/>
          <a:p>
            <a:r>
              <a:rPr lang="en-US" smtClean="0"/>
              <a:t>Quality Means Doing it Right When No One is Looking</a:t>
            </a:r>
            <a:endParaRPr lang="en-US"/>
          </a:p>
        </p:txBody>
      </p:sp>
      <p:sp>
        <p:nvSpPr>
          <p:cNvPr id="5" name="Slide Number Placeholder 4"/>
          <p:cNvSpPr>
            <a:spLocks noGrp="1"/>
          </p:cNvSpPr>
          <p:nvPr>
            <p:ph type="sldNum" sz="quarter" idx="12"/>
          </p:nvPr>
        </p:nvSpPr>
        <p:spPr/>
        <p:txBody>
          <a:bodyPr/>
          <a:lstStyle/>
          <a:p>
            <a:fld id="{054A4E38-631D-4AB1-9512-063E7A8D32F5}" type="slidenum">
              <a:rPr lang="en-US" smtClean="0"/>
              <a:t>‹#›</a:t>
            </a:fld>
            <a:endParaRPr lang="en-US"/>
          </a:p>
        </p:txBody>
      </p:sp>
    </p:spTree>
    <p:extLst>
      <p:ext uri="{BB962C8B-B14F-4D97-AF65-F5344CB8AC3E}">
        <p14:creationId xmlns:p14="http://schemas.microsoft.com/office/powerpoint/2010/main" val="3563090058"/>
      </p:ext>
    </p:extLst>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3CDAA2-DF71-4130-A1F4-FBF0DC7A41CF}" type="datetime1">
              <a:rPr lang="en-US" smtClean="0"/>
              <a:t>9/17/2016</a:t>
            </a:fld>
            <a:endParaRPr lang="en-US"/>
          </a:p>
        </p:txBody>
      </p:sp>
      <p:sp>
        <p:nvSpPr>
          <p:cNvPr id="3" name="Footer Placeholder 2"/>
          <p:cNvSpPr>
            <a:spLocks noGrp="1"/>
          </p:cNvSpPr>
          <p:nvPr>
            <p:ph type="ftr" sz="quarter" idx="11"/>
          </p:nvPr>
        </p:nvSpPr>
        <p:spPr/>
        <p:txBody>
          <a:bodyPr/>
          <a:lstStyle/>
          <a:p>
            <a:r>
              <a:rPr lang="en-US" smtClean="0"/>
              <a:t>Quality Means Doing it Right When No One is Looking</a:t>
            </a:r>
            <a:endParaRPr lang="en-US"/>
          </a:p>
        </p:txBody>
      </p:sp>
      <p:sp>
        <p:nvSpPr>
          <p:cNvPr id="4" name="Slide Number Placeholder 3"/>
          <p:cNvSpPr>
            <a:spLocks noGrp="1"/>
          </p:cNvSpPr>
          <p:nvPr>
            <p:ph type="sldNum" sz="quarter" idx="12"/>
          </p:nvPr>
        </p:nvSpPr>
        <p:spPr/>
        <p:txBody>
          <a:bodyPr/>
          <a:lstStyle/>
          <a:p>
            <a:fld id="{054A4E38-631D-4AB1-9512-063E7A8D32F5}" type="slidenum">
              <a:rPr lang="en-US" smtClean="0"/>
              <a:t>‹#›</a:t>
            </a:fld>
            <a:endParaRPr lang="en-US"/>
          </a:p>
        </p:txBody>
      </p:sp>
    </p:spTree>
    <p:extLst>
      <p:ext uri="{BB962C8B-B14F-4D97-AF65-F5344CB8AC3E}">
        <p14:creationId xmlns:p14="http://schemas.microsoft.com/office/powerpoint/2010/main" val="295288663"/>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083FE3-0D7D-426C-A60B-7C6A52092AE5}" type="datetime1">
              <a:rPr lang="en-US" smtClean="0"/>
              <a:t>9/17/2016</a:t>
            </a:fld>
            <a:endParaRPr lang="en-US"/>
          </a:p>
        </p:txBody>
      </p:sp>
      <p:sp>
        <p:nvSpPr>
          <p:cNvPr id="6" name="Footer Placeholder 5"/>
          <p:cNvSpPr>
            <a:spLocks noGrp="1"/>
          </p:cNvSpPr>
          <p:nvPr>
            <p:ph type="ftr" sz="quarter" idx="11"/>
          </p:nvPr>
        </p:nvSpPr>
        <p:spPr/>
        <p:txBody>
          <a:bodyPr/>
          <a:lstStyle/>
          <a:p>
            <a:r>
              <a:rPr lang="en-US" smtClean="0"/>
              <a:t>Quality Means Doing it Right When No One is Looking</a:t>
            </a:r>
            <a:endParaRPr lang="en-US"/>
          </a:p>
        </p:txBody>
      </p:sp>
      <p:sp>
        <p:nvSpPr>
          <p:cNvPr id="7" name="Slide Number Placeholder 6"/>
          <p:cNvSpPr>
            <a:spLocks noGrp="1"/>
          </p:cNvSpPr>
          <p:nvPr>
            <p:ph type="sldNum" sz="quarter" idx="12"/>
          </p:nvPr>
        </p:nvSpPr>
        <p:spPr/>
        <p:txBody>
          <a:bodyPr/>
          <a:lstStyle/>
          <a:p>
            <a:fld id="{054A4E38-631D-4AB1-9512-063E7A8D32F5}" type="slidenum">
              <a:rPr lang="en-US" smtClean="0"/>
              <a:t>‹#›</a:t>
            </a:fld>
            <a:endParaRPr lang="en-US"/>
          </a:p>
        </p:txBody>
      </p:sp>
    </p:spTree>
    <p:extLst>
      <p:ext uri="{BB962C8B-B14F-4D97-AF65-F5344CB8AC3E}">
        <p14:creationId xmlns:p14="http://schemas.microsoft.com/office/powerpoint/2010/main" val="2386383515"/>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B2AD66-0624-4177-A1E3-3CC68A2DAD5E}" type="datetime1">
              <a:rPr lang="en-US" smtClean="0"/>
              <a:t>9/17/2016</a:t>
            </a:fld>
            <a:endParaRPr lang="en-US"/>
          </a:p>
        </p:txBody>
      </p:sp>
      <p:sp>
        <p:nvSpPr>
          <p:cNvPr id="6" name="Footer Placeholder 5"/>
          <p:cNvSpPr>
            <a:spLocks noGrp="1"/>
          </p:cNvSpPr>
          <p:nvPr>
            <p:ph type="ftr" sz="quarter" idx="11"/>
          </p:nvPr>
        </p:nvSpPr>
        <p:spPr/>
        <p:txBody>
          <a:bodyPr/>
          <a:lstStyle/>
          <a:p>
            <a:r>
              <a:rPr lang="en-US" smtClean="0"/>
              <a:t>Quality Means Doing it Right When No One is Looking</a:t>
            </a:r>
            <a:endParaRPr lang="en-US"/>
          </a:p>
        </p:txBody>
      </p:sp>
      <p:sp>
        <p:nvSpPr>
          <p:cNvPr id="7" name="Slide Number Placeholder 6"/>
          <p:cNvSpPr>
            <a:spLocks noGrp="1"/>
          </p:cNvSpPr>
          <p:nvPr>
            <p:ph type="sldNum" sz="quarter" idx="12"/>
          </p:nvPr>
        </p:nvSpPr>
        <p:spPr/>
        <p:txBody>
          <a:bodyPr/>
          <a:lstStyle/>
          <a:p>
            <a:fld id="{054A4E38-631D-4AB1-9512-063E7A8D32F5}" type="slidenum">
              <a:rPr lang="en-US" smtClean="0"/>
              <a:t>‹#›</a:t>
            </a:fld>
            <a:endParaRPr lang="en-US"/>
          </a:p>
        </p:txBody>
      </p:sp>
    </p:spTree>
    <p:extLst>
      <p:ext uri="{BB962C8B-B14F-4D97-AF65-F5344CB8AC3E}">
        <p14:creationId xmlns:p14="http://schemas.microsoft.com/office/powerpoint/2010/main" val="4264944282"/>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F2C5ED-6060-449B-B105-C210E9C8F06C}" type="datetime1">
              <a:rPr lang="en-US" smtClean="0"/>
              <a:t>9/17/2016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Quality Means Doing it Right When No One is Looking</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4A4E38-631D-4AB1-9512-063E7A8D32F5}" type="slidenum">
              <a:rPr lang="en-US" smtClean="0"/>
              <a:t>‹#›</a:t>
            </a:fld>
            <a:endParaRPr lang="en-US"/>
          </a:p>
        </p:txBody>
      </p:sp>
    </p:spTree>
    <p:extLst>
      <p:ext uri="{BB962C8B-B14F-4D97-AF65-F5344CB8AC3E}">
        <p14:creationId xmlns:p14="http://schemas.microsoft.com/office/powerpoint/2010/main" val="6672360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wipe/>
  </p:transition>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18" Type="http://schemas.openxmlformats.org/officeDocument/2006/relationships/image" Target="../media/image23.png"/><Relationship Id="rId26" Type="http://schemas.microsoft.com/office/2007/relationships/hdphoto" Target="../media/hdphoto3.wdp"/><Relationship Id="rId3" Type="http://schemas.openxmlformats.org/officeDocument/2006/relationships/image" Target="../media/image8.png"/><Relationship Id="rId21" Type="http://schemas.openxmlformats.org/officeDocument/2006/relationships/image" Target="../media/image25.png"/><Relationship Id="rId7" Type="http://schemas.openxmlformats.org/officeDocument/2006/relationships/image" Target="../media/image12.png"/><Relationship Id="rId12" Type="http://schemas.openxmlformats.org/officeDocument/2006/relationships/image" Target="../media/image17.png"/><Relationship Id="rId17" Type="http://schemas.openxmlformats.org/officeDocument/2006/relationships/image" Target="../media/image22.png"/><Relationship Id="rId25" Type="http://schemas.openxmlformats.org/officeDocument/2006/relationships/image" Target="../media/image28.png"/><Relationship Id="rId2" Type="http://schemas.openxmlformats.org/officeDocument/2006/relationships/notesSlide" Target="../notesSlides/notesSlide7.xml"/><Relationship Id="rId16" Type="http://schemas.openxmlformats.org/officeDocument/2006/relationships/image" Target="../media/image21.png"/><Relationship Id="rId20" Type="http://schemas.openxmlformats.org/officeDocument/2006/relationships/image" Target="../media/image24.emf"/><Relationship Id="rId1" Type="http://schemas.openxmlformats.org/officeDocument/2006/relationships/slideLayout" Target="../slideLayouts/slideLayout6.xml"/><Relationship Id="rId6" Type="http://schemas.openxmlformats.org/officeDocument/2006/relationships/image" Target="../media/image11.png"/><Relationship Id="rId11" Type="http://schemas.openxmlformats.org/officeDocument/2006/relationships/image" Target="../media/image16.png"/><Relationship Id="rId24" Type="http://schemas.openxmlformats.org/officeDocument/2006/relationships/image" Target="../media/image27.png"/><Relationship Id="rId5" Type="http://schemas.openxmlformats.org/officeDocument/2006/relationships/image" Target="../media/image10.png"/><Relationship Id="rId15" Type="http://schemas.openxmlformats.org/officeDocument/2006/relationships/image" Target="../media/image20.png"/><Relationship Id="rId23" Type="http://schemas.microsoft.com/office/2007/relationships/hdphoto" Target="../media/hdphoto2.wdp"/><Relationship Id="rId28" Type="http://schemas.openxmlformats.org/officeDocument/2006/relationships/image" Target="../media/image30.png"/><Relationship Id="rId10" Type="http://schemas.openxmlformats.org/officeDocument/2006/relationships/image" Target="../media/image15.png"/><Relationship Id="rId19" Type="http://schemas.microsoft.com/office/2007/relationships/hdphoto" Target="../media/hdphoto1.wdp"/><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19.png"/><Relationship Id="rId22" Type="http://schemas.openxmlformats.org/officeDocument/2006/relationships/image" Target="../media/image26.png"/><Relationship Id="rId27" Type="http://schemas.openxmlformats.org/officeDocument/2006/relationships/image" Target="../media/image2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guide.agilealliance.org/guide/leadtime.html" TargetMode="External"/><Relationship Id="rId2" Type="http://schemas.openxmlformats.org/officeDocument/2006/relationships/hyperlink" Target="http://guide.agilealliance.org/guide/ci.html"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puppetlabs.com/"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style>
          <a:lnRef idx="1">
            <a:schemeClr val="accent6"/>
          </a:lnRef>
          <a:fillRef idx="3">
            <a:schemeClr val="accent6"/>
          </a:fillRef>
          <a:effectRef idx="2">
            <a:schemeClr val="accent6"/>
          </a:effectRef>
          <a:fontRef idx="minor">
            <a:schemeClr val="lt1"/>
          </a:fontRef>
        </p:style>
        <p:txBody>
          <a:bodyPr/>
          <a:lstStyle/>
          <a:p>
            <a:r>
              <a:rPr lang="en-US" dirty="0" smtClean="0"/>
              <a:t>DevOps – The Journey</a:t>
            </a:r>
            <a:endParaRPr lang="en-US" dirty="0"/>
          </a:p>
        </p:txBody>
      </p:sp>
      <p:sp>
        <p:nvSpPr>
          <p:cNvPr id="4" name="TextBox 3"/>
          <p:cNvSpPr txBox="1"/>
          <p:nvPr/>
        </p:nvSpPr>
        <p:spPr>
          <a:xfrm>
            <a:off x="9066363" y="6142008"/>
            <a:ext cx="3234905" cy="646331"/>
          </a:xfrm>
          <a:prstGeom prst="rect">
            <a:avLst/>
          </a:prstGeom>
          <a:noFill/>
        </p:spPr>
        <p:txBody>
          <a:bodyPr wrap="square" rtlCol="0">
            <a:spAutoFit/>
          </a:bodyPr>
          <a:lstStyle/>
          <a:p>
            <a:r>
              <a:rPr lang="en-US" dirty="0" smtClean="0"/>
              <a:t>Gajendran V</a:t>
            </a:r>
          </a:p>
          <a:p>
            <a:r>
              <a:rPr lang="en-US" dirty="0" smtClean="0"/>
              <a:t>Mail To: gajendranv@gmail.com</a:t>
            </a:r>
            <a:endParaRPr lang="en-US" dirty="0"/>
          </a:p>
        </p:txBody>
      </p:sp>
    </p:spTree>
    <p:extLst>
      <p:ext uri="{BB962C8B-B14F-4D97-AF65-F5344CB8AC3E}">
        <p14:creationId xmlns:p14="http://schemas.microsoft.com/office/powerpoint/2010/main" val="180406416"/>
      </p:ext>
    </p:extLst>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Date Placeholder 2"/>
          <p:cNvSpPr>
            <a:spLocks noGrp="1"/>
          </p:cNvSpPr>
          <p:nvPr>
            <p:ph type="dt" sz="half" idx="10"/>
          </p:nvPr>
        </p:nvSpPr>
        <p:spPr/>
        <p:txBody>
          <a:bodyPr/>
          <a:lstStyle/>
          <a:p>
            <a:fld id="{1F5192E8-5E19-447E-90B6-9368E97D39BE}" type="datetime1">
              <a:rPr lang="en-US" smtClean="0"/>
              <a:t>9/17/2016</a:t>
            </a:fld>
            <a:endParaRPr lang="en-US"/>
          </a:p>
        </p:txBody>
      </p:sp>
      <p:sp>
        <p:nvSpPr>
          <p:cNvPr id="4" name="Footer Placeholder 3"/>
          <p:cNvSpPr>
            <a:spLocks noGrp="1"/>
          </p:cNvSpPr>
          <p:nvPr>
            <p:ph type="ftr" sz="quarter" idx="11"/>
          </p:nvPr>
        </p:nvSpPr>
        <p:spPr/>
        <p:txBody>
          <a:bodyPr/>
          <a:lstStyle/>
          <a:p>
            <a:r>
              <a:rPr lang="en-US" smtClean="0"/>
              <a:t>Quality Means Doing it Right When No One is Looking</a:t>
            </a:r>
            <a:endParaRPr lang="en-US"/>
          </a:p>
        </p:txBody>
      </p:sp>
      <p:sp>
        <p:nvSpPr>
          <p:cNvPr id="5" name="Slide Number Placeholder 4"/>
          <p:cNvSpPr>
            <a:spLocks noGrp="1"/>
          </p:cNvSpPr>
          <p:nvPr>
            <p:ph type="sldNum" sz="quarter" idx="12"/>
          </p:nvPr>
        </p:nvSpPr>
        <p:spPr/>
        <p:txBody>
          <a:bodyPr/>
          <a:lstStyle/>
          <a:p>
            <a:fld id="{054A4E38-631D-4AB1-9512-063E7A8D32F5}" type="slidenum">
              <a:rPr lang="en-US" smtClean="0"/>
              <a:t>10</a:t>
            </a:fld>
            <a:endParaRPr lang="en-US"/>
          </a:p>
        </p:txBody>
      </p:sp>
    </p:spTree>
    <p:extLst>
      <p:ext uri="{BB962C8B-B14F-4D97-AF65-F5344CB8AC3E}">
        <p14:creationId xmlns:p14="http://schemas.microsoft.com/office/powerpoint/2010/main" val="1187335047"/>
      </p:ext>
    </p:extLst>
  </p:cSld>
  <p:clrMapOvr>
    <a:masterClrMapping/>
  </p:clrMapOvr>
  <p:transition spd="slow">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Rounded Rectangle 156"/>
          <p:cNvSpPr/>
          <p:nvPr/>
        </p:nvSpPr>
        <p:spPr bwMode="auto">
          <a:xfrm>
            <a:off x="449014" y="1188258"/>
            <a:ext cx="3035435" cy="2547545"/>
          </a:xfrm>
          <a:prstGeom prst="roundRect">
            <a:avLst>
              <a:gd name="adj" fmla="val 6500"/>
            </a:avLst>
          </a:prstGeom>
          <a:solidFill>
            <a:schemeClr val="bg2">
              <a:lumMod val="75000"/>
              <a:lumOff val="25000"/>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44814" numCol="1" spcCol="0" rtlCol="0" fromWordArt="0" anchor="b" anchorCtr="0" forceAA="0" compatLnSpc="1">
            <a:prstTxWarp prst="textNoShape">
              <a:avLst/>
            </a:prstTxWarp>
            <a:noAutofit/>
          </a:bodyPr>
          <a:lstStyle/>
          <a:p>
            <a:pPr algn="ctr" defTabSz="913927" fontAlgn="base">
              <a:lnSpc>
                <a:spcPct val="90000"/>
              </a:lnSpc>
              <a:spcBef>
                <a:spcPct val="0"/>
              </a:spcBef>
              <a:spcAft>
                <a:spcPct val="0"/>
              </a:spcAft>
            </a:pPr>
            <a:r>
              <a:rPr lang="en-US" sz="1371" dirty="0">
                <a:solidFill>
                  <a:srgbClr val="FFFFFF">
                    <a:alpha val="50000"/>
                  </a:srgbClr>
                </a:solidFill>
                <a:ea typeface="Segoe UI" pitchFamily="34" charset="0"/>
                <a:cs typeface="Segoe UI" pitchFamily="34" charset="0"/>
              </a:rPr>
              <a:t>Source</a:t>
            </a:r>
          </a:p>
        </p:txBody>
      </p:sp>
      <p:sp>
        <p:nvSpPr>
          <p:cNvPr id="168" name="Rounded Rectangle 167"/>
          <p:cNvSpPr/>
          <p:nvPr/>
        </p:nvSpPr>
        <p:spPr bwMode="auto">
          <a:xfrm>
            <a:off x="3561058" y="1188258"/>
            <a:ext cx="2011795" cy="2547545"/>
          </a:xfrm>
          <a:prstGeom prst="roundRect">
            <a:avLst>
              <a:gd name="adj" fmla="val 6500"/>
            </a:avLst>
          </a:prstGeom>
          <a:solidFill>
            <a:srgbClr val="008AB0">
              <a:alpha val="49804"/>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44814" numCol="1" spcCol="0" rtlCol="0" fromWordArt="0" anchor="b" anchorCtr="0" forceAA="0" compatLnSpc="1">
            <a:prstTxWarp prst="textNoShape">
              <a:avLst/>
            </a:prstTxWarp>
            <a:noAutofit/>
          </a:bodyPr>
          <a:lstStyle/>
          <a:p>
            <a:pPr algn="ctr" defTabSz="913927" fontAlgn="base">
              <a:lnSpc>
                <a:spcPct val="90000"/>
              </a:lnSpc>
              <a:spcBef>
                <a:spcPct val="0"/>
              </a:spcBef>
              <a:spcAft>
                <a:spcPct val="0"/>
              </a:spcAft>
            </a:pPr>
            <a:r>
              <a:rPr lang="en-US" sz="1371" dirty="0">
                <a:solidFill>
                  <a:srgbClr val="FFFFFF">
                    <a:alpha val="50000"/>
                  </a:srgbClr>
                </a:solidFill>
                <a:ea typeface="Segoe UI" pitchFamily="34" charset="0"/>
                <a:cs typeface="Segoe UI" pitchFamily="34" charset="0"/>
              </a:rPr>
              <a:t>Build</a:t>
            </a:r>
          </a:p>
        </p:txBody>
      </p:sp>
      <p:sp>
        <p:nvSpPr>
          <p:cNvPr id="189" name="Rounded Rectangle 188"/>
          <p:cNvSpPr/>
          <p:nvPr/>
        </p:nvSpPr>
        <p:spPr bwMode="auto">
          <a:xfrm>
            <a:off x="3561058" y="3810500"/>
            <a:ext cx="2011795" cy="2014791"/>
          </a:xfrm>
          <a:prstGeom prst="roundRect">
            <a:avLst>
              <a:gd name="adj" fmla="val 6500"/>
            </a:avLst>
          </a:prstGeom>
          <a:solidFill>
            <a:srgbClr val="009E49">
              <a:alpha val="5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44814" numCol="1" spcCol="0" rtlCol="0" fromWordArt="0" anchor="b" anchorCtr="0" forceAA="0" compatLnSpc="1">
            <a:prstTxWarp prst="textNoShape">
              <a:avLst/>
            </a:prstTxWarp>
            <a:noAutofit/>
          </a:bodyPr>
          <a:lstStyle/>
          <a:p>
            <a:pPr algn="ctr" defTabSz="913927" fontAlgn="base">
              <a:lnSpc>
                <a:spcPct val="90000"/>
              </a:lnSpc>
              <a:spcBef>
                <a:spcPct val="0"/>
              </a:spcBef>
              <a:spcAft>
                <a:spcPct val="0"/>
              </a:spcAft>
            </a:pPr>
            <a:r>
              <a:rPr lang="en-US" sz="1371">
                <a:solidFill>
                  <a:srgbClr val="FFFFFF">
                    <a:alpha val="50000"/>
                  </a:srgbClr>
                </a:solidFill>
                <a:ea typeface="Segoe UI" pitchFamily="34" charset="0"/>
                <a:cs typeface="Segoe UI" pitchFamily="34" charset="0"/>
              </a:rPr>
              <a:t>Test/issues</a:t>
            </a:r>
            <a:endParaRPr lang="en-US" sz="1371" dirty="0">
              <a:solidFill>
                <a:srgbClr val="FFFFFF">
                  <a:alpha val="50000"/>
                </a:srgbClr>
              </a:solidFill>
              <a:ea typeface="Segoe UI" pitchFamily="34" charset="0"/>
              <a:cs typeface="Segoe UI" pitchFamily="34" charset="0"/>
            </a:endParaRPr>
          </a:p>
        </p:txBody>
      </p:sp>
      <p:sp>
        <p:nvSpPr>
          <p:cNvPr id="202" name="Rounded Rectangle 201"/>
          <p:cNvSpPr/>
          <p:nvPr/>
        </p:nvSpPr>
        <p:spPr bwMode="auto">
          <a:xfrm>
            <a:off x="5648056" y="1188258"/>
            <a:ext cx="2011795" cy="4637034"/>
          </a:xfrm>
          <a:prstGeom prst="roundRect">
            <a:avLst>
              <a:gd name="adj" fmla="val 6500"/>
            </a:avLst>
          </a:prstGeom>
          <a:solidFill>
            <a:srgbClr val="00866F">
              <a:alpha val="5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44814" numCol="1" spcCol="0" rtlCol="0" fromWordArt="0" anchor="b" anchorCtr="0" forceAA="0" compatLnSpc="1">
            <a:prstTxWarp prst="textNoShape">
              <a:avLst/>
            </a:prstTxWarp>
            <a:noAutofit/>
          </a:bodyPr>
          <a:lstStyle/>
          <a:p>
            <a:pPr algn="ctr" defTabSz="913927" fontAlgn="base">
              <a:lnSpc>
                <a:spcPct val="90000"/>
              </a:lnSpc>
              <a:spcBef>
                <a:spcPct val="0"/>
              </a:spcBef>
              <a:spcAft>
                <a:spcPct val="0"/>
              </a:spcAft>
            </a:pPr>
            <a:r>
              <a:rPr lang="en-US" sz="1371" dirty="0">
                <a:solidFill>
                  <a:srgbClr val="FFFFFF">
                    <a:alpha val="50000"/>
                  </a:srgbClr>
                </a:solidFill>
                <a:ea typeface="Segoe UI" pitchFamily="34" charset="0"/>
                <a:cs typeface="Segoe UI" pitchFamily="34" charset="0"/>
              </a:rPr>
              <a:t>Deploy</a:t>
            </a:r>
          </a:p>
        </p:txBody>
      </p:sp>
      <p:sp>
        <p:nvSpPr>
          <p:cNvPr id="203" name="Rounded Rectangle 202"/>
          <p:cNvSpPr/>
          <p:nvPr/>
        </p:nvSpPr>
        <p:spPr bwMode="auto">
          <a:xfrm>
            <a:off x="7733647" y="1188256"/>
            <a:ext cx="2011795" cy="4637034"/>
          </a:xfrm>
          <a:prstGeom prst="roundRect">
            <a:avLst>
              <a:gd name="adj" fmla="val 6500"/>
            </a:avLst>
          </a:prstGeom>
          <a:solidFill>
            <a:srgbClr val="843480">
              <a:alpha val="49804"/>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44814" numCol="1" spcCol="0" rtlCol="0" fromWordArt="0" anchor="b" anchorCtr="0" forceAA="0" compatLnSpc="1">
            <a:prstTxWarp prst="textNoShape">
              <a:avLst/>
            </a:prstTxWarp>
            <a:noAutofit/>
          </a:bodyPr>
          <a:lstStyle/>
          <a:p>
            <a:pPr algn="ctr" defTabSz="913927" fontAlgn="base">
              <a:lnSpc>
                <a:spcPct val="90000"/>
              </a:lnSpc>
              <a:spcBef>
                <a:spcPct val="0"/>
              </a:spcBef>
              <a:spcAft>
                <a:spcPct val="0"/>
              </a:spcAft>
            </a:pPr>
            <a:r>
              <a:rPr lang="en-US" sz="1371" dirty="0">
                <a:solidFill>
                  <a:srgbClr val="FFFFFF">
                    <a:alpha val="50000"/>
                  </a:srgbClr>
                </a:solidFill>
                <a:ea typeface="Segoe UI" pitchFamily="34" charset="0"/>
                <a:cs typeface="Segoe UI" pitchFamily="34" charset="0"/>
              </a:rPr>
              <a:t>App</a:t>
            </a:r>
          </a:p>
        </p:txBody>
      </p:sp>
      <p:sp>
        <p:nvSpPr>
          <p:cNvPr id="204" name="Rounded Rectangle 203"/>
          <p:cNvSpPr/>
          <p:nvPr/>
        </p:nvSpPr>
        <p:spPr bwMode="auto">
          <a:xfrm>
            <a:off x="9820645" y="1188258"/>
            <a:ext cx="2011795" cy="3585190"/>
          </a:xfrm>
          <a:prstGeom prst="roundRect">
            <a:avLst>
              <a:gd name="adj" fmla="val 6500"/>
            </a:avLst>
          </a:prstGeom>
          <a:solidFill>
            <a:srgbClr val="7030A0">
              <a:alpha val="5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44814" numCol="1" spcCol="0" rtlCol="0" fromWordArt="0" anchor="b" anchorCtr="0" forceAA="0" compatLnSpc="1">
            <a:prstTxWarp prst="textNoShape">
              <a:avLst/>
            </a:prstTxWarp>
            <a:noAutofit/>
          </a:bodyPr>
          <a:lstStyle/>
          <a:p>
            <a:pPr algn="ctr" defTabSz="913927" fontAlgn="base">
              <a:lnSpc>
                <a:spcPct val="90000"/>
              </a:lnSpc>
              <a:spcBef>
                <a:spcPct val="0"/>
              </a:spcBef>
              <a:spcAft>
                <a:spcPct val="0"/>
              </a:spcAft>
            </a:pPr>
            <a:r>
              <a:rPr lang="en-US" sz="1371" dirty="0">
                <a:solidFill>
                  <a:srgbClr val="FFFFFF">
                    <a:alpha val="50000"/>
                  </a:srgbClr>
                </a:solidFill>
                <a:ea typeface="Segoe UI" pitchFamily="34" charset="0"/>
                <a:cs typeface="Segoe UI" pitchFamily="34" charset="0"/>
              </a:rPr>
              <a:t>Ops</a:t>
            </a:r>
          </a:p>
        </p:txBody>
      </p:sp>
      <p:sp>
        <p:nvSpPr>
          <p:cNvPr id="205" name="Rounded Rectangle 204"/>
          <p:cNvSpPr/>
          <p:nvPr/>
        </p:nvSpPr>
        <p:spPr bwMode="auto">
          <a:xfrm>
            <a:off x="9820645" y="4838307"/>
            <a:ext cx="2011796" cy="1791681"/>
          </a:xfrm>
          <a:prstGeom prst="roundRect">
            <a:avLst>
              <a:gd name="adj" fmla="val 6500"/>
            </a:avLst>
          </a:prstGeom>
          <a:solidFill>
            <a:srgbClr val="943A3A">
              <a:alpha val="49804"/>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44814" numCol="1" spcCol="0" rtlCol="0" fromWordArt="0" anchor="b" anchorCtr="0" forceAA="0" compatLnSpc="1">
            <a:prstTxWarp prst="textNoShape">
              <a:avLst/>
            </a:prstTxWarp>
            <a:noAutofit/>
          </a:bodyPr>
          <a:lstStyle/>
          <a:p>
            <a:pPr algn="ctr" defTabSz="913927" fontAlgn="base">
              <a:lnSpc>
                <a:spcPct val="90000"/>
              </a:lnSpc>
              <a:spcBef>
                <a:spcPct val="0"/>
              </a:spcBef>
              <a:spcAft>
                <a:spcPct val="0"/>
              </a:spcAft>
            </a:pPr>
            <a:r>
              <a:rPr lang="en-US" sz="1371">
                <a:solidFill>
                  <a:srgbClr val="FFFFFF">
                    <a:alpha val="50000"/>
                  </a:srgbClr>
                </a:solidFill>
                <a:ea typeface="Segoe UI" pitchFamily="34" charset="0"/>
                <a:cs typeface="Segoe UI" pitchFamily="34" charset="0"/>
              </a:rPr>
              <a:t>Process tools</a:t>
            </a:r>
            <a:endParaRPr lang="en-US" sz="1371" dirty="0">
              <a:solidFill>
                <a:srgbClr val="FFFFFF">
                  <a:alpha val="50000"/>
                </a:srgbClr>
              </a:solidFill>
              <a:ea typeface="Segoe UI" pitchFamily="34" charset="0"/>
              <a:cs typeface="Segoe UI" pitchFamily="34" charset="0"/>
            </a:endParaRPr>
          </a:p>
        </p:txBody>
      </p:sp>
      <p:cxnSp>
        <p:nvCxnSpPr>
          <p:cNvPr id="304" name="Straight Arrow Connector 303"/>
          <p:cNvCxnSpPr/>
          <p:nvPr/>
        </p:nvCxnSpPr>
        <p:spPr>
          <a:xfrm>
            <a:off x="5300735" y="2263337"/>
            <a:ext cx="425022" cy="2715"/>
          </a:xfrm>
          <a:prstGeom prst="straightConnector1">
            <a:avLst/>
          </a:prstGeom>
          <a:ln w="571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02" name="Straight Arrow Connector 301"/>
          <p:cNvCxnSpPr/>
          <p:nvPr/>
        </p:nvCxnSpPr>
        <p:spPr>
          <a:xfrm>
            <a:off x="2311097" y="2745788"/>
            <a:ext cx="1112564" cy="1106343"/>
          </a:xfrm>
          <a:prstGeom prst="straightConnector1">
            <a:avLst/>
          </a:prstGeom>
          <a:ln w="571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01" name="Straight Arrow Connector 300"/>
          <p:cNvCxnSpPr/>
          <p:nvPr/>
        </p:nvCxnSpPr>
        <p:spPr>
          <a:xfrm>
            <a:off x="2357786" y="2068801"/>
            <a:ext cx="926412" cy="8712"/>
          </a:xfrm>
          <a:prstGeom prst="straightConnector1">
            <a:avLst/>
          </a:prstGeom>
          <a:ln w="571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838200" y="-259715"/>
            <a:ext cx="10515600" cy="1325563"/>
          </a:xfrm>
        </p:spPr>
        <p:txBody>
          <a:bodyPr/>
          <a:lstStyle/>
          <a:p>
            <a:r>
              <a:rPr lang="en-US" dirty="0"/>
              <a:t>Open source </a:t>
            </a:r>
            <a:r>
              <a:rPr lang="en-US" dirty="0" smtClean="0"/>
              <a:t>ecosystem</a:t>
            </a:r>
            <a:endParaRPr lang="en-US" dirty="0"/>
          </a:p>
        </p:txBody>
      </p:sp>
      <p:grpSp>
        <p:nvGrpSpPr>
          <p:cNvPr id="98" name="Group 97"/>
          <p:cNvGrpSpPr/>
          <p:nvPr/>
        </p:nvGrpSpPr>
        <p:grpSpPr>
          <a:xfrm>
            <a:off x="768626" y="1553366"/>
            <a:ext cx="1582948" cy="1386298"/>
            <a:chOff x="473780" y="1976733"/>
            <a:chExt cx="1614689" cy="1414096"/>
          </a:xfrm>
        </p:grpSpPr>
        <p:grpSp>
          <p:nvGrpSpPr>
            <p:cNvPr id="43" name="Group 42"/>
            <p:cNvGrpSpPr/>
            <p:nvPr/>
          </p:nvGrpSpPr>
          <p:grpSpPr>
            <a:xfrm>
              <a:off x="781618" y="1976733"/>
              <a:ext cx="1306851" cy="1242645"/>
              <a:chOff x="543888" y="1976733"/>
              <a:chExt cx="1306851" cy="1242645"/>
            </a:xfrm>
          </p:grpSpPr>
          <p:sp>
            <p:nvSpPr>
              <p:cNvPr id="198" name="Rounded Rectangle 197"/>
              <p:cNvSpPr/>
              <p:nvPr/>
            </p:nvSpPr>
            <p:spPr bwMode="auto">
              <a:xfrm>
                <a:off x="543888" y="1976733"/>
                <a:ext cx="1306851" cy="1242645"/>
              </a:xfrm>
              <a:prstGeom prst="roundRect">
                <a:avLst>
                  <a:gd name="adj" fmla="val 7520"/>
                </a:avLst>
              </a:prstGeom>
              <a:solidFill>
                <a:schemeClr val="bg1">
                  <a:alpha val="20000"/>
                </a:schemeClr>
              </a:solidFill>
              <a:ln w="28575">
                <a:solidFill>
                  <a:srgbClr val="FFFFF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44814" numCol="1" spcCol="0" rtlCol="0" fromWordArt="0" anchor="b" anchorCtr="0" forceAA="0" compatLnSpc="1">
                <a:prstTxWarp prst="textNoShape">
                  <a:avLst/>
                </a:prstTxWarp>
                <a:noAutofit/>
              </a:bodyPr>
              <a:lstStyle/>
              <a:p>
                <a:pPr algn="ctr" defTabSz="913927" fontAlgn="base">
                  <a:lnSpc>
                    <a:spcPct val="90000"/>
                  </a:lnSpc>
                  <a:spcBef>
                    <a:spcPct val="0"/>
                  </a:spcBef>
                  <a:spcAft>
                    <a:spcPct val="0"/>
                  </a:spcAft>
                </a:pPr>
                <a:endParaRPr lang="en-US" sz="1469" dirty="0">
                  <a:gradFill>
                    <a:gsLst>
                      <a:gs pos="0">
                        <a:srgbClr val="00BCF2"/>
                      </a:gs>
                      <a:gs pos="100000">
                        <a:srgbClr val="00BCF2"/>
                      </a:gs>
                    </a:gsLst>
                    <a:lin ang="5400000" scaled="0"/>
                  </a:gradFill>
                  <a:ea typeface="Segoe UI" pitchFamily="34" charset="0"/>
                  <a:cs typeface="Segoe UI" pitchFamily="34" charset="0"/>
                </a:endParaRPr>
              </a:p>
            </p:txBody>
          </p:sp>
          <p:sp>
            <p:nvSpPr>
              <p:cNvPr id="42" name="TextBox 41"/>
              <p:cNvSpPr txBox="1"/>
              <p:nvPr/>
            </p:nvSpPr>
            <p:spPr>
              <a:xfrm>
                <a:off x="569869" y="2024022"/>
                <a:ext cx="1046806" cy="726228"/>
              </a:xfrm>
              <a:prstGeom prst="rect">
                <a:avLst/>
              </a:prstGeom>
              <a:noFill/>
            </p:spPr>
            <p:txBody>
              <a:bodyPr wrap="none" lIns="179285" tIns="143428" rIns="179285" bIns="143428" rtlCol="0">
                <a:spAutoFit/>
              </a:bodyPr>
              <a:lstStyle/>
              <a:p>
                <a:pPr defTabSz="914225"/>
                <a:r>
                  <a:rPr lang="en-US" sz="1372" dirty="0" err="1">
                    <a:gradFill>
                      <a:gsLst>
                        <a:gs pos="0">
                          <a:srgbClr val="FFFFFF"/>
                        </a:gs>
                        <a:gs pos="100000">
                          <a:srgbClr val="FFFFFF"/>
                        </a:gs>
                      </a:gsLst>
                      <a:lin ang="5400000" scaled="0"/>
                    </a:gradFill>
                    <a:ea typeface="Segoe UI" pitchFamily="34" charset="0"/>
                    <a:cs typeface="Segoe UI" pitchFamily="34" charset="0"/>
                  </a:rPr>
                  <a:t>GitHub</a:t>
                </a:r>
                <a:endParaRPr lang="en-US" sz="1372" dirty="0">
                  <a:gradFill>
                    <a:gsLst>
                      <a:gs pos="0">
                        <a:srgbClr val="FFFFFF"/>
                      </a:gs>
                      <a:gs pos="100000">
                        <a:srgbClr val="FFFFFF"/>
                      </a:gs>
                    </a:gsLst>
                    <a:lin ang="5400000" scaled="0"/>
                  </a:gradFill>
                  <a:ea typeface="Segoe UI" pitchFamily="34" charset="0"/>
                  <a:cs typeface="Segoe UI" pitchFamily="34" charset="0"/>
                </a:endParaRPr>
              </a:p>
              <a:p>
                <a:pPr defTabSz="914225"/>
                <a:r>
                  <a:rPr lang="en-US" sz="1372" dirty="0" err="1">
                    <a:gradFill>
                      <a:gsLst>
                        <a:gs pos="0">
                          <a:srgbClr val="FFFFFF"/>
                        </a:gs>
                        <a:gs pos="100000">
                          <a:srgbClr val="FFFFFF"/>
                        </a:gs>
                      </a:gsLst>
                      <a:lin ang="5400000" scaled="0"/>
                    </a:gradFill>
                    <a:ea typeface="Segoe UI" pitchFamily="34" charset="0"/>
                    <a:cs typeface="Segoe UI" pitchFamily="34" charset="0"/>
                  </a:rPr>
                  <a:t>Codeplex</a:t>
                </a:r>
                <a:endParaRPr lang="en-US" sz="1176" dirty="0">
                  <a:gradFill>
                    <a:gsLst>
                      <a:gs pos="0">
                        <a:srgbClr val="FFFFFF"/>
                      </a:gs>
                      <a:gs pos="100000">
                        <a:srgbClr val="FFFFFF"/>
                      </a:gs>
                    </a:gsLst>
                    <a:lin ang="5400000" scaled="0"/>
                  </a:gradFill>
                </a:endParaRPr>
              </a:p>
            </p:txBody>
          </p:sp>
        </p:grpSp>
        <p:grpSp>
          <p:nvGrpSpPr>
            <p:cNvPr id="182" name="Group 181"/>
            <p:cNvGrpSpPr/>
            <p:nvPr/>
          </p:nvGrpSpPr>
          <p:grpSpPr>
            <a:xfrm>
              <a:off x="473780" y="2755900"/>
              <a:ext cx="609168" cy="634929"/>
              <a:chOff x="2328300" y="3506767"/>
              <a:chExt cx="551703" cy="575034"/>
            </a:xfrm>
          </p:grpSpPr>
          <p:sp>
            <p:nvSpPr>
              <p:cNvPr id="183" name="AutoShape 3"/>
              <p:cNvSpPr>
                <a:spLocks noChangeAspect="1" noChangeArrowheads="1" noTextEdit="1"/>
              </p:cNvSpPr>
              <p:nvPr/>
            </p:nvSpPr>
            <p:spPr bwMode="auto">
              <a:xfrm>
                <a:off x="2330370" y="3507272"/>
                <a:ext cx="543013" cy="555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solidFill>
                    <a:srgbClr val="FFFFFF"/>
                  </a:solidFill>
                </a:endParaRPr>
              </a:p>
            </p:txBody>
          </p:sp>
          <p:grpSp>
            <p:nvGrpSpPr>
              <p:cNvPr id="184" name="Group 183"/>
              <p:cNvGrpSpPr/>
              <p:nvPr/>
            </p:nvGrpSpPr>
            <p:grpSpPr>
              <a:xfrm>
                <a:off x="2328300" y="3506767"/>
                <a:ext cx="551703" cy="575034"/>
                <a:chOff x="3937001" y="4448175"/>
                <a:chExt cx="638175" cy="665163"/>
              </a:xfrm>
            </p:grpSpPr>
            <p:grpSp>
              <p:nvGrpSpPr>
                <p:cNvPr id="185" name="Group 10"/>
                <p:cNvGrpSpPr>
                  <a:grpSpLocks noChangeAspect="1"/>
                </p:cNvGrpSpPr>
                <p:nvPr/>
              </p:nvGrpSpPr>
              <p:grpSpPr bwMode="auto">
                <a:xfrm>
                  <a:off x="3937001" y="4448175"/>
                  <a:ext cx="638175" cy="665163"/>
                  <a:chOff x="2480" y="2802"/>
                  <a:chExt cx="402" cy="419"/>
                </a:xfrm>
              </p:grpSpPr>
              <p:sp>
                <p:nvSpPr>
                  <p:cNvPr id="193" name="AutoShape 9"/>
                  <p:cNvSpPr>
                    <a:spLocks noChangeAspect="1" noChangeArrowheads="1" noTextEdit="1"/>
                  </p:cNvSpPr>
                  <p:nvPr/>
                </p:nvSpPr>
                <p:spPr bwMode="auto">
                  <a:xfrm>
                    <a:off x="2481" y="2802"/>
                    <a:ext cx="400" cy="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solidFill>
                        <a:srgbClr val="FFFFFF"/>
                      </a:solidFill>
                    </a:endParaRPr>
                  </a:p>
                </p:txBody>
              </p:sp>
              <p:sp>
                <p:nvSpPr>
                  <p:cNvPr id="194" name="Freeform 11"/>
                  <p:cNvSpPr>
                    <a:spLocks/>
                  </p:cNvSpPr>
                  <p:nvPr/>
                </p:nvSpPr>
                <p:spPr bwMode="auto">
                  <a:xfrm>
                    <a:off x="2480" y="2802"/>
                    <a:ext cx="402" cy="418"/>
                  </a:xfrm>
                  <a:custGeom>
                    <a:avLst/>
                    <a:gdLst>
                      <a:gd name="T0" fmla="*/ 67 w 644"/>
                      <a:gd name="T1" fmla="*/ 0 h 671"/>
                      <a:gd name="T2" fmla="*/ 0 w 644"/>
                      <a:gd name="T3" fmla="*/ 68 h 671"/>
                      <a:gd name="T4" fmla="*/ 0 w 644"/>
                      <a:gd name="T5" fmla="*/ 603 h 671"/>
                      <a:gd name="T6" fmla="*/ 67 w 644"/>
                      <a:gd name="T7" fmla="*/ 671 h 671"/>
                      <a:gd name="T8" fmla="*/ 576 w 644"/>
                      <a:gd name="T9" fmla="*/ 671 h 671"/>
                      <a:gd name="T10" fmla="*/ 644 w 644"/>
                      <a:gd name="T11" fmla="*/ 603 h 671"/>
                      <a:gd name="T12" fmla="*/ 644 w 644"/>
                      <a:gd name="T13" fmla="*/ 193 h 671"/>
                      <a:gd name="T14" fmla="*/ 644 w 644"/>
                      <a:gd name="T15" fmla="*/ 127 h 671"/>
                      <a:gd name="T16" fmla="*/ 515 w 644"/>
                      <a:gd name="T17" fmla="*/ 0 h 671"/>
                      <a:gd name="T18" fmla="*/ 445 w 644"/>
                      <a:gd name="T19" fmla="*/ 0 h 671"/>
                      <a:gd name="T20" fmla="*/ 67 w 644"/>
                      <a:gd name="T21" fmla="*/ 0 h 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44" h="671">
                        <a:moveTo>
                          <a:pt x="67" y="0"/>
                        </a:moveTo>
                        <a:cubicBezTo>
                          <a:pt x="30" y="0"/>
                          <a:pt x="0" y="30"/>
                          <a:pt x="0" y="68"/>
                        </a:cubicBezTo>
                        <a:cubicBezTo>
                          <a:pt x="0" y="603"/>
                          <a:pt x="0" y="603"/>
                          <a:pt x="0" y="603"/>
                        </a:cubicBezTo>
                        <a:cubicBezTo>
                          <a:pt x="0" y="641"/>
                          <a:pt x="30" y="671"/>
                          <a:pt x="67" y="671"/>
                        </a:cubicBezTo>
                        <a:cubicBezTo>
                          <a:pt x="576" y="671"/>
                          <a:pt x="576" y="671"/>
                          <a:pt x="576" y="671"/>
                        </a:cubicBezTo>
                        <a:cubicBezTo>
                          <a:pt x="613" y="671"/>
                          <a:pt x="644" y="641"/>
                          <a:pt x="644" y="603"/>
                        </a:cubicBezTo>
                        <a:cubicBezTo>
                          <a:pt x="644" y="193"/>
                          <a:pt x="644" y="193"/>
                          <a:pt x="644" y="193"/>
                        </a:cubicBezTo>
                        <a:cubicBezTo>
                          <a:pt x="644" y="156"/>
                          <a:pt x="644" y="127"/>
                          <a:pt x="644" y="127"/>
                        </a:cubicBezTo>
                        <a:cubicBezTo>
                          <a:pt x="515" y="0"/>
                          <a:pt x="515" y="0"/>
                          <a:pt x="515" y="0"/>
                        </a:cubicBezTo>
                        <a:cubicBezTo>
                          <a:pt x="515" y="0"/>
                          <a:pt x="482" y="0"/>
                          <a:pt x="445" y="0"/>
                        </a:cubicBezTo>
                        <a:lnTo>
                          <a:pt x="6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a:solidFill>
                        <a:srgbClr val="FFFFFF"/>
                      </a:solidFill>
                    </a:endParaRPr>
                  </a:p>
                </p:txBody>
              </p:sp>
              <p:sp>
                <p:nvSpPr>
                  <p:cNvPr id="196" name="Freeform 12"/>
                  <p:cNvSpPr>
                    <a:spLocks/>
                  </p:cNvSpPr>
                  <p:nvPr/>
                </p:nvSpPr>
                <p:spPr bwMode="auto">
                  <a:xfrm>
                    <a:off x="2801" y="2802"/>
                    <a:ext cx="81" cy="79"/>
                  </a:xfrm>
                  <a:custGeom>
                    <a:avLst/>
                    <a:gdLst>
                      <a:gd name="T0" fmla="*/ 81 w 81"/>
                      <a:gd name="T1" fmla="*/ 79 h 79"/>
                      <a:gd name="T2" fmla="*/ 0 w 81"/>
                      <a:gd name="T3" fmla="*/ 0 h 79"/>
                      <a:gd name="T4" fmla="*/ 0 w 81"/>
                      <a:gd name="T5" fmla="*/ 79 h 79"/>
                      <a:gd name="T6" fmla="*/ 81 w 81"/>
                      <a:gd name="T7" fmla="*/ 79 h 79"/>
                    </a:gdLst>
                    <a:ahLst/>
                    <a:cxnLst>
                      <a:cxn ang="0">
                        <a:pos x="T0" y="T1"/>
                      </a:cxn>
                      <a:cxn ang="0">
                        <a:pos x="T2" y="T3"/>
                      </a:cxn>
                      <a:cxn ang="0">
                        <a:pos x="T4" y="T5"/>
                      </a:cxn>
                      <a:cxn ang="0">
                        <a:pos x="T6" y="T7"/>
                      </a:cxn>
                    </a:cxnLst>
                    <a:rect l="0" t="0" r="r" b="b"/>
                    <a:pathLst>
                      <a:path w="81" h="79">
                        <a:moveTo>
                          <a:pt x="81" y="79"/>
                        </a:moveTo>
                        <a:lnTo>
                          <a:pt x="0" y="0"/>
                        </a:lnTo>
                        <a:lnTo>
                          <a:pt x="0" y="79"/>
                        </a:lnTo>
                        <a:lnTo>
                          <a:pt x="81" y="79"/>
                        </a:lnTo>
                        <a:close/>
                      </a:path>
                    </a:pathLst>
                  </a:custGeom>
                  <a:solidFill>
                    <a:srgbClr val="CCCBC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a:solidFill>
                        <a:srgbClr val="FFFFFF"/>
                      </a:solidFill>
                    </a:endParaRPr>
                  </a:p>
                </p:txBody>
              </p:sp>
            </p:grpSp>
            <p:grpSp>
              <p:nvGrpSpPr>
                <p:cNvPr id="186" name="Group 185"/>
                <p:cNvGrpSpPr/>
                <p:nvPr/>
              </p:nvGrpSpPr>
              <p:grpSpPr>
                <a:xfrm>
                  <a:off x="4120302" y="4618868"/>
                  <a:ext cx="293550" cy="349134"/>
                  <a:chOff x="4662074" y="4335997"/>
                  <a:chExt cx="234105" cy="278433"/>
                </a:xfrm>
              </p:grpSpPr>
              <p:sp>
                <p:nvSpPr>
                  <p:cNvPr id="187" name="Freeform 6"/>
                  <p:cNvSpPr>
                    <a:spLocks/>
                  </p:cNvSpPr>
                  <p:nvPr/>
                </p:nvSpPr>
                <p:spPr bwMode="auto">
                  <a:xfrm>
                    <a:off x="4662074" y="4335997"/>
                    <a:ext cx="90040" cy="278433"/>
                  </a:xfrm>
                  <a:custGeom>
                    <a:avLst/>
                    <a:gdLst>
                      <a:gd name="T0" fmla="*/ 23 w 86"/>
                      <a:gd name="T1" fmla="*/ 56 h 265"/>
                      <a:gd name="T2" fmla="*/ 23 w 86"/>
                      <a:gd name="T3" fmla="*/ 90 h 265"/>
                      <a:gd name="T4" fmla="*/ 0 w 86"/>
                      <a:gd name="T5" fmla="*/ 119 h 265"/>
                      <a:gd name="T6" fmla="*/ 0 w 86"/>
                      <a:gd name="T7" fmla="*/ 146 h 265"/>
                      <a:gd name="T8" fmla="*/ 23 w 86"/>
                      <a:gd name="T9" fmla="*/ 174 h 265"/>
                      <a:gd name="T10" fmla="*/ 23 w 86"/>
                      <a:gd name="T11" fmla="*/ 210 h 265"/>
                      <a:gd name="T12" fmla="*/ 36 w 86"/>
                      <a:gd name="T13" fmla="*/ 251 h 265"/>
                      <a:gd name="T14" fmla="*/ 86 w 86"/>
                      <a:gd name="T15" fmla="*/ 265 h 265"/>
                      <a:gd name="T16" fmla="*/ 86 w 86"/>
                      <a:gd name="T17" fmla="*/ 237 h 265"/>
                      <a:gd name="T18" fmla="*/ 67 w 86"/>
                      <a:gd name="T19" fmla="*/ 231 h 265"/>
                      <a:gd name="T20" fmla="*/ 62 w 86"/>
                      <a:gd name="T21" fmla="*/ 210 h 265"/>
                      <a:gd name="T22" fmla="*/ 62 w 86"/>
                      <a:gd name="T23" fmla="*/ 179 h 265"/>
                      <a:gd name="T24" fmla="*/ 39 w 86"/>
                      <a:gd name="T25" fmla="*/ 133 h 265"/>
                      <a:gd name="T26" fmla="*/ 39 w 86"/>
                      <a:gd name="T27" fmla="*/ 132 h 265"/>
                      <a:gd name="T28" fmla="*/ 62 w 86"/>
                      <a:gd name="T29" fmla="*/ 87 h 265"/>
                      <a:gd name="T30" fmla="*/ 62 w 86"/>
                      <a:gd name="T31" fmla="*/ 55 h 265"/>
                      <a:gd name="T32" fmla="*/ 86 w 86"/>
                      <a:gd name="T33" fmla="*/ 28 h 265"/>
                      <a:gd name="T34" fmla="*/ 86 w 86"/>
                      <a:gd name="T35" fmla="*/ 0 h 265"/>
                      <a:gd name="T36" fmla="*/ 36 w 86"/>
                      <a:gd name="T37" fmla="*/ 14 h 265"/>
                      <a:gd name="T38" fmla="*/ 23 w 86"/>
                      <a:gd name="T39" fmla="*/ 56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6" h="265">
                        <a:moveTo>
                          <a:pt x="23" y="56"/>
                        </a:moveTo>
                        <a:lnTo>
                          <a:pt x="23" y="90"/>
                        </a:lnTo>
                        <a:cubicBezTo>
                          <a:pt x="23" y="109"/>
                          <a:pt x="16" y="119"/>
                          <a:pt x="0" y="119"/>
                        </a:cubicBezTo>
                        <a:lnTo>
                          <a:pt x="0" y="146"/>
                        </a:lnTo>
                        <a:cubicBezTo>
                          <a:pt x="16" y="146"/>
                          <a:pt x="23" y="156"/>
                          <a:pt x="23" y="174"/>
                        </a:cubicBezTo>
                        <a:lnTo>
                          <a:pt x="23" y="210"/>
                        </a:lnTo>
                        <a:cubicBezTo>
                          <a:pt x="23" y="229"/>
                          <a:pt x="27" y="243"/>
                          <a:pt x="36" y="251"/>
                        </a:cubicBezTo>
                        <a:cubicBezTo>
                          <a:pt x="45" y="260"/>
                          <a:pt x="62" y="265"/>
                          <a:pt x="86" y="265"/>
                        </a:cubicBezTo>
                        <a:lnTo>
                          <a:pt x="86" y="237"/>
                        </a:lnTo>
                        <a:cubicBezTo>
                          <a:pt x="77" y="237"/>
                          <a:pt x="71" y="235"/>
                          <a:pt x="67" y="231"/>
                        </a:cubicBezTo>
                        <a:cubicBezTo>
                          <a:pt x="64" y="227"/>
                          <a:pt x="62" y="220"/>
                          <a:pt x="62" y="210"/>
                        </a:cubicBezTo>
                        <a:lnTo>
                          <a:pt x="62" y="179"/>
                        </a:lnTo>
                        <a:cubicBezTo>
                          <a:pt x="62" y="154"/>
                          <a:pt x="54" y="139"/>
                          <a:pt x="39" y="133"/>
                        </a:cubicBezTo>
                        <a:lnTo>
                          <a:pt x="39" y="132"/>
                        </a:lnTo>
                        <a:cubicBezTo>
                          <a:pt x="54" y="126"/>
                          <a:pt x="62" y="111"/>
                          <a:pt x="62" y="87"/>
                        </a:cubicBezTo>
                        <a:lnTo>
                          <a:pt x="62" y="55"/>
                        </a:lnTo>
                        <a:cubicBezTo>
                          <a:pt x="62" y="37"/>
                          <a:pt x="70" y="28"/>
                          <a:pt x="86" y="28"/>
                        </a:cubicBezTo>
                        <a:lnTo>
                          <a:pt x="86" y="0"/>
                        </a:lnTo>
                        <a:cubicBezTo>
                          <a:pt x="62" y="0"/>
                          <a:pt x="46" y="5"/>
                          <a:pt x="36" y="14"/>
                        </a:cubicBezTo>
                        <a:cubicBezTo>
                          <a:pt x="28" y="23"/>
                          <a:pt x="23" y="37"/>
                          <a:pt x="23" y="56"/>
                        </a:cubicBezTo>
                        <a:close/>
                      </a:path>
                    </a:pathLst>
                  </a:custGeom>
                  <a:solidFill>
                    <a:srgbClr val="808080"/>
                  </a:solidFill>
                  <a:ln w="0">
                    <a:noFill/>
                    <a:prstDash val="solid"/>
                    <a:round/>
                    <a:headEnd/>
                    <a:tailEnd/>
                  </a:ln>
                </p:spPr>
                <p:txBody>
                  <a:bodyPr vert="horz" wrap="square" lIns="89642" tIns="44821" rIns="89642" bIns="44821" numCol="1" anchor="t" anchorCtr="0" compatLnSpc="1">
                    <a:prstTxWarp prst="textNoShape">
                      <a:avLst/>
                    </a:prstTxWarp>
                  </a:bodyPr>
                  <a:lstStyle/>
                  <a:p>
                    <a:endParaRPr lang="en-US" sz="1765">
                      <a:solidFill>
                        <a:srgbClr val="FFFFFF"/>
                      </a:solidFill>
                    </a:endParaRPr>
                  </a:p>
                </p:txBody>
              </p:sp>
              <p:sp>
                <p:nvSpPr>
                  <p:cNvPr id="188" name="Freeform 7"/>
                  <p:cNvSpPr>
                    <a:spLocks/>
                  </p:cNvSpPr>
                  <p:nvPr/>
                </p:nvSpPr>
                <p:spPr bwMode="auto">
                  <a:xfrm>
                    <a:off x="4806139" y="4335997"/>
                    <a:ext cx="90040" cy="278433"/>
                  </a:xfrm>
                  <a:custGeom>
                    <a:avLst/>
                    <a:gdLst>
                      <a:gd name="T0" fmla="*/ 62 w 85"/>
                      <a:gd name="T1" fmla="*/ 90 h 265"/>
                      <a:gd name="T2" fmla="*/ 62 w 85"/>
                      <a:gd name="T3" fmla="*/ 56 h 265"/>
                      <a:gd name="T4" fmla="*/ 50 w 85"/>
                      <a:gd name="T5" fmla="*/ 15 h 265"/>
                      <a:gd name="T6" fmla="*/ 0 w 85"/>
                      <a:gd name="T7" fmla="*/ 0 h 265"/>
                      <a:gd name="T8" fmla="*/ 0 w 85"/>
                      <a:gd name="T9" fmla="*/ 28 h 265"/>
                      <a:gd name="T10" fmla="*/ 24 w 85"/>
                      <a:gd name="T11" fmla="*/ 55 h 265"/>
                      <a:gd name="T12" fmla="*/ 24 w 85"/>
                      <a:gd name="T13" fmla="*/ 85 h 265"/>
                      <a:gd name="T14" fmla="*/ 47 w 85"/>
                      <a:gd name="T15" fmla="*/ 132 h 265"/>
                      <a:gd name="T16" fmla="*/ 47 w 85"/>
                      <a:gd name="T17" fmla="*/ 133 h 265"/>
                      <a:gd name="T18" fmla="*/ 24 w 85"/>
                      <a:gd name="T19" fmla="*/ 178 h 265"/>
                      <a:gd name="T20" fmla="*/ 24 w 85"/>
                      <a:gd name="T21" fmla="*/ 210 h 265"/>
                      <a:gd name="T22" fmla="*/ 19 w 85"/>
                      <a:gd name="T23" fmla="*/ 231 h 265"/>
                      <a:gd name="T24" fmla="*/ 0 w 85"/>
                      <a:gd name="T25" fmla="*/ 237 h 265"/>
                      <a:gd name="T26" fmla="*/ 0 w 85"/>
                      <a:gd name="T27" fmla="*/ 265 h 265"/>
                      <a:gd name="T28" fmla="*/ 50 w 85"/>
                      <a:gd name="T29" fmla="*/ 251 h 265"/>
                      <a:gd name="T30" fmla="*/ 62 w 85"/>
                      <a:gd name="T31" fmla="*/ 209 h 265"/>
                      <a:gd name="T32" fmla="*/ 62 w 85"/>
                      <a:gd name="T33" fmla="*/ 174 h 265"/>
                      <a:gd name="T34" fmla="*/ 85 w 85"/>
                      <a:gd name="T35" fmla="*/ 146 h 265"/>
                      <a:gd name="T36" fmla="*/ 85 w 85"/>
                      <a:gd name="T37" fmla="*/ 119 h 265"/>
                      <a:gd name="T38" fmla="*/ 62 w 85"/>
                      <a:gd name="T39" fmla="*/ 90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5" h="265">
                        <a:moveTo>
                          <a:pt x="62" y="90"/>
                        </a:moveTo>
                        <a:lnTo>
                          <a:pt x="62" y="56"/>
                        </a:lnTo>
                        <a:cubicBezTo>
                          <a:pt x="62" y="37"/>
                          <a:pt x="58" y="23"/>
                          <a:pt x="50" y="15"/>
                        </a:cubicBezTo>
                        <a:cubicBezTo>
                          <a:pt x="40" y="5"/>
                          <a:pt x="23" y="0"/>
                          <a:pt x="0" y="0"/>
                        </a:cubicBezTo>
                        <a:lnTo>
                          <a:pt x="0" y="28"/>
                        </a:lnTo>
                        <a:cubicBezTo>
                          <a:pt x="16" y="28"/>
                          <a:pt x="24" y="37"/>
                          <a:pt x="24" y="55"/>
                        </a:cubicBezTo>
                        <a:lnTo>
                          <a:pt x="24" y="85"/>
                        </a:lnTo>
                        <a:cubicBezTo>
                          <a:pt x="24" y="110"/>
                          <a:pt x="32" y="126"/>
                          <a:pt x="47" y="132"/>
                        </a:cubicBezTo>
                        <a:lnTo>
                          <a:pt x="47" y="133"/>
                        </a:lnTo>
                        <a:cubicBezTo>
                          <a:pt x="32" y="139"/>
                          <a:pt x="24" y="154"/>
                          <a:pt x="24" y="178"/>
                        </a:cubicBezTo>
                        <a:lnTo>
                          <a:pt x="24" y="210"/>
                        </a:lnTo>
                        <a:cubicBezTo>
                          <a:pt x="24" y="219"/>
                          <a:pt x="22" y="226"/>
                          <a:pt x="19" y="231"/>
                        </a:cubicBezTo>
                        <a:cubicBezTo>
                          <a:pt x="15" y="235"/>
                          <a:pt x="9" y="237"/>
                          <a:pt x="0" y="237"/>
                        </a:cubicBezTo>
                        <a:lnTo>
                          <a:pt x="0" y="265"/>
                        </a:lnTo>
                        <a:cubicBezTo>
                          <a:pt x="24" y="265"/>
                          <a:pt x="41" y="260"/>
                          <a:pt x="50" y="251"/>
                        </a:cubicBezTo>
                        <a:cubicBezTo>
                          <a:pt x="58" y="242"/>
                          <a:pt x="62" y="229"/>
                          <a:pt x="62" y="209"/>
                        </a:cubicBezTo>
                        <a:lnTo>
                          <a:pt x="62" y="174"/>
                        </a:lnTo>
                        <a:cubicBezTo>
                          <a:pt x="62" y="156"/>
                          <a:pt x="70" y="146"/>
                          <a:pt x="85" y="146"/>
                        </a:cubicBezTo>
                        <a:lnTo>
                          <a:pt x="85" y="119"/>
                        </a:lnTo>
                        <a:cubicBezTo>
                          <a:pt x="70" y="119"/>
                          <a:pt x="62" y="109"/>
                          <a:pt x="62" y="90"/>
                        </a:cubicBezTo>
                        <a:close/>
                      </a:path>
                    </a:pathLst>
                  </a:custGeom>
                  <a:solidFill>
                    <a:srgbClr val="808080"/>
                  </a:solidFill>
                  <a:ln w="0">
                    <a:noFill/>
                    <a:prstDash val="solid"/>
                    <a:round/>
                    <a:headEnd/>
                    <a:tailEnd/>
                  </a:ln>
                </p:spPr>
                <p:txBody>
                  <a:bodyPr vert="horz" wrap="square" lIns="89642" tIns="44821" rIns="89642" bIns="44821" numCol="1" anchor="t" anchorCtr="0" compatLnSpc="1">
                    <a:prstTxWarp prst="textNoShape">
                      <a:avLst/>
                    </a:prstTxWarp>
                  </a:bodyPr>
                  <a:lstStyle/>
                  <a:p>
                    <a:endParaRPr lang="en-US" sz="1765">
                      <a:solidFill>
                        <a:srgbClr val="FFFFFF"/>
                      </a:solidFill>
                    </a:endParaRPr>
                  </a:p>
                </p:txBody>
              </p:sp>
            </p:grpSp>
          </p:grpSp>
        </p:grpSp>
      </p:grpSp>
      <p:grpSp>
        <p:nvGrpSpPr>
          <p:cNvPr id="319" name="Group 318"/>
          <p:cNvGrpSpPr/>
          <p:nvPr/>
        </p:nvGrpSpPr>
        <p:grpSpPr>
          <a:xfrm>
            <a:off x="3858700" y="3994339"/>
            <a:ext cx="1459374" cy="1250251"/>
            <a:chOff x="3517365" y="4246975"/>
            <a:chExt cx="1488637" cy="1275321"/>
          </a:xfrm>
        </p:grpSpPr>
        <p:sp>
          <p:nvSpPr>
            <p:cNvPr id="165" name="Rounded Rectangle 164"/>
            <p:cNvSpPr/>
            <p:nvPr/>
          </p:nvSpPr>
          <p:spPr bwMode="auto">
            <a:xfrm>
              <a:off x="3517365" y="4246975"/>
              <a:ext cx="1488637" cy="1275321"/>
            </a:xfrm>
            <a:prstGeom prst="roundRect">
              <a:avLst>
                <a:gd name="adj" fmla="val 7520"/>
              </a:avLst>
            </a:prstGeom>
            <a:solidFill>
              <a:schemeClr val="bg1">
                <a:alpha val="20000"/>
              </a:schemeClr>
            </a:solidFill>
            <a:ln w="285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44814" numCol="1" spcCol="0" rtlCol="0" fromWordArt="0" anchor="b" anchorCtr="0" forceAA="0" compatLnSpc="1">
              <a:prstTxWarp prst="textNoShape">
                <a:avLst/>
              </a:prstTxWarp>
              <a:noAutofit/>
            </a:bodyPr>
            <a:lstStyle/>
            <a:p>
              <a:pPr algn="ctr" defTabSz="913927" fontAlgn="base">
                <a:lnSpc>
                  <a:spcPct val="90000"/>
                </a:lnSpc>
                <a:spcBef>
                  <a:spcPct val="0"/>
                </a:spcBef>
                <a:spcAft>
                  <a:spcPct val="0"/>
                </a:spcAft>
              </a:pPr>
              <a:endParaRPr lang="en-US" sz="1469" dirty="0">
                <a:gradFill>
                  <a:gsLst>
                    <a:gs pos="0">
                      <a:srgbClr val="00BCF2"/>
                    </a:gs>
                    <a:gs pos="100000">
                      <a:srgbClr val="00BCF2"/>
                    </a:gs>
                  </a:gsLst>
                  <a:lin ang="5400000" scaled="0"/>
                </a:gradFill>
                <a:ea typeface="Segoe UI" pitchFamily="34" charset="0"/>
                <a:cs typeface="Segoe UI" pitchFamily="34" charset="0"/>
              </a:endParaRPr>
            </a:p>
          </p:txBody>
        </p:sp>
        <p:grpSp>
          <p:nvGrpSpPr>
            <p:cNvPr id="51" name="Group 50"/>
            <p:cNvGrpSpPr/>
            <p:nvPr/>
          </p:nvGrpSpPr>
          <p:grpSpPr>
            <a:xfrm>
              <a:off x="4002365" y="4503904"/>
              <a:ext cx="637579" cy="760379"/>
              <a:chOff x="4313006" y="5190340"/>
              <a:chExt cx="637579" cy="760379"/>
            </a:xfrm>
          </p:grpSpPr>
          <p:pic>
            <p:nvPicPr>
              <p:cNvPr id="49" name="Picture 4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13006" y="5190340"/>
                <a:ext cx="637579" cy="577009"/>
              </a:xfrm>
              <a:prstGeom prst="rect">
                <a:avLst/>
              </a:prstGeom>
            </p:spPr>
          </p:pic>
          <p:sp>
            <p:nvSpPr>
              <p:cNvPr id="224" name="TextBox 223"/>
              <p:cNvSpPr txBox="1"/>
              <p:nvPr/>
            </p:nvSpPr>
            <p:spPr>
              <a:xfrm>
                <a:off x="4371611" y="5826121"/>
                <a:ext cx="431679" cy="124598"/>
              </a:xfrm>
              <a:prstGeom prst="rect">
                <a:avLst/>
              </a:prstGeom>
              <a:noFill/>
            </p:spPr>
            <p:txBody>
              <a:bodyPr wrap="none" lIns="0" tIns="0" rIns="0" bIns="0" rtlCol="0">
                <a:spAutoFit/>
              </a:bodyPr>
              <a:lstStyle/>
              <a:p>
                <a:pPr>
                  <a:lnSpc>
                    <a:spcPct val="90000"/>
                  </a:lnSpc>
                  <a:spcAft>
                    <a:spcPts val="588"/>
                  </a:spcAft>
                </a:pPr>
                <a:r>
                  <a:rPr lang="en-US" sz="882" dirty="0">
                    <a:gradFill>
                      <a:gsLst>
                        <a:gs pos="2917">
                          <a:srgbClr val="FFFFFF"/>
                        </a:gs>
                        <a:gs pos="30000">
                          <a:srgbClr val="FFFFFF"/>
                        </a:gs>
                      </a:gsLst>
                      <a:lin ang="5400000" scaled="0"/>
                    </a:gradFill>
                  </a:rPr>
                  <a:t>Selenium</a:t>
                </a:r>
              </a:p>
            </p:txBody>
          </p:sp>
        </p:grpSp>
      </p:grpSp>
      <p:grpSp>
        <p:nvGrpSpPr>
          <p:cNvPr id="318" name="Group 317"/>
          <p:cNvGrpSpPr/>
          <p:nvPr/>
        </p:nvGrpSpPr>
        <p:grpSpPr>
          <a:xfrm>
            <a:off x="3838021" y="1326670"/>
            <a:ext cx="1459374" cy="1954658"/>
            <a:chOff x="3517365" y="1757407"/>
            <a:chExt cx="1488637" cy="1993853"/>
          </a:xfrm>
        </p:grpSpPr>
        <p:sp>
          <p:nvSpPr>
            <p:cNvPr id="52" name="Rounded Rectangle 51"/>
            <p:cNvSpPr/>
            <p:nvPr/>
          </p:nvSpPr>
          <p:spPr bwMode="auto">
            <a:xfrm>
              <a:off x="3517365" y="1757407"/>
              <a:ext cx="1488637" cy="1993853"/>
            </a:xfrm>
            <a:prstGeom prst="roundRect">
              <a:avLst>
                <a:gd name="adj" fmla="val 7520"/>
              </a:avLst>
            </a:prstGeom>
            <a:solidFill>
              <a:schemeClr val="bg1">
                <a:alpha val="20000"/>
              </a:schemeClr>
            </a:solidFill>
            <a:ln w="28575">
              <a:solidFill>
                <a:srgbClr val="FFFFF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44814" numCol="1" spcCol="0" rtlCol="0" fromWordArt="0" anchor="b" anchorCtr="0" forceAA="0" compatLnSpc="1">
              <a:prstTxWarp prst="textNoShape">
                <a:avLst/>
              </a:prstTxWarp>
              <a:noAutofit/>
            </a:bodyPr>
            <a:lstStyle/>
            <a:p>
              <a:pPr algn="ctr" defTabSz="913927" fontAlgn="base">
                <a:lnSpc>
                  <a:spcPct val="90000"/>
                </a:lnSpc>
                <a:spcBef>
                  <a:spcPct val="0"/>
                </a:spcBef>
                <a:spcAft>
                  <a:spcPct val="0"/>
                </a:spcAft>
              </a:pPr>
              <a:endParaRPr lang="en-US" sz="1469" dirty="0">
                <a:gradFill>
                  <a:gsLst>
                    <a:gs pos="0">
                      <a:srgbClr val="00BCF2"/>
                    </a:gs>
                    <a:gs pos="100000">
                      <a:srgbClr val="00BCF2"/>
                    </a:gs>
                  </a:gsLst>
                  <a:lin ang="5400000" scaled="0"/>
                </a:gradFill>
                <a:ea typeface="Segoe UI" pitchFamily="34" charset="0"/>
                <a:cs typeface="Segoe UI" pitchFamily="34" charset="0"/>
              </a:endParaRPr>
            </a:p>
          </p:txBody>
        </p:sp>
        <p:grpSp>
          <p:nvGrpSpPr>
            <p:cNvPr id="115" name="Group 114"/>
            <p:cNvGrpSpPr/>
            <p:nvPr/>
          </p:nvGrpSpPr>
          <p:grpSpPr>
            <a:xfrm>
              <a:off x="4392343" y="2916450"/>
              <a:ext cx="348718" cy="534995"/>
              <a:chOff x="6989462" y="4072604"/>
              <a:chExt cx="348718" cy="534995"/>
            </a:xfrm>
          </p:grpSpPr>
          <p:pic>
            <p:nvPicPr>
              <p:cNvPr id="116" name="Picture 115"/>
              <p:cNvPicPr>
                <a:picLocks noChangeAspect="1"/>
              </p:cNvPicPr>
              <p:nvPr/>
            </p:nvPicPr>
            <p:blipFill rotWithShape="1">
              <a:blip r:embed="rId4" cstate="print">
                <a:extLst>
                  <a:ext uri="{28A0092B-C50C-407E-A947-70E740481C1C}">
                    <a14:useLocalDpi xmlns:a14="http://schemas.microsoft.com/office/drawing/2010/main" val="0"/>
                  </a:ext>
                </a:extLst>
              </a:blip>
              <a:srcRect r="73274"/>
              <a:stretch/>
            </p:blipFill>
            <p:spPr>
              <a:xfrm>
                <a:off x="6989462" y="4072604"/>
                <a:ext cx="348718" cy="364683"/>
              </a:xfrm>
              <a:prstGeom prst="rect">
                <a:avLst/>
              </a:prstGeom>
            </p:spPr>
          </p:pic>
          <p:sp>
            <p:nvSpPr>
              <p:cNvPr id="118" name="TextBox 117"/>
              <p:cNvSpPr txBox="1"/>
              <p:nvPr/>
            </p:nvSpPr>
            <p:spPr>
              <a:xfrm>
                <a:off x="6997108" y="4483001"/>
                <a:ext cx="313949" cy="124598"/>
              </a:xfrm>
              <a:prstGeom prst="rect">
                <a:avLst/>
              </a:prstGeom>
              <a:noFill/>
            </p:spPr>
            <p:txBody>
              <a:bodyPr wrap="none" lIns="0" tIns="0" rIns="0" bIns="0" rtlCol="0">
                <a:spAutoFit/>
              </a:bodyPr>
              <a:lstStyle/>
              <a:p>
                <a:pPr>
                  <a:lnSpc>
                    <a:spcPct val="90000"/>
                  </a:lnSpc>
                  <a:spcAft>
                    <a:spcPts val="588"/>
                  </a:spcAft>
                </a:pPr>
                <a:r>
                  <a:rPr lang="en-US" sz="882" dirty="0" err="1">
                    <a:gradFill>
                      <a:gsLst>
                        <a:gs pos="2917">
                          <a:srgbClr val="FFFFFF"/>
                        </a:gs>
                        <a:gs pos="30000">
                          <a:srgbClr val="FFFFFF"/>
                        </a:gs>
                      </a:gsLst>
                      <a:lin ang="5400000" scaled="0"/>
                    </a:gradFill>
                  </a:rPr>
                  <a:t>Gradle</a:t>
                </a:r>
                <a:endParaRPr lang="en-US" sz="882" dirty="0">
                  <a:gradFill>
                    <a:gsLst>
                      <a:gs pos="2917">
                        <a:srgbClr val="FFFFFF"/>
                      </a:gs>
                      <a:gs pos="30000">
                        <a:srgbClr val="FFFFFF"/>
                      </a:gs>
                    </a:gsLst>
                    <a:lin ang="5400000" scaled="0"/>
                  </a:gradFill>
                </a:endParaRPr>
              </a:p>
            </p:txBody>
          </p:sp>
        </p:grpSp>
        <p:grpSp>
          <p:nvGrpSpPr>
            <p:cNvPr id="13" name="Group 12"/>
            <p:cNvGrpSpPr/>
            <p:nvPr/>
          </p:nvGrpSpPr>
          <p:grpSpPr>
            <a:xfrm>
              <a:off x="3722745" y="2864738"/>
              <a:ext cx="472506" cy="591279"/>
              <a:chOff x="4134603" y="3425457"/>
              <a:chExt cx="472506" cy="591279"/>
            </a:xfrm>
          </p:grpSpPr>
          <p:pic>
            <p:nvPicPr>
              <p:cNvPr id="12" name="Picture 11"/>
              <p:cNvPicPr>
                <a:picLocks noChangeAspect="1"/>
              </p:cNvPicPr>
              <p:nvPr/>
            </p:nvPicPr>
            <p:blipFill rotWithShape="1">
              <a:blip r:embed="rId5" cstate="print">
                <a:extLst>
                  <a:ext uri="{28A0092B-C50C-407E-A947-70E740481C1C}">
                    <a14:useLocalDpi xmlns:a14="http://schemas.microsoft.com/office/drawing/2010/main" val="0"/>
                  </a:ext>
                </a:extLst>
              </a:blip>
              <a:srcRect b="19882"/>
              <a:stretch/>
            </p:blipFill>
            <p:spPr>
              <a:xfrm>
                <a:off x="4134603" y="3425457"/>
                <a:ext cx="472506" cy="445861"/>
              </a:xfrm>
              <a:prstGeom prst="rect">
                <a:avLst/>
              </a:prstGeom>
            </p:spPr>
          </p:pic>
          <p:sp>
            <p:nvSpPr>
              <p:cNvPr id="126" name="TextBox 125"/>
              <p:cNvSpPr txBox="1"/>
              <p:nvPr/>
            </p:nvSpPr>
            <p:spPr>
              <a:xfrm>
                <a:off x="4226586" y="3892138"/>
                <a:ext cx="274704" cy="124598"/>
              </a:xfrm>
              <a:prstGeom prst="rect">
                <a:avLst/>
              </a:prstGeom>
              <a:noFill/>
            </p:spPr>
            <p:txBody>
              <a:bodyPr wrap="none" lIns="0" tIns="0" rIns="0" bIns="0" rtlCol="0">
                <a:spAutoFit/>
              </a:bodyPr>
              <a:lstStyle/>
              <a:p>
                <a:pPr>
                  <a:lnSpc>
                    <a:spcPct val="90000"/>
                  </a:lnSpc>
                  <a:spcAft>
                    <a:spcPts val="588"/>
                  </a:spcAft>
                </a:pPr>
                <a:r>
                  <a:rPr lang="en-US" sz="882" dirty="0">
                    <a:gradFill>
                      <a:gsLst>
                        <a:gs pos="2917">
                          <a:srgbClr val="FFFFFF"/>
                        </a:gs>
                        <a:gs pos="30000">
                          <a:srgbClr val="FFFFFF"/>
                        </a:gs>
                      </a:gsLst>
                      <a:lin ang="5400000" scaled="0"/>
                    </a:gradFill>
                  </a:rPr>
                  <a:t>Grunt</a:t>
                </a:r>
              </a:p>
            </p:txBody>
          </p:sp>
        </p:grpSp>
        <p:grpSp>
          <p:nvGrpSpPr>
            <p:cNvPr id="16" name="Group 15"/>
            <p:cNvGrpSpPr/>
            <p:nvPr/>
          </p:nvGrpSpPr>
          <p:grpSpPr>
            <a:xfrm>
              <a:off x="4382588" y="2034286"/>
              <a:ext cx="430166" cy="582349"/>
              <a:chOff x="4662854" y="2636345"/>
              <a:chExt cx="430166" cy="582349"/>
            </a:xfrm>
          </p:grpSpPr>
          <p:pic>
            <p:nvPicPr>
              <p:cNvPr id="14" name="Picture 1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662854" y="2636345"/>
                <a:ext cx="430166" cy="430166"/>
              </a:xfrm>
              <a:prstGeom prst="rect">
                <a:avLst/>
              </a:prstGeom>
            </p:spPr>
          </p:pic>
          <p:sp>
            <p:nvSpPr>
              <p:cNvPr id="164" name="TextBox 163"/>
              <p:cNvSpPr txBox="1"/>
              <p:nvPr/>
            </p:nvSpPr>
            <p:spPr>
              <a:xfrm>
                <a:off x="4679165" y="3094096"/>
                <a:ext cx="359732" cy="124598"/>
              </a:xfrm>
              <a:prstGeom prst="rect">
                <a:avLst/>
              </a:prstGeom>
              <a:noFill/>
            </p:spPr>
            <p:txBody>
              <a:bodyPr wrap="none" lIns="0" tIns="0" rIns="0" bIns="0" rtlCol="0">
                <a:spAutoFit/>
              </a:bodyPr>
              <a:lstStyle/>
              <a:p>
                <a:pPr>
                  <a:lnSpc>
                    <a:spcPct val="90000"/>
                  </a:lnSpc>
                  <a:spcAft>
                    <a:spcPts val="588"/>
                  </a:spcAft>
                </a:pPr>
                <a:r>
                  <a:rPr lang="en-US" sz="882" dirty="0">
                    <a:gradFill>
                      <a:gsLst>
                        <a:gs pos="2917">
                          <a:srgbClr val="FFFFFF"/>
                        </a:gs>
                        <a:gs pos="30000">
                          <a:srgbClr val="FFFFFF"/>
                        </a:gs>
                      </a:gsLst>
                      <a:lin ang="5400000" scaled="0"/>
                    </a:gradFill>
                  </a:rPr>
                  <a:t>Hudson</a:t>
                </a:r>
              </a:p>
            </p:txBody>
          </p:sp>
        </p:grpSp>
        <p:grpSp>
          <p:nvGrpSpPr>
            <p:cNvPr id="21" name="Group 20"/>
            <p:cNvGrpSpPr/>
            <p:nvPr/>
          </p:nvGrpSpPr>
          <p:grpSpPr>
            <a:xfrm>
              <a:off x="3759112" y="2011041"/>
              <a:ext cx="393353" cy="616100"/>
              <a:chOff x="4135626" y="2690430"/>
              <a:chExt cx="393353" cy="616100"/>
            </a:xfrm>
          </p:grpSpPr>
          <p:pic>
            <p:nvPicPr>
              <p:cNvPr id="19" name="Picture 18"/>
              <p:cNvPicPr>
                <a:picLocks noChangeAspect="1"/>
              </p:cNvPicPr>
              <p:nvPr/>
            </p:nvPicPr>
            <p:blipFill rotWithShape="1">
              <a:blip r:embed="rId7">
                <a:extLst>
                  <a:ext uri="{28A0092B-C50C-407E-A947-70E740481C1C}">
                    <a14:useLocalDpi xmlns:a14="http://schemas.microsoft.com/office/drawing/2010/main" val="0"/>
                  </a:ext>
                </a:extLst>
              </a:blip>
              <a:srcRect r="74242"/>
              <a:stretch/>
            </p:blipFill>
            <p:spPr>
              <a:xfrm>
                <a:off x="4135626" y="2690430"/>
                <a:ext cx="393353" cy="488682"/>
              </a:xfrm>
              <a:prstGeom prst="rect">
                <a:avLst/>
              </a:prstGeom>
            </p:spPr>
          </p:pic>
          <p:sp>
            <p:nvSpPr>
              <p:cNvPr id="171" name="TextBox 170"/>
              <p:cNvSpPr txBox="1"/>
              <p:nvPr/>
            </p:nvSpPr>
            <p:spPr>
              <a:xfrm>
                <a:off x="4147957" y="3181932"/>
                <a:ext cx="338475" cy="124598"/>
              </a:xfrm>
              <a:prstGeom prst="rect">
                <a:avLst/>
              </a:prstGeom>
              <a:noFill/>
            </p:spPr>
            <p:txBody>
              <a:bodyPr wrap="none" lIns="0" tIns="0" rIns="0" bIns="0" rtlCol="0">
                <a:spAutoFit/>
              </a:bodyPr>
              <a:lstStyle/>
              <a:p>
                <a:pPr>
                  <a:lnSpc>
                    <a:spcPct val="90000"/>
                  </a:lnSpc>
                  <a:spcAft>
                    <a:spcPts val="588"/>
                  </a:spcAft>
                </a:pPr>
                <a:r>
                  <a:rPr lang="en-US" sz="882" dirty="0">
                    <a:gradFill>
                      <a:gsLst>
                        <a:gs pos="2917">
                          <a:srgbClr val="FFFFFF"/>
                        </a:gs>
                        <a:gs pos="30000">
                          <a:srgbClr val="FFFFFF"/>
                        </a:gs>
                      </a:gsLst>
                      <a:lin ang="5400000" scaled="0"/>
                    </a:gradFill>
                  </a:rPr>
                  <a:t>Jenkins</a:t>
                </a:r>
              </a:p>
            </p:txBody>
          </p:sp>
        </p:grpSp>
      </p:grpSp>
      <p:grpSp>
        <p:nvGrpSpPr>
          <p:cNvPr id="99" name="Group 98"/>
          <p:cNvGrpSpPr/>
          <p:nvPr/>
        </p:nvGrpSpPr>
        <p:grpSpPr>
          <a:xfrm>
            <a:off x="5834824" y="1321208"/>
            <a:ext cx="1550962" cy="3272900"/>
            <a:chOff x="5614963" y="1757408"/>
            <a:chExt cx="1582062" cy="3338528"/>
          </a:xfrm>
        </p:grpSpPr>
        <p:sp>
          <p:nvSpPr>
            <p:cNvPr id="2" name="Rounded Rectangle 1"/>
            <p:cNvSpPr/>
            <p:nvPr/>
          </p:nvSpPr>
          <p:spPr bwMode="auto">
            <a:xfrm>
              <a:off x="5614963" y="1757408"/>
              <a:ext cx="1582062" cy="3338528"/>
            </a:xfrm>
            <a:prstGeom prst="roundRect">
              <a:avLst>
                <a:gd name="adj" fmla="val 4575"/>
              </a:avLst>
            </a:prstGeom>
            <a:solidFill>
              <a:schemeClr val="bg1">
                <a:alpha val="20000"/>
              </a:schemeClr>
            </a:solidFill>
            <a:ln w="28575">
              <a:solidFill>
                <a:srgbClr val="FFFFF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143407" rIns="44814" bIns="44814" numCol="1" spcCol="0" rtlCol="0" fromWordArt="0" anchor="b" anchorCtr="0" forceAA="0" compatLnSpc="1">
              <a:prstTxWarp prst="textNoShape">
                <a:avLst/>
              </a:prstTxWarp>
              <a:noAutofit/>
            </a:bodyPr>
            <a:lstStyle/>
            <a:p>
              <a:pPr algn="ctr" defTabSz="914049"/>
              <a:endParaRPr lang="en-US" sz="1567" dirty="0">
                <a:gradFill>
                  <a:gsLst>
                    <a:gs pos="0">
                      <a:srgbClr val="FFFFFF"/>
                    </a:gs>
                    <a:gs pos="100000">
                      <a:srgbClr val="FFFFFF"/>
                    </a:gs>
                  </a:gsLst>
                  <a:lin ang="5400000" scaled="0"/>
                </a:gradFill>
                <a:ea typeface="Segoe UI" pitchFamily="34" charset="0"/>
                <a:cs typeface="Segoe UI" pitchFamily="34" charset="0"/>
              </a:endParaRPr>
            </a:p>
          </p:txBody>
        </p:sp>
        <p:grpSp>
          <p:nvGrpSpPr>
            <p:cNvPr id="163" name="Group 162"/>
            <p:cNvGrpSpPr/>
            <p:nvPr/>
          </p:nvGrpSpPr>
          <p:grpSpPr>
            <a:xfrm>
              <a:off x="5755043" y="1926121"/>
              <a:ext cx="1297475" cy="1101930"/>
              <a:chOff x="5985705" y="2633469"/>
              <a:chExt cx="1297475" cy="1101930"/>
            </a:xfrm>
            <a:solidFill>
              <a:srgbClr val="1D4380"/>
            </a:solidFill>
          </p:grpSpPr>
          <p:sp>
            <p:nvSpPr>
              <p:cNvPr id="23" name="TextBox 22"/>
              <p:cNvSpPr txBox="1"/>
              <p:nvPr/>
            </p:nvSpPr>
            <p:spPr>
              <a:xfrm>
                <a:off x="6198485" y="3352859"/>
                <a:ext cx="912607" cy="382540"/>
              </a:xfrm>
              <a:prstGeom prst="rect">
                <a:avLst/>
              </a:prstGeom>
              <a:noFill/>
            </p:spPr>
            <p:txBody>
              <a:bodyPr vert="horz" wrap="square" lIns="91427" tIns="91427" rIns="91427" bIns="91427" rtlCol="0" anchor="t">
                <a:noAutofit/>
              </a:bodyPr>
              <a:lstStyle/>
              <a:p>
                <a:pPr defTabSz="914225"/>
                <a:r>
                  <a:rPr lang="en-US" sz="882" dirty="0">
                    <a:solidFill>
                      <a:srgbClr val="FFFFFF"/>
                    </a:solidFill>
                    <a:ea typeface="Segoe UI" pitchFamily="34" charset="0"/>
                    <a:cs typeface="Segoe UI" pitchFamily="34" charset="0"/>
                  </a:rPr>
                  <a:t>Configuration</a:t>
                </a:r>
              </a:p>
            </p:txBody>
          </p:sp>
          <p:sp>
            <p:nvSpPr>
              <p:cNvPr id="20" name="Rounded Rectangle 19"/>
              <p:cNvSpPr/>
              <p:nvPr/>
            </p:nvSpPr>
            <p:spPr>
              <a:xfrm>
                <a:off x="5985705" y="2633469"/>
                <a:ext cx="1297475" cy="751661"/>
              </a:xfrm>
              <a:prstGeom prst="roundRect">
                <a:avLst>
                  <a:gd name="adj" fmla="val 5783"/>
                </a:avLst>
              </a:prstGeom>
              <a:solidFill>
                <a:schemeClr val="bg1">
                  <a:alpha val="20000"/>
                </a:schemeClr>
              </a:solidFill>
              <a:ln w="28575">
                <a:solidFill>
                  <a:srgbClr val="FFFFFF">
                    <a:alpha val="50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143407" rIns="44814" bIns="44814" numCol="1" spcCol="0" rtlCol="0" fromWordArt="0" anchor="b" anchorCtr="0" forceAA="0" compatLnSpc="1">
                <a:prstTxWarp prst="textNoShape">
                  <a:avLst/>
                </a:prstTxWarp>
                <a:noAutofit/>
              </a:bodyPr>
              <a:lstStyle/>
              <a:p>
                <a:pPr algn="ctr" defTabSz="914049"/>
                <a:endParaRPr lang="en-US" sz="1567"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9" name="Group 8"/>
            <p:cNvGrpSpPr/>
            <p:nvPr/>
          </p:nvGrpSpPr>
          <p:grpSpPr>
            <a:xfrm>
              <a:off x="5711004" y="3783074"/>
              <a:ext cx="348718" cy="524416"/>
              <a:chOff x="6989462" y="4072604"/>
              <a:chExt cx="348718" cy="524416"/>
            </a:xfrm>
          </p:grpSpPr>
          <p:pic>
            <p:nvPicPr>
              <p:cNvPr id="5" name="Picture 4"/>
              <p:cNvPicPr>
                <a:picLocks noChangeAspect="1"/>
              </p:cNvPicPr>
              <p:nvPr/>
            </p:nvPicPr>
            <p:blipFill rotWithShape="1">
              <a:blip r:embed="rId4" cstate="print">
                <a:extLst>
                  <a:ext uri="{28A0092B-C50C-407E-A947-70E740481C1C}">
                    <a14:useLocalDpi xmlns:a14="http://schemas.microsoft.com/office/drawing/2010/main" val="0"/>
                  </a:ext>
                </a:extLst>
              </a:blip>
              <a:srcRect r="73274"/>
              <a:stretch/>
            </p:blipFill>
            <p:spPr>
              <a:xfrm>
                <a:off x="6989462" y="4072604"/>
                <a:ext cx="348718" cy="364683"/>
              </a:xfrm>
              <a:prstGeom prst="rect">
                <a:avLst/>
              </a:prstGeom>
            </p:spPr>
          </p:pic>
          <p:sp>
            <p:nvSpPr>
              <p:cNvPr id="7" name="TextBox 6"/>
              <p:cNvSpPr txBox="1"/>
              <p:nvPr/>
            </p:nvSpPr>
            <p:spPr>
              <a:xfrm>
                <a:off x="6997108" y="4472422"/>
                <a:ext cx="313949" cy="124598"/>
              </a:xfrm>
              <a:prstGeom prst="rect">
                <a:avLst/>
              </a:prstGeom>
              <a:noFill/>
            </p:spPr>
            <p:txBody>
              <a:bodyPr wrap="none" lIns="0" tIns="0" rIns="0" bIns="0" rtlCol="0">
                <a:spAutoFit/>
              </a:bodyPr>
              <a:lstStyle/>
              <a:p>
                <a:pPr>
                  <a:lnSpc>
                    <a:spcPct val="90000"/>
                  </a:lnSpc>
                  <a:spcAft>
                    <a:spcPts val="588"/>
                  </a:spcAft>
                </a:pPr>
                <a:r>
                  <a:rPr lang="en-US" sz="882" dirty="0" err="1">
                    <a:gradFill>
                      <a:gsLst>
                        <a:gs pos="2917">
                          <a:srgbClr val="FFFFFF"/>
                        </a:gs>
                        <a:gs pos="30000">
                          <a:srgbClr val="FFFFFF"/>
                        </a:gs>
                      </a:gsLst>
                      <a:lin ang="5400000" scaled="0"/>
                    </a:gradFill>
                  </a:rPr>
                  <a:t>Gradle</a:t>
                </a:r>
                <a:endParaRPr lang="en-US" sz="882" dirty="0">
                  <a:gradFill>
                    <a:gsLst>
                      <a:gs pos="2917">
                        <a:srgbClr val="FFFFFF"/>
                      </a:gs>
                      <a:gs pos="30000">
                        <a:srgbClr val="FFFFFF"/>
                      </a:gs>
                    </a:gsLst>
                    <a:lin ang="5400000" scaled="0"/>
                  </a:gradFill>
                </a:endParaRPr>
              </a:p>
            </p:txBody>
          </p:sp>
        </p:grpSp>
        <p:grpSp>
          <p:nvGrpSpPr>
            <p:cNvPr id="11" name="Group 10"/>
            <p:cNvGrpSpPr/>
            <p:nvPr/>
          </p:nvGrpSpPr>
          <p:grpSpPr>
            <a:xfrm>
              <a:off x="5802249" y="1996501"/>
              <a:ext cx="621878" cy="546558"/>
              <a:chOff x="5082559" y="3446505"/>
              <a:chExt cx="621878" cy="546558"/>
            </a:xfrm>
          </p:grpSpPr>
          <p:pic>
            <p:nvPicPr>
              <p:cNvPr id="10" name="Picture 9"/>
              <p:cNvPicPr>
                <a:picLocks noChangeAspect="1"/>
              </p:cNvPicPr>
              <p:nvPr/>
            </p:nvPicPr>
            <p:blipFill rotWithShape="1">
              <a:blip r:embed="rId8" cstate="print">
                <a:extLst>
                  <a:ext uri="{28A0092B-C50C-407E-A947-70E740481C1C}">
                    <a14:useLocalDpi xmlns:a14="http://schemas.microsoft.com/office/drawing/2010/main" val="0"/>
                  </a:ext>
                </a:extLst>
              </a:blip>
              <a:srcRect b="36782"/>
              <a:stretch/>
            </p:blipFill>
            <p:spPr>
              <a:xfrm>
                <a:off x="5082559" y="3446505"/>
                <a:ext cx="621878" cy="379096"/>
              </a:xfrm>
              <a:prstGeom prst="rect">
                <a:avLst/>
              </a:prstGeom>
            </p:spPr>
          </p:pic>
          <p:sp>
            <p:nvSpPr>
              <p:cNvPr id="119" name="TextBox 118"/>
              <p:cNvSpPr txBox="1"/>
              <p:nvPr/>
            </p:nvSpPr>
            <p:spPr>
              <a:xfrm>
                <a:off x="5251592" y="3868465"/>
                <a:ext cx="215839" cy="124598"/>
              </a:xfrm>
              <a:prstGeom prst="rect">
                <a:avLst/>
              </a:prstGeom>
              <a:noFill/>
            </p:spPr>
            <p:txBody>
              <a:bodyPr wrap="none" lIns="0" tIns="0" rIns="0" bIns="0" rtlCol="0">
                <a:spAutoFit/>
              </a:bodyPr>
              <a:lstStyle/>
              <a:p>
                <a:pPr>
                  <a:lnSpc>
                    <a:spcPct val="90000"/>
                  </a:lnSpc>
                  <a:spcAft>
                    <a:spcPts val="588"/>
                  </a:spcAft>
                </a:pPr>
                <a:r>
                  <a:rPr lang="en-US" sz="882" dirty="0">
                    <a:gradFill>
                      <a:gsLst>
                        <a:gs pos="2917">
                          <a:srgbClr val="FFFFFF"/>
                        </a:gs>
                        <a:gs pos="30000">
                          <a:srgbClr val="FFFFFF"/>
                        </a:gs>
                      </a:gsLst>
                      <a:lin ang="5400000" scaled="0"/>
                    </a:gradFill>
                  </a:rPr>
                  <a:t>Chef</a:t>
                </a:r>
              </a:p>
            </p:txBody>
          </p:sp>
        </p:grpSp>
        <p:grpSp>
          <p:nvGrpSpPr>
            <p:cNvPr id="127" name="Group 126"/>
            <p:cNvGrpSpPr/>
            <p:nvPr/>
          </p:nvGrpSpPr>
          <p:grpSpPr>
            <a:xfrm>
              <a:off x="6573036" y="4464487"/>
              <a:ext cx="388899" cy="512387"/>
              <a:chOff x="4197374" y="3504349"/>
              <a:chExt cx="388899" cy="512387"/>
            </a:xfrm>
          </p:grpSpPr>
          <p:pic>
            <p:nvPicPr>
              <p:cNvPr id="154" name="Picture 153"/>
              <p:cNvPicPr>
                <a:picLocks noChangeAspect="1"/>
              </p:cNvPicPr>
              <p:nvPr/>
            </p:nvPicPr>
            <p:blipFill rotWithShape="1">
              <a:blip r:embed="rId9" cstate="print">
                <a:extLst>
                  <a:ext uri="{28A0092B-C50C-407E-A947-70E740481C1C}">
                    <a14:useLocalDpi xmlns:a14="http://schemas.microsoft.com/office/drawing/2010/main" val="0"/>
                  </a:ext>
                </a:extLst>
              </a:blip>
              <a:srcRect b="19882"/>
              <a:stretch/>
            </p:blipFill>
            <p:spPr>
              <a:xfrm>
                <a:off x="4197374" y="3504349"/>
                <a:ext cx="388899" cy="366969"/>
              </a:xfrm>
              <a:prstGeom prst="rect">
                <a:avLst/>
              </a:prstGeom>
            </p:spPr>
          </p:pic>
          <p:sp>
            <p:nvSpPr>
              <p:cNvPr id="162" name="TextBox 161"/>
              <p:cNvSpPr txBox="1"/>
              <p:nvPr/>
            </p:nvSpPr>
            <p:spPr>
              <a:xfrm>
                <a:off x="4226586" y="3892138"/>
                <a:ext cx="274704" cy="124598"/>
              </a:xfrm>
              <a:prstGeom prst="rect">
                <a:avLst/>
              </a:prstGeom>
              <a:noFill/>
            </p:spPr>
            <p:txBody>
              <a:bodyPr wrap="none" lIns="0" tIns="0" rIns="0" bIns="0" rtlCol="0">
                <a:spAutoFit/>
              </a:bodyPr>
              <a:lstStyle/>
              <a:p>
                <a:pPr>
                  <a:lnSpc>
                    <a:spcPct val="90000"/>
                  </a:lnSpc>
                  <a:spcAft>
                    <a:spcPts val="588"/>
                  </a:spcAft>
                </a:pPr>
                <a:r>
                  <a:rPr lang="en-US" sz="882" dirty="0">
                    <a:gradFill>
                      <a:gsLst>
                        <a:gs pos="2917">
                          <a:srgbClr val="FFFFFF"/>
                        </a:gs>
                        <a:gs pos="30000">
                          <a:srgbClr val="FFFFFF"/>
                        </a:gs>
                      </a:gsLst>
                      <a:lin ang="5400000" scaled="0"/>
                    </a:gradFill>
                  </a:rPr>
                  <a:t>Grunt</a:t>
                </a:r>
              </a:p>
            </p:txBody>
          </p:sp>
        </p:grpSp>
        <p:grpSp>
          <p:nvGrpSpPr>
            <p:cNvPr id="167" name="Group 166"/>
            <p:cNvGrpSpPr/>
            <p:nvPr/>
          </p:nvGrpSpPr>
          <p:grpSpPr>
            <a:xfrm>
              <a:off x="6579117" y="3059847"/>
              <a:ext cx="430166" cy="582349"/>
              <a:chOff x="4662854" y="2636345"/>
              <a:chExt cx="430166" cy="582349"/>
            </a:xfrm>
          </p:grpSpPr>
          <p:pic>
            <p:nvPicPr>
              <p:cNvPr id="169" name="Picture 16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662854" y="2636345"/>
                <a:ext cx="430166" cy="430166"/>
              </a:xfrm>
              <a:prstGeom prst="rect">
                <a:avLst/>
              </a:prstGeom>
            </p:spPr>
          </p:pic>
          <p:sp>
            <p:nvSpPr>
              <p:cNvPr id="170" name="TextBox 169"/>
              <p:cNvSpPr txBox="1"/>
              <p:nvPr/>
            </p:nvSpPr>
            <p:spPr>
              <a:xfrm>
                <a:off x="4679165" y="3094096"/>
                <a:ext cx="359732" cy="124598"/>
              </a:xfrm>
              <a:prstGeom prst="rect">
                <a:avLst/>
              </a:prstGeom>
              <a:noFill/>
            </p:spPr>
            <p:txBody>
              <a:bodyPr wrap="none" lIns="0" tIns="0" rIns="0" bIns="0" rtlCol="0">
                <a:spAutoFit/>
              </a:bodyPr>
              <a:lstStyle/>
              <a:p>
                <a:pPr>
                  <a:lnSpc>
                    <a:spcPct val="90000"/>
                  </a:lnSpc>
                  <a:spcAft>
                    <a:spcPts val="588"/>
                  </a:spcAft>
                </a:pPr>
                <a:r>
                  <a:rPr lang="en-US" sz="882" dirty="0">
                    <a:gradFill>
                      <a:gsLst>
                        <a:gs pos="2917">
                          <a:srgbClr val="FFFFFF"/>
                        </a:gs>
                        <a:gs pos="30000">
                          <a:srgbClr val="FFFFFF"/>
                        </a:gs>
                      </a:gsLst>
                      <a:lin ang="5400000" scaled="0"/>
                    </a:gradFill>
                  </a:rPr>
                  <a:t>Hudson</a:t>
                </a:r>
              </a:p>
            </p:txBody>
          </p:sp>
        </p:grpSp>
        <p:grpSp>
          <p:nvGrpSpPr>
            <p:cNvPr id="24" name="Group 23"/>
            <p:cNvGrpSpPr/>
            <p:nvPr/>
          </p:nvGrpSpPr>
          <p:grpSpPr>
            <a:xfrm>
              <a:off x="6713424" y="3792534"/>
              <a:ext cx="339094" cy="520918"/>
              <a:chOff x="6727927" y="5384577"/>
              <a:chExt cx="339094" cy="520918"/>
            </a:xfrm>
          </p:grpSpPr>
          <p:pic>
            <p:nvPicPr>
              <p:cNvPr id="22" name="Picture 21"/>
              <p:cNvPicPr>
                <a:picLocks noChangeAspect="1"/>
              </p:cNvPicPr>
              <p:nvPr/>
            </p:nvPicPr>
            <p:blipFill rotWithShape="1">
              <a:blip r:embed="rId10" cstate="print">
                <a:extLst>
                  <a:ext uri="{28A0092B-C50C-407E-A947-70E740481C1C}">
                    <a14:useLocalDpi xmlns:a14="http://schemas.microsoft.com/office/drawing/2010/main" val="0"/>
                  </a:ext>
                </a:extLst>
              </a:blip>
              <a:srcRect r="54107"/>
              <a:stretch/>
            </p:blipFill>
            <p:spPr>
              <a:xfrm>
                <a:off x="6727927" y="5384577"/>
                <a:ext cx="339094" cy="365372"/>
              </a:xfrm>
              <a:prstGeom prst="rect">
                <a:avLst/>
              </a:prstGeom>
            </p:spPr>
          </p:pic>
          <p:sp>
            <p:nvSpPr>
              <p:cNvPr id="173" name="TextBox 172"/>
              <p:cNvSpPr txBox="1"/>
              <p:nvPr/>
            </p:nvSpPr>
            <p:spPr>
              <a:xfrm>
                <a:off x="6743220" y="5780897"/>
                <a:ext cx="276340" cy="124598"/>
              </a:xfrm>
              <a:prstGeom prst="rect">
                <a:avLst/>
              </a:prstGeom>
              <a:noFill/>
            </p:spPr>
            <p:txBody>
              <a:bodyPr wrap="none" lIns="0" tIns="0" rIns="0" bIns="0" rtlCol="0">
                <a:spAutoFit/>
              </a:bodyPr>
              <a:lstStyle/>
              <a:p>
                <a:pPr>
                  <a:lnSpc>
                    <a:spcPct val="90000"/>
                  </a:lnSpc>
                  <a:spcAft>
                    <a:spcPts val="588"/>
                  </a:spcAft>
                </a:pPr>
                <a:r>
                  <a:rPr lang="en-US" sz="882" dirty="0">
                    <a:gradFill>
                      <a:gsLst>
                        <a:gs pos="2917">
                          <a:srgbClr val="FFFFFF"/>
                        </a:gs>
                        <a:gs pos="30000">
                          <a:srgbClr val="FFFFFF"/>
                        </a:gs>
                      </a:gsLst>
                      <a:lin ang="5400000" scaled="0"/>
                    </a:gradFill>
                  </a:rPr>
                  <a:t>Travis</a:t>
                </a:r>
              </a:p>
            </p:txBody>
          </p:sp>
        </p:grpSp>
        <p:grpSp>
          <p:nvGrpSpPr>
            <p:cNvPr id="175" name="Group 174"/>
            <p:cNvGrpSpPr/>
            <p:nvPr/>
          </p:nvGrpSpPr>
          <p:grpSpPr>
            <a:xfrm>
              <a:off x="5941321" y="3023781"/>
              <a:ext cx="393353" cy="616100"/>
              <a:chOff x="4135626" y="2690430"/>
              <a:chExt cx="393353" cy="616100"/>
            </a:xfrm>
          </p:grpSpPr>
          <p:pic>
            <p:nvPicPr>
              <p:cNvPr id="176" name="Picture 175"/>
              <p:cNvPicPr>
                <a:picLocks noChangeAspect="1"/>
              </p:cNvPicPr>
              <p:nvPr/>
            </p:nvPicPr>
            <p:blipFill rotWithShape="1">
              <a:blip r:embed="rId7">
                <a:extLst>
                  <a:ext uri="{28A0092B-C50C-407E-A947-70E740481C1C}">
                    <a14:useLocalDpi xmlns:a14="http://schemas.microsoft.com/office/drawing/2010/main" val="0"/>
                  </a:ext>
                </a:extLst>
              </a:blip>
              <a:srcRect r="74242"/>
              <a:stretch/>
            </p:blipFill>
            <p:spPr>
              <a:xfrm>
                <a:off x="4135626" y="2690430"/>
                <a:ext cx="393353" cy="488682"/>
              </a:xfrm>
              <a:prstGeom prst="rect">
                <a:avLst/>
              </a:prstGeom>
            </p:spPr>
          </p:pic>
          <p:sp>
            <p:nvSpPr>
              <p:cNvPr id="177" name="TextBox 176"/>
              <p:cNvSpPr txBox="1"/>
              <p:nvPr/>
            </p:nvSpPr>
            <p:spPr>
              <a:xfrm>
                <a:off x="4147957" y="3181932"/>
                <a:ext cx="338475" cy="124598"/>
              </a:xfrm>
              <a:prstGeom prst="rect">
                <a:avLst/>
              </a:prstGeom>
              <a:noFill/>
            </p:spPr>
            <p:txBody>
              <a:bodyPr wrap="none" lIns="0" tIns="0" rIns="0" bIns="0" rtlCol="0">
                <a:spAutoFit/>
              </a:bodyPr>
              <a:lstStyle/>
              <a:p>
                <a:pPr>
                  <a:lnSpc>
                    <a:spcPct val="90000"/>
                  </a:lnSpc>
                  <a:spcAft>
                    <a:spcPts val="588"/>
                  </a:spcAft>
                </a:pPr>
                <a:r>
                  <a:rPr lang="en-US" sz="882" dirty="0">
                    <a:gradFill>
                      <a:gsLst>
                        <a:gs pos="2917">
                          <a:srgbClr val="FFFFFF"/>
                        </a:gs>
                        <a:gs pos="30000">
                          <a:srgbClr val="FFFFFF"/>
                        </a:gs>
                      </a:gsLst>
                      <a:lin ang="5400000" scaled="0"/>
                    </a:gradFill>
                  </a:rPr>
                  <a:t>Jenkins</a:t>
                </a:r>
              </a:p>
            </p:txBody>
          </p:sp>
        </p:grpSp>
        <p:grpSp>
          <p:nvGrpSpPr>
            <p:cNvPr id="35" name="Group 34"/>
            <p:cNvGrpSpPr/>
            <p:nvPr/>
          </p:nvGrpSpPr>
          <p:grpSpPr>
            <a:xfrm>
              <a:off x="6500838" y="1987938"/>
              <a:ext cx="379472" cy="616165"/>
              <a:chOff x="8627831" y="3918226"/>
              <a:chExt cx="379472" cy="616165"/>
            </a:xfrm>
          </p:grpSpPr>
          <p:pic>
            <p:nvPicPr>
              <p:cNvPr id="30" name="Picture 29"/>
              <p:cNvPicPr>
                <a:picLocks noChangeAspect="1"/>
              </p:cNvPicPr>
              <p:nvPr/>
            </p:nvPicPr>
            <p:blipFill rotWithShape="1">
              <a:blip r:embed="rId11" cstate="print">
                <a:extLst>
                  <a:ext uri="{28A0092B-C50C-407E-A947-70E740481C1C}">
                    <a14:useLocalDpi xmlns:a14="http://schemas.microsoft.com/office/drawing/2010/main" val="0"/>
                  </a:ext>
                </a:extLst>
              </a:blip>
              <a:srcRect l="7275" r="27897" b="38399"/>
              <a:stretch/>
            </p:blipFill>
            <p:spPr>
              <a:xfrm>
                <a:off x="8627831" y="3918226"/>
                <a:ext cx="370571" cy="347754"/>
              </a:xfrm>
              <a:prstGeom prst="rect">
                <a:avLst/>
              </a:prstGeom>
            </p:spPr>
          </p:pic>
          <p:sp>
            <p:nvSpPr>
              <p:cNvPr id="178" name="TextBox 177"/>
              <p:cNvSpPr txBox="1"/>
              <p:nvPr/>
            </p:nvSpPr>
            <p:spPr>
              <a:xfrm>
                <a:off x="8644300" y="4285194"/>
                <a:ext cx="363003" cy="249197"/>
              </a:xfrm>
              <a:prstGeom prst="rect">
                <a:avLst/>
              </a:prstGeom>
              <a:noFill/>
            </p:spPr>
            <p:txBody>
              <a:bodyPr wrap="none" lIns="0" tIns="0" rIns="0" bIns="0" rtlCol="0">
                <a:spAutoFit/>
              </a:bodyPr>
              <a:lstStyle/>
              <a:p>
                <a:pPr algn="ctr">
                  <a:lnSpc>
                    <a:spcPct val="90000"/>
                  </a:lnSpc>
                  <a:spcAft>
                    <a:spcPts val="588"/>
                  </a:spcAft>
                </a:pPr>
                <a:r>
                  <a:rPr lang="en-US" sz="882" dirty="0">
                    <a:gradFill>
                      <a:gsLst>
                        <a:gs pos="2917">
                          <a:srgbClr val="FFFFFF"/>
                        </a:gs>
                        <a:gs pos="30000">
                          <a:srgbClr val="FFFFFF"/>
                        </a:gs>
                      </a:gsLst>
                      <a:lin ang="5400000" scaled="0"/>
                    </a:gradFill>
                  </a:rPr>
                  <a:t>Puppet </a:t>
                </a:r>
                <a:br>
                  <a:rPr lang="en-US" sz="882" dirty="0">
                    <a:gradFill>
                      <a:gsLst>
                        <a:gs pos="2917">
                          <a:srgbClr val="FFFFFF"/>
                        </a:gs>
                        <a:gs pos="30000">
                          <a:srgbClr val="FFFFFF"/>
                        </a:gs>
                      </a:gsLst>
                      <a:lin ang="5400000" scaled="0"/>
                    </a:gradFill>
                  </a:rPr>
                </a:br>
                <a:r>
                  <a:rPr lang="en-US" sz="882" dirty="0">
                    <a:gradFill>
                      <a:gsLst>
                        <a:gs pos="2917">
                          <a:srgbClr val="FFFFFF"/>
                        </a:gs>
                        <a:gs pos="30000">
                          <a:srgbClr val="FFFFFF"/>
                        </a:gs>
                      </a:gsLst>
                      <a:lin ang="5400000" scaled="0"/>
                    </a:gradFill>
                  </a:rPr>
                  <a:t>Labs</a:t>
                </a:r>
              </a:p>
            </p:txBody>
          </p:sp>
        </p:grpSp>
        <p:grpSp>
          <p:nvGrpSpPr>
            <p:cNvPr id="39" name="Group 38"/>
            <p:cNvGrpSpPr/>
            <p:nvPr/>
          </p:nvGrpSpPr>
          <p:grpSpPr>
            <a:xfrm>
              <a:off x="6202966" y="3822894"/>
              <a:ext cx="371178" cy="498400"/>
              <a:chOff x="8786934" y="4090211"/>
              <a:chExt cx="371178" cy="498400"/>
            </a:xfrm>
          </p:grpSpPr>
          <p:sp>
            <p:nvSpPr>
              <p:cNvPr id="172" name="TextBox 171"/>
              <p:cNvSpPr txBox="1"/>
              <p:nvPr/>
            </p:nvSpPr>
            <p:spPr>
              <a:xfrm>
                <a:off x="8786934" y="4464013"/>
                <a:ext cx="371178" cy="124598"/>
              </a:xfrm>
              <a:prstGeom prst="rect">
                <a:avLst/>
              </a:prstGeom>
              <a:noFill/>
            </p:spPr>
            <p:txBody>
              <a:bodyPr wrap="none" lIns="0" tIns="0" rIns="0" bIns="0" rtlCol="0">
                <a:spAutoFit/>
              </a:bodyPr>
              <a:lstStyle/>
              <a:p>
                <a:pPr>
                  <a:lnSpc>
                    <a:spcPct val="90000"/>
                  </a:lnSpc>
                  <a:spcAft>
                    <a:spcPts val="588"/>
                  </a:spcAft>
                </a:pPr>
                <a:r>
                  <a:rPr lang="en-US" sz="882" dirty="0">
                    <a:gradFill>
                      <a:gsLst>
                        <a:gs pos="2917">
                          <a:srgbClr val="FFFFFF"/>
                        </a:gs>
                        <a:gs pos="30000">
                          <a:srgbClr val="FFFFFF"/>
                        </a:gs>
                      </a:gsLst>
                      <a:lin ang="5400000" scaled="0"/>
                    </a:gradFill>
                  </a:rPr>
                  <a:t>Vagrant</a:t>
                </a:r>
              </a:p>
            </p:txBody>
          </p:sp>
          <p:pic>
            <p:nvPicPr>
              <p:cNvPr id="38" name="Picture 37"/>
              <p:cNvPicPr>
                <a:picLocks noChangeAspect="1"/>
              </p:cNvPicPr>
              <p:nvPr/>
            </p:nvPicPr>
            <p:blipFill rotWithShape="1">
              <a:blip r:embed="rId12">
                <a:extLst>
                  <a:ext uri="{28A0092B-C50C-407E-A947-70E740481C1C}">
                    <a14:useLocalDpi xmlns:a14="http://schemas.microsoft.com/office/drawing/2010/main" val="0"/>
                  </a:ext>
                </a:extLst>
              </a:blip>
              <a:srcRect r="72764"/>
              <a:stretch/>
            </p:blipFill>
            <p:spPr>
              <a:xfrm>
                <a:off x="8827164" y="4090211"/>
                <a:ext cx="321895" cy="322331"/>
              </a:xfrm>
              <a:prstGeom prst="rect">
                <a:avLst/>
              </a:prstGeom>
            </p:spPr>
          </p:pic>
        </p:grpSp>
        <p:grpSp>
          <p:nvGrpSpPr>
            <p:cNvPr id="40" name="Group 39"/>
            <p:cNvGrpSpPr/>
            <p:nvPr/>
          </p:nvGrpSpPr>
          <p:grpSpPr>
            <a:xfrm>
              <a:off x="5842023" y="4555563"/>
              <a:ext cx="590044" cy="384136"/>
              <a:chOff x="6148261" y="4324838"/>
              <a:chExt cx="590044" cy="384136"/>
            </a:xfrm>
          </p:grpSpPr>
          <p:pic>
            <p:nvPicPr>
              <p:cNvPr id="57" name="Picture 56"/>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6148261" y="4324838"/>
                <a:ext cx="590044" cy="236017"/>
              </a:xfrm>
              <a:prstGeom prst="rect">
                <a:avLst/>
              </a:prstGeom>
            </p:spPr>
          </p:pic>
          <p:sp>
            <p:nvSpPr>
              <p:cNvPr id="181" name="TextBox 180"/>
              <p:cNvSpPr txBox="1"/>
              <p:nvPr/>
            </p:nvSpPr>
            <p:spPr>
              <a:xfrm>
                <a:off x="6347904" y="4584376"/>
                <a:ext cx="166785" cy="124598"/>
              </a:xfrm>
              <a:prstGeom prst="rect">
                <a:avLst/>
              </a:prstGeom>
              <a:noFill/>
            </p:spPr>
            <p:txBody>
              <a:bodyPr wrap="none" lIns="0" tIns="0" rIns="0" bIns="0" rtlCol="0">
                <a:spAutoFit/>
              </a:bodyPr>
              <a:lstStyle/>
              <a:p>
                <a:pPr>
                  <a:lnSpc>
                    <a:spcPct val="90000"/>
                  </a:lnSpc>
                  <a:spcAft>
                    <a:spcPts val="588"/>
                  </a:spcAft>
                </a:pPr>
                <a:r>
                  <a:rPr lang="en-US" sz="882" dirty="0">
                    <a:gradFill>
                      <a:gsLst>
                        <a:gs pos="2917">
                          <a:srgbClr val="FFFFFF"/>
                        </a:gs>
                        <a:gs pos="30000">
                          <a:srgbClr val="FFFFFF"/>
                        </a:gs>
                      </a:gsLst>
                      <a:lin ang="5400000" scaled="0"/>
                    </a:gradFill>
                  </a:rPr>
                  <a:t>Fog</a:t>
                </a:r>
              </a:p>
            </p:txBody>
          </p:sp>
        </p:grpSp>
      </p:grpSp>
      <p:grpSp>
        <p:nvGrpSpPr>
          <p:cNvPr id="101" name="Group 100"/>
          <p:cNvGrpSpPr/>
          <p:nvPr/>
        </p:nvGrpSpPr>
        <p:grpSpPr>
          <a:xfrm>
            <a:off x="10191536" y="1328321"/>
            <a:ext cx="1405897" cy="2826629"/>
            <a:chOff x="10727750" y="1766080"/>
            <a:chExt cx="1434088" cy="2883309"/>
          </a:xfrm>
        </p:grpSpPr>
        <p:sp>
          <p:nvSpPr>
            <p:cNvPr id="34" name="Rounded Rectangle 33"/>
            <p:cNvSpPr/>
            <p:nvPr/>
          </p:nvSpPr>
          <p:spPr bwMode="auto">
            <a:xfrm>
              <a:off x="10727750" y="1766080"/>
              <a:ext cx="1434088" cy="2883309"/>
            </a:xfrm>
            <a:prstGeom prst="roundRect">
              <a:avLst>
                <a:gd name="adj" fmla="val 9612"/>
              </a:avLst>
            </a:prstGeom>
            <a:solidFill>
              <a:schemeClr val="bg1">
                <a:alpha val="20000"/>
              </a:schemeClr>
            </a:solidFill>
            <a:ln w="28575">
              <a:solidFill>
                <a:srgbClr val="FFFFF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44814" numCol="1" spcCol="0" rtlCol="0" fromWordArt="0" anchor="b" anchorCtr="0" forceAA="0" compatLnSpc="1">
              <a:prstTxWarp prst="textNoShape">
                <a:avLst/>
              </a:prstTxWarp>
              <a:noAutofit/>
            </a:bodyPr>
            <a:lstStyle/>
            <a:p>
              <a:pPr algn="ctr" defTabSz="913927" fontAlgn="base">
                <a:lnSpc>
                  <a:spcPct val="90000"/>
                </a:lnSpc>
                <a:spcBef>
                  <a:spcPct val="0"/>
                </a:spcBef>
                <a:spcAft>
                  <a:spcPct val="0"/>
                </a:spcAft>
              </a:pPr>
              <a:endParaRPr lang="en-US" sz="1469" dirty="0">
                <a:gradFill>
                  <a:gsLst>
                    <a:gs pos="0">
                      <a:srgbClr val="00BCF2"/>
                    </a:gs>
                    <a:gs pos="100000">
                      <a:srgbClr val="00BCF2"/>
                    </a:gs>
                  </a:gsLst>
                  <a:lin ang="5400000" scaled="0"/>
                </a:gradFill>
                <a:ea typeface="Segoe UI" pitchFamily="34" charset="0"/>
                <a:cs typeface="Segoe UI" pitchFamily="34" charset="0"/>
              </a:endParaRPr>
            </a:p>
          </p:txBody>
        </p:sp>
        <p:grpSp>
          <p:nvGrpSpPr>
            <p:cNvPr id="160" name="Group 159"/>
            <p:cNvGrpSpPr/>
            <p:nvPr/>
          </p:nvGrpSpPr>
          <p:grpSpPr>
            <a:xfrm>
              <a:off x="10917445" y="1966005"/>
              <a:ext cx="1012964" cy="950445"/>
              <a:chOff x="10342037" y="1921011"/>
              <a:chExt cx="1400029" cy="1313621"/>
            </a:xfrm>
          </p:grpSpPr>
          <p:grpSp>
            <p:nvGrpSpPr>
              <p:cNvPr id="29" name="Group 28"/>
              <p:cNvGrpSpPr/>
              <p:nvPr/>
            </p:nvGrpSpPr>
            <p:grpSpPr>
              <a:xfrm>
                <a:off x="10342037" y="1921011"/>
                <a:ext cx="1400029" cy="1313621"/>
                <a:chOff x="10290816" y="2283511"/>
                <a:chExt cx="1400029" cy="1313621"/>
              </a:xfrm>
            </p:grpSpPr>
            <p:sp>
              <p:nvSpPr>
                <p:cNvPr id="17" name="Rounded Rectangle 16"/>
                <p:cNvSpPr/>
                <p:nvPr/>
              </p:nvSpPr>
              <p:spPr>
                <a:xfrm>
                  <a:off x="10290816" y="2283511"/>
                  <a:ext cx="1400029" cy="979580"/>
                </a:xfrm>
                <a:prstGeom prst="roundRect">
                  <a:avLst>
                    <a:gd name="adj" fmla="val 5783"/>
                  </a:avLst>
                </a:prstGeom>
                <a:solidFill>
                  <a:schemeClr val="bg1">
                    <a:alpha val="20000"/>
                  </a:schemeClr>
                </a:solidFill>
                <a:ln w="28575">
                  <a:solidFill>
                    <a:srgbClr val="FFFFFF">
                      <a:alpha val="50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44814" numCol="1" spcCol="0" rtlCol="0" fromWordArt="0" anchor="b" anchorCtr="0" forceAA="0" compatLnSpc="1">
                  <a:prstTxWarp prst="textNoShape">
                    <a:avLst/>
                  </a:prstTxWarp>
                  <a:noAutofit/>
                </a:bodyPr>
                <a:lstStyle/>
                <a:p>
                  <a:pPr algn="ctr" defTabSz="913927" fontAlgn="base">
                    <a:lnSpc>
                      <a:spcPct val="90000"/>
                    </a:lnSpc>
                    <a:spcBef>
                      <a:spcPct val="0"/>
                    </a:spcBef>
                    <a:spcAft>
                      <a:spcPct val="0"/>
                    </a:spcAft>
                  </a:pPr>
                  <a:endParaRPr lang="en-US" sz="1469" dirty="0">
                    <a:gradFill>
                      <a:gsLst>
                        <a:gs pos="0">
                          <a:srgbClr val="00BCF2"/>
                        </a:gs>
                        <a:gs pos="100000">
                          <a:srgbClr val="00BCF2"/>
                        </a:gs>
                      </a:gsLst>
                      <a:lin ang="5400000" scaled="0"/>
                    </a:gradFill>
                    <a:ea typeface="Segoe UI" pitchFamily="34" charset="0"/>
                    <a:cs typeface="Segoe UI" pitchFamily="34" charset="0"/>
                  </a:endParaRPr>
                </a:p>
              </p:txBody>
            </p:sp>
            <p:sp>
              <p:nvSpPr>
                <p:cNvPr id="26" name="TextBox 25"/>
                <p:cNvSpPr txBox="1"/>
                <p:nvPr/>
              </p:nvSpPr>
              <p:spPr>
                <a:xfrm>
                  <a:off x="10455623" y="3207598"/>
                  <a:ext cx="1088321" cy="389534"/>
                </a:xfrm>
                <a:prstGeom prst="rect">
                  <a:avLst/>
                </a:prstGeom>
              </p:spPr>
              <p:txBody>
                <a:bodyPr vert="horz" wrap="square" lIns="91427" tIns="91427" rIns="91427" bIns="91427" rtlCol="0" anchor="t">
                  <a:noAutofit/>
                </a:bodyPr>
                <a:lstStyle/>
                <a:p>
                  <a:pPr algn="ctr" defTabSz="914225"/>
                  <a:r>
                    <a:rPr lang="en-US" sz="882" dirty="0">
                      <a:solidFill>
                        <a:srgbClr val="FFFFFF"/>
                      </a:solidFill>
                      <a:ea typeface="Segoe UI" pitchFamily="34" charset="0"/>
                      <a:cs typeface="Segoe UI" pitchFamily="34" charset="0"/>
                    </a:rPr>
                    <a:t>Alerting</a:t>
                  </a:r>
                </a:p>
              </p:txBody>
            </p:sp>
          </p:grpSp>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0506845" y="2285918"/>
                <a:ext cx="1088321" cy="258844"/>
              </a:xfrm>
              <a:prstGeom prst="rect">
                <a:avLst/>
              </a:prstGeom>
            </p:spPr>
          </p:pic>
        </p:grpSp>
        <p:grpSp>
          <p:nvGrpSpPr>
            <p:cNvPr id="28" name="Group 27"/>
            <p:cNvGrpSpPr/>
            <p:nvPr/>
          </p:nvGrpSpPr>
          <p:grpSpPr>
            <a:xfrm>
              <a:off x="10917445" y="3064950"/>
              <a:ext cx="1046204" cy="1251520"/>
              <a:chOff x="10290816" y="3720320"/>
              <a:chExt cx="1400029" cy="1674784"/>
            </a:xfrm>
          </p:grpSpPr>
          <p:sp>
            <p:nvSpPr>
              <p:cNvPr id="18" name="Rounded Rectangle 17"/>
              <p:cNvSpPr/>
              <p:nvPr/>
            </p:nvSpPr>
            <p:spPr>
              <a:xfrm>
                <a:off x="10290816" y="3720320"/>
                <a:ext cx="1400029" cy="1347795"/>
              </a:xfrm>
              <a:prstGeom prst="roundRect">
                <a:avLst>
                  <a:gd name="adj" fmla="val 5783"/>
                </a:avLst>
              </a:prstGeom>
              <a:solidFill>
                <a:schemeClr val="bg1">
                  <a:alpha val="20000"/>
                </a:schemeClr>
              </a:solidFill>
              <a:ln w="28575">
                <a:solidFill>
                  <a:srgbClr val="FFFFFF">
                    <a:alpha val="50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44814" numCol="1" spcCol="0" rtlCol="0" fromWordArt="0" anchor="b" anchorCtr="0" forceAA="0" compatLnSpc="1">
                <a:prstTxWarp prst="textNoShape">
                  <a:avLst/>
                </a:prstTxWarp>
                <a:noAutofit/>
              </a:bodyPr>
              <a:lstStyle/>
              <a:p>
                <a:pPr algn="ctr" defTabSz="913927" fontAlgn="base">
                  <a:lnSpc>
                    <a:spcPct val="90000"/>
                  </a:lnSpc>
                  <a:spcBef>
                    <a:spcPct val="0"/>
                  </a:spcBef>
                  <a:spcAft>
                    <a:spcPct val="0"/>
                  </a:spcAft>
                </a:pPr>
                <a:endParaRPr lang="en-US" sz="1469" dirty="0">
                  <a:gradFill>
                    <a:gsLst>
                      <a:gs pos="0">
                        <a:srgbClr val="00BCF2"/>
                      </a:gs>
                      <a:gs pos="100000">
                        <a:srgbClr val="00BCF2"/>
                      </a:gs>
                    </a:gsLst>
                    <a:lin ang="5400000" scaled="0"/>
                  </a:gradFill>
                  <a:ea typeface="Segoe UI" pitchFamily="34" charset="0"/>
                  <a:cs typeface="Segoe UI" pitchFamily="34" charset="0"/>
                </a:endParaRPr>
              </a:p>
            </p:txBody>
          </p:sp>
          <p:sp>
            <p:nvSpPr>
              <p:cNvPr id="25" name="TextBox 24"/>
              <p:cNvSpPr txBox="1"/>
              <p:nvPr/>
            </p:nvSpPr>
            <p:spPr>
              <a:xfrm>
                <a:off x="10606473" y="5015711"/>
                <a:ext cx="858365" cy="379393"/>
              </a:xfrm>
              <a:prstGeom prst="rect">
                <a:avLst/>
              </a:prstGeom>
            </p:spPr>
            <p:txBody>
              <a:bodyPr vert="horz" wrap="square" lIns="91427" tIns="91427" rIns="91427" bIns="91427" rtlCol="0" anchor="t">
                <a:noAutofit/>
              </a:bodyPr>
              <a:lstStyle/>
              <a:p>
                <a:pPr algn="ctr" defTabSz="914225"/>
                <a:r>
                  <a:rPr lang="en-US" sz="882" dirty="0">
                    <a:solidFill>
                      <a:srgbClr val="FFFFFF"/>
                    </a:solidFill>
                    <a:ea typeface="Segoe UI" pitchFamily="34" charset="0"/>
                    <a:cs typeface="Segoe UI" pitchFamily="34" charset="0"/>
                  </a:rPr>
                  <a:t>Monitor</a:t>
                </a:r>
              </a:p>
            </p:txBody>
          </p:sp>
        </p:grpSp>
        <p:pic>
          <p:nvPicPr>
            <p:cNvPr id="44" name="Picture 43"/>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11146208" y="3174876"/>
              <a:ext cx="612277" cy="145622"/>
            </a:xfrm>
            <a:prstGeom prst="rect">
              <a:avLst/>
            </a:prstGeom>
          </p:spPr>
        </p:pic>
        <p:grpSp>
          <p:nvGrpSpPr>
            <p:cNvPr id="233" name="Group 232"/>
            <p:cNvGrpSpPr/>
            <p:nvPr/>
          </p:nvGrpSpPr>
          <p:grpSpPr>
            <a:xfrm>
              <a:off x="11557891" y="3416070"/>
              <a:ext cx="268696" cy="546552"/>
              <a:chOff x="11611103" y="3199687"/>
              <a:chExt cx="268696" cy="546552"/>
            </a:xfrm>
          </p:grpSpPr>
          <p:pic>
            <p:nvPicPr>
              <p:cNvPr id="62" name="Picture 61"/>
              <p:cNvPicPr>
                <a:picLocks noChangeAspect="1"/>
              </p:cNvPicPr>
              <p:nvPr/>
            </p:nvPicPr>
            <p:blipFill>
              <a:blip r:embed="rId15"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1611103" y="3199687"/>
                <a:ext cx="268696" cy="400357"/>
              </a:xfrm>
              <a:prstGeom prst="rect">
                <a:avLst/>
              </a:prstGeom>
            </p:spPr>
          </p:pic>
          <p:sp>
            <p:nvSpPr>
              <p:cNvPr id="232" name="TextBox 231"/>
              <p:cNvSpPr txBox="1"/>
              <p:nvPr/>
            </p:nvSpPr>
            <p:spPr>
              <a:xfrm>
                <a:off x="11629137" y="3621641"/>
                <a:ext cx="232190" cy="124598"/>
              </a:xfrm>
              <a:prstGeom prst="rect">
                <a:avLst/>
              </a:prstGeom>
              <a:noFill/>
            </p:spPr>
            <p:txBody>
              <a:bodyPr wrap="none" lIns="0" tIns="0" rIns="0" bIns="0" rtlCol="0">
                <a:spAutoFit/>
              </a:bodyPr>
              <a:lstStyle/>
              <a:p>
                <a:pPr>
                  <a:lnSpc>
                    <a:spcPct val="90000"/>
                  </a:lnSpc>
                  <a:spcAft>
                    <a:spcPts val="588"/>
                  </a:spcAft>
                </a:pPr>
                <a:r>
                  <a:rPr lang="en-US" sz="882" dirty="0">
                    <a:gradFill>
                      <a:gsLst>
                        <a:gs pos="2917">
                          <a:srgbClr val="FFFFFF"/>
                        </a:gs>
                        <a:gs pos="30000">
                          <a:srgbClr val="FFFFFF"/>
                        </a:gs>
                      </a:gsLst>
                      <a:lin ang="5400000" scaled="0"/>
                    </a:gradFill>
                  </a:rPr>
                  <a:t>Cacti</a:t>
                </a:r>
              </a:p>
            </p:txBody>
          </p:sp>
        </p:grpSp>
        <p:grpSp>
          <p:nvGrpSpPr>
            <p:cNvPr id="238" name="Group 237"/>
            <p:cNvGrpSpPr/>
            <p:nvPr/>
          </p:nvGrpSpPr>
          <p:grpSpPr>
            <a:xfrm>
              <a:off x="11085578" y="3467490"/>
              <a:ext cx="316537" cy="483608"/>
              <a:chOff x="11157506" y="4299745"/>
              <a:chExt cx="316537" cy="483608"/>
            </a:xfrm>
          </p:grpSpPr>
          <p:pic>
            <p:nvPicPr>
              <p:cNvPr id="236" name="Picture 235"/>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11170772" y="4299745"/>
                <a:ext cx="303271" cy="303271"/>
              </a:xfrm>
              <a:prstGeom prst="rect">
                <a:avLst/>
              </a:prstGeom>
            </p:spPr>
          </p:pic>
          <p:sp>
            <p:nvSpPr>
              <p:cNvPr id="237" name="TextBox 236"/>
              <p:cNvSpPr txBox="1"/>
              <p:nvPr/>
            </p:nvSpPr>
            <p:spPr>
              <a:xfrm>
                <a:off x="11157506" y="4658755"/>
                <a:ext cx="307408" cy="124598"/>
              </a:xfrm>
              <a:prstGeom prst="rect">
                <a:avLst/>
              </a:prstGeom>
              <a:noFill/>
            </p:spPr>
            <p:txBody>
              <a:bodyPr wrap="none" lIns="0" tIns="0" rIns="0" bIns="0" rtlCol="0">
                <a:spAutoFit/>
              </a:bodyPr>
              <a:lstStyle/>
              <a:p>
                <a:pPr>
                  <a:lnSpc>
                    <a:spcPct val="90000"/>
                  </a:lnSpc>
                  <a:spcAft>
                    <a:spcPts val="588"/>
                  </a:spcAft>
                </a:pPr>
                <a:r>
                  <a:rPr lang="en-US" sz="882" dirty="0" err="1">
                    <a:gradFill>
                      <a:gsLst>
                        <a:gs pos="2917">
                          <a:srgbClr val="FFFFFF"/>
                        </a:gs>
                        <a:gs pos="30000">
                          <a:srgbClr val="FFFFFF"/>
                        </a:gs>
                      </a:gsLst>
                      <a:lin ang="5400000" scaled="0"/>
                    </a:gradFill>
                  </a:rPr>
                  <a:t>Zabbix</a:t>
                </a:r>
                <a:endParaRPr lang="en-US" sz="882" dirty="0">
                  <a:gradFill>
                    <a:gsLst>
                      <a:gs pos="2917">
                        <a:srgbClr val="FFFFFF"/>
                      </a:gs>
                      <a:gs pos="30000">
                        <a:srgbClr val="FFFFFF"/>
                      </a:gs>
                    </a:gsLst>
                    <a:lin ang="5400000" scaled="0"/>
                  </a:gradFill>
                </a:endParaRPr>
              </a:p>
            </p:txBody>
          </p:sp>
        </p:grpSp>
      </p:grpSp>
      <p:grpSp>
        <p:nvGrpSpPr>
          <p:cNvPr id="102" name="Group 101"/>
          <p:cNvGrpSpPr/>
          <p:nvPr/>
        </p:nvGrpSpPr>
        <p:grpSpPr>
          <a:xfrm>
            <a:off x="10040378" y="5043440"/>
            <a:ext cx="1550058" cy="1122890"/>
            <a:chOff x="9281077" y="5102650"/>
            <a:chExt cx="1581140" cy="1145406"/>
          </a:xfrm>
        </p:grpSpPr>
        <p:sp>
          <p:nvSpPr>
            <p:cNvPr id="166" name="Rounded Rectangle 165"/>
            <p:cNvSpPr/>
            <p:nvPr/>
          </p:nvSpPr>
          <p:spPr bwMode="auto">
            <a:xfrm>
              <a:off x="9281077" y="5102650"/>
              <a:ext cx="1581140" cy="1145406"/>
            </a:xfrm>
            <a:prstGeom prst="roundRect">
              <a:avLst>
                <a:gd name="adj" fmla="val 7520"/>
              </a:avLst>
            </a:prstGeom>
            <a:solidFill>
              <a:schemeClr val="bg1">
                <a:alpha val="20000"/>
              </a:schemeClr>
            </a:solidFill>
            <a:ln w="28575">
              <a:solidFill>
                <a:srgbClr val="FFFFF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89630" rIns="44814" bIns="44814" numCol="1" spcCol="0" rtlCol="0" fromWordArt="0" anchor="t" anchorCtr="0" forceAA="0" compatLnSpc="1">
              <a:prstTxWarp prst="textNoShape">
                <a:avLst/>
              </a:prstTxWarp>
              <a:noAutofit/>
            </a:bodyPr>
            <a:lstStyle/>
            <a:p>
              <a:pPr defTabSz="913927" fontAlgn="base">
                <a:lnSpc>
                  <a:spcPct val="90000"/>
                </a:lnSpc>
                <a:spcBef>
                  <a:spcPct val="0"/>
                </a:spcBef>
                <a:spcAft>
                  <a:spcPct val="0"/>
                </a:spcAft>
              </a:pPr>
              <a:endParaRPr lang="en-US" sz="1371" dirty="0">
                <a:gradFill>
                  <a:gsLst>
                    <a:gs pos="0">
                      <a:srgbClr val="FFFFFF"/>
                    </a:gs>
                    <a:gs pos="100000">
                      <a:srgbClr val="FFFFFF"/>
                    </a:gs>
                  </a:gsLst>
                  <a:lin ang="5400000" scaled="0"/>
                </a:gradFill>
                <a:ea typeface="Segoe UI" pitchFamily="34" charset="0"/>
                <a:cs typeface="Segoe UI" pitchFamily="34" charset="0"/>
              </a:endParaRPr>
            </a:p>
          </p:txBody>
        </p:sp>
        <p:grpSp>
          <p:nvGrpSpPr>
            <p:cNvPr id="241" name="Group 240"/>
            <p:cNvGrpSpPr/>
            <p:nvPr/>
          </p:nvGrpSpPr>
          <p:grpSpPr>
            <a:xfrm>
              <a:off x="9530312" y="5472964"/>
              <a:ext cx="571732" cy="545773"/>
              <a:chOff x="10610677" y="5705080"/>
              <a:chExt cx="571732" cy="545773"/>
            </a:xfrm>
          </p:grpSpPr>
          <p:sp>
            <p:nvSpPr>
              <p:cNvPr id="223" name="TextBox 222"/>
              <p:cNvSpPr txBox="1"/>
              <p:nvPr/>
            </p:nvSpPr>
            <p:spPr>
              <a:xfrm>
                <a:off x="10639406" y="6126255"/>
                <a:ext cx="415327" cy="124598"/>
              </a:xfrm>
              <a:prstGeom prst="rect">
                <a:avLst/>
              </a:prstGeom>
              <a:noFill/>
            </p:spPr>
            <p:txBody>
              <a:bodyPr wrap="none" lIns="0" tIns="0" rIns="0" bIns="0" rtlCol="0">
                <a:spAutoFit/>
              </a:bodyPr>
              <a:lstStyle/>
              <a:p>
                <a:pPr>
                  <a:lnSpc>
                    <a:spcPct val="90000"/>
                  </a:lnSpc>
                  <a:spcAft>
                    <a:spcPts val="588"/>
                  </a:spcAft>
                </a:pPr>
                <a:r>
                  <a:rPr lang="en-US" sz="882" dirty="0" err="1">
                    <a:gradFill>
                      <a:gsLst>
                        <a:gs pos="2917">
                          <a:srgbClr val="FFFFFF"/>
                        </a:gs>
                        <a:gs pos="30000">
                          <a:srgbClr val="FFFFFF"/>
                        </a:gs>
                      </a:gsLst>
                      <a:lin ang="5400000" scaled="0"/>
                    </a:gradFill>
                  </a:rPr>
                  <a:t>Redmine</a:t>
                </a:r>
                <a:endParaRPr lang="en-US" sz="882" dirty="0">
                  <a:gradFill>
                    <a:gsLst>
                      <a:gs pos="2917">
                        <a:srgbClr val="FFFFFF"/>
                      </a:gs>
                      <a:gs pos="30000">
                        <a:srgbClr val="FFFFFF"/>
                      </a:gs>
                    </a:gsLst>
                    <a:lin ang="5400000" scaled="0"/>
                  </a:gradFill>
                </a:endParaRPr>
              </a:p>
            </p:txBody>
          </p:sp>
          <p:pic>
            <p:nvPicPr>
              <p:cNvPr id="240" name="Picture 239"/>
              <p:cNvPicPr>
                <a:picLocks noChangeAspect="1"/>
              </p:cNvPicPr>
              <p:nvPr/>
            </p:nvPicPr>
            <p:blipFill rotWithShape="1">
              <a:blip r:embed="rId17">
                <a:extLst>
                  <a:ext uri="{28A0092B-C50C-407E-A947-70E740481C1C}">
                    <a14:useLocalDpi xmlns:a14="http://schemas.microsoft.com/office/drawing/2010/main" val="0"/>
                  </a:ext>
                </a:extLst>
              </a:blip>
              <a:srcRect r="76490"/>
              <a:stretch/>
            </p:blipFill>
            <p:spPr>
              <a:xfrm>
                <a:off x="10610677" y="5705080"/>
                <a:ext cx="571732" cy="543242"/>
              </a:xfrm>
              <a:prstGeom prst="rect">
                <a:avLst/>
              </a:prstGeom>
            </p:spPr>
          </p:pic>
        </p:grpSp>
        <p:grpSp>
          <p:nvGrpSpPr>
            <p:cNvPr id="243" name="Group 242"/>
            <p:cNvGrpSpPr/>
            <p:nvPr/>
          </p:nvGrpSpPr>
          <p:grpSpPr>
            <a:xfrm>
              <a:off x="10234100" y="5368753"/>
              <a:ext cx="441061" cy="701275"/>
              <a:chOff x="9694576" y="5416325"/>
              <a:chExt cx="441061" cy="701275"/>
            </a:xfrm>
          </p:grpSpPr>
          <p:sp>
            <p:nvSpPr>
              <p:cNvPr id="8" name="Rectangle 7"/>
              <p:cNvSpPr/>
              <p:nvPr/>
            </p:nvSpPr>
            <p:spPr>
              <a:xfrm>
                <a:off x="9694576" y="5900618"/>
                <a:ext cx="441061" cy="216982"/>
              </a:xfrm>
              <a:prstGeom prst="rect">
                <a:avLst/>
              </a:prstGeom>
            </p:spPr>
            <p:txBody>
              <a:bodyPr wrap="square">
                <a:spAutoFit/>
              </a:bodyPr>
              <a:lstStyle/>
              <a:p>
                <a:pPr>
                  <a:lnSpc>
                    <a:spcPct val="90000"/>
                  </a:lnSpc>
                  <a:spcAft>
                    <a:spcPts val="588"/>
                  </a:spcAft>
                </a:pPr>
                <a:r>
                  <a:rPr lang="en-US" sz="882" dirty="0">
                    <a:gradFill>
                      <a:gsLst>
                        <a:gs pos="2917">
                          <a:srgbClr val="FFFFFF"/>
                        </a:gs>
                        <a:gs pos="30000">
                          <a:srgbClr val="FFFFFF"/>
                        </a:gs>
                      </a:gsLst>
                      <a:lin ang="5400000" scaled="0"/>
                    </a:gradFill>
                  </a:rPr>
                  <a:t>JIRA</a:t>
                </a:r>
              </a:p>
            </p:txBody>
          </p:sp>
          <p:pic>
            <p:nvPicPr>
              <p:cNvPr id="242" name="Picture 241"/>
              <p:cNvPicPr>
                <a:picLocks noChangeAspect="1"/>
              </p:cNvPicPr>
              <p:nvPr/>
            </p:nvPicPr>
            <p:blipFill rotWithShape="1">
              <a:blip r:embed="rId18">
                <a:extLst>
                  <a:ext uri="{BEBA8EAE-BF5A-486C-A8C5-ECC9F3942E4B}">
                    <a14:imgProps xmlns:a14="http://schemas.microsoft.com/office/drawing/2010/main">
                      <a14:imgLayer r:embed="rId19">
                        <a14:imgEffect>
                          <a14:brightnessContrast bright="40000" contrast="20000"/>
                        </a14:imgEffect>
                      </a14:imgLayer>
                    </a14:imgProps>
                  </a:ext>
                  <a:ext uri="{28A0092B-C50C-407E-A947-70E740481C1C}">
                    <a14:useLocalDpi xmlns:a14="http://schemas.microsoft.com/office/drawing/2010/main" val="0"/>
                  </a:ext>
                </a:extLst>
              </a:blip>
              <a:srcRect r="70624"/>
              <a:stretch/>
            </p:blipFill>
            <p:spPr>
              <a:xfrm>
                <a:off x="9727252" y="5416325"/>
                <a:ext cx="350489" cy="466066"/>
              </a:xfrm>
              <a:prstGeom prst="rect">
                <a:avLst/>
              </a:prstGeom>
            </p:spPr>
          </p:pic>
        </p:grpSp>
      </p:grpSp>
      <p:cxnSp>
        <p:nvCxnSpPr>
          <p:cNvPr id="305" name="Straight Arrow Connector 304"/>
          <p:cNvCxnSpPr/>
          <p:nvPr/>
        </p:nvCxnSpPr>
        <p:spPr>
          <a:xfrm flipV="1">
            <a:off x="9647014" y="2582160"/>
            <a:ext cx="394849" cy="1"/>
          </a:xfrm>
          <a:prstGeom prst="straightConnector1">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96" name="Group 95"/>
          <p:cNvGrpSpPr/>
          <p:nvPr/>
        </p:nvGrpSpPr>
        <p:grpSpPr>
          <a:xfrm>
            <a:off x="5120704" y="4440994"/>
            <a:ext cx="3152551" cy="1670522"/>
            <a:chOff x="4819651" y="2807496"/>
            <a:chExt cx="3562943" cy="3800381"/>
          </a:xfrm>
        </p:grpSpPr>
        <p:cxnSp>
          <p:nvCxnSpPr>
            <p:cNvPr id="307" name="Straight Arrow Connector 306"/>
            <p:cNvCxnSpPr/>
            <p:nvPr/>
          </p:nvCxnSpPr>
          <p:spPr>
            <a:xfrm flipV="1">
              <a:off x="8349847" y="2807496"/>
              <a:ext cx="0" cy="3800381"/>
            </a:xfrm>
            <a:prstGeom prst="straightConnector1">
              <a:avLst/>
            </a:prstGeom>
            <a:ln w="571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flipH="1">
              <a:off x="4819651" y="6568255"/>
              <a:ext cx="3562943" cy="0"/>
            </a:xfrm>
            <a:prstGeom prst="line">
              <a:avLst/>
            </a:prstGeom>
            <a:ln w="571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a:off x="4848224" y="4659267"/>
              <a:ext cx="0" cy="1948608"/>
            </a:xfrm>
            <a:prstGeom prst="line">
              <a:avLst/>
            </a:prstGeom>
            <a:ln w="571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312" name="Straight Arrow Connector 311"/>
          <p:cNvCxnSpPr/>
          <p:nvPr/>
        </p:nvCxnSpPr>
        <p:spPr>
          <a:xfrm flipV="1">
            <a:off x="7455070" y="2582160"/>
            <a:ext cx="425999" cy="1"/>
          </a:xfrm>
          <a:prstGeom prst="straightConnector1">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6" name="Group 5"/>
          <p:cNvGrpSpPr/>
          <p:nvPr/>
        </p:nvGrpSpPr>
        <p:grpSpPr>
          <a:xfrm>
            <a:off x="7894166" y="1320956"/>
            <a:ext cx="1718750" cy="2962539"/>
            <a:chOff x="8052459" y="1532223"/>
            <a:chExt cx="1753215" cy="3021944"/>
          </a:xfrm>
        </p:grpSpPr>
        <p:sp>
          <p:nvSpPr>
            <p:cNvPr id="174" name="Rounded Rectangle 173"/>
            <p:cNvSpPr/>
            <p:nvPr/>
          </p:nvSpPr>
          <p:spPr bwMode="auto">
            <a:xfrm>
              <a:off x="8052459" y="1532223"/>
              <a:ext cx="1753215" cy="3021944"/>
            </a:xfrm>
            <a:prstGeom prst="roundRect">
              <a:avLst>
                <a:gd name="adj" fmla="val 4575"/>
              </a:avLst>
            </a:prstGeom>
            <a:solidFill>
              <a:schemeClr val="bg1">
                <a:alpha val="20000"/>
              </a:schemeClr>
            </a:solidFill>
            <a:ln w="28575">
              <a:solidFill>
                <a:srgbClr val="FFFFF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143428" rIns="44821" bIns="44821" numCol="1" spcCol="0" rtlCol="0" fromWordArt="0" anchor="b" anchorCtr="0" forceAA="0" compatLnSpc="1">
              <a:prstTxWarp prst="textNoShape">
                <a:avLst/>
              </a:prstTxWarp>
              <a:noAutofit/>
            </a:bodyPr>
            <a:lstStyle/>
            <a:p>
              <a:pPr algn="ctr" defTabSz="914225"/>
              <a:endParaRPr lang="en-US" sz="1568" dirty="0">
                <a:gradFill>
                  <a:gsLst>
                    <a:gs pos="0">
                      <a:srgbClr val="FFFFFF"/>
                    </a:gs>
                    <a:gs pos="100000">
                      <a:srgbClr val="FFFFFF"/>
                    </a:gs>
                  </a:gsLst>
                  <a:lin ang="5400000" scaled="0"/>
                </a:gradFill>
                <a:ea typeface="Segoe UI" pitchFamily="34" charset="0"/>
                <a:cs typeface="Segoe UI" pitchFamily="34" charset="0"/>
              </a:endParaRPr>
            </a:p>
          </p:txBody>
        </p:sp>
        <p:pic>
          <p:nvPicPr>
            <p:cNvPr id="179" name="Picture 178"/>
            <p:cNvPicPr>
              <a:picLocks noChangeAspect="1"/>
            </p:cNvPicPr>
            <p:nvPr/>
          </p:nvPicPr>
          <p:blipFill>
            <a:blip r:embed="rId20"/>
            <a:stretch>
              <a:fillRect/>
            </a:stretch>
          </p:blipFill>
          <p:spPr>
            <a:xfrm>
              <a:off x="8117200" y="1586658"/>
              <a:ext cx="1528108" cy="948121"/>
            </a:xfrm>
            <a:prstGeom prst="rect">
              <a:avLst/>
            </a:prstGeom>
          </p:spPr>
        </p:pic>
        <p:sp>
          <p:nvSpPr>
            <p:cNvPr id="180" name="TextBox 179"/>
            <p:cNvSpPr txBox="1"/>
            <p:nvPr/>
          </p:nvSpPr>
          <p:spPr>
            <a:xfrm>
              <a:off x="8527051" y="2058242"/>
              <a:ext cx="771789" cy="166131"/>
            </a:xfrm>
            <a:prstGeom prst="rect">
              <a:avLst/>
            </a:prstGeom>
            <a:noFill/>
          </p:spPr>
          <p:txBody>
            <a:bodyPr wrap="none" lIns="0" tIns="0" rIns="0" bIns="0" rtlCol="0">
              <a:spAutoFit/>
            </a:bodyPr>
            <a:lstStyle/>
            <a:p>
              <a:pPr>
                <a:lnSpc>
                  <a:spcPct val="90000"/>
                </a:lnSpc>
                <a:spcAft>
                  <a:spcPts val="588"/>
                </a:spcAft>
              </a:pPr>
              <a:r>
                <a:rPr lang="en-US" sz="1176" dirty="0">
                  <a:gradFill>
                    <a:gsLst>
                      <a:gs pos="2917">
                        <a:srgbClr val="0072C6"/>
                      </a:gs>
                      <a:gs pos="30000">
                        <a:srgbClr val="0072C6"/>
                      </a:gs>
                    </a:gsLst>
                    <a:lin ang="5400000" scaled="0"/>
                  </a:gradFill>
                </a:rPr>
                <a:t>Public Cloud</a:t>
              </a:r>
            </a:p>
          </p:txBody>
        </p:sp>
        <p:pic>
          <p:nvPicPr>
            <p:cNvPr id="190" name="Picture 189"/>
            <p:cNvPicPr>
              <a:picLocks noChangeAspect="1"/>
            </p:cNvPicPr>
            <p:nvPr/>
          </p:nvPicPr>
          <p:blipFill rotWithShape="1">
            <a:blip r:embed="rId21">
              <a:duotone>
                <a:prstClr val="black"/>
                <a:schemeClr val="tx2">
                  <a:tint val="45000"/>
                  <a:satMod val="400000"/>
                </a:schemeClr>
              </a:duotone>
              <a:extLst>
                <a:ext uri="{28A0092B-C50C-407E-A947-70E740481C1C}">
                  <a14:useLocalDpi xmlns:a14="http://schemas.microsoft.com/office/drawing/2010/main" val="0"/>
                </a:ext>
              </a:extLst>
            </a:blip>
            <a:srcRect t="-7435" r="18402"/>
            <a:stretch/>
          </p:blipFill>
          <p:spPr>
            <a:xfrm>
              <a:off x="8194750" y="4100634"/>
              <a:ext cx="1514136" cy="230242"/>
            </a:xfrm>
            <a:prstGeom prst="rect">
              <a:avLst/>
            </a:prstGeom>
          </p:spPr>
        </p:pic>
        <p:grpSp>
          <p:nvGrpSpPr>
            <p:cNvPr id="191" name="Group 190"/>
            <p:cNvGrpSpPr/>
            <p:nvPr/>
          </p:nvGrpSpPr>
          <p:grpSpPr>
            <a:xfrm>
              <a:off x="8748028" y="2770588"/>
              <a:ext cx="816128" cy="950197"/>
              <a:chOff x="5394326" y="4936834"/>
              <a:chExt cx="720725" cy="835025"/>
            </a:xfrm>
            <a:solidFill>
              <a:schemeClr val="tx1"/>
            </a:solidFill>
          </p:grpSpPr>
          <p:sp>
            <p:nvSpPr>
              <p:cNvPr id="192" name="Freeform 17"/>
              <p:cNvSpPr>
                <a:spLocks noEditPoints="1"/>
              </p:cNvSpPr>
              <p:nvPr/>
            </p:nvSpPr>
            <p:spPr bwMode="auto">
              <a:xfrm>
                <a:off x="5394326" y="4936834"/>
                <a:ext cx="460375" cy="835025"/>
              </a:xfrm>
              <a:custGeom>
                <a:avLst/>
                <a:gdLst>
                  <a:gd name="T0" fmla="*/ 196 w 440"/>
                  <a:gd name="T1" fmla="*/ 576 h 796"/>
                  <a:gd name="T2" fmla="*/ 178 w 440"/>
                  <a:gd name="T3" fmla="*/ 490 h 796"/>
                  <a:gd name="T4" fmla="*/ 206 w 440"/>
                  <a:gd name="T5" fmla="*/ 472 h 796"/>
                  <a:gd name="T6" fmla="*/ 207 w 440"/>
                  <a:gd name="T7" fmla="*/ 423 h 796"/>
                  <a:gd name="T8" fmla="*/ 178 w 440"/>
                  <a:gd name="T9" fmla="*/ 405 h 796"/>
                  <a:gd name="T10" fmla="*/ 196 w 440"/>
                  <a:gd name="T11" fmla="*/ 320 h 796"/>
                  <a:gd name="T12" fmla="*/ 262 w 440"/>
                  <a:gd name="T13" fmla="*/ 337 h 796"/>
                  <a:gd name="T14" fmla="*/ 312 w 440"/>
                  <a:gd name="T15" fmla="*/ 379 h 796"/>
                  <a:gd name="T16" fmla="*/ 330 w 440"/>
                  <a:gd name="T17" fmla="*/ 320 h 796"/>
                  <a:gd name="T18" fmla="*/ 395 w 440"/>
                  <a:gd name="T19" fmla="*/ 337 h 796"/>
                  <a:gd name="T20" fmla="*/ 440 w 440"/>
                  <a:gd name="T21" fmla="*/ 379 h 796"/>
                  <a:gd name="T22" fmla="*/ 422 w 440"/>
                  <a:gd name="T23" fmla="*/ 0 h 796"/>
                  <a:gd name="T24" fmla="*/ 0 w 440"/>
                  <a:gd name="T25" fmla="*/ 18 h 796"/>
                  <a:gd name="T26" fmla="*/ 0 w 440"/>
                  <a:gd name="T27" fmla="*/ 623 h 796"/>
                  <a:gd name="T28" fmla="*/ 0 w 440"/>
                  <a:gd name="T29" fmla="*/ 778 h 796"/>
                  <a:gd name="T30" fmla="*/ 206 w 440"/>
                  <a:gd name="T31" fmla="*/ 796 h 796"/>
                  <a:gd name="T32" fmla="*/ 312 w 440"/>
                  <a:gd name="T33" fmla="*/ 63 h 796"/>
                  <a:gd name="T34" fmla="*/ 378 w 440"/>
                  <a:gd name="T35" fmla="*/ 45 h 796"/>
                  <a:gd name="T36" fmla="*/ 395 w 440"/>
                  <a:gd name="T37" fmla="*/ 130 h 796"/>
                  <a:gd name="T38" fmla="*/ 330 w 440"/>
                  <a:gd name="T39" fmla="*/ 148 h 796"/>
                  <a:gd name="T40" fmla="*/ 312 w 440"/>
                  <a:gd name="T41" fmla="*/ 63 h 796"/>
                  <a:gd name="T42" fmla="*/ 330 w 440"/>
                  <a:gd name="T43" fmla="*/ 180 h 796"/>
                  <a:gd name="T44" fmla="*/ 395 w 440"/>
                  <a:gd name="T45" fmla="*/ 198 h 796"/>
                  <a:gd name="T46" fmla="*/ 378 w 440"/>
                  <a:gd name="T47" fmla="*/ 283 h 796"/>
                  <a:gd name="T48" fmla="*/ 312 w 440"/>
                  <a:gd name="T49" fmla="*/ 266 h 796"/>
                  <a:gd name="T50" fmla="*/ 178 w 440"/>
                  <a:gd name="T51" fmla="*/ 63 h 796"/>
                  <a:gd name="T52" fmla="*/ 244 w 440"/>
                  <a:gd name="T53" fmla="*/ 45 h 796"/>
                  <a:gd name="T54" fmla="*/ 262 w 440"/>
                  <a:gd name="T55" fmla="*/ 130 h 796"/>
                  <a:gd name="T56" fmla="*/ 196 w 440"/>
                  <a:gd name="T57" fmla="*/ 148 h 796"/>
                  <a:gd name="T58" fmla="*/ 178 w 440"/>
                  <a:gd name="T59" fmla="*/ 63 h 796"/>
                  <a:gd name="T60" fmla="*/ 196 w 440"/>
                  <a:gd name="T61" fmla="*/ 180 h 796"/>
                  <a:gd name="T62" fmla="*/ 262 w 440"/>
                  <a:gd name="T63" fmla="*/ 198 h 796"/>
                  <a:gd name="T64" fmla="*/ 244 w 440"/>
                  <a:gd name="T65" fmla="*/ 283 h 796"/>
                  <a:gd name="T66" fmla="*/ 178 w 440"/>
                  <a:gd name="T67" fmla="*/ 266 h 796"/>
                  <a:gd name="T68" fmla="*/ 131 w 440"/>
                  <a:gd name="T69" fmla="*/ 558 h 796"/>
                  <a:gd name="T70" fmla="*/ 65 w 440"/>
                  <a:gd name="T71" fmla="*/ 576 h 796"/>
                  <a:gd name="T72" fmla="*/ 47 w 440"/>
                  <a:gd name="T73" fmla="*/ 490 h 796"/>
                  <a:gd name="T74" fmla="*/ 113 w 440"/>
                  <a:gd name="T75" fmla="*/ 472 h 796"/>
                  <a:gd name="T76" fmla="*/ 131 w 440"/>
                  <a:gd name="T77" fmla="*/ 558 h 796"/>
                  <a:gd name="T78" fmla="*/ 113 w 440"/>
                  <a:gd name="T79" fmla="*/ 423 h 796"/>
                  <a:gd name="T80" fmla="*/ 47 w 440"/>
                  <a:gd name="T81" fmla="*/ 405 h 796"/>
                  <a:gd name="T82" fmla="*/ 65 w 440"/>
                  <a:gd name="T83" fmla="*/ 320 h 796"/>
                  <a:gd name="T84" fmla="*/ 131 w 440"/>
                  <a:gd name="T85" fmla="*/ 337 h 796"/>
                  <a:gd name="T86" fmla="*/ 131 w 440"/>
                  <a:gd name="T87" fmla="*/ 266 h 796"/>
                  <a:gd name="T88" fmla="*/ 65 w 440"/>
                  <a:gd name="T89" fmla="*/ 283 h 796"/>
                  <a:gd name="T90" fmla="*/ 47 w 440"/>
                  <a:gd name="T91" fmla="*/ 198 h 796"/>
                  <a:gd name="T92" fmla="*/ 113 w 440"/>
                  <a:gd name="T93" fmla="*/ 180 h 796"/>
                  <a:gd name="T94" fmla="*/ 131 w 440"/>
                  <a:gd name="T95" fmla="*/ 266 h 796"/>
                  <a:gd name="T96" fmla="*/ 113 w 440"/>
                  <a:gd name="T97" fmla="*/ 148 h 796"/>
                  <a:gd name="T98" fmla="*/ 47 w 440"/>
                  <a:gd name="T99" fmla="*/ 130 h 796"/>
                  <a:gd name="T100" fmla="*/ 65 w 440"/>
                  <a:gd name="T101" fmla="*/ 45 h 796"/>
                  <a:gd name="T102" fmla="*/ 131 w 440"/>
                  <a:gd name="T103" fmla="*/ 63 h 7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40" h="796">
                    <a:moveTo>
                      <a:pt x="206" y="576"/>
                    </a:moveTo>
                    <a:cubicBezTo>
                      <a:pt x="196" y="576"/>
                      <a:pt x="196" y="576"/>
                      <a:pt x="196" y="576"/>
                    </a:cubicBezTo>
                    <a:cubicBezTo>
                      <a:pt x="186" y="576"/>
                      <a:pt x="178" y="568"/>
                      <a:pt x="178" y="558"/>
                    </a:cubicBezTo>
                    <a:cubicBezTo>
                      <a:pt x="178" y="490"/>
                      <a:pt x="178" y="490"/>
                      <a:pt x="178" y="490"/>
                    </a:cubicBezTo>
                    <a:cubicBezTo>
                      <a:pt x="178" y="480"/>
                      <a:pt x="186" y="472"/>
                      <a:pt x="196" y="472"/>
                    </a:cubicBezTo>
                    <a:cubicBezTo>
                      <a:pt x="206" y="472"/>
                      <a:pt x="206" y="472"/>
                      <a:pt x="206" y="472"/>
                    </a:cubicBezTo>
                    <a:cubicBezTo>
                      <a:pt x="206" y="432"/>
                      <a:pt x="206" y="432"/>
                      <a:pt x="206" y="432"/>
                    </a:cubicBezTo>
                    <a:cubicBezTo>
                      <a:pt x="206" y="429"/>
                      <a:pt x="206" y="426"/>
                      <a:pt x="207" y="423"/>
                    </a:cubicBezTo>
                    <a:cubicBezTo>
                      <a:pt x="196" y="423"/>
                      <a:pt x="196" y="423"/>
                      <a:pt x="196" y="423"/>
                    </a:cubicBezTo>
                    <a:cubicBezTo>
                      <a:pt x="186" y="423"/>
                      <a:pt x="178" y="415"/>
                      <a:pt x="178" y="405"/>
                    </a:cubicBezTo>
                    <a:cubicBezTo>
                      <a:pt x="178" y="337"/>
                      <a:pt x="178" y="337"/>
                      <a:pt x="178" y="337"/>
                    </a:cubicBezTo>
                    <a:cubicBezTo>
                      <a:pt x="178" y="328"/>
                      <a:pt x="186" y="320"/>
                      <a:pt x="196" y="320"/>
                    </a:cubicBezTo>
                    <a:cubicBezTo>
                      <a:pt x="244" y="320"/>
                      <a:pt x="244" y="320"/>
                      <a:pt x="244" y="320"/>
                    </a:cubicBezTo>
                    <a:cubicBezTo>
                      <a:pt x="254" y="320"/>
                      <a:pt x="262" y="328"/>
                      <a:pt x="262" y="337"/>
                    </a:cubicBezTo>
                    <a:cubicBezTo>
                      <a:pt x="262" y="379"/>
                      <a:pt x="262" y="379"/>
                      <a:pt x="262" y="379"/>
                    </a:cubicBezTo>
                    <a:cubicBezTo>
                      <a:pt x="312" y="379"/>
                      <a:pt x="312" y="379"/>
                      <a:pt x="312" y="379"/>
                    </a:cubicBezTo>
                    <a:cubicBezTo>
                      <a:pt x="312" y="337"/>
                      <a:pt x="312" y="337"/>
                      <a:pt x="312" y="337"/>
                    </a:cubicBezTo>
                    <a:cubicBezTo>
                      <a:pt x="312" y="328"/>
                      <a:pt x="320" y="320"/>
                      <a:pt x="330" y="320"/>
                    </a:cubicBezTo>
                    <a:cubicBezTo>
                      <a:pt x="378" y="320"/>
                      <a:pt x="378" y="320"/>
                      <a:pt x="378" y="320"/>
                    </a:cubicBezTo>
                    <a:cubicBezTo>
                      <a:pt x="387" y="320"/>
                      <a:pt x="395" y="328"/>
                      <a:pt x="395" y="337"/>
                    </a:cubicBezTo>
                    <a:cubicBezTo>
                      <a:pt x="395" y="379"/>
                      <a:pt x="395" y="379"/>
                      <a:pt x="395" y="379"/>
                    </a:cubicBezTo>
                    <a:cubicBezTo>
                      <a:pt x="440" y="379"/>
                      <a:pt x="440" y="379"/>
                      <a:pt x="440" y="379"/>
                    </a:cubicBezTo>
                    <a:cubicBezTo>
                      <a:pt x="440" y="18"/>
                      <a:pt x="440" y="18"/>
                      <a:pt x="440" y="18"/>
                    </a:cubicBezTo>
                    <a:cubicBezTo>
                      <a:pt x="440" y="8"/>
                      <a:pt x="432" y="0"/>
                      <a:pt x="422" y="0"/>
                    </a:cubicBezTo>
                    <a:cubicBezTo>
                      <a:pt x="18" y="0"/>
                      <a:pt x="18" y="0"/>
                      <a:pt x="18" y="0"/>
                    </a:cubicBezTo>
                    <a:cubicBezTo>
                      <a:pt x="8" y="0"/>
                      <a:pt x="0" y="8"/>
                      <a:pt x="0" y="18"/>
                    </a:cubicBezTo>
                    <a:cubicBezTo>
                      <a:pt x="0" y="590"/>
                      <a:pt x="0" y="590"/>
                      <a:pt x="0" y="590"/>
                    </a:cubicBezTo>
                    <a:cubicBezTo>
                      <a:pt x="0" y="599"/>
                      <a:pt x="0" y="614"/>
                      <a:pt x="0" y="623"/>
                    </a:cubicBezTo>
                    <a:cubicBezTo>
                      <a:pt x="0" y="631"/>
                      <a:pt x="0" y="646"/>
                      <a:pt x="0" y="656"/>
                    </a:cubicBezTo>
                    <a:cubicBezTo>
                      <a:pt x="0" y="778"/>
                      <a:pt x="0" y="778"/>
                      <a:pt x="0" y="778"/>
                    </a:cubicBezTo>
                    <a:cubicBezTo>
                      <a:pt x="0" y="788"/>
                      <a:pt x="8" y="796"/>
                      <a:pt x="18" y="796"/>
                    </a:cubicBezTo>
                    <a:cubicBezTo>
                      <a:pt x="206" y="796"/>
                      <a:pt x="206" y="796"/>
                      <a:pt x="206" y="796"/>
                    </a:cubicBezTo>
                    <a:lnTo>
                      <a:pt x="206" y="576"/>
                    </a:lnTo>
                    <a:close/>
                    <a:moveTo>
                      <a:pt x="312" y="63"/>
                    </a:moveTo>
                    <a:cubicBezTo>
                      <a:pt x="312" y="53"/>
                      <a:pt x="320" y="45"/>
                      <a:pt x="330" y="45"/>
                    </a:cubicBezTo>
                    <a:cubicBezTo>
                      <a:pt x="378" y="45"/>
                      <a:pt x="378" y="45"/>
                      <a:pt x="378" y="45"/>
                    </a:cubicBezTo>
                    <a:cubicBezTo>
                      <a:pt x="387" y="45"/>
                      <a:pt x="395" y="53"/>
                      <a:pt x="395" y="63"/>
                    </a:cubicBezTo>
                    <a:cubicBezTo>
                      <a:pt x="395" y="130"/>
                      <a:pt x="395" y="130"/>
                      <a:pt x="395" y="130"/>
                    </a:cubicBezTo>
                    <a:cubicBezTo>
                      <a:pt x="395" y="140"/>
                      <a:pt x="387" y="148"/>
                      <a:pt x="378" y="148"/>
                    </a:cubicBezTo>
                    <a:cubicBezTo>
                      <a:pt x="330" y="148"/>
                      <a:pt x="330" y="148"/>
                      <a:pt x="330" y="148"/>
                    </a:cubicBezTo>
                    <a:cubicBezTo>
                      <a:pt x="320" y="148"/>
                      <a:pt x="312" y="140"/>
                      <a:pt x="312" y="130"/>
                    </a:cubicBezTo>
                    <a:lnTo>
                      <a:pt x="312" y="63"/>
                    </a:lnTo>
                    <a:close/>
                    <a:moveTo>
                      <a:pt x="312" y="198"/>
                    </a:moveTo>
                    <a:cubicBezTo>
                      <a:pt x="312" y="188"/>
                      <a:pt x="320" y="180"/>
                      <a:pt x="330" y="180"/>
                    </a:cubicBezTo>
                    <a:cubicBezTo>
                      <a:pt x="378" y="180"/>
                      <a:pt x="378" y="180"/>
                      <a:pt x="378" y="180"/>
                    </a:cubicBezTo>
                    <a:cubicBezTo>
                      <a:pt x="387" y="180"/>
                      <a:pt x="395" y="188"/>
                      <a:pt x="395" y="198"/>
                    </a:cubicBezTo>
                    <a:cubicBezTo>
                      <a:pt x="395" y="266"/>
                      <a:pt x="395" y="266"/>
                      <a:pt x="395" y="266"/>
                    </a:cubicBezTo>
                    <a:cubicBezTo>
                      <a:pt x="395" y="275"/>
                      <a:pt x="387" y="283"/>
                      <a:pt x="378" y="283"/>
                    </a:cubicBezTo>
                    <a:cubicBezTo>
                      <a:pt x="330" y="283"/>
                      <a:pt x="330" y="283"/>
                      <a:pt x="330" y="283"/>
                    </a:cubicBezTo>
                    <a:cubicBezTo>
                      <a:pt x="320" y="283"/>
                      <a:pt x="312" y="275"/>
                      <a:pt x="312" y="266"/>
                    </a:cubicBezTo>
                    <a:lnTo>
                      <a:pt x="312" y="198"/>
                    </a:lnTo>
                    <a:close/>
                    <a:moveTo>
                      <a:pt x="178" y="63"/>
                    </a:moveTo>
                    <a:cubicBezTo>
                      <a:pt x="178" y="53"/>
                      <a:pt x="186" y="45"/>
                      <a:pt x="196" y="45"/>
                    </a:cubicBezTo>
                    <a:cubicBezTo>
                      <a:pt x="244" y="45"/>
                      <a:pt x="244" y="45"/>
                      <a:pt x="244" y="45"/>
                    </a:cubicBezTo>
                    <a:cubicBezTo>
                      <a:pt x="254" y="45"/>
                      <a:pt x="262" y="53"/>
                      <a:pt x="262" y="63"/>
                    </a:cubicBezTo>
                    <a:cubicBezTo>
                      <a:pt x="262" y="130"/>
                      <a:pt x="262" y="130"/>
                      <a:pt x="262" y="130"/>
                    </a:cubicBezTo>
                    <a:cubicBezTo>
                      <a:pt x="262" y="140"/>
                      <a:pt x="254" y="148"/>
                      <a:pt x="244" y="148"/>
                    </a:cubicBezTo>
                    <a:cubicBezTo>
                      <a:pt x="196" y="148"/>
                      <a:pt x="196" y="148"/>
                      <a:pt x="196" y="148"/>
                    </a:cubicBezTo>
                    <a:cubicBezTo>
                      <a:pt x="186" y="148"/>
                      <a:pt x="178" y="140"/>
                      <a:pt x="178" y="130"/>
                    </a:cubicBezTo>
                    <a:lnTo>
                      <a:pt x="178" y="63"/>
                    </a:lnTo>
                    <a:close/>
                    <a:moveTo>
                      <a:pt x="178" y="198"/>
                    </a:moveTo>
                    <a:cubicBezTo>
                      <a:pt x="178" y="188"/>
                      <a:pt x="186" y="180"/>
                      <a:pt x="196" y="180"/>
                    </a:cubicBezTo>
                    <a:cubicBezTo>
                      <a:pt x="244" y="180"/>
                      <a:pt x="244" y="180"/>
                      <a:pt x="244" y="180"/>
                    </a:cubicBezTo>
                    <a:cubicBezTo>
                      <a:pt x="254" y="180"/>
                      <a:pt x="262" y="188"/>
                      <a:pt x="262" y="198"/>
                    </a:cubicBezTo>
                    <a:cubicBezTo>
                      <a:pt x="262" y="266"/>
                      <a:pt x="262" y="266"/>
                      <a:pt x="262" y="266"/>
                    </a:cubicBezTo>
                    <a:cubicBezTo>
                      <a:pt x="262" y="275"/>
                      <a:pt x="254" y="283"/>
                      <a:pt x="244" y="283"/>
                    </a:cubicBezTo>
                    <a:cubicBezTo>
                      <a:pt x="196" y="283"/>
                      <a:pt x="196" y="283"/>
                      <a:pt x="196" y="283"/>
                    </a:cubicBezTo>
                    <a:cubicBezTo>
                      <a:pt x="186" y="283"/>
                      <a:pt x="178" y="275"/>
                      <a:pt x="178" y="266"/>
                    </a:cubicBezTo>
                    <a:lnTo>
                      <a:pt x="178" y="198"/>
                    </a:lnTo>
                    <a:close/>
                    <a:moveTo>
                      <a:pt x="131" y="558"/>
                    </a:moveTo>
                    <a:cubicBezTo>
                      <a:pt x="131" y="568"/>
                      <a:pt x="123" y="576"/>
                      <a:pt x="113" y="576"/>
                    </a:cubicBezTo>
                    <a:cubicBezTo>
                      <a:pt x="65" y="576"/>
                      <a:pt x="65" y="576"/>
                      <a:pt x="65" y="576"/>
                    </a:cubicBezTo>
                    <a:cubicBezTo>
                      <a:pt x="55" y="576"/>
                      <a:pt x="47" y="568"/>
                      <a:pt x="47" y="558"/>
                    </a:cubicBezTo>
                    <a:cubicBezTo>
                      <a:pt x="47" y="490"/>
                      <a:pt x="47" y="490"/>
                      <a:pt x="47" y="490"/>
                    </a:cubicBezTo>
                    <a:cubicBezTo>
                      <a:pt x="47" y="480"/>
                      <a:pt x="55" y="472"/>
                      <a:pt x="65" y="472"/>
                    </a:cubicBezTo>
                    <a:cubicBezTo>
                      <a:pt x="113" y="472"/>
                      <a:pt x="113" y="472"/>
                      <a:pt x="113" y="472"/>
                    </a:cubicBezTo>
                    <a:cubicBezTo>
                      <a:pt x="123" y="472"/>
                      <a:pt x="131" y="480"/>
                      <a:pt x="131" y="490"/>
                    </a:cubicBezTo>
                    <a:lnTo>
                      <a:pt x="131" y="558"/>
                    </a:lnTo>
                    <a:close/>
                    <a:moveTo>
                      <a:pt x="131" y="405"/>
                    </a:moveTo>
                    <a:cubicBezTo>
                      <a:pt x="131" y="415"/>
                      <a:pt x="123" y="423"/>
                      <a:pt x="113" y="423"/>
                    </a:cubicBezTo>
                    <a:cubicBezTo>
                      <a:pt x="65" y="423"/>
                      <a:pt x="65" y="423"/>
                      <a:pt x="65" y="423"/>
                    </a:cubicBezTo>
                    <a:cubicBezTo>
                      <a:pt x="55" y="423"/>
                      <a:pt x="47" y="415"/>
                      <a:pt x="47" y="405"/>
                    </a:cubicBezTo>
                    <a:cubicBezTo>
                      <a:pt x="47" y="337"/>
                      <a:pt x="47" y="337"/>
                      <a:pt x="47" y="337"/>
                    </a:cubicBezTo>
                    <a:cubicBezTo>
                      <a:pt x="47" y="328"/>
                      <a:pt x="55" y="320"/>
                      <a:pt x="65" y="320"/>
                    </a:cubicBezTo>
                    <a:cubicBezTo>
                      <a:pt x="113" y="320"/>
                      <a:pt x="113" y="320"/>
                      <a:pt x="113" y="320"/>
                    </a:cubicBezTo>
                    <a:cubicBezTo>
                      <a:pt x="123" y="320"/>
                      <a:pt x="131" y="328"/>
                      <a:pt x="131" y="337"/>
                    </a:cubicBezTo>
                    <a:lnTo>
                      <a:pt x="131" y="405"/>
                    </a:lnTo>
                    <a:close/>
                    <a:moveTo>
                      <a:pt x="131" y="266"/>
                    </a:moveTo>
                    <a:cubicBezTo>
                      <a:pt x="131" y="275"/>
                      <a:pt x="123" y="283"/>
                      <a:pt x="113" y="283"/>
                    </a:cubicBezTo>
                    <a:cubicBezTo>
                      <a:pt x="65" y="283"/>
                      <a:pt x="65" y="283"/>
                      <a:pt x="65" y="283"/>
                    </a:cubicBezTo>
                    <a:cubicBezTo>
                      <a:pt x="55" y="283"/>
                      <a:pt x="47" y="275"/>
                      <a:pt x="47" y="266"/>
                    </a:cubicBezTo>
                    <a:cubicBezTo>
                      <a:pt x="47" y="198"/>
                      <a:pt x="47" y="198"/>
                      <a:pt x="47" y="198"/>
                    </a:cubicBezTo>
                    <a:cubicBezTo>
                      <a:pt x="47" y="188"/>
                      <a:pt x="55" y="180"/>
                      <a:pt x="65" y="180"/>
                    </a:cubicBezTo>
                    <a:cubicBezTo>
                      <a:pt x="113" y="180"/>
                      <a:pt x="113" y="180"/>
                      <a:pt x="113" y="180"/>
                    </a:cubicBezTo>
                    <a:cubicBezTo>
                      <a:pt x="123" y="180"/>
                      <a:pt x="131" y="188"/>
                      <a:pt x="131" y="198"/>
                    </a:cubicBezTo>
                    <a:lnTo>
                      <a:pt x="131" y="266"/>
                    </a:lnTo>
                    <a:close/>
                    <a:moveTo>
                      <a:pt x="131" y="130"/>
                    </a:moveTo>
                    <a:cubicBezTo>
                      <a:pt x="131" y="140"/>
                      <a:pt x="123" y="148"/>
                      <a:pt x="113" y="148"/>
                    </a:cubicBezTo>
                    <a:cubicBezTo>
                      <a:pt x="65" y="148"/>
                      <a:pt x="65" y="148"/>
                      <a:pt x="65" y="148"/>
                    </a:cubicBezTo>
                    <a:cubicBezTo>
                      <a:pt x="55" y="148"/>
                      <a:pt x="47" y="140"/>
                      <a:pt x="47" y="130"/>
                    </a:cubicBezTo>
                    <a:cubicBezTo>
                      <a:pt x="47" y="63"/>
                      <a:pt x="47" y="63"/>
                      <a:pt x="47" y="63"/>
                    </a:cubicBezTo>
                    <a:cubicBezTo>
                      <a:pt x="47" y="53"/>
                      <a:pt x="55" y="45"/>
                      <a:pt x="65" y="45"/>
                    </a:cubicBezTo>
                    <a:cubicBezTo>
                      <a:pt x="113" y="45"/>
                      <a:pt x="113" y="45"/>
                      <a:pt x="113" y="45"/>
                    </a:cubicBezTo>
                    <a:cubicBezTo>
                      <a:pt x="123" y="45"/>
                      <a:pt x="131" y="53"/>
                      <a:pt x="131" y="63"/>
                    </a:cubicBezTo>
                    <a:lnTo>
                      <a:pt x="131" y="130"/>
                    </a:lnTo>
                    <a:close/>
                  </a:path>
                </a:pathLst>
              </a:custGeom>
              <a:grpFill/>
              <a:ln>
                <a:noFill/>
              </a:ln>
            </p:spPr>
            <p:txBody>
              <a:bodyPr vert="horz" wrap="square" lIns="89642" tIns="44821" rIns="89642" bIns="44821" numCol="1" anchor="t" anchorCtr="0" compatLnSpc="1">
                <a:prstTxWarp prst="textNoShape">
                  <a:avLst/>
                </a:prstTxWarp>
              </a:bodyPr>
              <a:lstStyle/>
              <a:p>
                <a:pPr defTabSz="896175"/>
                <a:endParaRPr lang="en-US" sz="1667">
                  <a:solidFill>
                    <a:srgbClr val="000000"/>
                  </a:solidFill>
                </a:endParaRPr>
              </a:p>
            </p:txBody>
          </p:sp>
          <p:sp>
            <p:nvSpPr>
              <p:cNvPr id="195" name="Freeform 18"/>
              <p:cNvSpPr>
                <a:spLocks noEditPoints="1"/>
              </p:cNvSpPr>
              <p:nvPr/>
            </p:nvSpPr>
            <p:spPr bwMode="auto">
              <a:xfrm>
                <a:off x="5646738" y="5371809"/>
                <a:ext cx="468313" cy="400050"/>
              </a:xfrm>
              <a:custGeom>
                <a:avLst/>
                <a:gdLst>
                  <a:gd name="T0" fmla="*/ 18 w 447"/>
                  <a:gd name="T1" fmla="*/ 0 h 382"/>
                  <a:gd name="T2" fmla="*/ 0 w 447"/>
                  <a:gd name="T3" fmla="*/ 18 h 382"/>
                  <a:gd name="T4" fmla="*/ 0 w 447"/>
                  <a:gd name="T5" fmla="*/ 364 h 382"/>
                  <a:gd name="T6" fmla="*/ 18 w 447"/>
                  <a:gd name="T7" fmla="*/ 382 h 382"/>
                  <a:gd name="T8" fmla="*/ 429 w 447"/>
                  <a:gd name="T9" fmla="*/ 382 h 382"/>
                  <a:gd name="T10" fmla="*/ 447 w 447"/>
                  <a:gd name="T11" fmla="*/ 364 h 382"/>
                  <a:gd name="T12" fmla="*/ 447 w 447"/>
                  <a:gd name="T13" fmla="*/ 18 h 382"/>
                  <a:gd name="T14" fmla="*/ 429 w 447"/>
                  <a:gd name="T15" fmla="*/ 0 h 382"/>
                  <a:gd name="T16" fmla="*/ 18 w 447"/>
                  <a:gd name="T17" fmla="*/ 0 h 382"/>
                  <a:gd name="T18" fmla="*/ 133 w 447"/>
                  <a:gd name="T19" fmla="*/ 301 h 382"/>
                  <a:gd name="T20" fmla="*/ 115 w 447"/>
                  <a:gd name="T21" fmla="*/ 319 h 382"/>
                  <a:gd name="T22" fmla="*/ 66 w 447"/>
                  <a:gd name="T23" fmla="*/ 319 h 382"/>
                  <a:gd name="T24" fmla="*/ 48 w 447"/>
                  <a:gd name="T25" fmla="*/ 301 h 382"/>
                  <a:gd name="T26" fmla="*/ 48 w 447"/>
                  <a:gd name="T27" fmla="*/ 232 h 382"/>
                  <a:gd name="T28" fmla="*/ 66 w 447"/>
                  <a:gd name="T29" fmla="*/ 214 h 382"/>
                  <a:gd name="T30" fmla="*/ 115 w 447"/>
                  <a:gd name="T31" fmla="*/ 214 h 382"/>
                  <a:gd name="T32" fmla="*/ 133 w 447"/>
                  <a:gd name="T33" fmla="*/ 232 h 382"/>
                  <a:gd name="T34" fmla="*/ 133 w 447"/>
                  <a:gd name="T35" fmla="*/ 301 h 382"/>
                  <a:gd name="T36" fmla="*/ 133 w 447"/>
                  <a:gd name="T37" fmla="*/ 146 h 382"/>
                  <a:gd name="T38" fmla="*/ 115 w 447"/>
                  <a:gd name="T39" fmla="*/ 164 h 382"/>
                  <a:gd name="T40" fmla="*/ 66 w 447"/>
                  <a:gd name="T41" fmla="*/ 164 h 382"/>
                  <a:gd name="T42" fmla="*/ 48 w 447"/>
                  <a:gd name="T43" fmla="*/ 146 h 382"/>
                  <a:gd name="T44" fmla="*/ 48 w 447"/>
                  <a:gd name="T45" fmla="*/ 77 h 382"/>
                  <a:gd name="T46" fmla="*/ 66 w 447"/>
                  <a:gd name="T47" fmla="*/ 59 h 382"/>
                  <a:gd name="T48" fmla="*/ 115 w 447"/>
                  <a:gd name="T49" fmla="*/ 59 h 382"/>
                  <a:gd name="T50" fmla="*/ 133 w 447"/>
                  <a:gd name="T51" fmla="*/ 77 h 382"/>
                  <a:gd name="T52" fmla="*/ 133 w 447"/>
                  <a:gd name="T53" fmla="*/ 146 h 382"/>
                  <a:gd name="T54" fmla="*/ 266 w 447"/>
                  <a:gd name="T55" fmla="*/ 301 h 382"/>
                  <a:gd name="T56" fmla="*/ 248 w 447"/>
                  <a:gd name="T57" fmla="*/ 319 h 382"/>
                  <a:gd name="T58" fmla="*/ 199 w 447"/>
                  <a:gd name="T59" fmla="*/ 319 h 382"/>
                  <a:gd name="T60" fmla="*/ 181 w 447"/>
                  <a:gd name="T61" fmla="*/ 301 h 382"/>
                  <a:gd name="T62" fmla="*/ 181 w 447"/>
                  <a:gd name="T63" fmla="*/ 232 h 382"/>
                  <a:gd name="T64" fmla="*/ 199 w 447"/>
                  <a:gd name="T65" fmla="*/ 214 h 382"/>
                  <a:gd name="T66" fmla="*/ 248 w 447"/>
                  <a:gd name="T67" fmla="*/ 214 h 382"/>
                  <a:gd name="T68" fmla="*/ 266 w 447"/>
                  <a:gd name="T69" fmla="*/ 232 h 382"/>
                  <a:gd name="T70" fmla="*/ 266 w 447"/>
                  <a:gd name="T71" fmla="*/ 301 h 382"/>
                  <a:gd name="T72" fmla="*/ 266 w 447"/>
                  <a:gd name="T73" fmla="*/ 146 h 382"/>
                  <a:gd name="T74" fmla="*/ 248 w 447"/>
                  <a:gd name="T75" fmla="*/ 164 h 382"/>
                  <a:gd name="T76" fmla="*/ 199 w 447"/>
                  <a:gd name="T77" fmla="*/ 164 h 382"/>
                  <a:gd name="T78" fmla="*/ 181 w 447"/>
                  <a:gd name="T79" fmla="*/ 146 h 382"/>
                  <a:gd name="T80" fmla="*/ 181 w 447"/>
                  <a:gd name="T81" fmla="*/ 77 h 382"/>
                  <a:gd name="T82" fmla="*/ 199 w 447"/>
                  <a:gd name="T83" fmla="*/ 59 h 382"/>
                  <a:gd name="T84" fmla="*/ 248 w 447"/>
                  <a:gd name="T85" fmla="*/ 59 h 382"/>
                  <a:gd name="T86" fmla="*/ 266 w 447"/>
                  <a:gd name="T87" fmla="*/ 77 h 382"/>
                  <a:gd name="T88" fmla="*/ 266 w 447"/>
                  <a:gd name="T89" fmla="*/ 146 h 382"/>
                  <a:gd name="T90" fmla="*/ 401 w 447"/>
                  <a:gd name="T91" fmla="*/ 301 h 382"/>
                  <a:gd name="T92" fmla="*/ 383 w 447"/>
                  <a:gd name="T93" fmla="*/ 319 h 382"/>
                  <a:gd name="T94" fmla="*/ 334 w 447"/>
                  <a:gd name="T95" fmla="*/ 319 h 382"/>
                  <a:gd name="T96" fmla="*/ 316 w 447"/>
                  <a:gd name="T97" fmla="*/ 301 h 382"/>
                  <a:gd name="T98" fmla="*/ 316 w 447"/>
                  <a:gd name="T99" fmla="*/ 232 h 382"/>
                  <a:gd name="T100" fmla="*/ 334 w 447"/>
                  <a:gd name="T101" fmla="*/ 214 h 382"/>
                  <a:gd name="T102" fmla="*/ 383 w 447"/>
                  <a:gd name="T103" fmla="*/ 214 h 382"/>
                  <a:gd name="T104" fmla="*/ 401 w 447"/>
                  <a:gd name="T105" fmla="*/ 232 h 382"/>
                  <a:gd name="T106" fmla="*/ 401 w 447"/>
                  <a:gd name="T107" fmla="*/ 301 h 382"/>
                  <a:gd name="T108" fmla="*/ 401 w 447"/>
                  <a:gd name="T109" fmla="*/ 146 h 382"/>
                  <a:gd name="T110" fmla="*/ 383 w 447"/>
                  <a:gd name="T111" fmla="*/ 164 h 382"/>
                  <a:gd name="T112" fmla="*/ 334 w 447"/>
                  <a:gd name="T113" fmla="*/ 164 h 382"/>
                  <a:gd name="T114" fmla="*/ 316 w 447"/>
                  <a:gd name="T115" fmla="*/ 146 h 382"/>
                  <a:gd name="T116" fmla="*/ 316 w 447"/>
                  <a:gd name="T117" fmla="*/ 77 h 382"/>
                  <a:gd name="T118" fmla="*/ 334 w 447"/>
                  <a:gd name="T119" fmla="*/ 59 h 382"/>
                  <a:gd name="T120" fmla="*/ 383 w 447"/>
                  <a:gd name="T121" fmla="*/ 59 h 382"/>
                  <a:gd name="T122" fmla="*/ 401 w 447"/>
                  <a:gd name="T123" fmla="*/ 77 h 382"/>
                  <a:gd name="T124" fmla="*/ 401 w 447"/>
                  <a:gd name="T125" fmla="*/ 146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47" h="382">
                    <a:moveTo>
                      <a:pt x="18" y="0"/>
                    </a:moveTo>
                    <a:cubicBezTo>
                      <a:pt x="8" y="0"/>
                      <a:pt x="0" y="8"/>
                      <a:pt x="0" y="18"/>
                    </a:cubicBezTo>
                    <a:cubicBezTo>
                      <a:pt x="0" y="364"/>
                      <a:pt x="0" y="364"/>
                      <a:pt x="0" y="364"/>
                    </a:cubicBezTo>
                    <a:cubicBezTo>
                      <a:pt x="0" y="374"/>
                      <a:pt x="8" y="382"/>
                      <a:pt x="18" y="382"/>
                    </a:cubicBezTo>
                    <a:cubicBezTo>
                      <a:pt x="429" y="382"/>
                      <a:pt x="429" y="382"/>
                      <a:pt x="429" y="382"/>
                    </a:cubicBezTo>
                    <a:cubicBezTo>
                      <a:pt x="439" y="382"/>
                      <a:pt x="447" y="374"/>
                      <a:pt x="447" y="364"/>
                    </a:cubicBezTo>
                    <a:cubicBezTo>
                      <a:pt x="447" y="18"/>
                      <a:pt x="447" y="18"/>
                      <a:pt x="447" y="18"/>
                    </a:cubicBezTo>
                    <a:cubicBezTo>
                      <a:pt x="447" y="8"/>
                      <a:pt x="439" y="0"/>
                      <a:pt x="429" y="0"/>
                    </a:cubicBezTo>
                    <a:lnTo>
                      <a:pt x="18" y="0"/>
                    </a:lnTo>
                    <a:close/>
                    <a:moveTo>
                      <a:pt x="133" y="301"/>
                    </a:moveTo>
                    <a:cubicBezTo>
                      <a:pt x="133" y="311"/>
                      <a:pt x="125" y="319"/>
                      <a:pt x="115" y="319"/>
                    </a:cubicBezTo>
                    <a:cubicBezTo>
                      <a:pt x="66" y="319"/>
                      <a:pt x="66" y="319"/>
                      <a:pt x="66" y="319"/>
                    </a:cubicBezTo>
                    <a:cubicBezTo>
                      <a:pt x="56" y="319"/>
                      <a:pt x="48" y="311"/>
                      <a:pt x="48" y="301"/>
                    </a:cubicBezTo>
                    <a:cubicBezTo>
                      <a:pt x="48" y="232"/>
                      <a:pt x="48" y="232"/>
                      <a:pt x="48" y="232"/>
                    </a:cubicBezTo>
                    <a:cubicBezTo>
                      <a:pt x="48" y="222"/>
                      <a:pt x="56" y="214"/>
                      <a:pt x="66" y="214"/>
                    </a:cubicBezTo>
                    <a:cubicBezTo>
                      <a:pt x="115" y="214"/>
                      <a:pt x="115" y="214"/>
                      <a:pt x="115" y="214"/>
                    </a:cubicBezTo>
                    <a:cubicBezTo>
                      <a:pt x="125" y="214"/>
                      <a:pt x="133" y="222"/>
                      <a:pt x="133" y="232"/>
                    </a:cubicBezTo>
                    <a:lnTo>
                      <a:pt x="133" y="301"/>
                    </a:lnTo>
                    <a:close/>
                    <a:moveTo>
                      <a:pt x="133" y="146"/>
                    </a:moveTo>
                    <a:cubicBezTo>
                      <a:pt x="133" y="156"/>
                      <a:pt x="125" y="164"/>
                      <a:pt x="115" y="164"/>
                    </a:cubicBezTo>
                    <a:cubicBezTo>
                      <a:pt x="66" y="164"/>
                      <a:pt x="66" y="164"/>
                      <a:pt x="66" y="164"/>
                    </a:cubicBezTo>
                    <a:cubicBezTo>
                      <a:pt x="56" y="164"/>
                      <a:pt x="48" y="156"/>
                      <a:pt x="48" y="146"/>
                    </a:cubicBezTo>
                    <a:cubicBezTo>
                      <a:pt x="48" y="77"/>
                      <a:pt x="48" y="77"/>
                      <a:pt x="48" y="77"/>
                    </a:cubicBezTo>
                    <a:cubicBezTo>
                      <a:pt x="48" y="67"/>
                      <a:pt x="56" y="59"/>
                      <a:pt x="66" y="59"/>
                    </a:cubicBezTo>
                    <a:cubicBezTo>
                      <a:pt x="115" y="59"/>
                      <a:pt x="115" y="59"/>
                      <a:pt x="115" y="59"/>
                    </a:cubicBezTo>
                    <a:cubicBezTo>
                      <a:pt x="125" y="59"/>
                      <a:pt x="133" y="67"/>
                      <a:pt x="133" y="77"/>
                    </a:cubicBezTo>
                    <a:lnTo>
                      <a:pt x="133" y="146"/>
                    </a:lnTo>
                    <a:close/>
                    <a:moveTo>
                      <a:pt x="266" y="301"/>
                    </a:moveTo>
                    <a:cubicBezTo>
                      <a:pt x="266" y="311"/>
                      <a:pt x="258" y="319"/>
                      <a:pt x="248" y="319"/>
                    </a:cubicBezTo>
                    <a:cubicBezTo>
                      <a:pt x="199" y="319"/>
                      <a:pt x="199" y="319"/>
                      <a:pt x="199" y="319"/>
                    </a:cubicBezTo>
                    <a:cubicBezTo>
                      <a:pt x="189" y="319"/>
                      <a:pt x="181" y="311"/>
                      <a:pt x="181" y="301"/>
                    </a:cubicBezTo>
                    <a:cubicBezTo>
                      <a:pt x="181" y="232"/>
                      <a:pt x="181" y="232"/>
                      <a:pt x="181" y="232"/>
                    </a:cubicBezTo>
                    <a:cubicBezTo>
                      <a:pt x="181" y="222"/>
                      <a:pt x="189" y="214"/>
                      <a:pt x="199" y="214"/>
                    </a:cubicBezTo>
                    <a:cubicBezTo>
                      <a:pt x="248" y="214"/>
                      <a:pt x="248" y="214"/>
                      <a:pt x="248" y="214"/>
                    </a:cubicBezTo>
                    <a:cubicBezTo>
                      <a:pt x="258" y="214"/>
                      <a:pt x="266" y="222"/>
                      <a:pt x="266" y="232"/>
                    </a:cubicBezTo>
                    <a:lnTo>
                      <a:pt x="266" y="301"/>
                    </a:lnTo>
                    <a:close/>
                    <a:moveTo>
                      <a:pt x="266" y="146"/>
                    </a:moveTo>
                    <a:cubicBezTo>
                      <a:pt x="266" y="156"/>
                      <a:pt x="258" y="164"/>
                      <a:pt x="248" y="164"/>
                    </a:cubicBezTo>
                    <a:cubicBezTo>
                      <a:pt x="199" y="164"/>
                      <a:pt x="199" y="164"/>
                      <a:pt x="199" y="164"/>
                    </a:cubicBezTo>
                    <a:cubicBezTo>
                      <a:pt x="189" y="164"/>
                      <a:pt x="181" y="156"/>
                      <a:pt x="181" y="146"/>
                    </a:cubicBezTo>
                    <a:cubicBezTo>
                      <a:pt x="181" y="77"/>
                      <a:pt x="181" y="77"/>
                      <a:pt x="181" y="77"/>
                    </a:cubicBezTo>
                    <a:cubicBezTo>
                      <a:pt x="181" y="67"/>
                      <a:pt x="189" y="59"/>
                      <a:pt x="199" y="59"/>
                    </a:cubicBezTo>
                    <a:cubicBezTo>
                      <a:pt x="248" y="59"/>
                      <a:pt x="248" y="59"/>
                      <a:pt x="248" y="59"/>
                    </a:cubicBezTo>
                    <a:cubicBezTo>
                      <a:pt x="258" y="59"/>
                      <a:pt x="266" y="67"/>
                      <a:pt x="266" y="77"/>
                    </a:cubicBezTo>
                    <a:lnTo>
                      <a:pt x="266" y="146"/>
                    </a:lnTo>
                    <a:close/>
                    <a:moveTo>
                      <a:pt x="401" y="301"/>
                    </a:moveTo>
                    <a:cubicBezTo>
                      <a:pt x="401" y="311"/>
                      <a:pt x="393" y="319"/>
                      <a:pt x="383" y="319"/>
                    </a:cubicBezTo>
                    <a:cubicBezTo>
                      <a:pt x="334" y="319"/>
                      <a:pt x="334" y="319"/>
                      <a:pt x="334" y="319"/>
                    </a:cubicBezTo>
                    <a:cubicBezTo>
                      <a:pt x="324" y="319"/>
                      <a:pt x="316" y="311"/>
                      <a:pt x="316" y="301"/>
                    </a:cubicBezTo>
                    <a:cubicBezTo>
                      <a:pt x="316" y="232"/>
                      <a:pt x="316" y="232"/>
                      <a:pt x="316" y="232"/>
                    </a:cubicBezTo>
                    <a:cubicBezTo>
                      <a:pt x="316" y="222"/>
                      <a:pt x="324" y="214"/>
                      <a:pt x="334" y="214"/>
                    </a:cubicBezTo>
                    <a:cubicBezTo>
                      <a:pt x="383" y="214"/>
                      <a:pt x="383" y="214"/>
                      <a:pt x="383" y="214"/>
                    </a:cubicBezTo>
                    <a:cubicBezTo>
                      <a:pt x="393" y="214"/>
                      <a:pt x="401" y="222"/>
                      <a:pt x="401" y="232"/>
                    </a:cubicBezTo>
                    <a:lnTo>
                      <a:pt x="401" y="301"/>
                    </a:lnTo>
                    <a:close/>
                    <a:moveTo>
                      <a:pt x="401" y="146"/>
                    </a:moveTo>
                    <a:cubicBezTo>
                      <a:pt x="401" y="156"/>
                      <a:pt x="393" y="164"/>
                      <a:pt x="383" y="164"/>
                    </a:cubicBezTo>
                    <a:cubicBezTo>
                      <a:pt x="334" y="164"/>
                      <a:pt x="334" y="164"/>
                      <a:pt x="334" y="164"/>
                    </a:cubicBezTo>
                    <a:cubicBezTo>
                      <a:pt x="324" y="164"/>
                      <a:pt x="316" y="156"/>
                      <a:pt x="316" y="146"/>
                    </a:cubicBezTo>
                    <a:cubicBezTo>
                      <a:pt x="316" y="77"/>
                      <a:pt x="316" y="77"/>
                      <a:pt x="316" y="77"/>
                    </a:cubicBezTo>
                    <a:cubicBezTo>
                      <a:pt x="316" y="67"/>
                      <a:pt x="324" y="59"/>
                      <a:pt x="334" y="59"/>
                    </a:cubicBezTo>
                    <a:cubicBezTo>
                      <a:pt x="383" y="59"/>
                      <a:pt x="383" y="59"/>
                      <a:pt x="383" y="59"/>
                    </a:cubicBezTo>
                    <a:cubicBezTo>
                      <a:pt x="393" y="59"/>
                      <a:pt x="401" y="67"/>
                      <a:pt x="401" y="77"/>
                    </a:cubicBezTo>
                    <a:lnTo>
                      <a:pt x="401" y="146"/>
                    </a:lnTo>
                    <a:close/>
                  </a:path>
                </a:pathLst>
              </a:custGeom>
              <a:grpFill/>
              <a:ln>
                <a:noFill/>
              </a:ln>
            </p:spPr>
            <p:txBody>
              <a:bodyPr vert="horz" wrap="square" lIns="89642" tIns="44821" rIns="89642" bIns="44821" numCol="1" anchor="t" anchorCtr="0" compatLnSpc="1">
                <a:prstTxWarp prst="textNoShape">
                  <a:avLst/>
                </a:prstTxWarp>
              </a:bodyPr>
              <a:lstStyle/>
              <a:p>
                <a:pPr defTabSz="896175"/>
                <a:endParaRPr lang="en-US" sz="1667">
                  <a:solidFill>
                    <a:srgbClr val="000000"/>
                  </a:solidFill>
                </a:endParaRPr>
              </a:p>
            </p:txBody>
          </p:sp>
        </p:grpSp>
        <p:sp>
          <p:nvSpPr>
            <p:cNvPr id="197" name="TextBox 196"/>
            <p:cNvSpPr txBox="1"/>
            <p:nvPr/>
          </p:nvSpPr>
          <p:spPr>
            <a:xfrm>
              <a:off x="8510661" y="3794170"/>
              <a:ext cx="994890" cy="207664"/>
            </a:xfrm>
            <a:prstGeom prst="rect">
              <a:avLst/>
            </a:prstGeom>
            <a:noFill/>
          </p:spPr>
          <p:txBody>
            <a:bodyPr wrap="none" lIns="0" tIns="0" rIns="0" bIns="0" rtlCol="0">
              <a:spAutoFit/>
            </a:bodyPr>
            <a:lstStyle/>
            <a:p>
              <a:pPr>
                <a:lnSpc>
                  <a:spcPct val="90000"/>
                </a:lnSpc>
                <a:spcAft>
                  <a:spcPts val="588"/>
                </a:spcAft>
              </a:pPr>
              <a:r>
                <a:rPr lang="en-US" sz="1470" dirty="0">
                  <a:gradFill>
                    <a:gsLst>
                      <a:gs pos="0">
                        <a:srgbClr val="FFFFFF"/>
                      </a:gs>
                      <a:gs pos="100000">
                        <a:srgbClr val="FFFFFF"/>
                      </a:gs>
                    </a:gsLst>
                    <a:lin ang="5400000" scaled="0"/>
                  </a:gradFill>
                  <a:ea typeface="Segoe UI" pitchFamily="34" charset="0"/>
                  <a:cs typeface="Segoe UI" pitchFamily="34" charset="0"/>
                </a:rPr>
                <a:t>On-premises</a:t>
              </a:r>
            </a:p>
          </p:txBody>
        </p:sp>
        <p:pic>
          <p:nvPicPr>
            <p:cNvPr id="234" name="Picture 233"/>
            <p:cNvPicPr>
              <a:picLocks noChangeAspect="1"/>
            </p:cNvPicPr>
            <p:nvPr/>
          </p:nvPicPr>
          <p:blipFill>
            <a:blip r:embed="rId22">
              <a:extLst>
                <a:ext uri="{BEBA8EAE-BF5A-486C-A8C5-ECC9F3942E4B}">
                  <a14:imgProps xmlns:a14="http://schemas.microsoft.com/office/drawing/2010/main">
                    <a14:imgLayer r:embed="rId23">
                      <a14:imgEffect>
                        <a14:backgroundRemoval t="1653" b="96281" l="4327" r="96635">
                          <a14:foregroundMark x1="53846" y1="19421" x2="53846" y2="19421"/>
                          <a14:foregroundMark x1="42788" y1="20661" x2="42788" y2="20661"/>
                          <a14:foregroundMark x1="56250" y1="25620" x2="56250" y2="25620"/>
                          <a14:foregroundMark x1="50000" y1="22314" x2="50000" y2="22314"/>
                          <a14:foregroundMark x1="52885" y1="50000" x2="52885" y2="50000"/>
                          <a14:foregroundMark x1="37019" y1="66116" x2="37019" y2="66116"/>
                          <a14:foregroundMark x1="37500" y1="65702" x2="55288" y2="47521"/>
                          <a14:foregroundMark x1="37981" y1="37190" x2="37981" y2="37190"/>
                          <a14:foregroundMark x1="38942" y1="38843" x2="58654" y2="37603"/>
                          <a14:foregroundMark x1="58173" y1="38017" x2="60577" y2="77686"/>
                          <a14:foregroundMark x1="59135" y1="77273" x2="43269" y2="82645"/>
                        </a14:backgroundRemoval>
                      </a14:imgEffect>
                    </a14:imgLayer>
                  </a14:imgProps>
                </a:ext>
              </a:extLst>
            </a:blip>
            <a:stretch>
              <a:fillRect/>
            </a:stretch>
          </p:blipFill>
          <p:spPr>
            <a:xfrm>
              <a:off x="8168316" y="2931242"/>
              <a:ext cx="400929" cy="466465"/>
            </a:xfrm>
            <a:prstGeom prst="rect">
              <a:avLst/>
            </a:prstGeom>
          </p:spPr>
        </p:pic>
        <p:sp>
          <p:nvSpPr>
            <p:cNvPr id="3" name="TextBox 2"/>
            <p:cNvSpPr txBox="1"/>
            <p:nvPr/>
          </p:nvSpPr>
          <p:spPr>
            <a:xfrm>
              <a:off x="8334470" y="2288930"/>
              <a:ext cx="1066900" cy="193863"/>
            </a:xfrm>
            <a:prstGeom prst="rect">
              <a:avLst/>
            </a:prstGeom>
            <a:noFill/>
          </p:spPr>
          <p:txBody>
            <a:bodyPr wrap="none" lIns="0" tIns="0" rIns="0" bIns="0" rtlCol="0">
              <a:spAutoFit/>
            </a:bodyPr>
            <a:lstStyle/>
            <a:p>
              <a:pPr>
                <a:lnSpc>
                  <a:spcPct val="90000"/>
                </a:lnSpc>
                <a:spcAft>
                  <a:spcPts val="588"/>
                </a:spcAft>
              </a:pPr>
              <a:r>
                <a:rPr lang="en-US" sz="1372" spc="-49" dirty="0">
                  <a:gradFill>
                    <a:gsLst>
                      <a:gs pos="2917">
                        <a:srgbClr val="00BCF2"/>
                      </a:gs>
                      <a:gs pos="30000">
                        <a:srgbClr val="00BCF2"/>
                      </a:gs>
                    </a:gsLst>
                    <a:lin ang="5400000" scaled="0"/>
                  </a:gradFill>
                </a:rPr>
                <a:t>Microsoft Azure</a:t>
              </a:r>
            </a:p>
          </p:txBody>
        </p:sp>
        <p:sp>
          <p:nvSpPr>
            <p:cNvPr id="159" name="TextBox 158"/>
            <p:cNvSpPr txBox="1"/>
            <p:nvPr/>
          </p:nvSpPr>
          <p:spPr>
            <a:xfrm>
              <a:off x="8205654" y="3421085"/>
              <a:ext cx="246908" cy="124598"/>
            </a:xfrm>
            <a:prstGeom prst="rect">
              <a:avLst/>
            </a:prstGeom>
            <a:noFill/>
          </p:spPr>
          <p:txBody>
            <a:bodyPr wrap="none" lIns="0" tIns="0" rIns="0" bIns="0" rtlCol="0">
              <a:spAutoFit/>
            </a:bodyPr>
            <a:lstStyle/>
            <a:p>
              <a:pPr>
                <a:lnSpc>
                  <a:spcPct val="90000"/>
                </a:lnSpc>
                <a:spcAft>
                  <a:spcPts val="588"/>
                </a:spcAft>
              </a:pPr>
              <a:r>
                <a:rPr lang="en-US" sz="882" dirty="0">
                  <a:gradFill>
                    <a:gsLst>
                      <a:gs pos="2917">
                        <a:srgbClr val="FFFFFF"/>
                      </a:gs>
                      <a:gs pos="30000">
                        <a:srgbClr val="FFFFFF"/>
                      </a:gs>
                    </a:gsLst>
                    <a:lin ang="5400000" scaled="0"/>
                  </a:gradFill>
                </a:rPr>
                <a:t>Linux</a:t>
              </a:r>
            </a:p>
          </p:txBody>
        </p:sp>
      </p:grpSp>
      <p:cxnSp>
        <p:nvCxnSpPr>
          <p:cNvPr id="279" name="Straight Arrow Connector 278"/>
          <p:cNvCxnSpPr/>
          <p:nvPr/>
        </p:nvCxnSpPr>
        <p:spPr>
          <a:xfrm flipV="1">
            <a:off x="1346667" y="3307055"/>
            <a:ext cx="0" cy="957446"/>
          </a:xfrm>
          <a:prstGeom prst="straightConnector1">
            <a:avLst/>
          </a:prstGeom>
          <a:ln w="571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280" name="Group 279"/>
          <p:cNvGrpSpPr/>
          <p:nvPr/>
        </p:nvGrpSpPr>
        <p:grpSpPr>
          <a:xfrm>
            <a:off x="334954" y="4253217"/>
            <a:ext cx="2168673" cy="1525452"/>
            <a:chOff x="407046" y="4381450"/>
            <a:chExt cx="2212159" cy="1556041"/>
          </a:xfrm>
        </p:grpSpPr>
        <p:sp>
          <p:nvSpPr>
            <p:cNvPr id="281" name="Rounded Rectangle 280"/>
            <p:cNvSpPr/>
            <p:nvPr/>
          </p:nvSpPr>
          <p:spPr bwMode="auto">
            <a:xfrm>
              <a:off x="573546" y="4381450"/>
              <a:ext cx="2045659" cy="986193"/>
            </a:xfrm>
            <a:prstGeom prst="roundRect">
              <a:avLst>
                <a:gd name="adj" fmla="val 6638"/>
              </a:avLst>
            </a:prstGeom>
            <a:solidFill>
              <a:schemeClr val="bg1">
                <a:alpha val="20000"/>
              </a:schemeClr>
            </a:solidFill>
            <a:ln w="285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44814" numCol="1" spcCol="0" rtlCol="0" fromWordArt="0" anchor="b" anchorCtr="0" forceAA="0" compatLnSpc="1">
              <a:prstTxWarp prst="textNoShape">
                <a:avLst/>
              </a:prstTxWarp>
              <a:noAutofit/>
            </a:bodyPr>
            <a:lstStyle/>
            <a:p>
              <a:pPr algn="ctr" defTabSz="913927" fontAlgn="base">
                <a:lnSpc>
                  <a:spcPct val="90000"/>
                </a:lnSpc>
                <a:spcBef>
                  <a:spcPct val="0"/>
                </a:spcBef>
                <a:spcAft>
                  <a:spcPct val="0"/>
                </a:spcAft>
              </a:pPr>
              <a:r>
                <a:rPr lang="en-US" sz="1469" dirty="0">
                  <a:gradFill>
                    <a:gsLst>
                      <a:gs pos="0">
                        <a:srgbClr val="00BCF2"/>
                      </a:gs>
                      <a:gs pos="100000">
                        <a:srgbClr val="00BCF2"/>
                      </a:gs>
                    </a:gsLst>
                    <a:lin ang="5400000" scaled="0"/>
                  </a:gradFill>
                  <a:ea typeface="Segoe UI" pitchFamily="34" charset="0"/>
                  <a:cs typeface="Segoe UI" pitchFamily="34" charset="0"/>
                </a:rPr>
                <a:t>                            </a:t>
              </a:r>
            </a:p>
          </p:txBody>
        </p:sp>
        <p:sp>
          <p:nvSpPr>
            <p:cNvPr id="282" name="AutoShape 115"/>
            <p:cNvSpPr>
              <a:spLocks noChangeAspect="1" noChangeArrowheads="1" noTextEdit="1"/>
            </p:cNvSpPr>
            <p:nvPr/>
          </p:nvSpPr>
          <p:spPr bwMode="auto">
            <a:xfrm>
              <a:off x="407046" y="5080269"/>
              <a:ext cx="1262158" cy="857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solidFill>
                  <a:srgbClr val="FFFFFF"/>
                </a:solidFill>
              </a:endParaRPr>
            </a:p>
          </p:txBody>
        </p:sp>
        <p:grpSp>
          <p:nvGrpSpPr>
            <p:cNvPr id="283" name="Group 282"/>
            <p:cNvGrpSpPr/>
            <p:nvPr/>
          </p:nvGrpSpPr>
          <p:grpSpPr>
            <a:xfrm>
              <a:off x="1527069" y="4564856"/>
              <a:ext cx="379472" cy="616165"/>
              <a:chOff x="8627831" y="3918226"/>
              <a:chExt cx="379472" cy="616165"/>
            </a:xfrm>
          </p:grpSpPr>
          <p:pic>
            <p:nvPicPr>
              <p:cNvPr id="290" name="Picture 289"/>
              <p:cNvPicPr>
                <a:picLocks noChangeAspect="1"/>
              </p:cNvPicPr>
              <p:nvPr/>
            </p:nvPicPr>
            <p:blipFill rotWithShape="1">
              <a:blip r:embed="rId11" cstate="print">
                <a:extLst>
                  <a:ext uri="{28A0092B-C50C-407E-A947-70E740481C1C}">
                    <a14:useLocalDpi xmlns:a14="http://schemas.microsoft.com/office/drawing/2010/main" val="0"/>
                  </a:ext>
                </a:extLst>
              </a:blip>
              <a:srcRect l="7275" r="27897" b="38399"/>
              <a:stretch/>
            </p:blipFill>
            <p:spPr>
              <a:xfrm>
                <a:off x="8627831" y="3918226"/>
                <a:ext cx="370571" cy="347754"/>
              </a:xfrm>
              <a:prstGeom prst="rect">
                <a:avLst/>
              </a:prstGeom>
            </p:spPr>
          </p:pic>
          <p:sp>
            <p:nvSpPr>
              <p:cNvPr id="291" name="TextBox 290"/>
              <p:cNvSpPr txBox="1"/>
              <p:nvPr/>
            </p:nvSpPr>
            <p:spPr>
              <a:xfrm>
                <a:off x="8644300" y="4285194"/>
                <a:ext cx="363003" cy="249197"/>
              </a:xfrm>
              <a:prstGeom prst="rect">
                <a:avLst/>
              </a:prstGeom>
              <a:noFill/>
            </p:spPr>
            <p:txBody>
              <a:bodyPr wrap="none" lIns="0" tIns="0" rIns="0" bIns="0" rtlCol="0">
                <a:spAutoFit/>
              </a:bodyPr>
              <a:lstStyle/>
              <a:p>
                <a:pPr algn="ctr">
                  <a:lnSpc>
                    <a:spcPct val="90000"/>
                  </a:lnSpc>
                  <a:spcAft>
                    <a:spcPts val="588"/>
                  </a:spcAft>
                </a:pPr>
                <a:r>
                  <a:rPr lang="en-US" sz="882" dirty="0">
                    <a:gradFill>
                      <a:gsLst>
                        <a:gs pos="2917">
                          <a:srgbClr val="FFFFFF"/>
                        </a:gs>
                        <a:gs pos="30000">
                          <a:srgbClr val="FFFFFF"/>
                        </a:gs>
                      </a:gsLst>
                      <a:lin ang="5400000" scaled="0"/>
                    </a:gradFill>
                  </a:rPr>
                  <a:t>Puppet </a:t>
                </a:r>
                <a:br>
                  <a:rPr lang="en-US" sz="882" dirty="0">
                    <a:gradFill>
                      <a:gsLst>
                        <a:gs pos="2917">
                          <a:srgbClr val="FFFFFF"/>
                        </a:gs>
                        <a:gs pos="30000">
                          <a:srgbClr val="FFFFFF"/>
                        </a:gs>
                      </a:gsLst>
                      <a:lin ang="5400000" scaled="0"/>
                    </a:gradFill>
                  </a:rPr>
                </a:br>
                <a:r>
                  <a:rPr lang="en-US" sz="882" dirty="0">
                    <a:gradFill>
                      <a:gsLst>
                        <a:gs pos="2917">
                          <a:srgbClr val="FFFFFF"/>
                        </a:gs>
                        <a:gs pos="30000">
                          <a:srgbClr val="FFFFFF"/>
                        </a:gs>
                      </a:gsLst>
                      <a:lin ang="5400000" scaled="0"/>
                    </a:gradFill>
                  </a:rPr>
                  <a:t>Labs</a:t>
                </a:r>
              </a:p>
            </p:txBody>
          </p:sp>
        </p:grpSp>
        <p:grpSp>
          <p:nvGrpSpPr>
            <p:cNvPr id="284" name="Group 283"/>
            <p:cNvGrpSpPr/>
            <p:nvPr/>
          </p:nvGrpSpPr>
          <p:grpSpPr>
            <a:xfrm>
              <a:off x="2050721" y="4467809"/>
              <a:ext cx="417829" cy="690542"/>
              <a:chOff x="2190446" y="4922203"/>
              <a:chExt cx="417829" cy="690542"/>
            </a:xfrm>
          </p:grpSpPr>
          <p:pic>
            <p:nvPicPr>
              <p:cNvPr id="288" name="Picture 287"/>
              <p:cNvPicPr>
                <a:picLocks noChangeAspect="1"/>
              </p:cNvPicPr>
              <p:nvPr/>
            </p:nvPicPr>
            <p:blipFill rotWithShape="1">
              <a:blip r:embed="rId24" cstate="print">
                <a:clrChange>
                  <a:clrFrom>
                    <a:srgbClr val="FFFFFF"/>
                  </a:clrFrom>
                  <a:clrTo>
                    <a:srgbClr val="FFFFFF">
                      <a:alpha val="0"/>
                    </a:srgbClr>
                  </a:clrTo>
                </a:clrChange>
                <a:extLst>
                  <a:ext uri="{28A0092B-C50C-407E-A947-70E740481C1C}">
                    <a14:useLocalDpi xmlns:a14="http://schemas.microsoft.com/office/drawing/2010/main" val="0"/>
                  </a:ext>
                </a:extLst>
              </a:blip>
              <a:srcRect l="68007" t="5019" r="6210" b="4022"/>
              <a:stretch/>
            </p:blipFill>
            <p:spPr>
              <a:xfrm>
                <a:off x="2190446" y="4922203"/>
                <a:ext cx="417829" cy="539049"/>
              </a:xfrm>
              <a:prstGeom prst="rect">
                <a:avLst/>
              </a:prstGeom>
            </p:spPr>
          </p:pic>
          <p:sp>
            <p:nvSpPr>
              <p:cNvPr id="289" name="TextBox 288"/>
              <p:cNvSpPr txBox="1"/>
              <p:nvPr/>
            </p:nvSpPr>
            <p:spPr>
              <a:xfrm>
                <a:off x="2220508" y="5488147"/>
                <a:ext cx="320490" cy="124598"/>
              </a:xfrm>
              <a:prstGeom prst="rect">
                <a:avLst/>
              </a:prstGeom>
              <a:noFill/>
            </p:spPr>
            <p:txBody>
              <a:bodyPr wrap="none" lIns="0" tIns="0" rIns="0" bIns="0" rtlCol="0">
                <a:spAutoFit/>
              </a:bodyPr>
              <a:lstStyle/>
              <a:p>
                <a:pPr algn="ctr">
                  <a:lnSpc>
                    <a:spcPct val="90000"/>
                  </a:lnSpc>
                  <a:spcAft>
                    <a:spcPts val="588"/>
                  </a:spcAft>
                </a:pPr>
                <a:r>
                  <a:rPr lang="en-US" sz="882" dirty="0">
                    <a:gradFill>
                      <a:gsLst>
                        <a:gs pos="2917">
                          <a:srgbClr val="FFFFFF"/>
                        </a:gs>
                        <a:gs pos="30000">
                          <a:srgbClr val="FFFFFF"/>
                        </a:gs>
                      </a:gsLst>
                      <a:lin ang="5400000" scaled="0"/>
                    </a:gradFill>
                  </a:rPr>
                  <a:t>Eclipse</a:t>
                </a:r>
              </a:p>
            </p:txBody>
          </p:sp>
        </p:grpSp>
        <p:grpSp>
          <p:nvGrpSpPr>
            <p:cNvPr id="285" name="Group 284"/>
            <p:cNvGrpSpPr/>
            <p:nvPr/>
          </p:nvGrpSpPr>
          <p:grpSpPr>
            <a:xfrm>
              <a:off x="977295" y="4528933"/>
              <a:ext cx="393113" cy="645405"/>
              <a:chOff x="891677" y="4978236"/>
              <a:chExt cx="393113" cy="645405"/>
            </a:xfrm>
          </p:grpSpPr>
          <p:pic>
            <p:nvPicPr>
              <p:cNvPr id="286" name="Picture 285"/>
              <p:cNvPicPr>
                <a:picLocks noChangeAspect="1"/>
              </p:cNvPicPr>
              <p:nvPr/>
            </p:nvPicPr>
            <p:blipFill rotWithShape="1">
              <a:blip r:embed="rId25" cstate="print">
                <a:extLst>
                  <a:ext uri="{BEBA8EAE-BF5A-486C-A8C5-ECC9F3942E4B}">
                    <a14:imgProps xmlns:a14="http://schemas.microsoft.com/office/drawing/2010/main">
                      <a14:imgLayer r:embed="rId26">
                        <a14:imgEffect>
                          <a14:brightnessContrast bright="20000"/>
                        </a14:imgEffect>
                      </a14:imgLayer>
                    </a14:imgProps>
                  </a:ext>
                  <a:ext uri="{28A0092B-C50C-407E-A947-70E740481C1C}">
                    <a14:useLocalDpi xmlns:a14="http://schemas.microsoft.com/office/drawing/2010/main" val="0"/>
                  </a:ext>
                </a:extLst>
              </a:blip>
              <a:srcRect r="81248"/>
              <a:stretch/>
            </p:blipFill>
            <p:spPr>
              <a:xfrm>
                <a:off x="891677" y="4978236"/>
                <a:ext cx="393113" cy="371185"/>
              </a:xfrm>
              <a:prstGeom prst="rect">
                <a:avLst/>
              </a:prstGeom>
            </p:spPr>
          </p:pic>
          <p:sp>
            <p:nvSpPr>
              <p:cNvPr id="287" name="TextBox 286"/>
              <p:cNvSpPr txBox="1"/>
              <p:nvPr/>
            </p:nvSpPr>
            <p:spPr>
              <a:xfrm>
                <a:off x="919762" y="5374444"/>
                <a:ext cx="299232" cy="249197"/>
              </a:xfrm>
              <a:prstGeom prst="rect">
                <a:avLst/>
              </a:prstGeom>
              <a:noFill/>
            </p:spPr>
            <p:txBody>
              <a:bodyPr wrap="none" lIns="0" tIns="0" rIns="0" bIns="0" rtlCol="0">
                <a:spAutoFit/>
              </a:bodyPr>
              <a:lstStyle/>
              <a:p>
                <a:pPr algn="ctr">
                  <a:lnSpc>
                    <a:spcPct val="90000"/>
                  </a:lnSpc>
                  <a:spcAft>
                    <a:spcPts val="588"/>
                  </a:spcAft>
                </a:pPr>
                <a:r>
                  <a:rPr lang="en-US" sz="882" dirty="0">
                    <a:gradFill>
                      <a:gsLst>
                        <a:gs pos="2917">
                          <a:srgbClr val="FFFFFF"/>
                        </a:gs>
                        <a:gs pos="30000">
                          <a:srgbClr val="FFFFFF"/>
                        </a:gs>
                      </a:gsLst>
                      <a:lin ang="5400000" scaled="0"/>
                    </a:gradFill>
                  </a:rPr>
                  <a:t>Visual</a:t>
                </a:r>
                <a:br>
                  <a:rPr lang="en-US" sz="882" dirty="0">
                    <a:gradFill>
                      <a:gsLst>
                        <a:gs pos="2917">
                          <a:srgbClr val="FFFFFF"/>
                        </a:gs>
                        <a:gs pos="30000">
                          <a:srgbClr val="FFFFFF"/>
                        </a:gs>
                      </a:gsLst>
                      <a:lin ang="5400000" scaled="0"/>
                    </a:gradFill>
                  </a:rPr>
                </a:br>
                <a:r>
                  <a:rPr lang="en-US" sz="882" dirty="0">
                    <a:gradFill>
                      <a:gsLst>
                        <a:gs pos="2917">
                          <a:srgbClr val="FFFFFF"/>
                        </a:gs>
                        <a:gs pos="30000">
                          <a:srgbClr val="FFFFFF"/>
                        </a:gs>
                      </a:gsLst>
                      <a:lin ang="5400000" scaled="0"/>
                    </a:gradFill>
                  </a:rPr>
                  <a:t>Studio</a:t>
                </a:r>
              </a:p>
            </p:txBody>
          </p:sp>
        </p:grpSp>
      </p:grpSp>
      <p:grpSp>
        <p:nvGrpSpPr>
          <p:cNvPr id="292" name="Group 291"/>
          <p:cNvGrpSpPr/>
          <p:nvPr/>
        </p:nvGrpSpPr>
        <p:grpSpPr>
          <a:xfrm>
            <a:off x="91644" y="4776283"/>
            <a:ext cx="1330162" cy="1105257"/>
            <a:chOff x="958943" y="1820181"/>
            <a:chExt cx="1356835" cy="1127420"/>
          </a:xfrm>
        </p:grpSpPr>
        <p:sp>
          <p:nvSpPr>
            <p:cNvPr id="293" name="Freeform 148"/>
            <p:cNvSpPr>
              <a:spLocks/>
            </p:cNvSpPr>
            <p:nvPr/>
          </p:nvSpPr>
          <p:spPr bwMode="auto">
            <a:xfrm>
              <a:off x="1227611" y="2046860"/>
              <a:ext cx="127936" cy="76339"/>
            </a:xfrm>
            <a:custGeom>
              <a:avLst/>
              <a:gdLst>
                <a:gd name="T0" fmla="*/ 0 w 124"/>
                <a:gd name="T1" fmla="*/ 0 h 79"/>
                <a:gd name="T2" fmla="*/ 63 w 124"/>
                <a:gd name="T3" fmla="*/ 26 h 79"/>
                <a:gd name="T4" fmla="*/ 124 w 124"/>
                <a:gd name="T5" fmla="*/ 2 h 79"/>
                <a:gd name="T6" fmla="*/ 124 w 124"/>
                <a:gd name="T7" fmla="*/ 26 h 79"/>
                <a:gd name="T8" fmla="*/ 62 w 124"/>
                <a:gd name="T9" fmla="*/ 79 h 79"/>
                <a:gd name="T10" fmla="*/ 0 w 124"/>
                <a:gd name="T11" fmla="*/ 31 h 79"/>
                <a:gd name="T12" fmla="*/ 0 w 124"/>
                <a:gd name="T13" fmla="*/ 0 h 79"/>
              </a:gdLst>
              <a:ahLst/>
              <a:cxnLst>
                <a:cxn ang="0">
                  <a:pos x="T0" y="T1"/>
                </a:cxn>
                <a:cxn ang="0">
                  <a:pos x="T2" y="T3"/>
                </a:cxn>
                <a:cxn ang="0">
                  <a:pos x="T4" y="T5"/>
                </a:cxn>
                <a:cxn ang="0">
                  <a:pos x="T6" y="T7"/>
                </a:cxn>
                <a:cxn ang="0">
                  <a:pos x="T8" y="T9"/>
                </a:cxn>
                <a:cxn ang="0">
                  <a:pos x="T10" y="T11"/>
                </a:cxn>
                <a:cxn ang="0">
                  <a:pos x="T12" y="T13"/>
                </a:cxn>
              </a:cxnLst>
              <a:rect l="0" t="0" r="r" b="b"/>
              <a:pathLst>
                <a:path w="124" h="79">
                  <a:moveTo>
                    <a:pt x="0" y="0"/>
                  </a:moveTo>
                  <a:cubicBezTo>
                    <a:pt x="16" y="16"/>
                    <a:pt x="38" y="26"/>
                    <a:pt x="63" y="26"/>
                  </a:cubicBezTo>
                  <a:cubicBezTo>
                    <a:pt x="86" y="26"/>
                    <a:pt x="108" y="17"/>
                    <a:pt x="124" y="2"/>
                  </a:cubicBezTo>
                  <a:cubicBezTo>
                    <a:pt x="124" y="26"/>
                    <a:pt x="124" y="26"/>
                    <a:pt x="124" y="26"/>
                  </a:cubicBezTo>
                  <a:cubicBezTo>
                    <a:pt x="62" y="79"/>
                    <a:pt x="62" y="79"/>
                    <a:pt x="62" y="79"/>
                  </a:cubicBezTo>
                  <a:cubicBezTo>
                    <a:pt x="0" y="31"/>
                    <a:pt x="0" y="31"/>
                    <a:pt x="0" y="31"/>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a:solidFill>
                  <a:srgbClr val="FFFFFF"/>
                </a:solidFill>
              </a:endParaRPr>
            </a:p>
          </p:txBody>
        </p:sp>
        <p:sp>
          <p:nvSpPr>
            <p:cNvPr id="294" name="Freeform 145"/>
            <p:cNvSpPr>
              <a:spLocks/>
            </p:cNvSpPr>
            <p:nvPr/>
          </p:nvSpPr>
          <p:spPr bwMode="auto">
            <a:xfrm>
              <a:off x="1290114" y="2391420"/>
              <a:ext cx="170126" cy="556181"/>
            </a:xfrm>
            <a:custGeom>
              <a:avLst/>
              <a:gdLst>
                <a:gd name="T0" fmla="*/ 177 w 177"/>
                <a:gd name="T1" fmla="*/ 580 h 580"/>
                <a:gd name="T2" fmla="*/ 62 w 177"/>
                <a:gd name="T3" fmla="*/ 580 h 580"/>
                <a:gd name="T4" fmla="*/ 0 w 177"/>
                <a:gd name="T5" fmla="*/ 21 h 580"/>
                <a:gd name="T6" fmla="*/ 143 w 177"/>
                <a:gd name="T7" fmla="*/ 0 h 580"/>
                <a:gd name="T8" fmla="*/ 177 w 177"/>
                <a:gd name="T9" fmla="*/ 580 h 580"/>
              </a:gdLst>
              <a:ahLst/>
              <a:cxnLst>
                <a:cxn ang="0">
                  <a:pos x="T0" y="T1"/>
                </a:cxn>
                <a:cxn ang="0">
                  <a:pos x="T2" y="T3"/>
                </a:cxn>
                <a:cxn ang="0">
                  <a:pos x="T4" y="T5"/>
                </a:cxn>
                <a:cxn ang="0">
                  <a:pos x="T6" y="T7"/>
                </a:cxn>
                <a:cxn ang="0">
                  <a:pos x="T8" y="T9"/>
                </a:cxn>
              </a:cxnLst>
              <a:rect l="0" t="0" r="r" b="b"/>
              <a:pathLst>
                <a:path w="177" h="580">
                  <a:moveTo>
                    <a:pt x="177" y="580"/>
                  </a:moveTo>
                  <a:cubicBezTo>
                    <a:pt x="62" y="580"/>
                    <a:pt x="62" y="580"/>
                    <a:pt x="62" y="580"/>
                  </a:cubicBezTo>
                  <a:cubicBezTo>
                    <a:pt x="62" y="339"/>
                    <a:pt x="0" y="22"/>
                    <a:pt x="0" y="21"/>
                  </a:cubicBezTo>
                  <a:cubicBezTo>
                    <a:pt x="143" y="0"/>
                    <a:pt x="143" y="0"/>
                    <a:pt x="143" y="0"/>
                  </a:cubicBezTo>
                  <a:cubicBezTo>
                    <a:pt x="144" y="8"/>
                    <a:pt x="177" y="328"/>
                    <a:pt x="177" y="58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a:solidFill>
                  <a:srgbClr val="FFFFFF"/>
                </a:solidFill>
              </a:endParaRPr>
            </a:p>
          </p:txBody>
        </p:sp>
        <p:sp>
          <p:nvSpPr>
            <p:cNvPr id="295" name="Freeform 146"/>
            <p:cNvSpPr>
              <a:spLocks/>
            </p:cNvSpPr>
            <p:nvPr/>
          </p:nvSpPr>
          <p:spPr bwMode="auto">
            <a:xfrm>
              <a:off x="1165790" y="2400144"/>
              <a:ext cx="139591" cy="543095"/>
            </a:xfrm>
            <a:custGeom>
              <a:avLst/>
              <a:gdLst>
                <a:gd name="T0" fmla="*/ 64 w 64"/>
                <a:gd name="T1" fmla="*/ 0 h 249"/>
                <a:gd name="T2" fmla="*/ 51 w 64"/>
                <a:gd name="T3" fmla="*/ 249 h 249"/>
                <a:gd name="T4" fmla="*/ 0 w 64"/>
                <a:gd name="T5" fmla="*/ 249 h 249"/>
                <a:gd name="T6" fmla="*/ 0 w 64"/>
                <a:gd name="T7" fmla="*/ 0 h 249"/>
                <a:gd name="T8" fmla="*/ 64 w 64"/>
                <a:gd name="T9" fmla="*/ 0 h 249"/>
              </a:gdLst>
              <a:ahLst/>
              <a:cxnLst>
                <a:cxn ang="0">
                  <a:pos x="T0" y="T1"/>
                </a:cxn>
                <a:cxn ang="0">
                  <a:pos x="T2" y="T3"/>
                </a:cxn>
                <a:cxn ang="0">
                  <a:pos x="T4" y="T5"/>
                </a:cxn>
                <a:cxn ang="0">
                  <a:pos x="T6" y="T7"/>
                </a:cxn>
                <a:cxn ang="0">
                  <a:pos x="T8" y="T9"/>
                </a:cxn>
              </a:cxnLst>
              <a:rect l="0" t="0" r="r" b="b"/>
              <a:pathLst>
                <a:path w="64" h="249">
                  <a:moveTo>
                    <a:pt x="64" y="0"/>
                  </a:moveTo>
                  <a:lnTo>
                    <a:pt x="51" y="249"/>
                  </a:lnTo>
                  <a:lnTo>
                    <a:pt x="0" y="249"/>
                  </a:lnTo>
                  <a:lnTo>
                    <a:pt x="0" y="0"/>
                  </a:lnTo>
                  <a:lnTo>
                    <a:pt x="6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a:solidFill>
                  <a:srgbClr val="FFFFFF"/>
                </a:solidFill>
              </a:endParaRPr>
            </a:p>
          </p:txBody>
        </p:sp>
        <p:sp>
          <p:nvSpPr>
            <p:cNvPr id="296" name="Freeform 149"/>
            <p:cNvSpPr>
              <a:spLocks/>
            </p:cNvSpPr>
            <p:nvPr/>
          </p:nvSpPr>
          <p:spPr bwMode="auto">
            <a:xfrm>
              <a:off x="1138345" y="2051426"/>
              <a:ext cx="308679" cy="403847"/>
            </a:xfrm>
            <a:custGeom>
              <a:avLst/>
              <a:gdLst>
                <a:gd name="T0" fmla="*/ 79 w 285"/>
                <a:gd name="T1" fmla="*/ 0 h 443"/>
                <a:gd name="T2" fmla="*/ 22 w 285"/>
                <a:gd name="T3" fmla="*/ 10 h 443"/>
                <a:gd name="T4" fmla="*/ 9 w 285"/>
                <a:gd name="T5" fmla="*/ 31 h 443"/>
                <a:gd name="T6" fmla="*/ 0 w 285"/>
                <a:gd name="T7" fmla="*/ 443 h 443"/>
                <a:gd name="T8" fmla="*/ 285 w 285"/>
                <a:gd name="T9" fmla="*/ 422 h 443"/>
                <a:gd name="T10" fmla="*/ 275 w 285"/>
                <a:gd name="T11" fmla="*/ 31 h 443"/>
                <a:gd name="T12" fmla="*/ 263 w 285"/>
                <a:gd name="T13" fmla="*/ 10 h 443"/>
                <a:gd name="T14" fmla="*/ 205 w 285"/>
                <a:gd name="T15" fmla="*/ 0 h 443"/>
                <a:gd name="T16" fmla="*/ 142 w 285"/>
                <a:gd name="T17" fmla="*/ 59 h 443"/>
                <a:gd name="T18" fmla="*/ 79 w 285"/>
                <a:gd name="T19"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5" h="443">
                  <a:moveTo>
                    <a:pt x="79" y="0"/>
                  </a:moveTo>
                  <a:cubicBezTo>
                    <a:pt x="22" y="10"/>
                    <a:pt x="22" y="10"/>
                    <a:pt x="22" y="10"/>
                  </a:cubicBezTo>
                  <a:cubicBezTo>
                    <a:pt x="10" y="10"/>
                    <a:pt x="9" y="19"/>
                    <a:pt x="9" y="31"/>
                  </a:cubicBezTo>
                  <a:cubicBezTo>
                    <a:pt x="0" y="443"/>
                    <a:pt x="0" y="443"/>
                    <a:pt x="0" y="443"/>
                  </a:cubicBezTo>
                  <a:cubicBezTo>
                    <a:pt x="285" y="422"/>
                    <a:pt x="285" y="422"/>
                    <a:pt x="285" y="422"/>
                  </a:cubicBezTo>
                  <a:cubicBezTo>
                    <a:pt x="275" y="31"/>
                    <a:pt x="275" y="31"/>
                    <a:pt x="275" y="31"/>
                  </a:cubicBezTo>
                  <a:cubicBezTo>
                    <a:pt x="275" y="19"/>
                    <a:pt x="275" y="10"/>
                    <a:pt x="263" y="10"/>
                  </a:cubicBezTo>
                  <a:cubicBezTo>
                    <a:pt x="205" y="0"/>
                    <a:pt x="205" y="0"/>
                    <a:pt x="205" y="0"/>
                  </a:cubicBezTo>
                  <a:cubicBezTo>
                    <a:pt x="142" y="59"/>
                    <a:pt x="142" y="59"/>
                    <a:pt x="142" y="59"/>
                  </a:cubicBezTo>
                  <a:cubicBezTo>
                    <a:pt x="79" y="0"/>
                    <a:pt x="79" y="0"/>
                    <a:pt x="79" y="0"/>
                  </a:cubicBezTo>
                </a:path>
              </a:pathLst>
            </a:custGeom>
            <a:solidFill>
              <a:srgbClr val="2BAA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t" anchorCtr="0" compatLnSpc="1">
              <a:prstTxWarp prst="textNoShape">
                <a:avLst/>
              </a:prstTxWarp>
            </a:bodyPr>
            <a:lstStyle/>
            <a:p>
              <a:r>
                <a:rPr lang="en-US" sz="980" b="1" dirty="0">
                  <a:solidFill>
                    <a:srgbClr val="FFFFFF"/>
                  </a:solidFill>
                </a:rPr>
                <a:t> </a:t>
              </a:r>
            </a:p>
          </p:txBody>
        </p:sp>
        <p:sp>
          <p:nvSpPr>
            <p:cNvPr id="297" name="Rectangle 155"/>
            <p:cNvSpPr>
              <a:spLocks noChangeArrowheads="1"/>
            </p:cNvSpPr>
            <p:nvPr/>
          </p:nvSpPr>
          <p:spPr bwMode="auto">
            <a:xfrm>
              <a:off x="1501205" y="2382014"/>
              <a:ext cx="808238" cy="551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solidFill>
                  <a:srgbClr val="FFFFFF"/>
                </a:solidFill>
              </a:endParaRPr>
            </a:p>
          </p:txBody>
        </p:sp>
        <p:grpSp>
          <p:nvGrpSpPr>
            <p:cNvPr id="298" name="Group 297"/>
            <p:cNvGrpSpPr/>
            <p:nvPr/>
          </p:nvGrpSpPr>
          <p:grpSpPr>
            <a:xfrm>
              <a:off x="1388646" y="2014004"/>
              <a:ext cx="311900" cy="222474"/>
              <a:chOff x="1366452" y="1994459"/>
              <a:chExt cx="311900" cy="222474"/>
            </a:xfrm>
          </p:grpSpPr>
          <p:sp>
            <p:nvSpPr>
              <p:cNvPr id="317" name="Freeform 143"/>
              <p:cNvSpPr>
                <a:spLocks/>
              </p:cNvSpPr>
              <p:nvPr/>
            </p:nvSpPr>
            <p:spPr bwMode="auto">
              <a:xfrm>
                <a:off x="1591108" y="1994459"/>
                <a:ext cx="87244" cy="100331"/>
              </a:xfrm>
              <a:custGeom>
                <a:avLst/>
                <a:gdLst>
                  <a:gd name="T0" fmla="*/ 67 w 93"/>
                  <a:gd name="T1" fmla="*/ 3 h 105"/>
                  <a:gd name="T2" fmla="*/ 48 w 93"/>
                  <a:gd name="T3" fmla="*/ 1 h 105"/>
                  <a:gd name="T4" fmla="*/ 22 w 93"/>
                  <a:gd name="T5" fmla="*/ 21 h 105"/>
                  <a:gd name="T6" fmla="*/ 0 w 93"/>
                  <a:gd name="T7" fmla="*/ 73 h 105"/>
                  <a:gd name="T8" fmla="*/ 62 w 93"/>
                  <a:gd name="T9" fmla="*/ 105 h 105"/>
                  <a:gd name="T10" fmla="*/ 85 w 93"/>
                  <a:gd name="T11" fmla="*/ 48 h 105"/>
                  <a:gd name="T12" fmla="*/ 67 w 93"/>
                  <a:gd name="T13" fmla="*/ 3 h 105"/>
                </a:gdLst>
                <a:ahLst/>
                <a:cxnLst>
                  <a:cxn ang="0">
                    <a:pos x="T0" y="T1"/>
                  </a:cxn>
                  <a:cxn ang="0">
                    <a:pos x="T2" y="T3"/>
                  </a:cxn>
                  <a:cxn ang="0">
                    <a:pos x="T4" y="T5"/>
                  </a:cxn>
                  <a:cxn ang="0">
                    <a:pos x="T6" y="T7"/>
                  </a:cxn>
                  <a:cxn ang="0">
                    <a:pos x="T8" y="T9"/>
                  </a:cxn>
                  <a:cxn ang="0">
                    <a:pos x="T10" y="T11"/>
                  </a:cxn>
                  <a:cxn ang="0">
                    <a:pos x="T12" y="T13"/>
                  </a:cxn>
                </a:cxnLst>
                <a:rect l="0" t="0" r="r" b="b"/>
                <a:pathLst>
                  <a:path w="93" h="105">
                    <a:moveTo>
                      <a:pt x="67" y="3"/>
                    </a:moveTo>
                    <a:cubicBezTo>
                      <a:pt x="61" y="0"/>
                      <a:pt x="54" y="0"/>
                      <a:pt x="48" y="1"/>
                    </a:cubicBezTo>
                    <a:cubicBezTo>
                      <a:pt x="37" y="3"/>
                      <a:pt x="27" y="10"/>
                      <a:pt x="22" y="21"/>
                    </a:cubicBezTo>
                    <a:cubicBezTo>
                      <a:pt x="22" y="21"/>
                      <a:pt x="12" y="45"/>
                      <a:pt x="0" y="73"/>
                    </a:cubicBezTo>
                    <a:cubicBezTo>
                      <a:pt x="62" y="105"/>
                      <a:pt x="62" y="105"/>
                      <a:pt x="62" y="105"/>
                    </a:cubicBezTo>
                    <a:cubicBezTo>
                      <a:pt x="85" y="48"/>
                      <a:pt x="85" y="48"/>
                      <a:pt x="85" y="48"/>
                    </a:cubicBezTo>
                    <a:cubicBezTo>
                      <a:pt x="93" y="30"/>
                      <a:pt x="84" y="10"/>
                      <a:pt x="67" y="3"/>
                    </a:cubicBezTo>
                    <a:close/>
                  </a:path>
                </a:pathLst>
              </a:custGeom>
              <a:solidFill>
                <a:srgbClr val="DCE5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a:solidFill>
                    <a:srgbClr val="FFFFFF"/>
                  </a:solidFill>
                </a:endParaRPr>
              </a:p>
            </p:txBody>
          </p:sp>
          <p:sp>
            <p:nvSpPr>
              <p:cNvPr id="320" name="Freeform 142"/>
              <p:cNvSpPr>
                <a:spLocks/>
              </p:cNvSpPr>
              <p:nvPr/>
            </p:nvSpPr>
            <p:spPr bwMode="auto">
              <a:xfrm>
                <a:off x="1366452" y="2040263"/>
                <a:ext cx="283543" cy="176670"/>
              </a:xfrm>
              <a:custGeom>
                <a:avLst/>
                <a:gdLst>
                  <a:gd name="T0" fmla="*/ 203 w 295"/>
                  <a:gd name="T1" fmla="*/ 97 h 184"/>
                  <a:gd name="T2" fmla="*/ 58 w 295"/>
                  <a:gd name="T3" fmla="*/ 7 h 184"/>
                  <a:gd name="T4" fmla="*/ 34 w 295"/>
                  <a:gd name="T5" fmla="*/ 2 h 184"/>
                  <a:gd name="T6" fmla="*/ 10 w 295"/>
                  <a:gd name="T7" fmla="*/ 17 h 184"/>
                  <a:gd name="T8" fmla="*/ 21 w 295"/>
                  <a:gd name="T9" fmla="*/ 65 h 184"/>
                  <a:gd name="T10" fmla="*/ 201 w 295"/>
                  <a:gd name="T11" fmla="*/ 177 h 184"/>
                  <a:gd name="T12" fmla="*/ 229 w 295"/>
                  <a:gd name="T13" fmla="*/ 180 h 184"/>
                  <a:gd name="T14" fmla="*/ 251 w 295"/>
                  <a:gd name="T15" fmla="*/ 161 h 184"/>
                  <a:gd name="T16" fmla="*/ 295 w 295"/>
                  <a:gd name="T17" fmla="*/ 56 h 184"/>
                  <a:gd name="T18" fmla="*/ 233 w 295"/>
                  <a:gd name="T19" fmla="*/ 24 h 184"/>
                  <a:gd name="T20" fmla="*/ 203 w 295"/>
                  <a:gd name="T21" fmla="*/ 97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5" h="184">
                    <a:moveTo>
                      <a:pt x="203" y="97"/>
                    </a:moveTo>
                    <a:cubicBezTo>
                      <a:pt x="157" y="68"/>
                      <a:pt x="58" y="7"/>
                      <a:pt x="58" y="7"/>
                    </a:cubicBezTo>
                    <a:cubicBezTo>
                      <a:pt x="50" y="2"/>
                      <a:pt x="42" y="0"/>
                      <a:pt x="34" y="2"/>
                    </a:cubicBezTo>
                    <a:cubicBezTo>
                      <a:pt x="24" y="3"/>
                      <a:pt x="16" y="9"/>
                      <a:pt x="10" y="17"/>
                    </a:cubicBezTo>
                    <a:cubicBezTo>
                      <a:pt x="0" y="33"/>
                      <a:pt x="5" y="55"/>
                      <a:pt x="21" y="65"/>
                    </a:cubicBezTo>
                    <a:cubicBezTo>
                      <a:pt x="201" y="177"/>
                      <a:pt x="201" y="177"/>
                      <a:pt x="201" y="177"/>
                    </a:cubicBezTo>
                    <a:cubicBezTo>
                      <a:pt x="209" y="182"/>
                      <a:pt x="220" y="184"/>
                      <a:pt x="229" y="180"/>
                    </a:cubicBezTo>
                    <a:cubicBezTo>
                      <a:pt x="239" y="177"/>
                      <a:pt x="247" y="170"/>
                      <a:pt x="251" y="161"/>
                    </a:cubicBezTo>
                    <a:cubicBezTo>
                      <a:pt x="295" y="56"/>
                      <a:pt x="295" y="56"/>
                      <a:pt x="295" y="56"/>
                    </a:cubicBezTo>
                    <a:cubicBezTo>
                      <a:pt x="233" y="24"/>
                      <a:pt x="233" y="24"/>
                      <a:pt x="233" y="24"/>
                    </a:cubicBezTo>
                    <a:cubicBezTo>
                      <a:pt x="223" y="49"/>
                      <a:pt x="212" y="77"/>
                      <a:pt x="203" y="97"/>
                    </a:cubicBezTo>
                    <a:close/>
                  </a:path>
                </a:pathLst>
              </a:custGeom>
              <a:solidFill>
                <a:srgbClr val="2BAA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a:solidFill>
                    <a:srgbClr val="FFFFFF"/>
                  </a:solidFill>
                </a:endParaRPr>
              </a:p>
            </p:txBody>
          </p:sp>
        </p:grpSp>
        <p:sp>
          <p:nvSpPr>
            <p:cNvPr id="299" name="Oval 144"/>
            <p:cNvSpPr>
              <a:spLocks noChangeArrowheads="1"/>
            </p:cNvSpPr>
            <p:nvPr/>
          </p:nvSpPr>
          <p:spPr bwMode="auto">
            <a:xfrm>
              <a:off x="1197762" y="1826724"/>
              <a:ext cx="196299" cy="196299"/>
            </a:xfrm>
            <a:prstGeom prst="ellipse">
              <a:avLst/>
            </a:prstGeom>
            <a:solidFill>
              <a:srgbClr val="DCE5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a:solidFill>
                  <a:srgbClr val="FFFFFF"/>
                </a:solidFill>
              </a:endParaRPr>
            </a:p>
          </p:txBody>
        </p:sp>
        <p:sp>
          <p:nvSpPr>
            <p:cNvPr id="300" name="Freeform 147"/>
            <p:cNvSpPr>
              <a:spLocks/>
            </p:cNvSpPr>
            <p:nvPr/>
          </p:nvSpPr>
          <p:spPr bwMode="auto">
            <a:xfrm>
              <a:off x="1165790" y="2400144"/>
              <a:ext cx="139591" cy="543095"/>
            </a:xfrm>
            <a:custGeom>
              <a:avLst/>
              <a:gdLst>
                <a:gd name="T0" fmla="*/ 64 w 64"/>
                <a:gd name="T1" fmla="*/ 0 h 249"/>
                <a:gd name="T2" fmla="*/ 51 w 64"/>
                <a:gd name="T3" fmla="*/ 249 h 249"/>
                <a:gd name="T4" fmla="*/ 0 w 64"/>
                <a:gd name="T5" fmla="*/ 249 h 249"/>
                <a:gd name="T6" fmla="*/ 0 w 64"/>
                <a:gd name="T7" fmla="*/ 0 h 249"/>
                <a:gd name="T8" fmla="*/ 64 w 64"/>
                <a:gd name="T9" fmla="*/ 0 h 249"/>
              </a:gdLst>
              <a:ahLst/>
              <a:cxnLst>
                <a:cxn ang="0">
                  <a:pos x="T0" y="T1"/>
                </a:cxn>
                <a:cxn ang="0">
                  <a:pos x="T2" y="T3"/>
                </a:cxn>
                <a:cxn ang="0">
                  <a:pos x="T4" y="T5"/>
                </a:cxn>
                <a:cxn ang="0">
                  <a:pos x="T6" y="T7"/>
                </a:cxn>
                <a:cxn ang="0">
                  <a:pos x="T8" y="T9"/>
                </a:cxn>
              </a:cxnLst>
              <a:rect l="0" t="0" r="r" b="b"/>
              <a:pathLst>
                <a:path w="64" h="249">
                  <a:moveTo>
                    <a:pt x="64" y="0"/>
                  </a:moveTo>
                  <a:lnTo>
                    <a:pt x="51" y="249"/>
                  </a:lnTo>
                  <a:lnTo>
                    <a:pt x="0" y="249"/>
                  </a:lnTo>
                  <a:lnTo>
                    <a:pt x="0" y="0"/>
                  </a:lnTo>
                  <a:lnTo>
                    <a:pt x="6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a:solidFill>
                  <a:srgbClr val="FFFFFF"/>
                </a:solidFill>
              </a:endParaRPr>
            </a:p>
          </p:txBody>
        </p:sp>
        <p:grpSp>
          <p:nvGrpSpPr>
            <p:cNvPr id="303" name="Group 302"/>
            <p:cNvGrpSpPr/>
            <p:nvPr/>
          </p:nvGrpSpPr>
          <p:grpSpPr>
            <a:xfrm>
              <a:off x="958943" y="2054647"/>
              <a:ext cx="244284" cy="287906"/>
              <a:chOff x="978218" y="2040263"/>
              <a:chExt cx="244284" cy="287906"/>
            </a:xfrm>
          </p:grpSpPr>
          <p:sp>
            <p:nvSpPr>
              <p:cNvPr id="315" name="Freeform 150"/>
              <p:cNvSpPr>
                <a:spLocks/>
              </p:cNvSpPr>
              <p:nvPr/>
            </p:nvSpPr>
            <p:spPr bwMode="auto">
              <a:xfrm>
                <a:off x="978218" y="2040263"/>
                <a:ext cx="244284" cy="250827"/>
              </a:xfrm>
              <a:custGeom>
                <a:avLst/>
                <a:gdLst>
                  <a:gd name="T0" fmla="*/ 97 w 257"/>
                  <a:gd name="T1" fmla="*/ 165 h 262"/>
                  <a:gd name="T2" fmla="*/ 238 w 257"/>
                  <a:gd name="T3" fmla="*/ 67 h 262"/>
                  <a:gd name="T4" fmla="*/ 247 w 257"/>
                  <a:gd name="T5" fmla="*/ 19 h 262"/>
                  <a:gd name="T6" fmla="*/ 199 w 257"/>
                  <a:gd name="T7" fmla="*/ 10 h 262"/>
                  <a:gd name="T8" fmla="*/ 15 w 257"/>
                  <a:gd name="T9" fmla="*/ 138 h 262"/>
                  <a:gd name="T10" fmla="*/ 0 w 257"/>
                  <a:gd name="T11" fmla="*/ 167 h 262"/>
                  <a:gd name="T12" fmla="*/ 16 w 257"/>
                  <a:gd name="T13" fmla="*/ 195 h 262"/>
                  <a:gd name="T14" fmla="*/ 124 w 257"/>
                  <a:gd name="T15" fmla="*/ 262 h 262"/>
                  <a:gd name="T16" fmla="*/ 167 w 257"/>
                  <a:gd name="T17" fmla="*/ 208 h 262"/>
                  <a:gd name="T18" fmla="*/ 97 w 257"/>
                  <a:gd name="T19" fmla="*/ 165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262">
                    <a:moveTo>
                      <a:pt x="97" y="165"/>
                    </a:moveTo>
                    <a:cubicBezTo>
                      <a:pt x="147" y="130"/>
                      <a:pt x="238" y="67"/>
                      <a:pt x="238" y="67"/>
                    </a:cubicBezTo>
                    <a:cubicBezTo>
                      <a:pt x="254" y="56"/>
                      <a:pt x="257" y="35"/>
                      <a:pt x="247" y="19"/>
                    </a:cubicBezTo>
                    <a:cubicBezTo>
                      <a:pt x="236" y="4"/>
                      <a:pt x="215" y="0"/>
                      <a:pt x="199" y="10"/>
                    </a:cubicBezTo>
                    <a:cubicBezTo>
                      <a:pt x="15" y="138"/>
                      <a:pt x="15" y="138"/>
                      <a:pt x="15" y="138"/>
                    </a:cubicBezTo>
                    <a:cubicBezTo>
                      <a:pt x="5" y="145"/>
                      <a:pt x="0" y="156"/>
                      <a:pt x="0" y="167"/>
                    </a:cubicBezTo>
                    <a:cubicBezTo>
                      <a:pt x="0" y="179"/>
                      <a:pt x="6" y="189"/>
                      <a:pt x="16" y="195"/>
                    </a:cubicBezTo>
                    <a:cubicBezTo>
                      <a:pt x="124" y="262"/>
                      <a:pt x="124" y="262"/>
                      <a:pt x="124" y="262"/>
                    </a:cubicBezTo>
                    <a:cubicBezTo>
                      <a:pt x="167" y="208"/>
                      <a:pt x="167" y="208"/>
                      <a:pt x="167" y="208"/>
                    </a:cubicBezTo>
                    <a:cubicBezTo>
                      <a:pt x="146" y="194"/>
                      <a:pt x="119" y="178"/>
                      <a:pt x="97" y="165"/>
                    </a:cubicBezTo>
                    <a:close/>
                  </a:path>
                </a:pathLst>
              </a:custGeom>
              <a:solidFill>
                <a:srgbClr val="2BAA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a:solidFill>
                    <a:srgbClr val="FFFFFF"/>
                  </a:solidFill>
                </a:endParaRPr>
              </a:p>
            </p:txBody>
          </p:sp>
          <p:sp>
            <p:nvSpPr>
              <p:cNvPr id="316" name="Freeform 151"/>
              <p:cNvSpPr>
                <a:spLocks/>
              </p:cNvSpPr>
              <p:nvPr/>
            </p:nvSpPr>
            <p:spPr bwMode="auto">
              <a:xfrm>
                <a:off x="1095995" y="2238743"/>
                <a:ext cx="100331" cy="89426"/>
              </a:xfrm>
              <a:custGeom>
                <a:avLst/>
                <a:gdLst>
                  <a:gd name="T0" fmla="*/ 95 w 105"/>
                  <a:gd name="T1" fmla="*/ 72 h 93"/>
                  <a:gd name="T2" fmla="*/ 84 w 105"/>
                  <a:gd name="T3" fmla="*/ 25 h 93"/>
                  <a:gd name="T4" fmla="*/ 43 w 105"/>
                  <a:gd name="T5" fmla="*/ 0 h 93"/>
                  <a:gd name="T6" fmla="*/ 0 w 105"/>
                  <a:gd name="T7" fmla="*/ 54 h 93"/>
                  <a:gd name="T8" fmla="*/ 48 w 105"/>
                  <a:gd name="T9" fmla="*/ 83 h 93"/>
                  <a:gd name="T10" fmla="*/ 95 w 105"/>
                  <a:gd name="T11" fmla="*/ 72 h 93"/>
                </a:gdLst>
                <a:ahLst/>
                <a:cxnLst>
                  <a:cxn ang="0">
                    <a:pos x="T0" y="T1"/>
                  </a:cxn>
                  <a:cxn ang="0">
                    <a:pos x="T2" y="T3"/>
                  </a:cxn>
                  <a:cxn ang="0">
                    <a:pos x="T4" y="T5"/>
                  </a:cxn>
                  <a:cxn ang="0">
                    <a:pos x="T6" y="T7"/>
                  </a:cxn>
                  <a:cxn ang="0">
                    <a:pos x="T8" y="T9"/>
                  </a:cxn>
                  <a:cxn ang="0">
                    <a:pos x="T10" y="T11"/>
                  </a:cxn>
                </a:cxnLst>
                <a:rect l="0" t="0" r="r" b="b"/>
                <a:pathLst>
                  <a:path w="105" h="93">
                    <a:moveTo>
                      <a:pt x="95" y="72"/>
                    </a:moveTo>
                    <a:cubicBezTo>
                      <a:pt x="105" y="56"/>
                      <a:pt x="100" y="35"/>
                      <a:pt x="84" y="25"/>
                    </a:cubicBezTo>
                    <a:cubicBezTo>
                      <a:pt x="84" y="25"/>
                      <a:pt x="67" y="14"/>
                      <a:pt x="43" y="0"/>
                    </a:cubicBezTo>
                    <a:cubicBezTo>
                      <a:pt x="0" y="54"/>
                      <a:pt x="0" y="54"/>
                      <a:pt x="0" y="54"/>
                    </a:cubicBezTo>
                    <a:cubicBezTo>
                      <a:pt x="48" y="83"/>
                      <a:pt x="48" y="83"/>
                      <a:pt x="48" y="83"/>
                    </a:cubicBezTo>
                    <a:cubicBezTo>
                      <a:pt x="64" y="93"/>
                      <a:pt x="85" y="88"/>
                      <a:pt x="95" y="72"/>
                    </a:cubicBezTo>
                    <a:close/>
                  </a:path>
                </a:pathLst>
              </a:custGeom>
              <a:solidFill>
                <a:srgbClr val="DCE5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a:solidFill>
                    <a:srgbClr val="FFFFFF"/>
                  </a:solidFill>
                </a:endParaRPr>
              </a:p>
            </p:txBody>
          </p:sp>
        </p:grpSp>
        <p:sp>
          <p:nvSpPr>
            <p:cNvPr id="306" name="Freeform 152"/>
            <p:cNvSpPr>
              <a:spLocks/>
            </p:cNvSpPr>
            <p:nvPr/>
          </p:nvSpPr>
          <p:spPr bwMode="auto">
            <a:xfrm>
              <a:off x="1189038" y="1820181"/>
              <a:ext cx="209386" cy="174488"/>
            </a:xfrm>
            <a:custGeom>
              <a:avLst/>
              <a:gdLst>
                <a:gd name="T0" fmla="*/ 105 w 220"/>
                <a:gd name="T1" fmla="*/ 0 h 182"/>
                <a:gd name="T2" fmla="*/ 110 w 220"/>
                <a:gd name="T3" fmla="*/ 5 h 182"/>
                <a:gd name="T4" fmla="*/ 116 w 220"/>
                <a:gd name="T5" fmla="*/ 0 h 182"/>
                <a:gd name="T6" fmla="*/ 220 w 220"/>
                <a:gd name="T7" fmla="*/ 104 h 182"/>
                <a:gd name="T8" fmla="*/ 192 w 220"/>
                <a:gd name="T9" fmla="*/ 182 h 182"/>
                <a:gd name="T10" fmla="*/ 192 w 220"/>
                <a:gd name="T11" fmla="*/ 73 h 182"/>
                <a:gd name="T12" fmla="*/ 190 w 220"/>
                <a:gd name="T13" fmla="*/ 73 h 182"/>
                <a:gd name="T14" fmla="*/ 31 w 220"/>
                <a:gd name="T15" fmla="*/ 73 h 182"/>
                <a:gd name="T16" fmla="*/ 29 w 220"/>
                <a:gd name="T17" fmla="*/ 73 h 182"/>
                <a:gd name="T18" fmla="*/ 29 w 220"/>
                <a:gd name="T19" fmla="*/ 182 h 182"/>
                <a:gd name="T20" fmla="*/ 0 w 220"/>
                <a:gd name="T21" fmla="*/ 104 h 182"/>
                <a:gd name="T22" fmla="*/ 105 w 220"/>
                <a:gd name="T23" fmla="*/ 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0" h="182">
                  <a:moveTo>
                    <a:pt x="105" y="0"/>
                  </a:moveTo>
                  <a:cubicBezTo>
                    <a:pt x="110" y="5"/>
                    <a:pt x="110" y="5"/>
                    <a:pt x="110" y="5"/>
                  </a:cubicBezTo>
                  <a:cubicBezTo>
                    <a:pt x="116" y="0"/>
                    <a:pt x="116" y="0"/>
                    <a:pt x="116" y="0"/>
                  </a:cubicBezTo>
                  <a:cubicBezTo>
                    <a:pt x="179" y="0"/>
                    <a:pt x="220" y="49"/>
                    <a:pt x="220" y="104"/>
                  </a:cubicBezTo>
                  <a:cubicBezTo>
                    <a:pt x="220" y="159"/>
                    <a:pt x="192" y="182"/>
                    <a:pt x="192" y="182"/>
                  </a:cubicBezTo>
                  <a:cubicBezTo>
                    <a:pt x="192" y="73"/>
                    <a:pt x="192" y="73"/>
                    <a:pt x="192" y="73"/>
                  </a:cubicBezTo>
                  <a:cubicBezTo>
                    <a:pt x="190" y="73"/>
                    <a:pt x="190" y="73"/>
                    <a:pt x="190" y="73"/>
                  </a:cubicBezTo>
                  <a:cubicBezTo>
                    <a:pt x="31" y="73"/>
                    <a:pt x="31" y="73"/>
                    <a:pt x="31" y="73"/>
                  </a:cubicBezTo>
                  <a:cubicBezTo>
                    <a:pt x="29" y="73"/>
                    <a:pt x="29" y="73"/>
                    <a:pt x="29" y="73"/>
                  </a:cubicBezTo>
                  <a:cubicBezTo>
                    <a:pt x="29" y="182"/>
                    <a:pt x="29" y="182"/>
                    <a:pt x="29" y="182"/>
                  </a:cubicBezTo>
                  <a:cubicBezTo>
                    <a:pt x="29" y="182"/>
                    <a:pt x="0" y="159"/>
                    <a:pt x="0" y="104"/>
                  </a:cubicBezTo>
                  <a:cubicBezTo>
                    <a:pt x="0" y="49"/>
                    <a:pt x="42" y="0"/>
                    <a:pt x="105"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a:solidFill>
                  <a:srgbClr val="FFFFFF"/>
                </a:solidFill>
              </a:endParaRPr>
            </a:p>
          </p:txBody>
        </p:sp>
        <p:sp>
          <p:nvSpPr>
            <p:cNvPr id="308" name="Freeform 153"/>
            <p:cNvSpPr>
              <a:spLocks/>
            </p:cNvSpPr>
            <p:nvPr/>
          </p:nvSpPr>
          <p:spPr bwMode="auto">
            <a:xfrm>
              <a:off x="1263940" y="2402326"/>
              <a:ext cx="146135" cy="17449"/>
            </a:xfrm>
            <a:custGeom>
              <a:avLst/>
              <a:gdLst>
                <a:gd name="T0" fmla="*/ 124 w 152"/>
                <a:gd name="T1" fmla="*/ 0 h 19"/>
                <a:gd name="T2" fmla="*/ 0 w 152"/>
                <a:gd name="T3" fmla="*/ 19 h 19"/>
                <a:gd name="T4" fmla="*/ 152 w 152"/>
                <a:gd name="T5" fmla="*/ 5 h 19"/>
                <a:gd name="T6" fmla="*/ 124 w 152"/>
                <a:gd name="T7" fmla="*/ 0 h 19"/>
              </a:gdLst>
              <a:ahLst/>
              <a:cxnLst>
                <a:cxn ang="0">
                  <a:pos x="T0" y="T1"/>
                </a:cxn>
                <a:cxn ang="0">
                  <a:pos x="T2" y="T3"/>
                </a:cxn>
                <a:cxn ang="0">
                  <a:pos x="T4" y="T5"/>
                </a:cxn>
                <a:cxn ang="0">
                  <a:pos x="T6" y="T7"/>
                </a:cxn>
              </a:cxnLst>
              <a:rect l="0" t="0" r="r" b="b"/>
              <a:pathLst>
                <a:path w="152" h="19">
                  <a:moveTo>
                    <a:pt x="124" y="0"/>
                  </a:moveTo>
                  <a:cubicBezTo>
                    <a:pt x="78" y="0"/>
                    <a:pt x="0" y="19"/>
                    <a:pt x="0" y="19"/>
                  </a:cubicBezTo>
                  <a:cubicBezTo>
                    <a:pt x="152" y="5"/>
                    <a:pt x="152" y="5"/>
                    <a:pt x="152" y="5"/>
                  </a:cubicBezTo>
                  <a:cubicBezTo>
                    <a:pt x="147" y="1"/>
                    <a:pt x="137" y="0"/>
                    <a:pt x="124" y="0"/>
                  </a:cubicBezTo>
                </a:path>
              </a:pathLst>
            </a:custGeom>
            <a:solidFill>
              <a:srgbClr val="0771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a:solidFill>
                  <a:srgbClr val="FFFFFF"/>
                </a:solidFill>
              </a:endParaRPr>
            </a:p>
          </p:txBody>
        </p:sp>
        <p:grpSp>
          <p:nvGrpSpPr>
            <p:cNvPr id="309" name="Group 308"/>
            <p:cNvGrpSpPr/>
            <p:nvPr/>
          </p:nvGrpSpPr>
          <p:grpSpPr>
            <a:xfrm>
              <a:off x="1261759" y="2339640"/>
              <a:ext cx="1054019" cy="607961"/>
              <a:chOff x="511109" y="5814543"/>
              <a:chExt cx="1041729" cy="600871"/>
            </a:xfrm>
          </p:grpSpPr>
          <p:sp>
            <p:nvSpPr>
              <p:cNvPr id="311" name="Rectangle 154"/>
              <p:cNvSpPr>
                <a:spLocks noChangeArrowheads="1"/>
              </p:cNvSpPr>
              <p:nvPr/>
            </p:nvSpPr>
            <p:spPr bwMode="auto">
              <a:xfrm>
                <a:off x="635204" y="5814543"/>
                <a:ext cx="808238" cy="5518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solidFill>
                    <a:srgbClr val="FFFFFF"/>
                  </a:solidFill>
                </a:endParaRPr>
              </a:p>
            </p:txBody>
          </p:sp>
          <p:sp>
            <p:nvSpPr>
              <p:cNvPr id="313" name="Rectangle 156"/>
              <p:cNvSpPr>
                <a:spLocks noChangeArrowheads="1"/>
              </p:cNvSpPr>
              <p:nvPr/>
            </p:nvSpPr>
            <p:spPr bwMode="auto">
              <a:xfrm>
                <a:off x="662962" y="5858628"/>
                <a:ext cx="751090" cy="481677"/>
              </a:xfrm>
              <a:prstGeom prst="rect">
                <a:avLst/>
              </a:prstGeom>
              <a:solidFill>
                <a:srgbClr val="25B9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solidFill>
                    <a:srgbClr val="FFFFFF"/>
                  </a:solidFill>
                </a:endParaRPr>
              </a:p>
            </p:txBody>
          </p:sp>
          <p:sp>
            <p:nvSpPr>
              <p:cNvPr id="314" name="Freeform 158"/>
              <p:cNvSpPr>
                <a:spLocks/>
              </p:cNvSpPr>
              <p:nvPr/>
            </p:nvSpPr>
            <p:spPr bwMode="auto">
              <a:xfrm>
                <a:off x="511109" y="6374593"/>
                <a:ext cx="1041729" cy="40821"/>
              </a:xfrm>
              <a:custGeom>
                <a:avLst/>
                <a:gdLst>
                  <a:gd name="T0" fmla="*/ 0 w 1454"/>
                  <a:gd name="T1" fmla="*/ 0 h 57"/>
                  <a:gd name="T2" fmla="*/ 0 w 1454"/>
                  <a:gd name="T3" fmla="*/ 4 h 57"/>
                  <a:gd name="T4" fmla="*/ 53 w 1454"/>
                  <a:gd name="T5" fmla="*/ 57 h 57"/>
                  <a:gd name="T6" fmla="*/ 1400 w 1454"/>
                  <a:gd name="T7" fmla="*/ 57 h 57"/>
                  <a:gd name="T8" fmla="*/ 1454 w 1454"/>
                  <a:gd name="T9" fmla="*/ 4 h 57"/>
                  <a:gd name="T10" fmla="*/ 1454 w 1454"/>
                  <a:gd name="T11" fmla="*/ 0 h 57"/>
                  <a:gd name="T12" fmla="*/ 0 w 1454"/>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1454" h="57">
                    <a:moveTo>
                      <a:pt x="0" y="0"/>
                    </a:moveTo>
                    <a:cubicBezTo>
                      <a:pt x="0" y="4"/>
                      <a:pt x="0" y="4"/>
                      <a:pt x="0" y="4"/>
                    </a:cubicBezTo>
                    <a:cubicBezTo>
                      <a:pt x="0" y="33"/>
                      <a:pt x="24" y="57"/>
                      <a:pt x="53" y="57"/>
                    </a:cubicBezTo>
                    <a:cubicBezTo>
                      <a:pt x="1400" y="57"/>
                      <a:pt x="1400" y="57"/>
                      <a:pt x="1400" y="57"/>
                    </a:cubicBezTo>
                    <a:cubicBezTo>
                      <a:pt x="1430" y="57"/>
                      <a:pt x="1454" y="33"/>
                      <a:pt x="1454" y="4"/>
                    </a:cubicBezTo>
                    <a:cubicBezTo>
                      <a:pt x="1454" y="0"/>
                      <a:pt x="1454" y="0"/>
                      <a:pt x="1454" y="0"/>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a:solidFill>
                    <a:srgbClr val="FFFFFF"/>
                  </a:solidFill>
                </a:endParaRPr>
              </a:p>
            </p:txBody>
          </p:sp>
        </p:grpSp>
        <p:pic>
          <p:nvPicPr>
            <p:cNvPr id="310" name="Picture 309"/>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1197762" y="2148717"/>
              <a:ext cx="207282" cy="115834"/>
            </a:xfrm>
            <a:prstGeom prst="rect">
              <a:avLst/>
            </a:prstGeom>
          </p:spPr>
        </p:pic>
      </p:grpSp>
      <p:grpSp>
        <p:nvGrpSpPr>
          <p:cNvPr id="321" name="Group 320"/>
          <p:cNvGrpSpPr/>
          <p:nvPr/>
        </p:nvGrpSpPr>
        <p:grpSpPr>
          <a:xfrm>
            <a:off x="1622548" y="4778516"/>
            <a:ext cx="1307069" cy="1108772"/>
            <a:chOff x="1680905" y="4869171"/>
            <a:chExt cx="1333278" cy="1131005"/>
          </a:xfrm>
        </p:grpSpPr>
        <p:grpSp>
          <p:nvGrpSpPr>
            <p:cNvPr id="322" name="Group 321"/>
            <p:cNvGrpSpPr/>
            <p:nvPr/>
          </p:nvGrpSpPr>
          <p:grpSpPr>
            <a:xfrm>
              <a:off x="2312865" y="4869171"/>
              <a:ext cx="701318" cy="1129810"/>
              <a:chOff x="1444680" y="4869171"/>
              <a:chExt cx="701318" cy="1129810"/>
            </a:xfrm>
          </p:grpSpPr>
          <p:sp>
            <p:nvSpPr>
              <p:cNvPr id="327" name="Freeform 326"/>
              <p:cNvSpPr>
                <a:spLocks/>
              </p:cNvSpPr>
              <p:nvPr/>
            </p:nvSpPr>
            <p:spPr bwMode="auto">
              <a:xfrm>
                <a:off x="1834673" y="5091785"/>
                <a:ext cx="282871" cy="177422"/>
              </a:xfrm>
              <a:custGeom>
                <a:avLst/>
                <a:gdLst>
                  <a:gd name="T0" fmla="*/ 203 w 295"/>
                  <a:gd name="T1" fmla="*/ 97 h 184"/>
                  <a:gd name="T2" fmla="*/ 58 w 295"/>
                  <a:gd name="T3" fmla="*/ 7 h 184"/>
                  <a:gd name="T4" fmla="*/ 34 w 295"/>
                  <a:gd name="T5" fmla="*/ 2 h 184"/>
                  <a:gd name="T6" fmla="*/ 10 w 295"/>
                  <a:gd name="T7" fmla="*/ 17 h 184"/>
                  <a:gd name="T8" fmla="*/ 21 w 295"/>
                  <a:gd name="T9" fmla="*/ 65 h 184"/>
                  <a:gd name="T10" fmla="*/ 201 w 295"/>
                  <a:gd name="T11" fmla="*/ 177 h 184"/>
                  <a:gd name="T12" fmla="*/ 229 w 295"/>
                  <a:gd name="T13" fmla="*/ 180 h 184"/>
                  <a:gd name="T14" fmla="*/ 251 w 295"/>
                  <a:gd name="T15" fmla="*/ 161 h 184"/>
                  <a:gd name="T16" fmla="*/ 295 w 295"/>
                  <a:gd name="T17" fmla="*/ 56 h 184"/>
                  <a:gd name="T18" fmla="*/ 233 w 295"/>
                  <a:gd name="T19" fmla="*/ 24 h 184"/>
                  <a:gd name="T20" fmla="*/ 203 w 295"/>
                  <a:gd name="T21" fmla="*/ 97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5" h="184">
                    <a:moveTo>
                      <a:pt x="203" y="97"/>
                    </a:moveTo>
                    <a:cubicBezTo>
                      <a:pt x="157" y="68"/>
                      <a:pt x="58" y="7"/>
                      <a:pt x="58" y="7"/>
                    </a:cubicBezTo>
                    <a:cubicBezTo>
                      <a:pt x="50" y="2"/>
                      <a:pt x="42" y="0"/>
                      <a:pt x="34" y="2"/>
                    </a:cubicBezTo>
                    <a:cubicBezTo>
                      <a:pt x="24" y="3"/>
                      <a:pt x="16" y="9"/>
                      <a:pt x="10" y="17"/>
                    </a:cubicBezTo>
                    <a:cubicBezTo>
                      <a:pt x="0" y="33"/>
                      <a:pt x="5" y="55"/>
                      <a:pt x="21" y="65"/>
                    </a:cubicBezTo>
                    <a:cubicBezTo>
                      <a:pt x="201" y="177"/>
                      <a:pt x="201" y="177"/>
                      <a:pt x="201" y="177"/>
                    </a:cubicBezTo>
                    <a:cubicBezTo>
                      <a:pt x="209" y="182"/>
                      <a:pt x="220" y="184"/>
                      <a:pt x="229" y="180"/>
                    </a:cubicBezTo>
                    <a:cubicBezTo>
                      <a:pt x="239" y="177"/>
                      <a:pt x="247" y="170"/>
                      <a:pt x="251" y="161"/>
                    </a:cubicBezTo>
                    <a:cubicBezTo>
                      <a:pt x="295" y="56"/>
                      <a:pt x="295" y="56"/>
                      <a:pt x="295" y="56"/>
                    </a:cubicBezTo>
                    <a:cubicBezTo>
                      <a:pt x="233" y="24"/>
                      <a:pt x="233" y="24"/>
                      <a:pt x="233" y="24"/>
                    </a:cubicBezTo>
                    <a:cubicBezTo>
                      <a:pt x="223" y="49"/>
                      <a:pt x="212" y="77"/>
                      <a:pt x="203" y="97"/>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765">
                  <a:solidFill>
                    <a:srgbClr val="FFFFFF"/>
                  </a:solidFill>
                </a:endParaRPr>
              </a:p>
            </p:txBody>
          </p:sp>
          <p:sp>
            <p:nvSpPr>
              <p:cNvPr id="328" name="Freeform 327"/>
              <p:cNvSpPr>
                <a:spLocks/>
              </p:cNvSpPr>
              <p:nvPr/>
            </p:nvSpPr>
            <p:spPr bwMode="auto">
              <a:xfrm>
                <a:off x="2057287" y="5044919"/>
                <a:ext cx="88711" cy="100427"/>
              </a:xfrm>
              <a:custGeom>
                <a:avLst/>
                <a:gdLst>
                  <a:gd name="T0" fmla="*/ 67 w 93"/>
                  <a:gd name="T1" fmla="*/ 3 h 105"/>
                  <a:gd name="T2" fmla="*/ 48 w 93"/>
                  <a:gd name="T3" fmla="*/ 1 h 105"/>
                  <a:gd name="T4" fmla="*/ 22 w 93"/>
                  <a:gd name="T5" fmla="*/ 21 h 105"/>
                  <a:gd name="T6" fmla="*/ 0 w 93"/>
                  <a:gd name="T7" fmla="*/ 73 h 105"/>
                  <a:gd name="T8" fmla="*/ 62 w 93"/>
                  <a:gd name="T9" fmla="*/ 105 h 105"/>
                  <a:gd name="T10" fmla="*/ 85 w 93"/>
                  <a:gd name="T11" fmla="*/ 48 h 105"/>
                  <a:gd name="T12" fmla="*/ 67 w 93"/>
                  <a:gd name="T13" fmla="*/ 3 h 105"/>
                </a:gdLst>
                <a:ahLst/>
                <a:cxnLst>
                  <a:cxn ang="0">
                    <a:pos x="T0" y="T1"/>
                  </a:cxn>
                  <a:cxn ang="0">
                    <a:pos x="T2" y="T3"/>
                  </a:cxn>
                  <a:cxn ang="0">
                    <a:pos x="T4" y="T5"/>
                  </a:cxn>
                  <a:cxn ang="0">
                    <a:pos x="T6" y="T7"/>
                  </a:cxn>
                  <a:cxn ang="0">
                    <a:pos x="T8" y="T9"/>
                  </a:cxn>
                  <a:cxn ang="0">
                    <a:pos x="T10" y="T11"/>
                  </a:cxn>
                  <a:cxn ang="0">
                    <a:pos x="T12" y="T13"/>
                  </a:cxn>
                </a:cxnLst>
                <a:rect l="0" t="0" r="r" b="b"/>
                <a:pathLst>
                  <a:path w="93" h="105">
                    <a:moveTo>
                      <a:pt x="67" y="3"/>
                    </a:moveTo>
                    <a:cubicBezTo>
                      <a:pt x="61" y="0"/>
                      <a:pt x="54" y="0"/>
                      <a:pt x="48" y="1"/>
                    </a:cubicBezTo>
                    <a:cubicBezTo>
                      <a:pt x="37" y="3"/>
                      <a:pt x="27" y="10"/>
                      <a:pt x="22" y="21"/>
                    </a:cubicBezTo>
                    <a:cubicBezTo>
                      <a:pt x="22" y="21"/>
                      <a:pt x="12" y="45"/>
                      <a:pt x="0" y="73"/>
                    </a:cubicBezTo>
                    <a:cubicBezTo>
                      <a:pt x="62" y="105"/>
                      <a:pt x="62" y="105"/>
                      <a:pt x="62" y="105"/>
                    </a:cubicBezTo>
                    <a:cubicBezTo>
                      <a:pt x="85" y="48"/>
                      <a:pt x="85" y="48"/>
                      <a:pt x="85" y="48"/>
                    </a:cubicBezTo>
                    <a:cubicBezTo>
                      <a:pt x="93" y="30"/>
                      <a:pt x="84" y="10"/>
                      <a:pt x="67" y="3"/>
                    </a:cubicBezTo>
                    <a:close/>
                  </a:path>
                </a:pathLst>
              </a:custGeom>
              <a:solidFill>
                <a:srgbClr val="DCE5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765">
                  <a:solidFill>
                    <a:srgbClr val="FFFFFF"/>
                  </a:solidFill>
                </a:endParaRPr>
              </a:p>
            </p:txBody>
          </p:sp>
          <p:sp>
            <p:nvSpPr>
              <p:cNvPr id="329" name="Oval 328"/>
              <p:cNvSpPr>
                <a:spLocks noChangeArrowheads="1"/>
              </p:cNvSpPr>
              <p:nvPr/>
            </p:nvSpPr>
            <p:spPr bwMode="auto">
              <a:xfrm>
                <a:off x="1672316" y="4875866"/>
                <a:ext cx="197507" cy="197507"/>
              </a:xfrm>
              <a:prstGeom prst="ellipse">
                <a:avLst/>
              </a:prstGeom>
              <a:solidFill>
                <a:srgbClr val="DCE5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765">
                  <a:solidFill>
                    <a:srgbClr val="FFFFFF"/>
                  </a:solidFill>
                </a:endParaRPr>
              </a:p>
            </p:txBody>
          </p:sp>
          <p:sp>
            <p:nvSpPr>
              <p:cNvPr id="330" name="Freeform 329"/>
              <p:cNvSpPr>
                <a:spLocks/>
              </p:cNvSpPr>
              <p:nvPr/>
            </p:nvSpPr>
            <p:spPr bwMode="auto">
              <a:xfrm>
                <a:off x="1757679" y="5443282"/>
                <a:ext cx="170727" cy="555699"/>
              </a:xfrm>
              <a:custGeom>
                <a:avLst/>
                <a:gdLst>
                  <a:gd name="T0" fmla="*/ 177 w 177"/>
                  <a:gd name="T1" fmla="*/ 580 h 580"/>
                  <a:gd name="T2" fmla="*/ 62 w 177"/>
                  <a:gd name="T3" fmla="*/ 580 h 580"/>
                  <a:gd name="T4" fmla="*/ 0 w 177"/>
                  <a:gd name="T5" fmla="*/ 21 h 580"/>
                  <a:gd name="T6" fmla="*/ 143 w 177"/>
                  <a:gd name="T7" fmla="*/ 0 h 580"/>
                  <a:gd name="T8" fmla="*/ 177 w 177"/>
                  <a:gd name="T9" fmla="*/ 580 h 580"/>
                </a:gdLst>
                <a:ahLst/>
                <a:cxnLst>
                  <a:cxn ang="0">
                    <a:pos x="T0" y="T1"/>
                  </a:cxn>
                  <a:cxn ang="0">
                    <a:pos x="T2" y="T3"/>
                  </a:cxn>
                  <a:cxn ang="0">
                    <a:pos x="T4" y="T5"/>
                  </a:cxn>
                  <a:cxn ang="0">
                    <a:pos x="T6" y="T7"/>
                  </a:cxn>
                  <a:cxn ang="0">
                    <a:pos x="T8" y="T9"/>
                  </a:cxn>
                </a:cxnLst>
                <a:rect l="0" t="0" r="r" b="b"/>
                <a:pathLst>
                  <a:path w="177" h="580">
                    <a:moveTo>
                      <a:pt x="177" y="580"/>
                    </a:moveTo>
                    <a:cubicBezTo>
                      <a:pt x="62" y="580"/>
                      <a:pt x="62" y="580"/>
                      <a:pt x="62" y="580"/>
                    </a:cubicBezTo>
                    <a:cubicBezTo>
                      <a:pt x="62" y="339"/>
                      <a:pt x="0" y="22"/>
                      <a:pt x="0" y="21"/>
                    </a:cubicBezTo>
                    <a:cubicBezTo>
                      <a:pt x="143" y="0"/>
                      <a:pt x="143" y="0"/>
                      <a:pt x="143" y="0"/>
                    </a:cubicBezTo>
                    <a:cubicBezTo>
                      <a:pt x="144" y="8"/>
                      <a:pt x="177" y="328"/>
                      <a:pt x="177" y="58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765">
                  <a:solidFill>
                    <a:srgbClr val="FFFFFF"/>
                  </a:solidFill>
                </a:endParaRPr>
              </a:p>
            </p:txBody>
          </p:sp>
          <p:sp>
            <p:nvSpPr>
              <p:cNvPr id="331" name="Freeform 330"/>
              <p:cNvSpPr>
                <a:spLocks/>
              </p:cNvSpPr>
              <p:nvPr/>
            </p:nvSpPr>
            <p:spPr bwMode="auto">
              <a:xfrm>
                <a:off x="1635492" y="5453324"/>
                <a:ext cx="137251" cy="542308"/>
              </a:xfrm>
              <a:custGeom>
                <a:avLst/>
                <a:gdLst>
                  <a:gd name="T0" fmla="*/ 82 w 82"/>
                  <a:gd name="T1" fmla="*/ 0 h 324"/>
                  <a:gd name="T2" fmla="*/ 66 w 82"/>
                  <a:gd name="T3" fmla="*/ 324 h 324"/>
                  <a:gd name="T4" fmla="*/ 0 w 82"/>
                  <a:gd name="T5" fmla="*/ 324 h 324"/>
                  <a:gd name="T6" fmla="*/ 0 w 82"/>
                  <a:gd name="T7" fmla="*/ 0 h 324"/>
                  <a:gd name="T8" fmla="*/ 82 w 82"/>
                  <a:gd name="T9" fmla="*/ 0 h 324"/>
                </a:gdLst>
                <a:ahLst/>
                <a:cxnLst>
                  <a:cxn ang="0">
                    <a:pos x="T0" y="T1"/>
                  </a:cxn>
                  <a:cxn ang="0">
                    <a:pos x="T2" y="T3"/>
                  </a:cxn>
                  <a:cxn ang="0">
                    <a:pos x="T4" y="T5"/>
                  </a:cxn>
                  <a:cxn ang="0">
                    <a:pos x="T6" y="T7"/>
                  </a:cxn>
                  <a:cxn ang="0">
                    <a:pos x="T8" y="T9"/>
                  </a:cxn>
                </a:cxnLst>
                <a:rect l="0" t="0" r="r" b="b"/>
                <a:pathLst>
                  <a:path w="82" h="324">
                    <a:moveTo>
                      <a:pt x="82" y="0"/>
                    </a:moveTo>
                    <a:lnTo>
                      <a:pt x="66" y="324"/>
                    </a:lnTo>
                    <a:lnTo>
                      <a:pt x="0" y="324"/>
                    </a:lnTo>
                    <a:lnTo>
                      <a:pt x="0" y="0"/>
                    </a:lnTo>
                    <a:lnTo>
                      <a:pt x="8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765">
                  <a:solidFill>
                    <a:srgbClr val="FFFFFF"/>
                  </a:solidFill>
                </a:endParaRPr>
              </a:p>
            </p:txBody>
          </p:sp>
          <p:sp>
            <p:nvSpPr>
              <p:cNvPr id="332" name="Freeform 331"/>
              <p:cNvSpPr>
                <a:spLocks/>
              </p:cNvSpPr>
              <p:nvPr/>
            </p:nvSpPr>
            <p:spPr bwMode="auto">
              <a:xfrm>
                <a:off x="1635492" y="5453324"/>
                <a:ext cx="137251" cy="542308"/>
              </a:xfrm>
              <a:custGeom>
                <a:avLst/>
                <a:gdLst>
                  <a:gd name="T0" fmla="*/ 82 w 82"/>
                  <a:gd name="T1" fmla="*/ 0 h 324"/>
                  <a:gd name="T2" fmla="*/ 66 w 82"/>
                  <a:gd name="T3" fmla="*/ 324 h 324"/>
                  <a:gd name="T4" fmla="*/ 0 w 82"/>
                  <a:gd name="T5" fmla="*/ 324 h 324"/>
                  <a:gd name="T6" fmla="*/ 0 w 82"/>
                  <a:gd name="T7" fmla="*/ 0 h 324"/>
                  <a:gd name="T8" fmla="*/ 82 w 82"/>
                  <a:gd name="T9" fmla="*/ 0 h 324"/>
                </a:gdLst>
                <a:ahLst/>
                <a:cxnLst>
                  <a:cxn ang="0">
                    <a:pos x="T0" y="T1"/>
                  </a:cxn>
                  <a:cxn ang="0">
                    <a:pos x="T2" y="T3"/>
                  </a:cxn>
                  <a:cxn ang="0">
                    <a:pos x="T4" y="T5"/>
                  </a:cxn>
                  <a:cxn ang="0">
                    <a:pos x="T6" y="T7"/>
                  </a:cxn>
                  <a:cxn ang="0">
                    <a:pos x="T8" y="T9"/>
                  </a:cxn>
                </a:cxnLst>
                <a:rect l="0" t="0" r="r" b="b"/>
                <a:pathLst>
                  <a:path w="82" h="324">
                    <a:moveTo>
                      <a:pt x="82" y="0"/>
                    </a:moveTo>
                    <a:lnTo>
                      <a:pt x="66" y="324"/>
                    </a:lnTo>
                    <a:lnTo>
                      <a:pt x="0" y="324"/>
                    </a:lnTo>
                    <a:lnTo>
                      <a:pt x="0" y="0"/>
                    </a:lnTo>
                    <a:lnTo>
                      <a:pt x="8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765">
                  <a:solidFill>
                    <a:srgbClr val="FFFFFF"/>
                  </a:solidFill>
                </a:endParaRPr>
              </a:p>
            </p:txBody>
          </p:sp>
          <p:sp>
            <p:nvSpPr>
              <p:cNvPr id="333" name="Freeform 332"/>
              <p:cNvSpPr>
                <a:spLocks/>
              </p:cNvSpPr>
              <p:nvPr/>
            </p:nvSpPr>
            <p:spPr bwMode="auto">
              <a:xfrm>
                <a:off x="1704118" y="5088438"/>
                <a:ext cx="118839" cy="75321"/>
              </a:xfrm>
              <a:custGeom>
                <a:avLst/>
                <a:gdLst>
                  <a:gd name="T0" fmla="*/ 0 w 124"/>
                  <a:gd name="T1" fmla="*/ 0 h 79"/>
                  <a:gd name="T2" fmla="*/ 63 w 124"/>
                  <a:gd name="T3" fmla="*/ 26 h 79"/>
                  <a:gd name="T4" fmla="*/ 124 w 124"/>
                  <a:gd name="T5" fmla="*/ 2 h 79"/>
                  <a:gd name="T6" fmla="*/ 124 w 124"/>
                  <a:gd name="T7" fmla="*/ 26 h 79"/>
                  <a:gd name="T8" fmla="*/ 62 w 124"/>
                  <a:gd name="T9" fmla="*/ 79 h 79"/>
                  <a:gd name="T10" fmla="*/ 0 w 124"/>
                  <a:gd name="T11" fmla="*/ 31 h 79"/>
                  <a:gd name="T12" fmla="*/ 0 w 124"/>
                  <a:gd name="T13" fmla="*/ 0 h 79"/>
                </a:gdLst>
                <a:ahLst/>
                <a:cxnLst>
                  <a:cxn ang="0">
                    <a:pos x="T0" y="T1"/>
                  </a:cxn>
                  <a:cxn ang="0">
                    <a:pos x="T2" y="T3"/>
                  </a:cxn>
                  <a:cxn ang="0">
                    <a:pos x="T4" y="T5"/>
                  </a:cxn>
                  <a:cxn ang="0">
                    <a:pos x="T6" y="T7"/>
                  </a:cxn>
                  <a:cxn ang="0">
                    <a:pos x="T8" y="T9"/>
                  </a:cxn>
                  <a:cxn ang="0">
                    <a:pos x="T10" y="T11"/>
                  </a:cxn>
                  <a:cxn ang="0">
                    <a:pos x="T12" y="T13"/>
                  </a:cxn>
                </a:cxnLst>
                <a:rect l="0" t="0" r="r" b="b"/>
                <a:pathLst>
                  <a:path w="124" h="79">
                    <a:moveTo>
                      <a:pt x="0" y="0"/>
                    </a:moveTo>
                    <a:cubicBezTo>
                      <a:pt x="16" y="16"/>
                      <a:pt x="38" y="26"/>
                      <a:pt x="63" y="26"/>
                    </a:cubicBezTo>
                    <a:cubicBezTo>
                      <a:pt x="86" y="26"/>
                      <a:pt x="108" y="17"/>
                      <a:pt x="124" y="2"/>
                    </a:cubicBezTo>
                    <a:cubicBezTo>
                      <a:pt x="124" y="26"/>
                      <a:pt x="124" y="26"/>
                      <a:pt x="124" y="26"/>
                    </a:cubicBezTo>
                    <a:cubicBezTo>
                      <a:pt x="62" y="79"/>
                      <a:pt x="62" y="79"/>
                      <a:pt x="62" y="79"/>
                    </a:cubicBezTo>
                    <a:cubicBezTo>
                      <a:pt x="0" y="31"/>
                      <a:pt x="0" y="31"/>
                      <a:pt x="0" y="31"/>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765">
                  <a:solidFill>
                    <a:srgbClr val="FFFFFF"/>
                  </a:solidFill>
                </a:endParaRPr>
              </a:p>
            </p:txBody>
          </p:sp>
          <p:sp>
            <p:nvSpPr>
              <p:cNvPr id="334" name="Freeform 333"/>
              <p:cNvSpPr>
                <a:spLocks/>
              </p:cNvSpPr>
              <p:nvPr/>
            </p:nvSpPr>
            <p:spPr bwMode="auto">
              <a:xfrm>
                <a:off x="1628797" y="5086764"/>
                <a:ext cx="272828" cy="423469"/>
              </a:xfrm>
              <a:custGeom>
                <a:avLst/>
                <a:gdLst>
                  <a:gd name="T0" fmla="*/ 79 w 285"/>
                  <a:gd name="T1" fmla="*/ 0 h 443"/>
                  <a:gd name="T2" fmla="*/ 22 w 285"/>
                  <a:gd name="T3" fmla="*/ 10 h 443"/>
                  <a:gd name="T4" fmla="*/ 9 w 285"/>
                  <a:gd name="T5" fmla="*/ 31 h 443"/>
                  <a:gd name="T6" fmla="*/ 0 w 285"/>
                  <a:gd name="T7" fmla="*/ 443 h 443"/>
                  <a:gd name="T8" fmla="*/ 285 w 285"/>
                  <a:gd name="T9" fmla="*/ 422 h 443"/>
                  <a:gd name="T10" fmla="*/ 275 w 285"/>
                  <a:gd name="T11" fmla="*/ 31 h 443"/>
                  <a:gd name="T12" fmla="*/ 263 w 285"/>
                  <a:gd name="T13" fmla="*/ 10 h 443"/>
                  <a:gd name="T14" fmla="*/ 205 w 285"/>
                  <a:gd name="T15" fmla="*/ 0 h 443"/>
                  <a:gd name="T16" fmla="*/ 142 w 285"/>
                  <a:gd name="T17" fmla="*/ 59 h 443"/>
                  <a:gd name="T18" fmla="*/ 79 w 285"/>
                  <a:gd name="T19"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5" h="443">
                    <a:moveTo>
                      <a:pt x="79" y="0"/>
                    </a:moveTo>
                    <a:cubicBezTo>
                      <a:pt x="22" y="10"/>
                      <a:pt x="22" y="10"/>
                      <a:pt x="22" y="10"/>
                    </a:cubicBezTo>
                    <a:cubicBezTo>
                      <a:pt x="10" y="10"/>
                      <a:pt x="9" y="19"/>
                      <a:pt x="9" y="31"/>
                    </a:cubicBezTo>
                    <a:cubicBezTo>
                      <a:pt x="0" y="443"/>
                      <a:pt x="0" y="443"/>
                      <a:pt x="0" y="443"/>
                    </a:cubicBezTo>
                    <a:cubicBezTo>
                      <a:pt x="285" y="422"/>
                      <a:pt x="285" y="422"/>
                      <a:pt x="285" y="422"/>
                    </a:cubicBezTo>
                    <a:cubicBezTo>
                      <a:pt x="275" y="31"/>
                      <a:pt x="275" y="31"/>
                      <a:pt x="275" y="31"/>
                    </a:cubicBezTo>
                    <a:cubicBezTo>
                      <a:pt x="275" y="19"/>
                      <a:pt x="275" y="10"/>
                      <a:pt x="263" y="10"/>
                    </a:cubicBezTo>
                    <a:cubicBezTo>
                      <a:pt x="205" y="0"/>
                      <a:pt x="205" y="0"/>
                      <a:pt x="205" y="0"/>
                    </a:cubicBezTo>
                    <a:cubicBezTo>
                      <a:pt x="142" y="59"/>
                      <a:pt x="142" y="59"/>
                      <a:pt x="142" y="59"/>
                    </a:cubicBezTo>
                    <a:cubicBezTo>
                      <a:pt x="79" y="0"/>
                      <a:pt x="79" y="0"/>
                      <a:pt x="79" y="0"/>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89642" rIns="0" bIns="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a:endParaRPr lang="en-US" sz="784" b="1" dirty="0">
                  <a:solidFill>
                    <a:srgbClr val="FFFFFF"/>
                  </a:solidFill>
                </a:endParaRPr>
              </a:p>
            </p:txBody>
          </p:sp>
          <p:sp>
            <p:nvSpPr>
              <p:cNvPr id="335" name="Freeform 334"/>
              <p:cNvSpPr>
                <a:spLocks/>
              </p:cNvSpPr>
              <p:nvPr/>
            </p:nvSpPr>
            <p:spPr bwMode="auto">
              <a:xfrm>
                <a:off x="1444680" y="5091785"/>
                <a:ext cx="246047" cy="251069"/>
              </a:xfrm>
              <a:custGeom>
                <a:avLst/>
                <a:gdLst>
                  <a:gd name="T0" fmla="*/ 97 w 257"/>
                  <a:gd name="T1" fmla="*/ 165 h 262"/>
                  <a:gd name="T2" fmla="*/ 238 w 257"/>
                  <a:gd name="T3" fmla="*/ 67 h 262"/>
                  <a:gd name="T4" fmla="*/ 247 w 257"/>
                  <a:gd name="T5" fmla="*/ 19 h 262"/>
                  <a:gd name="T6" fmla="*/ 199 w 257"/>
                  <a:gd name="T7" fmla="*/ 10 h 262"/>
                  <a:gd name="T8" fmla="*/ 15 w 257"/>
                  <a:gd name="T9" fmla="*/ 138 h 262"/>
                  <a:gd name="T10" fmla="*/ 0 w 257"/>
                  <a:gd name="T11" fmla="*/ 167 h 262"/>
                  <a:gd name="T12" fmla="*/ 16 w 257"/>
                  <a:gd name="T13" fmla="*/ 195 h 262"/>
                  <a:gd name="T14" fmla="*/ 124 w 257"/>
                  <a:gd name="T15" fmla="*/ 262 h 262"/>
                  <a:gd name="T16" fmla="*/ 167 w 257"/>
                  <a:gd name="T17" fmla="*/ 208 h 262"/>
                  <a:gd name="T18" fmla="*/ 97 w 257"/>
                  <a:gd name="T19" fmla="*/ 165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262">
                    <a:moveTo>
                      <a:pt x="97" y="165"/>
                    </a:moveTo>
                    <a:cubicBezTo>
                      <a:pt x="147" y="130"/>
                      <a:pt x="238" y="67"/>
                      <a:pt x="238" y="67"/>
                    </a:cubicBezTo>
                    <a:cubicBezTo>
                      <a:pt x="254" y="56"/>
                      <a:pt x="257" y="35"/>
                      <a:pt x="247" y="19"/>
                    </a:cubicBezTo>
                    <a:cubicBezTo>
                      <a:pt x="236" y="4"/>
                      <a:pt x="215" y="0"/>
                      <a:pt x="199" y="10"/>
                    </a:cubicBezTo>
                    <a:cubicBezTo>
                      <a:pt x="15" y="138"/>
                      <a:pt x="15" y="138"/>
                      <a:pt x="15" y="138"/>
                    </a:cubicBezTo>
                    <a:cubicBezTo>
                      <a:pt x="5" y="145"/>
                      <a:pt x="0" y="156"/>
                      <a:pt x="0" y="167"/>
                    </a:cubicBezTo>
                    <a:cubicBezTo>
                      <a:pt x="0" y="179"/>
                      <a:pt x="6" y="189"/>
                      <a:pt x="16" y="195"/>
                    </a:cubicBezTo>
                    <a:cubicBezTo>
                      <a:pt x="124" y="262"/>
                      <a:pt x="124" y="262"/>
                      <a:pt x="124" y="262"/>
                    </a:cubicBezTo>
                    <a:cubicBezTo>
                      <a:pt x="167" y="208"/>
                      <a:pt x="167" y="208"/>
                      <a:pt x="167" y="208"/>
                    </a:cubicBezTo>
                    <a:cubicBezTo>
                      <a:pt x="146" y="194"/>
                      <a:pt x="119" y="178"/>
                      <a:pt x="97" y="165"/>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765">
                  <a:solidFill>
                    <a:srgbClr val="FFFFFF"/>
                  </a:solidFill>
                </a:endParaRPr>
              </a:p>
            </p:txBody>
          </p:sp>
          <p:sp>
            <p:nvSpPr>
              <p:cNvPr id="336" name="Freeform 335"/>
              <p:cNvSpPr>
                <a:spLocks/>
              </p:cNvSpPr>
              <p:nvPr/>
            </p:nvSpPr>
            <p:spPr bwMode="auto">
              <a:xfrm>
                <a:off x="1563519" y="5290967"/>
                <a:ext cx="100427" cy="88711"/>
              </a:xfrm>
              <a:custGeom>
                <a:avLst/>
                <a:gdLst>
                  <a:gd name="T0" fmla="*/ 95 w 105"/>
                  <a:gd name="T1" fmla="*/ 72 h 93"/>
                  <a:gd name="T2" fmla="*/ 84 w 105"/>
                  <a:gd name="T3" fmla="*/ 25 h 93"/>
                  <a:gd name="T4" fmla="*/ 43 w 105"/>
                  <a:gd name="T5" fmla="*/ 0 h 93"/>
                  <a:gd name="T6" fmla="*/ 0 w 105"/>
                  <a:gd name="T7" fmla="*/ 54 h 93"/>
                  <a:gd name="T8" fmla="*/ 48 w 105"/>
                  <a:gd name="T9" fmla="*/ 83 h 93"/>
                  <a:gd name="T10" fmla="*/ 95 w 105"/>
                  <a:gd name="T11" fmla="*/ 72 h 93"/>
                </a:gdLst>
                <a:ahLst/>
                <a:cxnLst>
                  <a:cxn ang="0">
                    <a:pos x="T0" y="T1"/>
                  </a:cxn>
                  <a:cxn ang="0">
                    <a:pos x="T2" y="T3"/>
                  </a:cxn>
                  <a:cxn ang="0">
                    <a:pos x="T4" y="T5"/>
                  </a:cxn>
                  <a:cxn ang="0">
                    <a:pos x="T6" y="T7"/>
                  </a:cxn>
                  <a:cxn ang="0">
                    <a:pos x="T8" y="T9"/>
                  </a:cxn>
                  <a:cxn ang="0">
                    <a:pos x="T10" y="T11"/>
                  </a:cxn>
                </a:cxnLst>
                <a:rect l="0" t="0" r="r" b="b"/>
                <a:pathLst>
                  <a:path w="105" h="93">
                    <a:moveTo>
                      <a:pt x="95" y="72"/>
                    </a:moveTo>
                    <a:cubicBezTo>
                      <a:pt x="105" y="56"/>
                      <a:pt x="100" y="35"/>
                      <a:pt x="84" y="25"/>
                    </a:cubicBezTo>
                    <a:cubicBezTo>
                      <a:pt x="84" y="25"/>
                      <a:pt x="67" y="14"/>
                      <a:pt x="43" y="0"/>
                    </a:cubicBezTo>
                    <a:cubicBezTo>
                      <a:pt x="0" y="54"/>
                      <a:pt x="0" y="54"/>
                      <a:pt x="0" y="54"/>
                    </a:cubicBezTo>
                    <a:cubicBezTo>
                      <a:pt x="48" y="83"/>
                      <a:pt x="48" y="83"/>
                      <a:pt x="48" y="83"/>
                    </a:cubicBezTo>
                    <a:cubicBezTo>
                      <a:pt x="64" y="93"/>
                      <a:pt x="85" y="88"/>
                      <a:pt x="95" y="72"/>
                    </a:cubicBezTo>
                    <a:close/>
                  </a:path>
                </a:pathLst>
              </a:custGeom>
              <a:solidFill>
                <a:srgbClr val="DCE5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765">
                  <a:solidFill>
                    <a:srgbClr val="FFFFFF"/>
                  </a:solidFill>
                </a:endParaRPr>
              </a:p>
            </p:txBody>
          </p:sp>
          <p:sp>
            <p:nvSpPr>
              <p:cNvPr id="337" name="Freeform 336"/>
              <p:cNvSpPr>
                <a:spLocks/>
              </p:cNvSpPr>
              <p:nvPr/>
            </p:nvSpPr>
            <p:spPr bwMode="auto">
              <a:xfrm>
                <a:off x="1663947" y="4869171"/>
                <a:ext cx="210898" cy="175748"/>
              </a:xfrm>
              <a:custGeom>
                <a:avLst/>
                <a:gdLst>
                  <a:gd name="T0" fmla="*/ 105 w 220"/>
                  <a:gd name="T1" fmla="*/ 0 h 182"/>
                  <a:gd name="T2" fmla="*/ 110 w 220"/>
                  <a:gd name="T3" fmla="*/ 5 h 182"/>
                  <a:gd name="T4" fmla="*/ 116 w 220"/>
                  <a:gd name="T5" fmla="*/ 0 h 182"/>
                  <a:gd name="T6" fmla="*/ 220 w 220"/>
                  <a:gd name="T7" fmla="*/ 104 h 182"/>
                  <a:gd name="T8" fmla="*/ 192 w 220"/>
                  <a:gd name="T9" fmla="*/ 182 h 182"/>
                  <a:gd name="T10" fmla="*/ 192 w 220"/>
                  <a:gd name="T11" fmla="*/ 73 h 182"/>
                  <a:gd name="T12" fmla="*/ 190 w 220"/>
                  <a:gd name="T13" fmla="*/ 73 h 182"/>
                  <a:gd name="T14" fmla="*/ 31 w 220"/>
                  <a:gd name="T15" fmla="*/ 73 h 182"/>
                  <a:gd name="T16" fmla="*/ 29 w 220"/>
                  <a:gd name="T17" fmla="*/ 73 h 182"/>
                  <a:gd name="T18" fmla="*/ 29 w 220"/>
                  <a:gd name="T19" fmla="*/ 182 h 182"/>
                  <a:gd name="T20" fmla="*/ 0 w 220"/>
                  <a:gd name="T21" fmla="*/ 104 h 182"/>
                  <a:gd name="T22" fmla="*/ 105 w 220"/>
                  <a:gd name="T23" fmla="*/ 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0" h="182">
                    <a:moveTo>
                      <a:pt x="105" y="0"/>
                    </a:moveTo>
                    <a:cubicBezTo>
                      <a:pt x="110" y="5"/>
                      <a:pt x="110" y="5"/>
                      <a:pt x="110" y="5"/>
                    </a:cubicBezTo>
                    <a:cubicBezTo>
                      <a:pt x="116" y="0"/>
                      <a:pt x="116" y="0"/>
                      <a:pt x="116" y="0"/>
                    </a:cubicBezTo>
                    <a:cubicBezTo>
                      <a:pt x="179" y="0"/>
                      <a:pt x="220" y="49"/>
                      <a:pt x="220" y="104"/>
                    </a:cubicBezTo>
                    <a:cubicBezTo>
                      <a:pt x="220" y="159"/>
                      <a:pt x="192" y="182"/>
                      <a:pt x="192" y="182"/>
                    </a:cubicBezTo>
                    <a:cubicBezTo>
                      <a:pt x="192" y="73"/>
                      <a:pt x="192" y="73"/>
                      <a:pt x="192" y="73"/>
                    </a:cubicBezTo>
                    <a:cubicBezTo>
                      <a:pt x="190" y="73"/>
                      <a:pt x="190" y="73"/>
                      <a:pt x="190" y="73"/>
                    </a:cubicBezTo>
                    <a:cubicBezTo>
                      <a:pt x="31" y="73"/>
                      <a:pt x="31" y="73"/>
                      <a:pt x="31" y="73"/>
                    </a:cubicBezTo>
                    <a:cubicBezTo>
                      <a:pt x="29" y="73"/>
                      <a:pt x="29" y="73"/>
                      <a:pt x="29" y="73"/>
                    </a:cubicBezTo>
                    <a:cubicBezTo>
                      <a:pt x="29" y="182"/>
                      <a:pt x="29" y="182"/>
                      <a:pt x="29" y="182"/>
                    </a:cubicBezTo>
                    <a:cubicBezTo>
                      <a:pt x="29" y="182"/>
                      <a:pt x="0" y="159"/>
                      <a:pt x="0" y="104"/>
                    </a:cubicBezTo>
                    <a:cubicBezTo>
                      <a:pt x="0" y="49"/>
                      <a:pt x="42" y="0"/>
                      <a:pt x="105" y="0"/>
                    </a:cubicBezTo>
                    <a:close/>
                  </a:path>
                </a:pathLst>
              </a:custGeom>
              <a:solidFill>
                <a:schemeClr val="accent3">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765">
                  <a:solidFill>
                    <a:srgbClr val="FFFFFF"/>
                  </a:solidFill>
                </a:endParaRPr>
              </a:p>
            </p:txBody>
          </p:sp>
          <p:pic>
            <p:nvPicPr>
              <p:cNvPr id="338" name="Picture 337"/>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1599166" y="5141005"/>
                <a:ext cx="329213" cy="225572"/>
              </a:xfrm>
              <a:prstGeom prst="rect">
                <a:avLst/>
              </a:prstGeom>
            </p:spPr>
          </p:pic>
        </p:grpSp>
        <p:grpSp>
          <p:nvGrpSpPr>
            <p:cNvPr id="323" name="Group 322"/>
            <p:cNvGrpSpPr/>
            <p:nvPr/>
          </p:nvGrpSpPr>
          <p:grpSpPr>
            <a:xfrm>
              <a:off x="1680905" y="5392215"/>
              <a:ext cx="1054019" cy="607961"/>
              <a:chOff x="511109" y="5814543"/>
              <a:chExt cx="1041729" cy="600871"/>
            </a:xfrm>
          </p:grpSpPr>
          <p:sp>
            <p:nvSpPr>
              <p:cNvPr id="324" name="Rectangle 154"/>
              <p:cNvSpPr>
                <a:spLocks noChangeArrowheads="1"/>
              </p:cNvSpPr>
              <p:nvPr/>
            </p:nvSpPr>
            <p:spPr bwMode="auto">
              <a:xfrm>
                <a:off x="635204" y="5814543"/>
                <a:ext cx="808238" cy="5518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solidFill>
                    <a:srgbClr val="FFFFFF"/>
                  </a:solidFill>
                </a:endParaRPr>
              </a:p>
            </p:txBody>
          </p:sp>
          <p:sp>
            <p:nvSpPr>
              <p:cNvPr id="325" name="Rectangle 156"/>
              <p:cNvSpPr>
                <a:spLocks noChangeArrowheads="1"/>
              </p:cNvSpPr>
              <p:nvPr/>
            </p:nvSpPr>
            <p:spPr bwMode="auto">
              <a:xfrm>
                <a:off x="662962" y="5858628"/>
                <a:ext cx="751090" cy="481677"/>
              </a:xfrm>
              <a:prstGeom prst="rect">
                <a:avLst/>
              </a:prstGeom>
              <a:solidFill>
                <a:srgbClr val="25B9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solidFill>
                    <a:srgbClr val="FFFFFF"/>
                  </a:solidFill>
                </a:endParaRPr>
              </a:p>
            </p:txBody>
          </p:sp>
          <p:sp>
            <p:nvSpPr>
              <p:cNvPr id="326" name="Freeform 158"/>
              <p:cNvSpPr>
                <a:spLocks/>
              </p:cNvSpPr>
              <p:nvPr/>
            </p:nvSpPr>
            <p:spPr bwMode="auto">
              <a:xfrm>
                <a:off x="511109" y="6374593"/>
                <a:ext cx="1041729" cy="40821"/>
              </a:xfrm>
              <a:custGeom>
                <a:avLst/>
                <a:gdLst>
                  <a:gd name="T0" fmla="*/ 0 w 1454"/>
                  <a:gd name="T1" fmla="*/ 0 h 57"/>
                  <a:gd name="T2" fmla="*/ 0 w 1454"/>
                  <a:gd name="T3" fmla="*/ 4 h 57"/>
                  <a:gd name="T4" fmla="*/ 53 w 1454"/>
                  <a:gd name="T5" fmla="*/ 57 h 57"/>
                  <a:gd name="T6" fmla="*/ 1400 w 1454"/>
                  <a:gd name="T7" fmla="*/ 57 h 57"/>
                  <a:gd name="T8" fmla="*/ 1454 w 1454"/>
                  <a:gd name="T9" fmla="*/ 4 h 57"/>
                  <a:gd name="T10" fmla="*/ 1454 w 1454"/>
                  <a:gd name="T11" fmla="*/ 0 h 57"/>
                  <a:gd name="T12" fmla="*/ 0 w 1454"/>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1454" h="57">
                    <a:moveTo>
                      <a:pt x="0" y="0"/>
                    </a:moveTo>
                    <a:cubicBezTo>
                      <a:pt x="0" y="4"/>
                      <a:pt x="0" y="4"/>
                      <a:pt x="0" y="4"/>
                    </a:cubicBezTo>
                    <a:cubicBezTo>
                      <a:pt x="0" y="33"/>
                      <a:pt x="24" y="57"/>
                      <a:pt x="53" y="57"/>
                    </a:cubicBezTo>
                    <a:cubicBezTo>
                      <a:pt x="1400" y="57"/>
                      <a:pt x="1400" y="57"/>
                      <a:pt x="1400" y="57"/>
                    </a:cubicBezTo>
                    <a:cubicBezTo>
                      <a:pt x="1430" y="57"/>
                      <a:pt x="1454" y="33"/>
                      <a:pt x="1454" y="4"/>
                    </a:cubicBezTo>
                    <a:cubicBezTo>
                      <a:pt x="1454" y="0"/>
                      <a:pt x="1454" y="0"/>
                      <a:pt x="1454" y="0"/>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a:solidFill>
                    <a:srgbClr val="FFFFFF"/>
                  </a:solidFill>
                </a:endParaRPr>
              </a:p>
            </p:txBody>
          </p:sp>
        </p:grpSp>
      </p:grpSp>
    </p:spTree>
    <p:extLst>
      <p:ext uri="{BB962C8B-B14F-4D97-AF65-F5344CB8AC3E}">
        <p14:creationId xmlns:p14="http://schemas.microsoft.com/office/powerpoint/2010/main" val="272159841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8"/>
                                        </p:tgtEl>
                                        <p:attrNameLst>
                                          <p:attrName>style.visibility</p:attrName>
                                        </p:attrNameLst>
                                      </p:cBhvr>
                                      <p:to>
                                        <p:strVal val="visible"/>
                                      </p:to>
                                    </p:set>
                                    <p:animEffect transition="in" filter="fade">
                                      <p:cBhvr>
                                        <p:cTn id="7" dur="500"/>
                                        <p:tgtEl>
                                          <p:spTgt spid="98"/>
                                        </p:tgtEl>
                                      </p:cBhvr>
                                    </p:animEffect>
                                  </p:childTnLst>
                                </p:cTn>
                              </p:par>
                              <p:par>
                                <p:cTn id="8" presetID="10" presetClass="entr" presetSubtype="0" fill="hold" nodeType="withEffect">
                                  <p:stCondLst>
                                    <p:cond delay="0"/>
                                  </p:stCondLst>
                                  <p:childTnLst>
                                    <p:set>
                                      <p:cBhvr>
                                        <p:cTn id="9" dur="1" fill="hold">
                                          <p:stCondLst>
                                            <p:cond delay="0"/>
                                          </p:stCondLst>
                                        </p:cTn>
                                        <p:tgtEl>
                                          <p:spTgt spid="301"/>
                                        </p:tgtEl>
                                        <p:attrNameLst>
                                          <p:attrName>style.visibility</p:attrName>
                                        </p:attrNameLst>
                                      </p:cBhvr>
                                      <p:to>
                                        <p:strVal val="visible"/>
                                      </p:to>
                                    </p:set>
                                    <p:animEffect transition="in" filter="fade">
                                      <p:cBhvr>
                                        <p:cTn id="10" dur="500"/>
                                        <p:tgtEl>
                                          <p:spTgt spid="301"/>
                                        </p:tgtEl>
                                      </p:cBhvr>
                                    </p:animEffect>
                                  </p:childTnLst>
                                </p:cTn>
                              </p:par>
                              <p:par>
                                <p:cTn id="11" presetID="10" presetClass="entr" presetSubtype="0" fill="hold" nodeType="withEffect">
                                  <p:stCondLst>
                                    <p:cond delay="0"/>
                                  </p:stCondLst>
                                  <p:childTnLst>
                                    <p:set>
                                      <p:cBhvr>
                                        <p:cTn id="12" dur="1" fill="hold">
                                          <p:stCondLst>
                                            <p:cond delay="0"/>
                                          </p:stCondLst>
                                        </p:cTn>
                                        <p:tgtEl>
                                          <p:spTgt spid="279"/>
                                        </p:tgtEl>
                                        <p:attrNameLst>
                                          <p:attrName>style.visibility</p:attrName>
                                        </p:attrNameLst>
                                      </p:cBhvr>
                                      <p:to>
                                        <p:strVal val="visible"/>
                                      </p:to>
                                    </p:set>
                                    <p:animEffect transition="in" filter="fade">
                                      <p:cBhvr>
                                        <p:cTn id="13" dur="500"/>
                                        <p:tgtEl>
                                          <p:spTgt spid="279"/>
                                        </p:tgtEl>
                                      </p:cBhvr>
                                    </p:animEffect>
                                  </p:childTnLst>
                                </p:cTn>
                              </p:par>
                              <p:par>
                                <p:cTn id="14" presetID="10" presetClass="entr" presetSubtype="0" fill="hold" nodeType="withEffect">
                                  <p:stCondLst>
                                    <p:cond delay="0"/>
                                  </p:stCondLst>
                                  <p:childTnLst>
                                    <p:set>
                                      <p:cBhvr>
                                        <p:cTn id="15" dur="1" fill="hold">
                                          <p:stCondLst>
                                            <p:cond delay="0"/>
                                          </p:stCondLst>
                                        </p:cTn>
                                        <p:tgtEl>
                                          <p:spTgt spid="321"/>
                                        </p:tgtEl>
                                        <p:attrNameLst>
                                          <p:attrName>style.visibility</p:attrName>
                                        </p:attrNameLst>
                                      </p:cBhvr>
                                      <p:to>
                                        <p:strVal val="visible"/>
                                      </p:to>
                                    </p:set>
                                    <p:animEffect transition="in" filter="fade">
                                      <p:cBhvr>
                                        <p:cTn id="16" dur="500"/>
                                        <p:tgtEl>
                                          <p:spTgt spid="321"/>
                                        </p:tgtEl>
                                      </p:cBhvr>
                                    </p:animEffect>
                                  </p:childTnLst>
                                </p:cTn>
                              </p:par>
                              <p:par>
                                <p:cTn id="17" presetID="10" presetClass="entr" presetSubtype="0" fill="hold" nodeType="withEffect">
                                  <p:stCondLst>
                                    <p:cond delay="0"/>
                                  </p:stCondLst>
                                  <p:childTnLst>
                                    <p:set>
                                      <p:cBhvr>
                                        <p:cTn id="18" dur="1" fill="hold">
                                          <p:stCondLst>
                                            <p:cond delay="0"/>
                                          </p:stCondLst>
                                        </p:cTn>
                                        <p:tgtEl>
                                          <p:spTgt spid="292"/>
                                        </p:tgtEl>
                                        <p:attrNameLst>
                                          <p:attrName>style.visibility</p:attrName>
                                        </p:attrNameLst>
                                      </p:cBhvr>
                                      <p:to>
                                        <p:strVal val="visible"/>
                                      </p:to>
                                    </p:set>
                                    <p:animEffect transition="in" filter="fade">
                                      <p:cBhvr>
                                        <p:cTn id="19" dur="500"/>
                                        <p:tgtEl>
                                          <p:spTgt spid="292"/>
                                        </p:tgtEl>
                                      </p:cBhvr>
                                    </p:animEffect>
                                  </p:childTnLst>
                                </p:cTn>
                              </p:par>
                              <p:par>
                                <p:cTn id="20" presetID="10" presetClass="entr" presetSubtype="0" fill="hold" nodeType="withEffect">
                                  <p:stCondLst>
                                    <p:cond delay="0"/>
                                  </p:stCondLst>
                                  <p:childTnLst>
                                    <p:set>
                                      <p:cBhvr>
                                        <p:cTn id="21" dur="1" fill="hold">
                                          <p:stCondLst>
                                            <p:cond delay="0"/>
                                          </p:stCondLst>
                                        </p:cTn>
                                        <p:tgtEl>
                                          <p:spTgt spid="280"/>
                                        </p:tgtEl>
                                        <p:attrNameLst>
                                          <p:attrName>style.visibility</p:attrName>
                                        </p:attrNameLst>
                                      </p:cBhvr>
                                      <p:to>
                                        <p:strVal val="visible"/>
                                      </p:to>
                                    </p:set>
                                    <p:animEffect transition="in" filter="fade">
                                      <p:cBhvr>
                                        <p:cTn id="22" dur="500"/>
                                        <p:tgtEl>
                                          <p:spTgt spid="280"/>
                                        </p:tgtEl>
                                      </p:cBhvr>
                                    </p:animEffect>
                                  </p:childTnLst>
                                </p:cTn>
                              </p:par>
                              <p:par>
                                <p:cTn id="23" presetID="10" presetClass="entr" presetSubtype="0" fill="hold" nodeType="withEffect">
                                  <p:stCondLst>
                                    <p:cond delay="0"/>
                                  </p:stCondLst>
                                  <p:childTnLst>
                                    <p:set>
                                      <p:cBhvr>
                                        <p:cTn id="24" dur="1" fill="hold">
                                          <p:stCondLst>
                                            <p:cond delay="0"/>
                                          </p:stCondLst>
                                        </p:cTn>
                                        <p:tgtEl>
                                          <p:spTgt spid="318"/>
                                        </p:tgtEl>
                                        <p:attrNameLst>
                                          <p:attrName>style.visibility</p:attrName>
                                        </p:attrNameLst>
                                      </p:cBhvr>
                                      <p:to>
                                        <p:strVal val="visible"/>
                                      </p:to>
                                    </p:set>
                                    <p:animEffect transition="in" filter="fade">
                                      <p:cBhvr>
                                        <p:cTn id="25" dur="500"/>
                                        <p:tgtEl>
                                          <p:spTgt spid="318"/>
                                        </p:tgtEl>
                                      </p:cBhvr>
                                    </p:animEffect>
                                  </p:childTnLst>
                                </p:cTn>
                              </p:par>
                              <p:par>
                                <p:cTn id="26" presetID="10" presetClass="entr" presetSubtype="0" fill="hold" nodeType="withEffect">
                                  <p:stCondLst>
                                    <p:cond delay="0"/>
                                  </p:stCondLst>
                                  <p:childTnLst>
                                    <p:set>
                                      <p:cBhvr>
                                        <p:cTn id="27" dur="1" fill="hold">
                                          <p:stCondLst>
                                            <p:cond delay="0"/>
                                          </p:stCondLst>
                                        </p:cTn>
                                        <p:tgtEl>
                                          <p:spTgt spid="102"/>
                                        </p:tgtEl>
                                        <p:attrNameLst>
                                          <p:attrName>style.visibility</p:attrName>
                                        </p:attrNameLst>
                                      </p:cBhvr>
                                      <p:to>
                                        <p:strVal val="visible"/>
                                      </p:to>
                                    </p:set>
                                    <p:animEffect transition="in" filter="fade">
                                      <p:cBhvr>
                                        <p:cTn id="28" dur="500"/>
                                        <p:tgtEl>
                                          <p:spTgt spid="102"/>
                                        </p:tgtEl>
                                      </p:cBhvr>
                                    </p:animEffect>
                                  </p:childTnLst>
                                </p:cTn>
                              </p:par>
                            </p:childTnLst>
                          </p:cTn>
                        </p:par>
                        <p:par>
                          <p:cTn id="29" fill="hold">
                            <p:stCondLst>
                              <p:cond delay="500"/>
                            </p:stCondLst>
                            <p:childTnLst>
                              <p:par>
                                <p:cTn id="30" presetID="10" presetClass="entr" presetSubtype="0" fill="hold" nodeType="afterEffect">
                                  <p:stCondLst>
                                    <p:cond delay="1500"/>
                                  </p:stCondLst>
                                  <p:childTnLst>
                                    <p:set>
                                      <p:cBhvr>
                                        <p:cTn id="31" dur="1" fill="hold">
                                          <p:stCondLst>
                                            <p:cond delay="0"/>
                                          </p:stCondLst>
                                        </p:cTn>
                                        <p:tgtEl>
                                          <p:spTgt spid="302"/>
                                        </p:tgtEl>
                                        <p:attrNameLst>
                                          <p:attrName>style.visibility</p:attrName>
                                        </p:attrNameLst>
                                      </p:cBhvr>
                                      <p:to>
                                        <p:strVal val="visible"/>
                                      </p:to>
                                    </p:set>
                                    <p:animEffect transition="in" filter="fade">
                                      <p:cBhvr>
                                        <p:cTn id="32" dur="500"/>
                                        <p:tgtEl>
                                          <p:spTgt spid="302"/>
                                        </p:tgtEl>
                                      </p:cBhvr>
                                    </p:animEffect>
                                  </p:childTnLst>
                                </p:cTn>
                              </p:par>
                              <p:par>
                                <p:cTn id="33" presetID="10" presetClass="entr" presetSubtype="0" fill="hold" nodeType="withEffect">
                                  <p:stCondLst>
                                    <p:cond delay="1500"/>
                                  </p:stCondLst>
                                  <p:childTnLst>
                                    <p:set>
                                      <p:cBhvr>
                                        <p:cTn id="34" dur="1" fill="hold">
                                          <p:stCondLst>
                                            <p:cond delay="0"/>
                                          </p:stCondLst>
                                        </p:cTn>
                                        <p:tgtEl>
                                          <p:spTgt spid="319"/>
                                        </p:tgtEl>
                                        <p:attrNameLst>
                                          <p:attrName>style.visibility</p:attrName>
                                        </p:attrNameLst>
                                      </p:cBhvr>
                                      <p:to>
                                        <p:strVal val="visible"/>
                                      </p:to>
                                    </p:set>
                                    <p:animEffect transition="in" filter="fade">
                                      <p:cBhvr>
                                        <p:cTn id="35" dur="500"/>
                                        <p:tgtEl>
                                          <p:spTgt spid="319"/>
                                        </p:tgtEl>
                                      </p:cBhvr>
                                    </p:animEffect>
                                  </p:childTnLst>
                                </p:cTn>
                              </p:par>
                            </p:childTnLst>
                          </p:cTn>
                        </p:par>
                        <p:par>
                          <p:cTn id="36" fill="hold">
                            <p:stCondLst>
                              <p:cond delay="2500"/>
                            </p:stCondLst>
                            <p:childTnLst>
                              <p:par>
                                <p:cTn id="37" presetID="10" presetClass="entr" presetSubtype="0" fill="hold" nodeType="afterEffect">
                                  <p:stCondLst>
                                    <p:cond delay="1200"/>
                                  </p:stCondLst>
                                  <p:childTnLst>
                                    <p:set>
                                      <p:cBhvr>
                                        <p:cTn id="38" dur="1" fill="hold">
                                          <p:stCondLst>
                                            <p:cond delay="0"/>
                                          </p:stCondLst>
                                        </p:cTn>
                                        <p:tgtEl>
                                          <p:spTgt spid="304"/>
                                        </p:tgtEl>
                                        <p:attrNameLst>
                                          <p:attrName>style.visibility</p:attrName>
                                        </p:attrNameLst>
                                      </p:cBhvr>
                                      <p:to>
                                        <p:strVal val="visible"/>
                                      </p:to>
                                    </p:set>
                                    <p:animEffect transition="in" filter="fade">
                                      <p:cBhvr>
                                        <p:cTn id="39" dur="500"/>
                                        <p:tgtEl>
                                          <p:spTgt spid="304"/>
                                        </p:tgtEl>
                                      </p:cBhvr>
                                    </p:animEffect>
                                  </p:childTnLst>
                                </p:cTn>
                              </p:par>
                              <p:par>
                                <p:cTn id="40" presetID="10" presetClass="entr" presetSubtype="0" fill="hold" nodeType="withEffect">
                                  <p:stCondLst>
                                    <p:cond delay="1200"/>
                                  </p:stCondLst>
                                  <p:childTnLst>
                                    <p:set>
                                      <p:cBhvr>
                                        <p:cTn id="41" dur="1" fill="hold">
                                          <p:stCondLst>
                                            <p:cond delay="0"/>
                                          </p:stCondLst>
                                        </p:cTn>
                                        <p:tgtEl>
                                          <p:spTgt spid="99"/>
                                        </p:tgtEl>
                                        <p:attrNameLst>
                                          <p:attrName>style.visibility</p:attrName>
                                        </p:attrNameLst>
                                      </p:cBhvr>
                                      <p:to>
                                        <p:strVal val="visible"/>
                                      </p:to>
                                    </p:set>
                                    <p:animEffect transition="in" filter="fade">
                                      <p:cBhvr>
                                        <p:cTn id="42" dur="500"/>
                                        <p:tgtEl>
                                          <p:spTgt spid="99"/>
                                        </p:tgtEl>
                                      </p:cBhvr>
                                    </p:animEffect>
                                  </p:childTnLst>
                                </p:cTn>
                              </p:par>
                            </p:childTnLst>
                          </p:cTn>
                        </p:par>
                        <p:par>
                          <p:cTn id="43" fill="hold">
                            <p:stCondLst>
                              <p:cond delay="4200"/>
                            </p:stCondLst>
                            <p:childTnLst>
                              <p:par>
                                <p:cTn id="44" presetID="10" presetClass="entr" presetSubtype="0" fill="hold" nodeType="afterEffect">
                                  <p:stCondLst>
                                    <p:cond delay="1500"/>
                                  </p:stCondLst>
                                  <p:childTnLst>
                                    <p:set>
                                      <p:cBhvr>
                                        <p:cTn id="45" dur="1" fill="hold">
                                          <p:stCondLst>
                                            <p:cond delay="0"/>
                                          </p:stCondLst>
                                        </p:cTn>
                                        <p:tgtEl>
                                          <p:spTgt spid="312"/>
                                        </p:tgtEl>
                                        <p:attrNameLst>
                                          <p:attrName>style.visibility</p:attrName>
                                        </p:attrNameLst>
                                      </p:cBhvr>
                                      <p:to>
                                        <p:strVal val="visible"/>
                                      </p:to>
                                    </p:set>
                                    <p:animEffect transition="in" filter="fade">
                                      <p:cBhvr>
                                        <p:cTn id="46" dur="500"/>
                                        <p:tgtEl>
                                          <p:spTgt spid="312"/>
                                        </p:tgtEl>
                                      </p:cBhvr>
                                    </p:animEffect>
                                  </p:childTnLst>
                                </p:cTn>
                              </p:par>
                              <p:par>
                                <p:cTn id="47" presetID="10" presetClass="entr" presetSubtype="0" fill="hold" nodeType="withEffect">
                                  <p:stCondLst>
                                    <p:cond delay="1500"/>
                                  </p:stCondLst>
                                  <p:childTnLst>
                                    <p:set>
                                      <p:cBhvr>
                                        <p:cTn id="48" dur="1" fill="hold">
                                          <p:stCondLst>
                                            <p:cond delay="0"/>
                                          </p:stCondLst>
                                        </p:cTn>
                                        <p:tgtEl>
                                          <p:spTgt spid="96"/>
                                        </p:tgtEl>
                                        <p:attrNameLst>
                                          <p:attrName>style.visibility</p:attrName>
                                        </p:attrNameLst>
                                      </p:cBhvr>
                                      <p:to>
                                        <p:strVal val="visible"/>
                                      </p:to>
                                    </p:set>
                                    <p:animEffect transition="in" filter="fade">
                                      <p:cBhvr>
                                        <p:cTn id="49" dur="500"/>
                                        <p:tgtEl>
                                          <p:spTgt spid="96"/>
                                        </p:tgtEl>
                                      </p:cBhvr>
                                    </p:animEffect>
                                  </p:childTnLst>
                                </p:cTn>
                              </p:par>
                              <p:par>
                                <p:cTn id="50" presetID="10" presetClass="entr" presetSubtype="0" fill="hold" nodeType="withEffect">
                                  <p:stCondLst>
                                    <p:cond delay="1500"/>
                                  </p:stCondLst>
                                  <p:childTnLst>
                                    <p:set>
                                      <p:cBhvr>
                                        <p:cTn id="51" dur="1" fill="hold">
                                          <p:stCondLst>
                                            <p:cond delay="0"/>
                                          </p:stCondLst>
                                        </p:cTn>
                                        <p:tgtEl>
                                          <p:spTgt spid="6"/>
                                        </p:tgtEl>
                                        <p:attrNameLst>
                                          <p:attrName>style.visibility</p:attrName>
                                        </p:attrNameLst>
                                      </p:cBhvr>
                                      <p:to>
                                        <p:strVal val="visible"/>
                                      </p:to>
                                    </p:set>
                                    <p:animEffect transition="in" filter="fade">
                                      <p:cBhvr>
                                        <p:cTn id="52" dur="500"/>
                                        <p:tgtEl>
                                          <p:spTgt spid="6"/>
                                        </p:tgtEl>
                                      </p:cBhvr>
                                    </p:animEffect>
                                  </p:childTnLst>
                                </p:cTn>
                              </p:par>
                            </p:childTnLst>
                          </p:cTn>
                        </p:par>
                        <p:par>
                          <p:cTn id="53" fill="hold">
                            <p:stCondLst>
                              <p:cond delay="6200"/>
                            </p:stCondLst>
                            <p:childTnLst>
                              <p:par>
                                <p:cTn id="54" presetID="10" presetClass="entr" presetSubtype="0" fill="hold" nodeType="afterEffect">
                                  <p:stCondLst>
                                    <p:cond delay="1400"/>
                                  </p:stCondLst>
                                  <p:childTnLst>
                                    <p:set>
                                      <p:cBhvr>
                                        <p:cTn id="55" dur="1" fill="hold">
                                          <p:stCondLst>
                                            <p:cond delay="0"/>
                                          </p:stCondLst>
                                        </p:cTn>
                                        <p:tgtEl>
                                          <p:spTgt spid="305"/>
                                        </p:tgtEl>
                                        <p:attrNameLst>
                                          <p:attrName>style.visibility</p:attrName>
                                        </p:attrNameLst>
                                      </p:cBhvr>
                                      <p:to>
                                        <p:strVal val="visible"/>
                                      </p:to>
                                    </p:set>
                                    <p:animEffect transition="in" filter="fade">
                                      <p:cBhvr>
                                        <p:cTn id="56" dur="500"/>
                                        <p:tgtEl>
                                          <p:spTgt spid="305"/>
                                        </p:tgtEl>
                                      </p:cBhvr>
                                    </p:animEffect>
                                  </p:childTnLst>
                                </p:cTn>
                              </p:par>
                              <p:par>
                                <p:cTn id="57" presetID="10" presetClass="entr" presetSubtype="0" fill="hold" nodeType="withEffect">
                                  <p:stCondLst>
                                    <p:cond delay="1400"/>
                                  </p:stCondLst>
                                  <p:childTnLst>
                                    <p:set>
                                      <p:cBhvr>
                                        <p:cTn id="58" dur="1" fill="hold">
                                          <p:stCondLst>
                                            <p:cond delay="0"/>
                                          </p:stCondLst>
                                        </p:cTn>
                                        <p:tgtEl>
                                          <p:spTgt spid="101"/>
                                        </p:tgtEl>
                                        <p:attrNameLst>
                                          <p:attrName>style.visibility</p:attrName>
                                        </p:attrNameLst>
                                      </p:cBhvr>
                                      <p:to>
                                        <p:strVal val="visible"/>
                                      </p:to>
                                    </p:set>
                                    <p:animEffect transition="in" filter="fade">
                                      <p:cBhvr>
                                        <p:cTn id="59" dur="500"/>
                                        <p:tgtEl>
                                          <p:spTgt spid="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of </a:t>
            </a:r>
            <a:r>
              <a:rPr lang="en-US" dirty="0" smtClean="0"/>
              <a:t>CI</a:t>
            </a:r>
            <a:endParaRPr lang="en-US" dirty="0"/>
          </a:p>
        </p:txBody>
      </p:sp>
      <p:sp>
        <p:nvSpPr>
          <p:cNvPr id="3" name="Date Placeholder 2"/>
          <p:cNvSpPr>
            <a:spLocks noGrp="1"/>
          </p:cNvSpPr>
          <p:nvPr>
            <p:ph type="dt" sz="half" idx="10"/>
          </p:nvPr>
        </p:nvSpPr>
        <p:spPr/>
        <p:txBody>
          <a:bodyPr/>
          <a:lstStyle/>
          <a:p>
            <a:fld id="{1F5192E8-5E19-447E-90B6-9368E97D39BE}" type="datetime1">
              <a:rPr lang="en-US" smtClean="0"/>
              <a:t>9/17/2016</a:t>
            </a:fld>
            <a:endParaRPr lang="en-US"/>
          </a:p>
        </p:txBody>
      </p:sp>
      <p:sp>
        <p:nvSpPr>
          <p:cNvPr id="4" name="Footer Placeholder 3"/>
          <p:cNvSpPr>
            <a:spLocks noGrp="1"/>
          </p:cNvSpPr>
          <p:nvPr>
            <p:ph type="ftr" sz="quarter" idx="11"/>
          </p:nvPr>
        </p:nvSpPr>
        <p:spPr/>
        <p:txBody>
          <a:bodyPr/>
          <a:lstStyle/>
          <a:p>
            <a:r>
              <a:rPr lang="en-US" smtClean="0"/>
              <a:t>Quality Means Doing it Right When No One is Looking</a:t>
            </a:r>
            <a:endParaRPr lang="en-US"/>
          </a:p>
        </p:txBody>
      </p:sp>
      <p:sp>
        <p:nvSpPr>
          <p:cNvPr id="5" name="Slide Number Placeholder 4"/>
          <p:cNvSpPr>
            <a:spLocks noGrp="1"/>
          </p:cNvSpPr>
          <p:nvPr>
            <p:ph type="sldNum" sz="quarter" idx="12"/>
          </p:nvPr>
        </p:nvSpPr>
        <p:spPr/>
        <p:txBody>
          <a:bodyPr/>
          <a:lstStyle/>
          <a:p>
            <a:fld id="{054A4E38-631D-4AB1-9512-063E7A8D32F5}" type="slidenum">
              <a:rPr lang="en-US" smtClean="0"/>
              <a:t>12</a:t>
            </a:fld>
            <a:endParaRPr lang="en-US"/>
          </a:p>
        </p:txBody>
      </p:sp>
      <p:sp>
        <p:nvSpPr>
          <p:cNvPr id="6" name="TextBox 5"/>
          <p:cNvSpPr txBox="1"/>
          <p:nvPr/>
        </p:nvSpPr>
        <p:spPr>
          <a:xfrm>
            <a:off x="370936" y="1535502"/>
            <a:ext cx="11490385" cy="4801314"/>
          </a:xfrm>
          <a:prstGeom prst="rect">
            <a:avLst/>
          </a:prstGeom>
          <a:noFill/>
        </p:spPr>
        <p:txBody>
          <a:bodyPr wrap="square" rtlCol="0">
            <a:spAutoFit/>
          </a:bodyPr>
          <a:lstStyle/>
          <a:p>
            <a:pPr marL="285750" indent="-285750">
              <a:buFont typeface="Arial" panose="020B0604020202020204" pitchFamily="34" charset="0"/>
              <a:buChar char="•"/>
            </a:pPr>
            <a:r>
              <a:rPr lang="en-US" dirty="0"/>
              <a:t>Continuous Integration (CI) is a development practice that requires developers to integrate code into a shared repository several times a day. Each check-in is then verified by an automated build, allowing teams to detect problems early</a:t>
            </a:r>
            <a:r>
              <a:rPr lang="en-US" dirty="0" smtClean="0"/>
              <a:t>.</a:t>
            </a:r>
          </a:p>
          <a:p>
            <a:pPr marL="285750" indent="-285750">
              <a:buFont typeface="Arial" panose="020B0604020202020204" pitchFamily="34" charset="0"/>
              <a:buChar char="•"/>
            </a:pPr>
            <a:r>
              <a:rPr lang="en-US" dirty="0"/>
              <a:t>integrating regularly, you can detect errors quickly, and locate them more easily</a:t>
            </a:r>
            <a:r>
              <a:rPr lang="en-US" dirty="0" smtClean="0"/>
              <a:t>.</a:t>
            </a:r>
          </a:p>
          <a:p>
            <a:pPr marL="285750" indent="-285750">
              <a:buFont typeface="Arial" panose="020B0604020202020204" pitchFamily="34" charset="0"/>
              <a:buChar char="•"/>
            </a:pPr>
            <a:r>
              <a:rPr lang="en-US" dirty="0" smtClean="0"/>
              <a:t>Solve problems Quickly</a:t>
            </a:r>
          </a:p>
          <a:p>
            <a:pPr marL="285750" indent="-285750">
              <a:buFont typeface="Arial" panose="020B0604020202020204" pitchFamily="34" charset="0"/>
              <a:buChar char="•"/>
            </a:pPr>
            <a:r>
              <a:rPr lang="en-US" dirty="0" smtClean="0"/>
              <a:t>Benefits</a:t>
            </a:r>
          </a:p>
          <a:p>
            <a:pPr marL="742950" lvl="1" indent="-285750">
              <a:buFont typeface="Arial" panose="020B0604020202020204" pitchFamily="34" charset="0"/>
              <a:buChar char="•"/>
            </a:pPr>
            <a:r>
              <a:rPr lang="en-US" dirty="0"/>
              <a:t>Say goodbye to long and tense integrations</a:t>
            </a:r>
          </a:p>
          <a:p>
            <a:pPr marL="742950" lvl="1" indent="-285750">
              <a:buFont typeface="Arial" panose="020B0604020202020204" pitchFamily="34" charset="0"/>
              <a:buChar char="•"/>
            </a:pPr>
            <a:r>
              <a:rPr lang="en-US" dirty="0"/>
              <a:t>Increase visibility which enables greater communication</a:t>
            </a:r>
          </a:p>
          <a:p>
            <a:pPr marL="742950" lvl="1" indent="-285750">
              <a:buFont typeface="Arial" panose="020B0604020202020204" pitchFamily="34" charset="0"/>
              <a:buChar char="•"/>
            </a:pPr>
            <a:r>
              <a:rPr lang="en-US" dirty="0"/>
              <a:t>Catch issues fast and nip them in the bud</a:t>
            </a:r>
          </a:p>
          <a:p>
            <a:pPr marL="742950" lvl="1" indent="-285750">
              <a:buFont typeface="Arial" panose="020B0604020202020204" pitchFamily="34" charset="0"/>
              <a:buChar char="•"/>
            </a:pPr>
            <a:r>
              <a:rPr lang="en-US" dirty="0"/>
              <a:t>Spend less time debugging and more time adding features</a:t>
            </a:r>
          </a:p>
          <a:p>
            <a:pPr marL="742950" lvl="1" indent="-285750">
              <a:buFont typeface="Arial" panose="020B0604020202020204" pitchFamily="34" charset="0"/>
              <a:buChar char="•"/>
            </a:pPr>
            <a:r>
              <a:rPr lang="en-US" dirty="0"/>
              <a:t>Proceed in the confidence you’re building on a solid foundation</a:t>
            </a:r>
          </a:p>
          <a:p>
            <a:pPr marL="742950" lvl="1" indent="-285750">
              <a:buFont typeface="Arial" panose="020B0604020202020204" pitchFamily="34" charset="0"/>
              <a:buChar char="•"/>
            </a:pPr>
            <a:r>
              <a:rPr lang="en-US" dirty="0"/>
              <a:t>Stop waiting to find out if your code’s going to work</a:t>
            </a:r>
          </a:p>
          <a:p>
            <a:pPr marL="742950" lvl="1" indent="-285750">
              <a:buFont typeface="Arial" panose="020B0604020202020204" pitchFamily="34" charset="0"/>
              <a:buChar char="•"/>
            </a:pPr>
            <a:r>
              <a:rPr lang="en-US" dirty="0"/>
              <a:t>Reduce integration problems allowing you to deliver software more </a:t>
            </a:r>
            <a:r>
              <a:rPr lang="en-US" dirty="0" smtClean="0"/>
              <a:t>rapidly</a:t>
            </a:r>
          </a:p>
          <a:p>
            <a:pPr lvl="1"/>
            <a:endParaRPr lang="en-US" dirty="0"/>
          </a:p>
          <a:p>
            <a:r>
              <a:rPr lang="en-US" i="1" dirty="0"/>
              <a:t>“Continuous Integration doesn’t get rid of bugs, but it does make them dramatically easier to find and remove.”</a:t>
            </a:r>
          </a:p>
          <a:p>
            <a:pPr lvl="1"/>
            <a:endParaRPr lang="en-US" dirty="0"/>
          </a:p>
          <a:p>
            <a:pPr marL="742950" lvl="1" indent="-285750">
              <a:buFont typeface="Arial" panose="020B0604020202020204" pitchFamily="34" charset="0"/>
              <a:buChar char="•"/>
            </a:pPr>
            <a:endParaRPr lang="en-US" dirty="0"/>
          </a:p>
        </p:txBody>
      </p:sp>
    </p:spTree>
    <p:extLst>
      <p:ext uri="{BB962C8B-B14F-4D97-AF65-F5344CB8AC3E}">
        <p14:creationId xmlns:p14="http://schemas.microsoft.com/office/powerpoint/2010/main" val="3387408759"/>
      </p:ext>
    </p:extLst>
  </p:cSld>
  <p:clrMapOvr>
    <a:masterClrMapping/>
  </p:clrMapOvr>
  <p:transition spd="slow">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6879" y="380514"/>
            <a:ext cx="10515600" cy="1325563"/>
          </a:xfrm>
        </p:spPr>
        <p:txBody>
          <a:bodyPr/>
          <a:lstStyle/>
          <a:p>
            <a:r>
              <a:rPr lang="en-US" dirty="0" smtClean="0"/>
              <a:t>CI Principle and Practices</a:t>
            </a:r>
            <a:endParaRPr lang="en-US" dirty="0"/>
          </a:p>
        </p:txBody>
      </p:sp>
      <p:graphicFrame>
        <p:nvGraphicFramePr>
          <p:cNvPr id="4" name="Diagram 3"/>
          <p:cNvGraphicFramePr/>
          <p:nvPr>
            <p:extLst>
              <p:ext uri="{D42A27DB-BD31-4B8C-83A1-F6EECF244321}">
                <p14:modId xmlns:p14="http://schemas.microsoft.com/office/powerpoint/2010/main" val="2102377014"/>
              </p:ext>
            </p:extLst>
          </p:nvPr>
        </p:nvGraphicFramePr>
        <p:xfrm>
          <a:off x="406879" y="1271756"/>
          <a:ext cx="8469702" cy="549135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65880720"/>
      </p:ext>
    </p:extLst>
  </p:cSld>
  <p:clrMapOvr>
    <a:masterClrMapping/>
  </p:clrMapOvr>
  <p:transition spd="slow">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 Process</a:t>
            </a:r>
            <a:endParaRPr lang="en-US" dirty="0"/>
          </a:p>
        </p:txBody>
      </p:sp>
      <p:sp>
        <p:nvSpPr>
          <p:cNvPr id="4" name="Date Placeholder 3"/>
          <p:cNvSpPr>
            <a:spLocks noGrp="1"/>
          </p:cNvSpPr>
          <p:nvPr>
            <p:ph type="dt" sz="half" idx="10"/>
          </p:nvPr>
        </p:nvSpPr>
        <p:spPr/>
        <p:txBody>
          <a:bodyPr/>
          <a:lstStyle/>
          <a:p>
            <a:fld id="{402E009A-93E3-44D5-8C2F-833F337B9B4F}" type="datetime1">
              <a:rPr lang="en-US" smtClean="0"/>
              <a:t>9/17/2016</a:t>
            </a:fld>
            <a:endParaRPr lang="en-US"/>
          </a:p>
        </p:txBody>
      </p:sp>
      <p:sp>
        <p:nvSpPr>
          <p:cNvPr id="5" name="Footer Placeholder 4"/>
          <p:cNvSpPr>
            <a:spLocks noGrp="1"/>
          </p:cNvSpPr>
          <p:nvPr>
            <p:ph type="ftr" sz="quarter" idx="11"/>
          </p:nvPr>
        </p:nvSpPr>
        <p:spPr/>
        <p:txBody>
          <a:bodyPr/>
          <a:lstStyle/>
          <a:p>
            <a:r>
              <a:rPr lang="en-US" smtClean="0"/>
              <a:t>Quality Means Doing it Right When No One is Looking</a:t>
            </a:r>
            <a:endParaRPr lang="en-US"/>
          </a:p>
        </p:txBody>
      </p:sp>
      <p:sp>
        <p:nvSpPr>
          <p:cNvPr id="6" name="Slide Number Placeholder 5"/>
          <p:cNvSpPr>
            <a:spLocks noGrp="1"/>
          </p:cNvSpPr>
          <p:nvPr>
            <p:ph type="sldNum" sz="quarter" idx="12"/>
          </p:nvPr>
        </p:nvSpPr>
        <p:spPr/>
        <p:txBody>
          <a:bodyPr/>
          <a:lstStyle/>
          <a:p>
            <a:fld id="{054A4E38-631D-4AB1-9512-063E7A8D32F5}" type="slidenum">
              <a:rPr lang="en-US" smtClean="0"/>
              <a:t>14</a:t>
            </a:fld>
            <a:endParaRPr lang="en-US"/>
          </a:p>
        </p:txBody>
      </p:sp>
      <p:pic>
        <p:nvPicPr>
          <p:cNvPr id="7" name="Picture 6"/>
          <p:cNvPicPr>
            <a:picLocks noChangeAspect="1"/>
          </p:cNvPicPr>
          <p:nvPr/>
        </p:nvPicPr>
        <p:blipFill>
          <a:blip r:embed="rId2"/>
          <a:stretch>
            <a:fillRect/>
          </a:stretch>
        </p:blipFill>
        <p:spPr>
          <a:xfrm>
            <a:off x="960767" y="1454720"/>
            <a:ext cx="4456622" cy="4880720"/>
          </a:xfrm>
          <a:prstGeom prst="rect">
            <a:avLst/>
          </a:prstGeom>
        </p:spPr>
      </p:pic>
    </p:spTree>
    <p:extLst>
      <p:ext uri="{BB962C8B-B14F-4D97-AF65-F5344CB8AC3E}">
        <p14:creationId xmlns:p14="http://schemas.microsoft.com/office/powerpoint/2010/main" val="1113569337"/>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of CD</a:t>
            </a:r>
            <a:endParaRPr lang="en-US" dirty="0"/>
          </a:p>
        </p:txBody>
      </p:sp>
      <p:sp>
        <p:nvSpPr>
          <p:cNvPr id="3" name="Content Placeholder 2"/>
          <p:cNvSpPr>
            <a:spLocks noGrp="1"/>
          </p:cNvSpPr>
          <p:nvPr>
            <p:ph idx="1"/>
          </p:nvPr>
        </p:nvSpPr>
        <p:spPr/>
        <p:txBody>
          <a:bodyPr>
            <a:normAutofit fontScale="92500" lnSpcReduction="20000"/>
          </a:bodyPr>
          <a:lstStyle/>
          <a:p>
            <a:r>
              <a:rPr lang="en-US" dirty="0"/>
              <a:t>Continuous deployment can be thought of as an extension of </a:t>
            </a:r>
            <a:r>
              <a:rPr lang="en-US" dirty="0">
                <a:hlinkClick r:id="rId2"/>
              </a:rPr>
              <a:t>continuous integration</a:t>
            </a:r>
            <a:r>
              <a:rPr lang="en-US" dirty="0"/>
              <a:t>, aiming at minimizing </a:t>
            </a:r>
            <a:r>
              <a:rPr lang="en-US" dirty="0">
                <a:hlinkClick r:id="rId3"/>
              </a:rPr>
              <a:t>lead time</a:t>
            </a:r>
            <a:r>
              <a:rPr lang="en-US" dirty="0"/>
              <a:t>, the time elapsed between development writing one new line of code and this new code being used by live users, in </a:t>
            </a:r>
            <a:r>
              <a:rPr lang="en-US" dirty="0"/>
              <a:t>production</a:t>
            </a:r>
          </a:p>
          <a:p>
            <a:r>
              <a:rPr lang="en-US" dirty="0" smtClean="0"/>
              <a:t>Benefits</a:t>
            </a:r>
          </a:p>
          <a:p>
            <a:pPr lvl="1"/>
            <a:r>
              <a:rPr lang="en-US" dirty="0"/>
              <a:t>earlier return on investment for each feature after it is developed, which reduces the need for large capital investments</a:t>
            </a:r>
          </a:p>
          <a:p>
            <a:pPr lvl="1"/>
            <a:r>
              <a:rPr lang="en-US" dirty="0"/>
              <a:t>earlier feedback from users on each new feature as it is released to production, which affords techniques such as parallel (or A/B) testing to determine which of two possible implementation is preferred by </a:t>
            </a:r>
            <a:r>
              <a:rPr lang="en-US" dirty="0" smtClean="0"/>
              <a:t>users</a:t>
            </a:r>
          </a:p>
          <a:p>
            <a:pPr lvl="1"/>
            <a:r>
              <a:rPr lang="en-US" dirty="0" smtClean="0"/>
              <a:t>Costs</a:t>
            </a:r>
          </a:p>
          <a:p>
            <a:pPr lvl="2"/>
            <a:r>
              <a:rPr lang="en-US" dirty="0"/>
              <a:t>continuous deployment relies on extensive instrumentation to ensure that functionality newly made available to users does not result in incidents, lowering externally perceived quality</a:t>
            </a:r>
          </a:p>
          <a:p>
            <a:pPr lvl="1"/>
            <a:r>
              <a:rPr lang="en-US" dirty="0" smtClean="0"/>
              <a:t>Increased Quality</a:t>
            </a:r>
          </a:p>
          <a:p>
            <a:pPr lvl="1"/>
            <a:endParaRPr lang="en-US" dirty="0"/>
          </a:p>
          <a:p>
            <a:pPr lvl="1"/>
            <a:endParaRPr lang="en-US" dirty="0"/>
          </a:p>
        </p:txBody>
      </p:sp>
      <p:sp>
        <p:nvSpPr>
          <p:cNvPr id="4" name="Date Placeholder 3"/>
          <p:cNvSpPr>
            <a:spLocks noGrp="1"/>
          </p:cNvSpPr>
          <p:nvPr>
            <p:ph type="dt" sz="half" idx="10"/>
          </p:nvPr>
        </p:nvSpPr>
        <p:spPr/>
        <p:txBody>
          <a:bodyPr/>
          <a:lstStyle/>
          <a:p>
            <a:fld id="{402E009A-93E3-44D5-8C2F-833F337B9B4F}" type="datetime1">
              <a:rPr lang="en-US" smtClean="0"/>
              <a:t>9/17/2016</a:t>
            </a:fld>
            <a:endParaRPr lang="en-US"/>
          </a:p>
        </p:txBody>
      </p:sp>
      <p:sp>
        <p:nvSpPr>
          <p:cNvPr id="5" name="Footer Placeholder 4"/>
          <p:cNvSpPr>
            <a:spLocks noGrp="1"/>
          </p:cNvSpPr>
          <p:nvPr>
            <p:ph type="ftr" sz="quarter" idx="11"/>
          </p:nvPr>
        </p:nvSpPr>
        <p:spPr/>
        <p:txBody>
          <a:bodyPr/>
          <a:lstStyle/>
          <a:p>
            <a:r>
              <a:rPr lang="en-US" smtClean="0"/>
              <a:t>Quality Means Doing it Right When No One is Looking</a:t>
            </a:r>
            <a:endParaRPr lang="en-US"/>
          </a:p>
        </p:txBody>
      </p:sp>
      <p:sp>
        <p:nvSpPr>
          <p:cNvPr id="6" name="Slide Number Placeholder 5"/>
          <p:cNvSpPr>
            <a:spLocks noGrp="1"/>
          </p:cNvSpPr>
          <p:nvPr>
            <p:ph type="sldNum" sz="quarter" idx="12"/>
          </p:nvPr>
        </p:nvSpPr>
        <p:spPr/>
        <p:txBody>
          <a:bodyPr/>
          <a:lstStyle/>
          <a:p>
            <a:fld id="{054A4E38-631D-4AB1-9512-063E7A8D32F5}" type="slidenum">
              <a:rPr lang="en-US" smtClean="0"/>
              <a:t>15</a:t>
            </a:fld>
            <a:endParaRPr lang="en-US"/>
          </a:p>
        </p:txBody>
      </p:sp>
    </p:spTree>
    <p:extLst>
      <p:ext uri="{BB962C8B-B14F-4D97-AF65-F5344CB8AC3E}">
        <p14:creationId xmlns:p14="http://schemas.microsoft.com/office/powerpoint/2010/main" val="1487310746"/>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Takeaways</a:t>
            </a:r>
            <a:endParaRPr lang="en-US" dirty="0"/>
          </a:p>
        </p:txBody>
      </p:sp>
      <p:sp>
        <p:nvSpPr>
          <p:cNvPr id="3" name="Date Placeholder 2"/>
          <p:cNvSpPr>
            <a:spLocks noGrp="1"/>
          </p:cNvSpPr>
          <p:nvPr>
            <p:ph type="dt" sz="half" idx="10"/>
          </p:nvPr>
        </p:nvSpPr>
        <p:spPr/>
        <p:txBody>
          <a:bodyPr/>
          <a:lstStyle/>
          <a:p>
            <a:fld id="{1F5192E8-5E19-447E-90B6-9368E97D39BE}" type="datetime1">
              <a:rPr lang="en-US" smtClean="0"/>
              <a:t>9/17/2016</a:t>
            </a:fld>
            <a:endParaRPr lang="en-US"/>
          </a:p>
        </p:txBody>
      </p:sp>
      <p:sp>
        <p:nvSpPr>
          <p:cNvPr id="4" name="Footer Placeholder 3"/>
          <p:cNvSpPr>
            <a:spLocks noGrp="1"/>
          </p:cNvSpPr>
          <p:nvPr>
            <p:ph type="ftr" sz="quarter" idx="11"/>
          </p:nvPr>
        </p:nvSpPr>
        <p:spPr/>
        <p:txBody>
          <a:bodyPr/>
          <a:lstStyle/>
          <a:p>
            <a:r>
              <a:rPr lang="en-US" smtClean="0"/>
              <a:t>Quality Means Doing it Right When No One is Looking</a:t>
            </a:r>
            <a:endParaRPr lang="en-US"/>
          </a:p>
        </p:txBody>
      </p:sp>
      <p:sp>
        <p:nvSpPr>
          <p:cNvPr id="5" name="Slide Number Placeholder 4"/>
          <p:cNvSpPr>
            <a:spLocks noGrp="1"/>
          </p:cNvSpPr>
          <p:nvPr>
            <p:ph type="sldNum" sz="quarter" idx="12"/>
          </p:nvPr>
        </p:nvSpPr>
        <p:spPr/>
        <p:txBody>
          <a:bodyPr/>
          <a:lstStyle/>
          <a:p>
            <a:fld id="{054A4E38-631D-4AB1-9512-063E7A8D32F5}" type="slidenum">
              <a:rPr lang="en-US" smtClean="0"/>
              <a:t>16</a:t>
            </a:fld>
            <a:endParaRPr lang="en-US"/>
          </a:p>
        </p:txBody>
      </p:sp>
      <p:sp>
        <p:nvSpPr>
          <p:cNvPr id="6" name="TextBox 5"/>
          <p:cNvSpPr txBox="1"/>
          <p:nvPr/>
        </p:nvSpPr>
        <p:spPr>
          <a:xfrm>
            <a:off x="914400" y="1569720"/>
            <a:ext cx="9281160" cy="1477328"/>
          </a:xfrm>
          <a:prstGeom prst="rect">
            <a:avLst/>
          </a:prstGeom>
          <a:noFill/>
        </p:spPr>
        <p:txBody>
          <a:bodyPr wrap="square" rtlCol="0">
            <a:spAutoFit/>
          </a:bodyPr>
          <a:lstStyle/>
          <a:p>
            <a:pPr marL="285750" indent="-285750">
              <a:buFont typeface="Arial" panose="020B0604020202020204" pitchFamily="34" charset="0"/>
              <a:buChar char="•"/>
            </a:pPr>
            <a:r>
              <a:rPr lang="en-US" dirty="0" smtClean="0"/>
              <a:t>Understand the DevOps Model</a:t>
            </a:r>
          </a:p>
          <a:p>
            <a:pPr marL="285750" indent="-285750">
              <a:buFont typeface="Arial" panose="020B0604020202020204" pitchFamily="34" charset="0"/>
              <a:buChar char="•"/>
            </a:pPr>
            <a:r>
              <a:rPr lang="en-US" dirty="0" smtClean="0"/>
              <a:t>Get Engaged with DevOps Conversation</a:t>
            </a:r>
          </a:p>
          <a:p>
            <a:pPr marL="285750" indent="-285750">
              <a:buFont typeface="Arial" panose="020B0604020202020204" pitchFamily="34" charset="0"/>
              <a:buChar char="•"/>
            </a:pPr>
            <a:r>
              <a:rPr lang="en-US" dirty="0" smtClean="0"/>
              <a:t>Understand different types of tools</a:t>
            </a:r>
          </a:p>
          <a:p>
            <a:pPr marL="285750" indent="-285750">
              <a:buFont typeface="Arial" panose="020B0604020202020204" pitchFamily="34" charset="0"/>
              <a:buChar char="•"/>
            </a:pPr>
            <a:r>
              <a:rPr lang="en-US" dirty="0" smtClean="0"/>
              <a:t>Understand DevOps Importance in the Market</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387677494"/>
      </p:ext>
    </p:extLst>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Topics</a:t>
            </a:r>
            <a:endParaRPr lang="en-US" dirty="0"/>
          </a:p>
        </p:txBody>
      </p:sp>
      <p:sp>
        <p:nvSpPr>
          <p:cNvPr id="4" name="Date Placeholder 3"/>
          <p:cNvSpPr>
            <a:spLocks noGrp="1"/>
          </p:cNvSpPr>
          <p:nvPr>
            <p:ph type="dt" sz="half" idx="10"/>
          </p:nvPr>
        </p:nvSpPr>
        <p:spPr/>
        <p:txBody>
          <a:bodyPr/>
          <a:lstStyle/>
          <a:p>
            <a:fld id="{8554A14A-C54D-4542-9D50-B0A0AB71C7D0}" type="datetime1">
              <a:rPr lang="en-US" smtClean="0"/>
              <a:t>9/17/2016</a:t>
            </a:fld>
            <a:endParaRPr lang="en-US"/>
          </a:p>
        </p:txBody>
      </p:sp>
      <p:sp>
        <p:nvSpPr>
          <p:cNvPr id="5" name="Footer Placeholder 4"/>
          <p:cNvSpPr>
            <a:spLocks noGrp="1"/>
          </p:cNvSpPr>
          <p:nvPr>
            <p:ph type="ftr" sz="quarter" idx="11"/>
          </p:nvPr>
        </p:nvSpPr>
        <p:spPr/>
        <p:txBody>
          <a:bodyPr/>
          <a:lstStyle/>
          <a:p>
            <a:r>
              <a:rPr lang="en-US" smtClean="0"/>
              <a:t>Quality Means Doing it Right When No One is Looking</a:t>
            </a:r>
            <a:endParaRPr lang="en-US"/>
          </a:p>
        </p:txBody>
      </p:sp>
      <p:sp>
        <p:nvSpPr>
          <p:cNvPr id="6" name="Slide Number Placeholder 5"/>
          <p:cNvSpPr>
            <a:spLocks noGrp="1"/>
          </p:cNvSpPr>
          <p:nvPr>
            <p:ph type="sldNum" sz="quarter" idx="12"/>
          </p:nvPr>
        </p:nvSpPr>
        <p:spPr/>
        <p:txBody>
          <a:bodyPr/>
          <a:lstStyle/>
          <a:p>
            <a:fld id="{054A4E38-631D-4AB1-9512-063E7A8D32F5}" type="slidenum">
              <a:rPr lang="en-US" smtClean="0"/>
              <a:t>2</a:t>
            </a:fld>
            <a:endParaRPr lang="en-US"/>
          </a:p>
        </p:txBody>
      </p:sp>
      <p:graphicFrame>
        <p:nvGraphicFramePr>
          <p:cNvPr id="7" name="Content Placeholder 3"/>
          <p:cNvGraphicFramePr>
            <a:graphicFrameLocks/>
          </p:cNvGraphicFramePr>
          <p:nvPr>
            <p:extLst>
              <p:ext uri="{D42A27DB-BD31-4B8C-83A1-F6EECF244321}">
                <p14:modId xmlns:p14="http://schemas.microsoft.com/office/powerpoint/2010/main" val="1069715980"/>
              </p:ext>
            </p:extLst>
          </p:nvPr>
        </p:nvGraphicFramePr>
        <p:xfrm>
          <a:off x="820614" y="2004648"/>
          <a:ext cx="10785231" cy="3237155"/>
        </p:xfrm>
        <a:graphic>
          <a:graphicData uri="http://schemas.openxmlformats.org/drawingml/2006/table">
            <a:tbl>
              <a:tblPr firstRow="1" bandRow="1">
                <a:tableStyleId>{5C22544A-7EE6-4342-B048-85BDC9FD1C3A}</a:tableStyleId>
              </a:tblPr>
              <a:tblGrid>
                <a:gridCol w="3595077"/>
                <a:gridCol w="3595077"/>
                <a:gridCol w="3595077"/>
              </a:tblGrid>
              <a:tr h="784660">
                <a:tc gridSpan="3">
                  <a:txBody>
                    <a:bodyPr/>
                    <a:lstStyle/>
                    <a:p>
                      <a:r>
                        <a:rPr lang="en-US" sz="3700" dirty="0" smtClean="0"/>
                        <a:t>DevOps                                                                   Session</a:t>
                      </a:r>
                      <a:r>
                        <a:rPr lang="en-US" sz="3700" baseline="0" dirty="0" smtClean="0"/>
                        <a:t> - I </a:t>
                      </a:r>
                      <a:endParaRPr lang="en-US" sz="3700" dirty="0">
                        <a:latin typeface="Segoe UI Light" panose="020B0502040204020203" pitchFamily="34" charset="0"/>
                        <a:cs typeface="Segoe UI Light" panose="020B0502040204020203" pitchFamily="34" charset="0"/>
                      </a:endParaRPr>
                    </a:p>
                  </a:txBody>
                  <a:tcPr marL="93260" marR="93260" marT="46630" marB="46630" anchor="ctr"/>
                </a:tc>
                <a:tc hMerge="1">
                  <a:txBody>
                    <a:bodyPr/>
                    <a:lstStyle/>
                    <a:p>
                      <a:endParaRPr lang="en-US" dirty="0"/>
                    </a:p>
                  </a:txBody>
                  <a:tcPr/>
                </a:tc>
                <a:tc hMerge="1">
                  <a:txBody>
                    <a:bodyPr/>
                    <a:lstStyle/>
                    <a:p>
                      <a:endParaRPr lang="en-US" sz="3700" dirty="0">
                        <a:latin typeface="Segoe UI Light" panose="020B0502040204020203" pitchFamily="34" charset="0"/>
                        <a:cs typeface="Segoe UI Light" panose="020B0502040204020203" pitchFamily="34" charset="0"/>
                      </a:endParaRPr>
                    </a:p>
                  </a:txBody>
                  <a:tcPr marL="93260" marR="93260" marT="46630" marB="46630" anchor="ctr"/>
                </a:tc>
              </a:tr>
              <a:tr h="841215">
                <a:tc>
                  <a:txBody>
                    <a:bodyPr/>
                    <a:lstStyle/>
                    <a:p>
                      <a:r>
                        <a:rPr lang="en-US" sz="2400" dirty="0" smtClean="0">
                          <a:latin typeface="Segoe UI Light" panose="020B0502040204020203" pitchFamily="34" charset="0"/>
                          <a:cs typeface="Segoe UI Light" panose="020B0502040204020203" pitchFamily="34" charset="0"/>
                        </a:rPr>
                        <a:t>01 | Overview</a:t>
                      </a:r>
                      <a:endParaRPr lang="en-US" sz="2400" dirty="0">
                        <a:latin typeface="Segoe UI Light" panose="020B0502040204020203" pitchFamily="34" charset="0"/>
                        <a:cs typeface="Segoe UI Light" panose="020B0502040204020203" pitchFamily="34" charset="0"/>
                      </a:endParaRPr>
                    </a:p>
                  </a:txBody>
                  <a:tcPr marL="93260" marR="93260" marT="46630" marB="46630" anchor="ctr"/>
                </a:tc>
                <a:tc>
                  <a:txBody>
                    <a:bodyPr/>
                    <a:lstStyle/>
                    <a:p>
                      <a:r>
                        <a:rPr lang="en-US" sz="2400" dirty="0" smtClean="0">
                          <a:latin typeface="Segoe UI Light" panose="020B0502040204020203" pitchFamily="34" charset="0"/>
                          <a:cs typeface="Segoe UI Light" panose="020B0502040204020203" pitchFamily="34" charset="0"/>
                        </a:rPr>
                        <a:t>04</a:t>
                      </a:r>
                      <a:r>
                        <a:rPr lang="en-US" sz="2400" baseline="0" dirty="0" smtClean="0">
                          <a:latin typeface="Segoe UI Light" panose="020B0502040204020203" pitchFamily="34" charset="0"/>
                          <a:cs typeface="Segoe UI Light" panose="020B0502040204020203" pitchFamily="34" charset="0"/>
                        </a:rPr>
                        <a:t> </a:t>
                      </a:r>
                      <a:r>
                        <a:rPr lang="en-US" sz="2400" dirty="0" smtClean="0">
                          <a:latin typeface="Segoe UI Light" panose="020B0502040204020203" pitchFamily="34" charset="0"/>
                          <a:cs typeface="Segoe UI Light" panose="020B0502040204020203" pitchFamily="34" charset="0"/>
                        </a:rPr>
                        <a:t>| Benefits</a:t>
                      </a:r>
                      <a:endParaRPr lang="en-US" sz="2400" dirty="0">
                        <a:latin typeface="Segoe UI Light" panose="020B0502040204020203" pitchFamily="34" charset="0"/>
                        <a:cs typeface="Segoe UI Light" panose="020B0502040204020203" pitchFamily="34" charset="0"/>
                      </a:endParaRPr>
                    </a:p>
                  </a:txBody>
                  <a:tcPr marL="93260" marR="93260" marT="46630" marB="46630" anchor="ctr"/>
                </a:tc>
                <a:tc>
                  <a:txBody>
                    <a:bodyPr/>
                    <a:lstStyle/>
                    <a:p>
                      <a:r>
                        <a:rPr lang="en-US" sz="2400" dirty="0" smtClean="0">
                          <a:latin typeface="Segoe UI Light" panose="020B0502040204020203" pitchFamily="34" charset="0"/>
                          <a:cs typeface="Segoe UI Light" panose="020B0502040204020203" pitchFamily="34" charset="0"/>
                        </a:rPr>
                        <a:t>07 | Objectives</a:t>
                      </a:r>
                      <a:endParaRPr lang="en-US" sz="2400" dirty="0">
                        <a:latin typeface="Segoe UI Light" panose="020B0502040204020203" pitchFamily="34" charset="0"/>
                        <a:cs typeface="Segoe UI Light" panose="020B0502040204020203" pitchFamily="34" charset="0"/>
                      </a:endParaRPr>
                    </a:p>
                  </a:txBody>
                  <a:tcPr marL="93260" marR="93260" marT="46630" marB="46630" anchor="ctr"/>
                </a:tc>
              </a:tr>
              <a:tr h="826620">
                <a:tc>
                  <a:txBody>
                    <a:bodyPr/>
                    <a:lstStyle/>
                    <a:p>
                      <a:r>
                        <a:rPr lang="en-US" sz="2400" dirty="0" smtClean="0">
                          <a:latin typeface="Segoe UI Light" panose="020B0502040204020203" pitchFamily="34" charset="0"/>
                          <a:cs typeface="Segoe UI Light" panose="020B0502040204020203" pitchFamily="34" charset="0"/>
                        </a:rPr>
                        <a:t>02 | History</a:t>
                      </a:r>
                      <a:endParaRPr lang="en-US" sz="2400" dirty="0">
                        <a:latin typeface="Segoe UI Light" panose="020B0502040204020203" pitchFamily="34" charset="0"/>
                        <a:cs typeface="Segoe UI Light" panose="020B0502040204020203" pitchFamily="34" charset="0"/>
                      </a:endParaRPr>
                    </a:p>
                  </a:txBody>
                  <a:tcPr marL="93260" marR="93260" marT="46630" marB="46630" anchor="ctr"/>
                </a:tc>
                <a:tc>
                  <a:txBody>
                    <a:bodyPr/>
                    <a:lstStyle/>
                    <a:p>
                      <a:r>
                        <a:rPr lang="en-US" sz="2400" dirty="0" smtClean="0">
                          <a:latin typeface="Segoe UI Light" panose="020B0502040204020203" pitchFamily="34" charset="0"/>
                          <a:cs typeface="Segoe UI Light" panose="020B0502040204020203" pitchFamily="34" charset="0"/>
                        </a:rPr>
                        <a:t>05 | The Term Fundamental</a:t>
                      </a:r>
                      <a:endParaRPr lang="en-US" sz="2400" dirty="0">
                        <a:latin typeface="Segoe UI Light" panose="020B0502040204020203" pitchFamily="34" charset="0"/>
                        <a:cs typeface="Segoe UI Light" panose="020B0502040204020203" pitchFamily="34" charset="0"/>
                      </a:endParaRPr>
                    </a:p>
                  </a:txBody>
                  <a:tcPr marL="93260" marR="93260" marT="46630" marB="46630" anchor="ctr"/>
                </a:tc>
                <a:tc>
                  <a:txBody>
                    <a:bodyPr/>
                    <a:lstStyle/>
                    <a:p>
                      <a:r>
                        <a:rPr lang="en-US" sz="2400" dirty="0" smtClean="0">
                          <a:latin typeface="Segoe UI Light" panose="020B0502040204020203" pitchFamily="34" charset="0"/>
                          <a:cs typeface="Segoe UI Light" panose="020B0502040204020203" pitchFamily="34" charset="0"/>
                        </a:rPr>
                        <a:t>08 | Open Source Eco</a:t>
                      </a:r>
                      <a:r>
                        <a:rPr lang="en-US" sz="2400" baseline="0" dirty="0" smtClean="0">
                          <a:latin typeface="Segoe UI Light" panose="020B0502040204020203" pitchFamily="34" charset="0"/>
                          <a:cs typeface="Segoe UI Light" panose="020B0502040204020203" pitchFamily="34" charset="0"/>
                        </a:rPr>
                        <a:t> System</a:t>
                      </a:r>
                      <a:endParaRPr lang="en-US" sz="2400" dirty="0">
                        <a:latin typeface="Segoe UI Light" panose="020B0502040204020203" pitchFamily="34" charset="0"/>
                        <a:cs typeface="Segoe UI Light" panose="020B0502040204020203" pitchFamily="34" charset="0"/>
                      </a:endParaRPr>
                    </a:p>
                  </a:txBody>
                  <a:tcPr marL="93260" marR="93260" marT="46630" marB="46630" anchor="ctr"/>
                </a:tc>
              </a:tr>
              <a:tr h="784660">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 Dev and Ops</a:t>
                      </a:r>
                      <a:endParaRPr lang="en-US" sz="2400" dirty="0" smtClean="0">
                        <a:latin typeface="Segoe UI Light" panose="020B0502040204020203" pitchFamily="34" charset="0"/>
                        <a:cs typeface="Segoe UI Light" panose="020B0502040204020203" pitchFamily="34" charset="0"/>
                      </a:endParaRPr>
                    </a:p>
                  </a:txBody>
                  <a:tcPr marL="93260" marR="93260" marT="46630" marB="46630" anchor="ctr"/>
                </a:tc>
                <a:tc>
                  <a:txBody>
                    <a:bodyPr/>
                    <a:lstStyle/>
                    <a:p>
                      <a:r>
                        <a:rPr lang="en-US" sz="2400" dirty="0" smtClean="0">
                          <a:latin typeface="Segoe UI Light" panose="020B0502040204020203" pitchFamily="34" charset="0"/>
                          <a:cs typeface="Segoe UI Light" panose="020B0502040204020203" pitchFamily="34" charset="0"/>
                        </a:rPr>
                        <a:t>06 | ALM</a:t>
                      </a:r>
                      <a:r>
                        <a:rPr lang="en-US" sz="2400" baseline="0" dirty="0" smtClean="0">
                          <a:latin typeface="Segoe UI Light" panose="020B0502040204020203" pitchFamily="34" charset="0"/>
                          <a:cs typeface="Segoe UI Light" panose="020B0502040204020203" pitchFamily="34" charset="0"/>
                        </a:rPr>
                        <a:t> – Gartner View</a:t>
                      </a:r>
                      <a:endParaRPr lang="en-US" sz="2400" dirty="0">
                        <a:latin typeface="Segoe UI Light" panose="020B0502040204020203" pitchFamily="34" charset="0"/>
                        <a:cs typeface="Segoe UI Light" panose="020B0502040204020203" pitchFamily="34" charset="0"/>
                      </a:endParaRPr>
                    </a:p>
                  </a:txBody>
                  <a:tcPr marL="93260" marR="93260" marT="46630" marB="46630" anchor="ctr"/>
                </a:tc>
                <a:tc>
                  <a:txBody>
                    <a:bodyPr/>
                    <a:lstStyle/>
                    <a:p>
                      <a:r>
                        <a:rPr lang="en-US" sz="2400" dirty="0" smtClean="0">
                          <a:latin typeface="Segoe UI Light" panose="020B0502040204020203" pitchFamily="34" charset="0"/>
                          <a:cs typeface="Segoe UI Light" panose="020B0502040204020203" pitchFamily="34" charset="0"/>
                        </a:rPr>
                        <a:t>09</a:t>
                      </a:r>
                      <a:r>
                        <a:rPr lang="en-US" sz="2400" baseline="0" dirty="0" smtClean="0">
                          <a:latin typeface="Segoe UI Light" panose="020B0502040204020203" pitchFamily="34" charset="0"/>
                          <a:cs typeface="Segoe UI Light" panose="020B0502040204020203" pitchFamily="34" charset="0"/>
                        </a:rPr>
                        <a:t> | Overview of CI &amp; CD</a:t>
                      </a:r>
                      <a:endParaRPr lang="en-US" sz="2400" dirty="0">
                        <a:latin typeface="Segoe UI Light" panose="020B0502040204020203" pitchFamily="34" charset="0"/>
                        <a:cs typeface="Segoe UI Light" panose="020B0502040204020203" pitchFamily="34" charset="0"/>
                      </a:endParaRPr>
                    </a:p>
                  </a:txBody>
                  <a:tcPr marL="93260" marR="93260" marT="46630" marB="46630" anchor="ctr"/>
                </a:tc>
              </a:tr>
            </a:tbl>
          </a:graphicData>
        </a:graphic>
      </p:graphicFrame>
    </p:spTree>
    <p:extLst>
      <p:ext uri="{BB962C8B-B14F-4D97-AF65-F5344CB8AC3E}">
        <p14:creationId xmlns:p14="http://schemas.microsoft.com/office/powerpoint/2010/main" val="3300281376"/>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85439" y="2168424"/>
            <a:ext cx="4330712" cy="3936773"/>
          </a:xfrm>
          <a:prstGeom prst="rect">
            <a:avLst/>
          </a:prstGeom>
        </p:spPr>
      </p:pic>
      <p:sp>
        <p:nvSpPr>
          <p:cNvPr id="26" name="Freeform 25"/>
          <p:cNvSpPr/>
          <p:nvPr/>
        </p:nvSpPr>
        <p:spPr bwMode="auto">
          <a:xfrm>
            <a:off x="1120531" y="2745788"/>
            <a:ext cx="603842" cy="585166"/>
          </a:xfrm>
          <a:custGeom>
            <a:avLst/>
            <a:gdLst>
              <a:gd name="connsiteX0" fmla="*/ 0 w 615950"/>
              <a:gd name="connsiteY0" fmla="*/ 400050 h 596900"/>
              <a:gd name="connsiteX1" fmla="*/ 25400 w 615950"/>
              <a:gd name="connsiteY1" fmla="*/ 101600 h 596900"/>
              <a:gd name="connsiteX2" fmla="*/ 336550 w 615950"/>
              <a:gd name="connsiteY2" fmla="*/ 0 h 596900"/>
              <a:gd name="connsiteX3" fmla="*/ 615950 w 615950"/>
              <a:gd name="connsiteY3" fmla="*/ 209550 h 596900"/>
              <a:gd name="connsiteX4" fmla="*/ 590550 w 615950"/>
              <a:gd name="connsiteY4" fmla="*/ 469900 h 596900"/>
              <a:gd name="connsiteX5" fmla="*/ 228600 w 615950"/>
              <a:gd name="connsiteY5" fmla="*/ 596900 h 596900"/>
              <a:gd name="connsiteX6" fmla="*/ 0 w 615950"/>
              <a:gd name="connsiteY6" fmla="*/ 40005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5950" h="596900">
                <a:moveTo>
                  <a:pt x="0" y="400050"/>
                </a:moveTo>
                <a:lnTo>
                  <a:pt x="25400" y="101600"/>
                </a:lnTo>
                <a:lnTo>
                  <a:pt x="336550" y="0"/>
                </a:lnTo>
                <a:lnTo>
                  <a:pt x="615950" y="209550"/>
                </a:lnTo>
                <a:lnTo>
                  <a:pt x="590550" y="469900"/>
                </a:lnTo>
                <a:lnTo>
                  <a:pt x="228600" y="596900"/>
                </a:lnTo>
                <a:lnTo>
                  <a:pt x="0" y="400050"/>
                </a:ln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25" name="Picture 2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21427798">
            <a:off x="1276506" y="3276916"/>
            <a:ext cx="564749" cy="845629"/>
          </a:xfrm>
          <a:prstGeom prst="rect">
            <a:avLst/>
          </a:prstGeom>
        </p:spPr>
      </p:pic>
      <p:sp>
        <p:nvSpPr>
          <p:cNvPr id="7" name="Title 6"/>
          <p:cNvSpPr>
            <a:spLocks noGrp="1"/>
          </p:cNvSpPr>
          <p:nvPr>
            <p:ph type="title"/>
          </p:nvPr>
        </p:nvSpPr>
        <p:spPr/>
        <p:txBody>
          <a:bodyPr/>
          <a:lstStyle/>
          <a:p>
            <a:r>
              <a:rPr lang="en-US" dirty="0" smtClean="0"/>
              <a:t>Traditional Development and Operations</a:t>
            </a:r>
            <a:endParaRPr lang="en-US" dirty="0"/>
          </a:p>
        </p:txBody>
      </p:sp>
      <p:grpSp>
        <p:nvGrpSpPr>
          <p:cNvPr id="9" name="Group 8"/>
          <p:cNvGrpSpPr/>
          <p:nvPr/>
        </p:nvGrpSpPr>
        <p:grpSpPr>
          <a:xfrm>
            <a:off x="6588633" y="4629072"/>
            <a:ext cx="1341257" cy="709040"/>
            <a:chOff x="6002213" y="3425254"/>
            <a:chExt cx="1587625" cy="723258"/>
          </a:xfrm>
          <a:solidFill>
            <a:schemeClr val="accent1"/>
          </a:solidFill>
        </p:grpSpPr>
        <p:sp>
          <p:nvSpPr>
            <p:cNvPr id="10" name="Rectangle 9"/>
            <p:cNvSpPr/>
            <p:nvPr/>
          </p:nvSpPr>
          <p:spPr bwMode="auto">
            <a:xfrm>
              <a:off x="6002213" y="3425254"/>
              <a:ext cx="1587625" cy="216024"/>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p:cNvSpPr/>
            <p:nvPr/>
          </p:nvSpPr>
          <p:spPr bwMode="auto">
            <a:xfrm>
              <a:off x="6002213" y="3932488"/>
              <a:ext cx="1587625" cy="216024"/>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23" name="TextBox 22"/>
          <p:cNvSpPr txBox="1"/>
          <p:nvPr/>
        </p:nvSpPr>
        <p:spPr>
          <a:xfrm>
            <a:off x="842797" y="5930929"/>
            <a:ext cx="867018" cy="615516"/>
          </a:xfrm>
          <a:prstGeom prst="rect">
            <a:avLst/>
          </a:prstGeom>
          <a:noFill/>
        </p:spPr>
        <p:txBody>
          <a:bodyPr wrap="none" lIns="179285" tIns="143428" rIns="179285" bIns="143428" rtlCol="0">
            <a:spAutoFit/>
          </a:bodyPr>
          <a:lstStyle/>
          <a:p>
            <a:pPr>
              <a:lnSpc>
                <a:spcPct val="90000"/>
              </a:lnSpc>
              <a:spcAft>
                <a:spcPts val="588"/>
              </a:spcAft>
            </a:pPr>
            <a:r>
              <a:rPr lang="en-US" sz="2353" dirty="0">
                <a:gradFill>
                  <a:gsLst>
                    <a:gs pos="2917">
                      <a:srgbClr val="FFFFFF"/>
                    </a:gs>
                    <a:gs pos="30000">
                      <a:srgbClr val="FFFFFF"/>
                    </a:gs>
                  </a:gsLst>
                  <a:lin ang="5400000" scaled="0"/>
                </a:gradFill>
              </a:rPr>
              <a:t>DEV</a:t>
            </a:r>
          </a:p>
        </p:txBody>
      </p:sp>
      <p:sp>
        <p:nvSpPr>
          <p:cNvPr id="24" name="TextBox 23"/>
          <p:cNvSpPr txBox="1"/>
          <p:nvPr/>
        </p:nvSpPr>
        <p:spPr>
          <a:xfrm>
            <a:off x="5945128" y="5930929"/>
            <a:ext cx="855797" cy="615516"/>
          </a:xfrm>
          <a:prstGeom prst="rect">
            <a:avLst/>
          </a:prstGeom>
          <a:noFill/>
        </p:spPr>
        <p:txBody>
          <a:bodyPr wrap="none" lIns="179285" tIns="143428" rIns="179285" bIns="143428" rtlCol="0">
            <a:spAutoFit/>
          </a:bodyPr>
          <a:lstStyle/>
          <a:p>
            <a:pPr>
              <a:lnSpc>
                <a:spcPct val="90000"/>
              </a:lnSpc>
              <a:spcAft>
                <a:spcPts val="588"/>
              </a:spcAft>
            </a:pPr>
            <a:r>
              <a:rPr lang="en-US" sz="2353" dirty="0">
                <a:gradFill>
                  <a:gsLst>
                    <a:gs pos="2917">
                      <a:srgbClr val="FFFFFF"/>
                    </a:gs>
                    <a:gs pos="30000">
                      <a:srgbClr val="FFFFFF"/>
                    </a:gs>
                  </a:gsLst>
                  <a:lin ang="5400000" scaled="0"/>
                </a:gradFill>
              </a:rPr>
              <a:t>OPS</a:t>
            </a:r>
          </a:p>
        </p:txBody>
      </p:sp>
      <p:sp>
        <p:nvSpPr>
          <p:cNvPr id="3" name="Explosion 1 2"/>
          <p:cNvSpPr/>
          <p:nvPr/>
        </p:nvSpPr>
        <p:spPr bwMode="auto">
          <a:xfrm>
            <a:off x="8704692" y="2638471"/>
            <a:ext cx="3600216" cy="3600216"/>
          </a:xfrm>
          <a:prstGeom prst="irregularSeal1">
            <a:avLst/>
          </a:prstGeom>
          <a:solidFill>
            <a:srgbClr val="FFF100">
              <a:alpha val="7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Explosion 1 4"/>
          <p:cNvSpPr/>
          <p:nvPr/>
        </p:nvSpPr>
        <p:spPr bwMode="auto">
          <a:xfrm rot="9900000">
            <a:off x="9108702" y="2812452"/>
            <a:ext cx="2647405" cy="2647405"/>
          </a:xfrm>
          <a:prstGeom prst="irregularSeal1">
            <a:avLst/>
          </a:prstGeom>
          <a:solidFill>
            <a:srgbClr val="FFB900">
              <a:alpha val="8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7" name="Freeform 57"/>
          <p:cNvSpPr>
            <a:spLocks noEditPoints="1"/>
          </p:cNvSpPr>
          <p:nvPr/>
        </p:nvSpPr>
        <p:spPr bwMode="auto">
          <a:xfrm>
            <a:off x="1103094" y="2723076"/>
            <a:ext cx="642337" cy="662846"/>
          </a:xfrm>
          <a:custGeom>
            <a:avLst/>
            <a:gdLst>
              <a:gd name="T0" fmla="*/ 364 w 371"/>
              <a:gd name="T1" fmla="*/ 103 h 383"/>
              <a:gd name="T2" fmla="*/ 216 w 371"/>
              <a:gd name="T3" fmla="*/ 3 h 383"/>
              <a:gd name="T4" fmla="*/ 203 w 371"/>
              <a:gd name="T5" fmla="*/ 1 h 383"/>
              <a:gd name="T6" fmla="*/ 13 w 371"/>
              <a:gd name="T7" fmla="*/ 50 h 383"/>
              <a:gd name="T8" fmla="*/ 0 w 371"/>
              <a:gd name="T9" fmla="*/ 66 h 383"/>
              <a:gd name="T10" fmla="*/ 0 w 371"/>
              <a:gd name="T11" fmla="*/ 243 h 383"/>
              <a:gd name="T12" fmla="*/ 5 w 371"/>
              <a:gd name="T13" fmla="*/ 255 h 383"/>
              <a:gd name="T14" fmla="*/ 125 w 371"/>
              <a:gd name="T15" fmla="*/ 379 h 383"/>
              <a:gd name="T16" fmla="*/ 137 w 371"/>
              <a:gd name="T17" fmla="*/ 383 h 383"/>
              <a:gd name="T18" fmla="*/ 142 w 371"/>
              <a:gd name="T19" fmla="*/ 383 h 383"/>
              <a:gd name="T20" fmla="*/ 351 w 371"/>
              <a:gd name="T21" fmla="*/ 310 h 383"/>
              <a:gd name="T22" fmla="*/ 362 w 371"/>
              <a:gd name="T23" fmla="*/ 296 h 383"/>
              <a:gd name="T24" fmla="*/ 371 w 371"/>
              <a:gd name="T25" fmla="*/ 117 h 383"/>
              <a:gd name="T26" fmla="*/ 364 w 371"/>
              <a:gd name="T27" fmla="*/ 103 h 383"/>
              <a:gd name="T28" fmla="*/ 204 w 371"/>
              <a:gd name="T29" fmla="*/ 34 h 383"/>
              <a:gd name="T30" fmla="*/ 321 w 371"/>
              <a:gd name="T31" fmla="*/ 113 h 383"/>
              <a:gd name="T32" fmla="*/ 251 w 371"/>
              <a:gd name="T33" fmla="*/ 134 h 383"/>
              <a:gd name="T34" fmla="*/ 139 w 371"/>
              <a:gd name="T35" fmla="*/ 51 h 383"/>
              <a:gd name="T36" fmla="*/ 204 w 371"/>
              <a:gd name="T37" fmla="*/ 34 h 383"/>
              <a:gd name="T38" fmla="*/ 143 w 371"/>
              <a:gd name="T39" fmla="*/ 167 h 383"/>
              <a:gd name="T40" fmla="*/ 42 w 371"/>
              <a:gd name="T41" fmla="*/ 76 h 383"/>
              <a:gd name="T42" fmla="*/ 113 w 371"/>
              <a:gd name="T43" fmla="*/ 58 h 383"/>
              <a:gd name="T44" fmla="*/ 225 w 371"/>
              <a:gd name="T45" fmla="*/ 142 h 383"/>
              <a:gd name="T46" fmla="*/ 143 w 371"/>
              <a:gd name="T47" fmla="*/ 167 h 383"/>
              <a:gd name="T48" fmla="*/ 33 w 371"/>
              <a:gd name="T49" fmla="*/ 237 h 383"/>
              <a:gd name="T50" fmla="*/ 33 w 371"/>
              <a:gd name="T51" fmla="*/ 96 h 383"/>
              <a:gd name="T52" fmla="*/ 130 w 371"/>
              <a:gd name="T53" fmla="*/ 184 h 383"/>
              <a:gd name="T54" fmla="*/ 130 w 371"/>
              <a:gd name="T55" fmla="*/ 338 h 383"/>
              <a:gd name="T56" fmla="*/ 33 w 371"/>
              <a:gd name="T57" fmla="*/ 237 h 383"/>
              <a:gd name="T58" fmla="*/ 152 w 371"/>
              <a:gd name="T59" fmla="*/ 345 h 383"/>
              <a:gd name="T60" fmla="*/ 152 w 371"/>
              <a:gd name="T61" fmla="*/ 187 h 383"/>
              <a:gd name="T62" fmla="*/ 338 w 371"/>
              <a:gd name="T63" fmla="*/ 130 h 383"/>
              <a:gd name="T64" fmla="*/ 330 w 371"/>
              <a:gd name="T65" fmla="*/ 283 h 383"/>
              <a:gd name="T66" fmla="*/ 152 w 371"/>
              <a:gd name="T67" fmla="*/ 345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71" h="383">
                <a:moveTo>
                  <a:pt x="364" y="103"/>
                </a:moveTo>
                <a:cubicBezTo>
                  <a:pt x="216" y="3"/>
                  <a:pt x="216" y="3"/>
                  <a:pt x="216" y="3"/>
                </a:cubicBezTo>
                <a:cubicBezTo>
                  <a:pt x="213" y="1"/>
                  <a:pt x="208" y="0"/>
                  <a:pt x="203" y="1"/>
                </a:cubicBezTo>
                <a:cubicBezTo>
                  <a:pt x="13" y="50"/>
                  <a:pt x="13" y="50"/>
                  <a:pt x="13" y="50"/>
                </a:cubicBezTo>
                <a:cubicBezTo>
                  <a:pt x="5" y="52"/>
                  <a:pt x="0" y="58"/>
                  <a:pt x="0" y="66"/>
                </a:cubicBezTo>
                <a:cubicBezTo>
                  <a:pt x="0" y="243"/>
                  <a:pt x="0" y="243"/>
                  <a:pt x="0" y="243"/>
                </a:cubicBezTo>
                <a:cubicBezTo>
                  <a:pt x="0" y="248"/>
                  <a:pt x="2" y="252"/>
                  <a:pt x="5" y="255"/>
                </a:cubicBezTo>
                <a:cubicBezTo>
                  <a:pt x="125" y="379"/>
                  <a:pt x="125" y="379"/>
                  <a:pt x="125" y="379"/>
                </a:cubicBezTo>
                <a:cubicBezTo>
                  <a:pt x="128" y="382"/>
                  <a:pt x="132" y="383"/>
                  <a:pt x="137" y="383"/>
                </a:cubicBezTo>
                <a:cubicBezTo>
                  <a:pt x="138" y="383"/>
                  <a:pt x="140" y="383"/>
                  <a:pt x="142" y="383"/>
                </a:cubicBezTo>
                <a:cubicBezTo>
                  <a:pt x="351" y="310"/>
                  <a:pt x="351" y="310"/>
                  <a:pt x="351" y="310"/>
                </a:cubicBezTo>
                <a:cubicBezTo>
                  <a:pt x="357" y="308"/>
                  <a:pt x="362" y="302"/>
                  <a:pt x="362" y="296"/>
                </a:cubicBezTo>
                <a:cubicBezTo>
                  <a:pt x="371" y="117"/>
                  <a:pt x="371" y="117"/>
                  <a:pt x="371" y="117"/>
                </a:cubicBezTo>
                <a:cubicBezTo>
                  <a:pt x="371" y="112"/>
                  <a:pt x="369" y="106"/>
                  <a:pt x="364" y="103"/>
                </a:cubicBezTo>
                <a:close/>
                <a:moveTo>
                  <a:pt x="204" y="34"/>
                </a:moveTo>
                <a:cubicBezTo>
                  <a:pt x="321" y="113"/>
                  <a:pt x="321" y="113"/>
                  <a:pt x="321" y="113"/>
                </a:cubicBezTo>
                <a:cubicBezTo>
                  <a:pt x="251" y="134"/>
                  <a:pt x="251" y="134"/>
                  <a:pt x="251" y="134"/>
                </a:cubicBezTo>
                <a:cubicBezTo>
                  <a:pt x="139" y="51"/>
                  <a:pt x="139" y="51"/>
                  <a:pt x="139" y="51"/>
                </a:cubicBezTo>
                <a:lnTo>
                  <a:pt x="204" y="34"/>
                </a:lnTo>
                <a:close/>
                <a:moveTo>
                  <a:pt x="143" y="167"/>
                </a:moveTo>
                <a:cubicBezTo>
                  <a:pt x="42" y="76"/>
                  <a:pt x="42" y="76"/>
                  <a:pt x="42" y="76"/>
                </a:cubicBezTo>
                <a:cubicBezTo>
                  <a:pt x="113" y="58"/>
                  <a:pt x="113" y="58"/>
                  <a:pt x="113" y="58"/>
                </a:cubicBezTo>
                <a:cubicBezTo>
                  <a:pt x="225" y="142"/>
                  <a:pt x="225" y="142"/>
                  <a:pt x="225" y="142"/>
                </a:cubicBezTo>
                <a:lnTo>
                  <a:pt x="143" y="167"/>
                </a:lnTo>
                <a:close/>
                <a:moveTo>
                  <a:pt x="33" y="237"/>
                </a:moveTo>
                <a:cubicBezTo>
                  <a:pt x="33" y="96"/>
                  <a:pt x="33" y="96"/>
                  <a:pt x="33" y="96"/>
                </a:cubicBezTo>
                <a:cubicBezTo>
                  <a:pt x="130" y="184"/>
                  <a:pt x="130" y="184"/>
                  <a:pt x="130" y="184"/>
                </a:cubicBezTo>
                <a:cubicBezTo>
                  <a:pt x="130" y="338"/>
                  <a:pt x="130" y="338"/>
                  <a:pt x="130" y="338"/>
                </a:cubicBezTo>
                <a:lnTo>
                  <a:pt x="33" y="237"/>
                </a:lnTo>
                <a:close/>
                <a:moveTo>
                  <a:pt x="152" y="345"/>
                </a:moveTo>
                <a:cubicBezTo>
                  <a:pt x="152" y="187"/>
                  <a:pt x="152" y="187"/>
                  <a:pt x="152" y="187"/>
                </a:cubicBezTo>
                <a:cubicBezTo>
                  <a:pt x="338" y="130"/>
                  <a:pt x="338" y="130"/>
                  <a:pt x="338" y="130"/>
                </a:cubicBezTo>
                <a:cubicBezTo>
                  <a:pt x="330" y="283"/>
                  <a:pt x="330" y="283"/>
                  <a:pt x="330" y="283"/>
                </a:cubicBezTo>
                <a:lnTo>
                  <a:pt x="152" y="345"/>
                </a:lnTo>
                <a:close/>
              </a:path>
            </a:pathLst>
          </a:custGeom>
          <a:solidFill>
            <a:schemeClr val="tx2"/>
          </a:solidFill>
          <a:ln>
            <a:noFill/>
          </a:ln>
        </p:spPr>
        <p:txBody>
          <a:bodyPr vert="horz" wrap="square" lIns="89642" tIns="44821" rIns="89642" bIns="44821" numCol="1" anchor="t" anchorCtr="0" compatLnSpc="1">
            <a:prstTxWarp prst="textNoShape">
              <a:avLst/>
            </a:prstTxWarp>
          </a:bodyPr>
          <a:lstStyle/>
          <a:p>
            <a:pPr defTabSz="896175"/>
            <a:endParaRPr lang="en-US" sz="1667">
              <a:solidFill>
                <a:srgbClr val="000000"/>
              </a:solidFill>
            </a:endParaRPr>
          </a:p>
        </p:txBody>
      </p:sp>
      <p:sp>
        <p:nvSpPr>
          <p:cNvPr id="28" name="Explosion 1 27"/>
          <p:cNvSpPr/>
          <p:nvPr/>
        </p:nvSpPr>
        <p:spPr bwMode="auto">
          <a:xfrm rot="5400000">
            <a:off x="9678823" y="3385922"/>
            <a:ext cx="1879216" cy="1879216"/>
          </a:xfrm>
          <a:prstGeom prst="irregularSeal1">
            <a:avLst/>
          </a:prstGeom>
          <a:solidFill>
            <a:srgbClr val="DC3C00">
              <a:alpha val="8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58870787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grpId="0" nodeType="afterEffect">
                                  <p:stCondLst>
                                    <p:cond delay="0"/>
                                  </p:stCondLst>
                                  <p:childTnLst>
                                    <p:animMotion origin="layout" path="M 1.42967E-6 -0.00023 L 0.05591 -0.13618 C 0.07008 -0.16682 0.07531 -0.17181 0.0854 -0.18497 C 0.09535 -0.19791 0.10518 -0.20653 0.11667 -0.2138 C 0.12803 -0.22106 0.1422 -0.22696 0.15496 -0.22946 C 0.16773 -0.23195 0.18215 -0.23173 0.19377 -0.229 C 0.20513 -0.22605 0.21432 -0.22038 0.22428 -0.21244 C 0.23385 -0.20449 0.24419 -0.19541 0.25147 -0.18111 C 0.25874 -0.16704 0.26334 -0.1532 0.26793 -0.12755 C 0.27291 -0.10145 0.27495 -0.07444 0.2784 -0.02746 C 0.28185 0.01929 0.28249 0.05039 0.28363 0.08103 C 0.28427 0.10168 0.28657 0.1439 0.28746 0.16046 " pathEditMode="relative" rAng="0" ptsTypes="AAAAAAAAAAAA">
                                      <p:cBhvr>
                                        <p:cTn id="6" dur="2000" fill="hold"/>
                                        <p:tgtEl>
                                          <p:spTgt spid="27"/>
                                        </p:tgtEl>
                                        <p:attrNameLst>
                                          <p:attrName>ppt_x</p:attrName>
                                          <p:attrName>ppt_y</p:attrName>
                                        </p:attrNameLst>
                                      </p:cBhvr>
                                      <p:rCtr x="14373" y="-3518"/>
                                    </p:animMotion>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0" nodeType="clickEffect">
                                  <p:stCondLst>
                                    <p:cond delay="0"/>
                                  </p:stCondLst>
                                  <p:childTnLst>
                                    <p:animMotion origin="layout" path="M 1.42967E-6 -0.00023 L 0.05591 -0.13618 C 0.07008 -0.16682 0.07531 -0.17181 0.0854 -0.18497 C 0.09535 -0.19791 0.10518 -0.20653 0.11667 -0.2138 C 0.12803 -0.22106 0.1422 -0.22696 0.15496 -0.22946 C 0.16773 -0.23195 0.18215 -0.23173 0.19377 -0.229 C 0.20513 -0.22605 0.21432 -0.22038 0.22428 -0.21244 C 0.23385 -0.20449 0.24419 -0.19541 0.25147 -0.18111 C 0.25874 -0.16704 0.26334 -0.1532 0.26793 -0.12755 C 0.27291 -0.10145 0.27495 -0.07444 0.2784 -0.02746 C 0.28185 0.01929 0.28249 0.05039 0.28363 0.08103 C 0.28427 0.10168 0.28657 0.1439 0.28746 0.16046 " pathEditMode="relative" rAng="0" ptsTypes="AAAAAAAAAAAA">
                                      <p:cBhvr>
                                        <p:cTn id="10" dur="2000" fill="hold"/>
                                        <p:tgtEl>
                                          <p:spTgt spid="26"/>
                                        </p:tgtEl>
                                        <p:attrNameLst>
                                          <p:attrName>ppt_x</p:attrName>
                                          <p:attrName>ppt_y</p:attrName>
                                        </p:attrNameLst>
                                      </p:cBhvr>
                                      <p:rCtr x="14373" y="-3518"/>
                                    </p:animMotion>
                                  </p:childTnLst>
                                </p:cTn>
                              </p:par>
                            </p:childTnLst>
                          </p:cTn>
                        </p:par>
                        <p:par>
                          <p:cTn id="11" fill="hold">
                            <p:stCondLst>
                              <p:cond delay="2000"/>
                            </p:stCondLst>
                            <p:childTnLst>
                              <p:par>
                                <p:cTn id="12" presetID="10" presetClass="entr" presetSubtype="0" fill="hold" nodeType="afterEffect">
                                  <p:stCondLst>
                                    <p:cond delay="30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500"/>
                                        <p:tgtEl>
                                          <p:spTgt spid="9"/>
                                        </p:tgtEl>
                                      </p:cBhvr>
                                    </p:animEffect>
                                  </p:childTnLst>
                                </p:cTn>
                              </p:par>
                              <p:par>
                                <p:cTn id="15" presetID="53" presetClass="entr" presetSubtype="16" fill="hold" grpId="0" nodeType="withEffect">
                                  <p:stCondLst>
                                    <p:cond delay="2900"/>
                                  </p:stCondLst>
                                  <p:childTnLst>
                                    <p:set>
                                      <p:cBhvr>
                                        <p:cTn id="16" dur="1" fill="hold">
                                          <p:stCondLst>
                                            <p:cond delay="0"/>
                                          </p:stCondLst>
                                        </p:cTn>
                                        <p:tgtEl>
                                          <p:spTgt spid="3"/>
                                        </p:tgtEl>
                                        <p:attrNameLst>
                                          <p:attrName>style.visibility</p:attrName>
                                        </p:attrNameLst>
                                      </p:cBhvr>
                                      <p:to>
                                        <p:strVal val="visible"/>
                                      </p:to>
                                    </p:set>
                                    <p:anim calcmode="lin" valueType="num">
                                      <p:cBhvr>
                                        <p:cTn id="17" dur="500" fill="hold"/>
                                        <p:tgtEl>
                                          <p:spTgt spid="3"/>
                                        </p:tgtEl>
                                        <p:attrNameLst>
                                          <p:attrName>ppt_w</p:attrName>
                                        </p:attrNameLst>
                                      </p:cBhvr>
                                      <p:tavLst>
                                        <p:tav tm="0">
                                          <p:val>
                                            <p:fltVal val="0"/>
                                          </p:val>
                                        </p:tav>
                                        <p:tav tm="100000">
                                          <p:val>
                                            <p:strVal val="#ppt_w"/>
                                          </p:val>
                                        </p:tav>
                                      </p:tavLst>
                                    </p:anim>
                                    <p:anim calcmode="lin" valueType="num">
                                      <p:cBhvr>
                                        <p:cTn id="18" dur="500" fill="hold"/>
                                        <p:tgtEl>
                                          <p:spTgt spid="3"/>
                                        </p:tgtEl>
                                        <p:attrNameLst>
                                          <p:attrName>ppt_h</p:attrName>
                                        </p:attrNameLst>
                                      </p:cBhvr>
                                      <p:tavLst>
                                        <p:tav tm="0">
                                          <p:val>
                                            <p:fltVal val="0"/>
                                          </p:val>
                                        </p:tav>
                                        <p:tav tm="100000">
                                          <p:val>
                                            <p:strVal val="#ppt_h"/>
                                          </p:val>
                                        </p:tav>
                                      </p:tavLst>
                                    </p:anim>
                                    <p:animEffect transition="in" filter="fade">
                                      <p:cBhvr>
                                        <p:cTn id="19" dur="500"/>
                                        <p:tgtEl>
                                          <p:spTgt spid="3"/>
                                        </p:tgtEl>
                                      </p:cBhvr>
                                    </p:animEffect>
                                  </p:childTnLst>
                                </p:cTn>
                              </p:par>
                              <p:par>
                                <p:cTn id="20" presetID="53" presetClass="entr" presetSubtype="16" fill="hold" grpId="0" nodeType="withEffect">
                                  <p:stCondLst>
                                    <p:cond delay="3200"/>
                                  </p:stCondLst>
                                  <p:childTnLst>
                                    <p:set>
                                      <p:cBhvr>
                                        <p:cTn id="21" dur="1" fill="hold">
                                          <p:stCondLst>
                                            <p:cond delay="0"/>
                                          </p:stCondLst>
                                        </p:cTn>
                                        <p:tgtEl>
                                          <p:spTgt spid="5"/>
                                        </p:tgtEl>
                                        <p:attrNameLst>
                                          <p:attrName>style.visibility</p:attrName>
                                        </p:attrNameLst>
                                      </p:cBhvr>
                                      <p:to>
                                        <p:strVal val="visible"/>
                                      </p:to>
                                    </p:set>
                                    <p:anim calcmode="lin" valueType="num">
                                      <p:cBhvr>
                                        <p:cTn id="22" dur="500" fill="hold"/>
                                        <p:tgtEl>
                                          <p:spTgt spid="5"/>
                                        </p:tgtEl>
                                        <p:attrNameLst>
                                          <p:attrName>ppt_w</p:attrName>
                                        </p:attrNameLst>
                                      </p:cBhvr>
                                      <p:tavLst>
                                        <p:tav tm="0">
                                          <p:val>
                                            <p:fltVal val="0"/>
                                          </p:val>
                                        </p:tav>
                                        <p:tav tm="100000">
                                          <p:val>
                                            <p:strVal val="#ppt_w"/>
                                          </p:val>
                                        </p:tav>
                                      </p:tavLst>
                                    </p:anim>
                                    <p:anim calcmode="lin" valueType="num">
                                      <p:cBhvr>
                                        <p:cTn id="23" dur="500" fill="hold"/>
                                        <p:tgtEl>
                                          <p:spTgt spid="5"/>
                                        </p:tgtEl>
                                        <p:attrNameLst>
                                          <p:attrName>ppt_h</p:attrName>
                                        </p:attrNameLst>
                                      </p:cBhvr>
                                      <p:tavLst>
                                        <p:tav tm="0">
                                          <p:val>
                                            <p:fltVal val="0"/>
                                          </p:val>
                                        </p:tav>
                                        <p:tav tm="100000">
                                          <p:val>
                                            <p:strVal val="#ppt_h"/>
                                          </p:val>
                                        </p:tav>
                                      </p:tavLst>
                                    </p:anim>
                                    <p:animEffect transition="in" filter="fade">
                                      <p:cBhvr>
                                        <p:cTn id="24" dur="500"/>
                                        <p:tgtEl>
                                          <p:spTgt spid="5"/>
                                        </p:tgtEl>
                                      </p:cBhvr>
                                    </p:animEffect>
                                  </p:childTnLst>
                                </p:cTn>
                              </p:par>
                              <p:par>
                                <p:cTn id="25" presetID="53" presetClass="entr" presetSubtype="16" fill="hold" grpId="0" nodeType="withEffect">
                                  <p:stCondLst>
                                    <p:cond delay="3500"/>
                                  </p:stCondLst>
                                  <p:childTnLst>
                                    <p:set>
                                      <p:cBhvr>
                                        <p:cTn id="26" dur="1" fill="hold">
                                          <p:stCondLst>
                                            <p:cond delay="0"/>
                                          </p:stCondLst>
                                        </p:cTn>
                                        <p:tgtEl>
                                          <p:spTgt spid="28"/>
                                        </p:tgtEl>
                                        <p:attrNameLst>
                                          <p:attrName>style.visibility</p:attrName>
                                        </p:attrNameLst>
                                      </p:cBhvr>
                                      <p:to>
                                        <p:strVal val="visible"/>
                                      </p:to>
                                    </p:set>
                                    <p:anim calcmode="lin" valueType="num">
                                      <p:cBhvr>
                                        <p:cTn id="27" dur="500" fill="hold"/>
                                        <p:tgtEl>
                                          <p:spTgt spid="28"/>
                                        </p:tgtEl>
                                        <p:attrNameLst>
                                          <p:attrName>ppt_w</p:attrName>
                                        </p:attrNameLst>
                                      </p:cBhvr>
                                      <p:tavLst>
                                        <p:tav tm="0">
                                          <p:val>
                                            <p:fltVal val="0"/>
                                          </p:val>
                                        </p:tav>
                                        <p:tav tm="100000">
                                          <p:val>
                                            <p:strVal val="#ppt_w"/>
                                          </p:val>
                                        </p:tav>
                                      </p:tavLst>
                                    </p:anim>
                                    <p:anim calcmode="lin" valueType="num">
                                      <p:cBhvr>
                                        <p:cTn id="28" dur="500" fill="hold"/>
                                        <p:tgtEl>
                                          <p:spTgt spid="28"/>
                                        </p:tgtEl>
                                        <p:attrNameLst>
                                          <p:attrName>ppt_h</p:attrName>
                                        </p:attrNameLst>
                                      </p:cBhvr>
                                      <p:tavLst>
                                        <p:tav tm="0">
                                          <p:val>
                                            <p:fltVal val="0"/>
                                          </p:val>
                                        </p:tav>
                                        <p:tav tm="100000">
                                          <p:val>
                                            <p:strVal val="#ppt_h"/>
                                          </p:val>
                                        </p:tav>
                                      </p:tavLst>
                                    </p:anim>
                                    <p:animEffect transition="in" filter="fade">
                                      <p:cBhvr>
                                        <p:cTn id="29"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3" grpId="0" animBg="1"/>
      <p:bldP spid="5" grpId="0" animBg="1"/>
      <p:bldP spid="27" grpId="0" animBg="1"/>
      <p:bldP spid="2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DevOps Overview</a:t>
            </a:r>
            <a:endParaRPr lang="en-US" dirty="0"/>
          </a:p>
        </p:txBody>
      </p:sp>
      <p:sp>
        <p:nvSpPr>
          <p:cNvPr id="4" name="Date Placeholder 3"/>
          <p:cNvSpPr>
            <a:spLocks noGrp="1"/>
          </p:cNvSpPr>
          <p:nvPr>
            <p:ph type="dt" sz="half" idx="10"/>
          </p:nvPr>
        </p:nvSpPr>
        <p:spPr/>
        <p:txBody>
          <a:bodyPr/>
          <a:lstStyle/>
          <a:p>
            <a:fld id="{402E009A-93E3-44D5-8C2F-833F337B9B4F}" type="datetime1">
              <a:rPr lang="en-US" smtClean="0"/>
              <a:t>9/17/2016</a:t>
            </a:fld>
            <a:endParaRPr lang="en-US"/>
          </a:p>
        </p:txBody>
      </p:sp>
      <p:sp>
        <p:nvSpPr>
          <p:cNvPr id="5" name="Footer Placeholder 4"/>
          <p:cNvSpPr>
            <a:spLocks noGrp="1"/>
          </p:cNvSpPr>
          <p:nvPr>
            <p:ph type="ftr" sz="quarter" idx="11"/>
          </p:nvPr>
        </p:nvSpPr>
        <p:spPr/>
        <p:txBody>
          <a:bodyPr/>
          <a:lstStyle/>
          <a:p>
            <a:r>
              <a:rPr lang="en-US" smtClean="0"/>
              <a:t>Quality Means Doing it Right When No One is Looking</a:t>
            </a:r>
            <a:endParaRPr lang="en-US"/>
          </a:p>
        </p:txBody>
      </p:sp>
      <p:sp>
        <p:nvSpPr>
          <p:cNvPr id="6" name="Slide Number Placeholder 5"/>
          <p:cNvSpPr>
            <a:spLocks noGrp="1"/>
          </p:cNvSpPr>
          <p:nvPr>
            <p:ph type="sldNum" sz="quarter" idx="12"/>
          </p:nvPr>
        </p:nvSpPr>
        <p:spPr/>
        <p:txBody>
          <a:bodyPr/>
          <a:lstStyle/>
          <a:p>
            <a:fld id="{054A4E38-631D-4AB1-9512-063E7A8D32F5}" type="slidenum">
              <a:rPr lang="en-US" smtClean="0"/>
              <a:t>4</a:t>
            </a:fld>
            <a:endParaRPr lang="en-US"/>
          </a:p>
        </p:txBody>
      </p:sp>
      <p:sp>
        <p:nvSpPr>
          <p:cNvPr id="7" name="Oval 6"/>
          <p:cNvSpPr/>
          <p:nvPr/>
        </p:nvSpPr>
        <p:spPr bwMode="auto">
          <a:xfrm>
            <a:off x="241741" y="1533785"/>
            <a:ext cx="5103982" cy="1459237"/>
          </a:xfrm>
          <a:prstGeom prst="ellipse">
            <a:avLst/>
          </a:prstGeom>
          <a:solidFill>
            <a:schemeClr val="bg1">
              <a:lumMod val="65000"/>
              <a:lumOff val="35000"/>
            </a:schemeClr>
          </a:solidFill>
          <a:ln w="571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400" dirty="0" smtClean="0">
                <a:solidFill>
                  <a:schemeClr val="tx1"/>
                </a:solidFill>
              </a:rPr>
              <a:t>DevOps is the practice of operations and development engineers participating together in the entire service lifecycle, from design through the development process to production support.</a:t>
            </a:r>
          </a:p>
          <a:p>
            <a:pPr algn="ctr" defTabSz="932472" fontAlgn="base">
              <a:lnSpc>
                <a:spcPct val="90000"/>
              </a:lnSpc>
              <a:spcBef>
                <a:spcPct val="0"/>
              </a:spcBef>
              <a:spcAft>
                <a:spcPct val="0"/>
              </a:spcAft>
            </a:pPr>
            <a:endParaRPr lang="en-US" sz="1400" dirty="0" err="1" smtClean="0">
              <a:solidFill>
                <a:schemeClr val="tx1"/>
              </a:solidFill>
              <a:ea typeface="Segoe UI" pitchFamily="34" charset="0"/>
              <a:cs typeface="Segoe UI" pitchFamily="34" charset="0"/>
            </a:endParaRPr>
          </a:p>
        </p:txBody>
      </p:sp>
      <p:sp>
        <p:nvSpPr>
          <p:cNvPr id="8" name="Oval 7"/>
          <p:cNvSpPr/>
          <p:nvPr/>
        </p:nvSpPr>
        <p:spPr bwMode="auto">
          <a:xfrm>
            <a:off x="4832838" y="1396938"/>
            <a:ext cx="4608682" cy="1379668"/>
          </a:xfrm>
          <a:prstGeom prst="ellipse">
            <a:avLst/>
          </a:prstGeom>
          <a:solidFill>
            <a:schemeClr val="bg1">
              <a:lumMod val="65000"/>
              <a:lumOff val="35000"/>
            </a:schemeClr>
          </a:solidFill>
          <a:ln w="571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r>
              <a:rPr lang="en-US" sz="1400" dirty="0" smtClean="0">
                <a:solidFill>
                  <a:schemeClr val="tx1"/>
                </a:solidFill>
              </a:rPr>
              <a:t>DevOps is also characterized by operations staff making use many of the same techniques as developers for their systems work.</a:t>
            </a:r>
          </a:p>
          <a:p>
            <a:pPr algn="ctr" defTabSz="932472" fontAlgn="base">
              <a:lnSpc>
                <a:spcPct val="90000"/>
              </a:lnSpc>
              <a:spcBef>
                <a:spcPct val="0"/>
              </a:spcBef>
              <a:spcAft>
                <a:spcPct val="0"/>
              </a:spcAft>
            </a:pPr>
            <a:endParaRPr lang="en-US" sz="1400" dirty="0" err="1" smtClean="0">
              <a:solidFill>
                <a:schemeClr val="tx1"/>
              </a:solidFill>
              <a:ea typeface="Segoe UI" pitchFamily="34" charset="0"/>
              <a:cs typeface="Segoe UI" pitchFamily="34" charset="0"/>
            </a:endParaRPr>
          </a:p>
        </p:txBody>
      </p:sp>
      <p:sp>
        <p:nvSpPr>
          <p:cNvPr id="11" name="TextBox 10"/>
          <p:cNvSpPr txBox="1"/>
          <p:nvPr/>
        </p:nvSpPr>
        <p:spPr>
          <a:xfrm>
            <a:off x="1724728" y="1160219"/>
            <a:ext cx="184666" cy="384721"/>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64003352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 calcmode="lin" valueType="num">
                                      <p:cBhvr>
                                        <p:cTn id="9" dur="1000" fill="hold"/>
                                        <p:tgtEl>
                                          <p:spTgt spid="7"/>
                                        </p:tgtEl>
                                        <p:attrNameLst>
                                          <p:attrName>style.rotation</p:attrName>
                                        </p:attrNameLst>
                                      </p:cBhvr>
                                      <p:tavLst>
                                        <p:tav tm="0">
                                          <p:val>
                                            <p:fltVal val="90"/>
                                          </p:val>
                                        </p:tav>
                                        <p:tav tm="100000">
                                          <p:val>
                                            <p:fltVal val="0"/>
                                          </p:val>
                                        </p:tav>
                                      </p:tavLst>
                                    </p:anim>
                                    <p:animEffect transition="in" filter="fade">
                                      <p:cBhvr>
                                        <p:cTn id="10" dur="10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p:cTn id="15" dur="1000" fill="hold"/>
                                        <p:tgtEl>
                                          <p:spTgt spid="8"/>
                                        </p:tgtEl>
                                        <p:attrNameLst>
                                          <p:attrName>ppt_w</p:attrName>
                                        </p:attrNameLst>
                                      </p:cBhvr>
                                      <p:tavLst>
                                        <p:tav tm="0">
                                          <p:val>
                                            <p:fltVal val="0"/>
                                          </p:val>
                                        </p:tav>
                                        <p:tav tm="100000">
                                          <p:val>
                                            <p:strVal val="#ppt_w"/>
                                          </p:val>
                                        </p:tav>
                                      </p:tavLst>
                                    </p:anim>
                                    <p:anim calcmode="lin" valueType="num">
                                      <p:cBhvr>
                                        <p:cTn id="16" dur="1000" fill="hold"/>
                                        <p:tgtEl>
                                          <p:spTgt spid="8"/>
                                        </p:tgtEl>
                                        <p:attrNameLst>
                                          <p:attrName>ppt_h</p:attrName>
                                        </p:attrNameLst>
                                      </p:cBhvr>
                                      <p:tavLst>
                                        <p:tav tm="0">
                                          <p:val>
                                            <p:fltVal val="0"/>
                                          </p:val>
                                        </p:tav>
                                        <p:tav tm="100000">
                                          <p:val>
                                            <p:strVal val="#ppt_h"/>
                                          </p:val>
                                        </p:tav>
                                      </p:tavLst>
                                    </p:anim>
                                    <p:anim calcmode="lin" valueType="num">
                                      <p:cBhvr>
                                        <p:cTn id="17" dur="1000" fill="hold"/>
                                        <p:tgtEl>
                                          <p:spTgt spid="8"/>
                                        </p:tgtEl>
                                        <p:attrNameLst>
                                          <p:attrName>style.rotation</p:attrName>
                                        </p:attrNameLst>
                                      </p:cBhvr>
                                      <p:tavLst>
                                        <p:tav tm="0">
                                          <p:val>
                                            <p:fltVal val="90"/>
                                          </p:val>
                                        </p:tav>
                                        <p:tav tm="100000">
                                          <p:val>
                                            <p:fltVal val="0"/>
                                          </p:val>
                                        </p:tav>
                                      </p:tavLst>
                                    </p:anim>
                                    <p:animEffect transition="in" filter="fade">
                                      <p:cBhvr>
                                        <p:cTn id="18"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DevOps: The </a:t>
            </a:r>
            <a:r>
              <a:rPr lang="en-US" dirty="0"/>
              <a:t>t</a:t>
            </a:r>
            <a:r>
              <a:rPr lang="en-US" dirty="0" smtClean="0"/>
              <a:t>hree stage conversation</a:t>
            </a:r>
            <a:endParaRPr lang="en-US" dirty="0"/>
          </a:p>
        </p:txBody>
      </p:sp>
      <p:grpSp>
        <p:nvGrpSpPr>
          <p:cNvPr id="30" name="Group 29"/>
          <p:cNvGrpSpPr/>
          <p:nvPr/>
        </p:nvGrpSpPr>
        <p:grpSpPr>
          <a:xfrm>
            <a:off x="8047130" y="1880092"/>
            <a:ext cx="3579230" cy="4502296"/>
            <a:chOff x="8208491" y="1917295"/>
            <a:chExt cx="3651001" cy="4592576"/>
          </a:xfrm>
        </p:grpSpPr>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04238" y="1917295"/>
              <a:ext cx="2480148" cy="3533783"/>
            </a:xfrm>
            <a:prstGeom prst="rect">
              <a:avLst/>
            </a:prstGeom>
          </p:spPr>
        </p:pic>
        <p:grpSp>
          <p:nvGrpSpPr>
            <p:cNvPr id="19" name="Group 18"/>
            <p:cNvGrpSpPr/>
            <p:nvPr/>
          </p:nvGrpSpPr>
          <p:grpSpPr>
            <a:xfrm>
              <a:off x="8208491" y="5622366"/>
              <a:ext cx="3651001" cy="887505"/>
              <a:chOff x="8486329" y="5622366"/>
              <a:chExt cx="3651001" cy="887505"/>
            </a:xfrm>
          </p:grpSpPr>
          <p:sp>
            <p:nvSpPr>
              <p:cNvPr id="15" name="Rectangle 14"/>
              <p:cNvSpPr/>
              <p:nvPr/>
            </p:nvSpPr>
            <p:spPr bwMode="auto">
              <a:xfrm>
                <a:off x="8486329" y="5622366"/>
                <a:ext cx="914400" cy="887505"/>
              </a:xfrm>
              <a:prstGeom prst="rect">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en-US" sz="5294" b="1" dirty="0">
                    <a:ln w="0"/>
                    <a:gradFill>
                      <a:gsLst>
                        <a:gs pos="1250">
                          <a:srgbClr val="002050"/>
                        </a:gs>
                        <a:gs pos="100000">
                          <a:srgbClr val="002050"/>
                        </a:gs>
                      </a:gsLst>
                      <a:lin ang="0" scaled="0"/>
                    </a:gradFill>
                  </a:rPr>
                  <a:t>3</a:t>
                </a:r>
              </a:p>
            </p:txBody>
          </p:sp>
          <p:sp>
            <p:nvSpPr>
              <p:cNvPr id="16" name="Rectangle 15"/>
              <p:cNvSpPr/>
              <p:nvPr/>
            </p:nvSpPr>
            <p:spPr bwMode="auto">
              <a:xfrm>
                <a:off x="9418638" y="5622366"/>
                <a:ext cx="2718692" cy="887505"/>
              </a:xfrm>
              <a:prstGeom prst="rect">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79285" tIns="45720" rIns="0" bIns="45720" numCol="1" rtlCol="0" anchor="ctr" anchorCtr="0" compatLnSpc="1">
                <a:prstTxWarp prst="textNoShape">
                  <a:avLst/>
                </a:prstTxWarp>
              </a:bodyPr>
              <a:lstStyle/>
              <a:p>
                <a:pPr defTabSz="914102" fontAlgn="base">
                  <a:spcBef>
                    <a:spcPct val="0"/>
                  </a:spcBef>
                  <a:spcAft>
                    <a:spcPct val="0"/>
                  </a:spcAft>
                </a:pPr>
                <a:r>
                  <a:rPr lang="en-US" sz="3921" dirty="0">
                    <a:ln w="0"/>
                    <a:gradFill>
                      <a:gsLst>
                        <a:gs pos="1250">
                          <a:srgbClr val="002050"/>
                        </a:gs>
                        <a:gs pos="100000">
                          <a:srgbClr val="002050"/>
                        </a:gs>
                      </a:gsLst>
                      <a:lin ang="0" scaled="0"/>
                    </a:gradFill>
                    <a:latin typeface="Segoe UI Light"/>
                  </a:rPr>
                  <a:t>Products</a:t>
                </a:r>
              </a:p>
            </p:txBody>
          </p:sp>
        </p:grpSp>
      </p:grpSp>
      <p:grpSp>
        <p:nvGrpSpPr>
          <p:cNvPr id="29" name="Group 28"/>
          <p:cNvGrpSpPr/>
          <p:nvPr/>
        </p:nvGrpSpPr>
        <p:grpSpPr>
          <a:xfrm>
            <a:off x="4274280" y="2084364"/>
            <a:ext cx="3579230" cy="4298024"/>
            <a:chOff x="4359987" y="2125663"/>
            <a:chExt cx="3651001" cy="4384208"/>
          </a:xfrm>
        </p:grpSpPr>
        <p:grpSp>
          <p:nvGrpSpPr>
            <p:cNvPr id="5" name="Group 4"/>
            <p:cNvGrpSpPr/>
            <p:nvPr/>
          </p:nvGrpSpPr>
          <p:grpSpPr>
            <a:xfrm>
              <a:off x="4359987" y="5622366"/>
              <a:ext cx="3651001" cy="887505"/>
              <a:chOff x="4591554" y="5622366"/>
              <a:chExt cx="3651001" cy="887505"/>
            </a:xfrm>
          </p:grpSpPr>
          <p:sp>
            <p:nvSpPr>
              <p:cNvPr id="13" name="Rectangle 12"/>
              <p:cNvSpPr/>
              <p:nvPr/>
            </p:nvSpPr>
            <p:spPr bwMode="auto">
              <a:xfrm>
                <a:off x="4591554" y="5622366"/>
                <a:ext cx="914400" cy="887505"/>
              </a:xfrm>
              <a:prstGeom prst="rect">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en-US" sz="5294" b="1" dirty="0">
                    <a:ln w="0"/>
                    <a:gradFill>
                      <a:gsLst>
                        <a:gs pos="1250">
                          <a:srgbClr val="002050"/>
                        </a:gs>
                        <a:gs pos="100000">
                          <a:srgbClr val="002050"/>
                        </a:gs>
                      </a:gsLst>
                      <a:lin ang="0" scaled="0"/>
                    </a:gradFill>
                  </a:rPr>
                  <a:t>2</a:t>
                </a:r>
              </a:p>
            </p:txBody>
          </p:sp>
          <p:sp>
            <p:nvSpPr>
              <p:cNvPr id="14" name="Rectangle 13"/>
              <p:cNvSpPr/>
              <p:nvPr/>
            </p:nvSpPr>
            <p:spPr bwMode="auto">
              <a:xfrm>
                <a:off x="5523863" y="5622366"/>
                <a:ext cx="2718692" cy="887505"/>
              </a:xfrm>
              <a:prstGeom prst="rect">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79285" tIns="45720" rIns="0" bIns="45720" numCol="1" rtlCol="0" anchor="ctr" anchorCtr="0" compatLnSpc="1">
                <a:prstTxWarp prst="textNoShape">
                  <a:avLst/>
                </a:prstTxWarp>
              </a:bodyPr>
              <a:lstStyle/>
              <a:p>
                <a:pPr defTabSz="914102" fontAlgn="base">
                  <a:spcBef>
                    <a:spcPct val="0"/>
                  </a:spcBef>
                  <a:spcAft>
                    <a:spcPct val="0"/>
                  </a:spcAft>
                </a:pPr>
                <a:r>
                  <a:rPr lang="en-US" sz="3921" dirty="0">
                    <a:ln w="0"/>
                    <a:gradFill>
                      <a:gsLst>
                        <a:gs pos="1250">
                          <a:srgbClr val="002050"/>
                        </a:gs>
                        <a:gs pos="100000">
                          <a:srgbClr val="002050"/>
                        </a:gs>
                      </a:gsLst>
                      <a:lin ang="0" scaled="0"/>
                    </a:gradFill>
                    <a:latin typeface="Segoe UI Light"/>
                  </a:rPr>
                  <a:t>Process</a:t>
                </a:r>
              </a:p>
            </p:txBody>
          </p:sp>
        </p:grpSp>
        <p:pic>
          <p:nvPicPr>
            <p:cNvPr id="23" name="Picture 2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17187" y="2125663"/>
              <a:ext cx="2418073" cy="3306391"/>
            </a:xfrm>
            <a:prstGeom prst="rect">
              <a:avLst/>
            </a:prstGeom>
          </p:spPr>
        </p:pic>
      </p:grpSp>
      <p:grpSp>
        <p:nvGrpSpPr>
          <p:cNvPr id="28" name="Group 27"/>
          <p:cNvGrpSpPr/>
          <p:nvPr/>
        </p:nvGrpSpPr>
        <p:grpSpPr>
          <a:xfrm>
            <a:off x="501428" y="1641194"/>
            <a:ext cx="3579230" cy="4741194"/>
            <a:chOff x="511482" y="1673606"/>
            <a:chExt cx="3651001" cy="4836265"/>
          </a:xfrm>
        </p:grpSpPr>
        <p:grpSp>
          <p:nvGrpSpPr>
            <p:cNvPr id="4" name="Group 3"/>
            <p:cNvGrpSpPr/>
            <p:nvPr/>
          </p:nvGrpSpPr>
          <p:grpSpPr>
            <a:xfrm>
              <a:off x="511482" y="5622366"/>
              <a:ext cx="3651001" cy="887505"/>
              <a:chOff x="465444" y="5622366"/>
              <a:chExt cx="3651001" cy="887505"/>
            </a:xfrm>
          </p:grpSpPr>
          <p:sp>
            <p:nvSpPr>
              <p:cNvPr id="17" name="Rectangle 16"/>
              <p:cNvSpPr/>
              <p:nvPr/>
            </p:nvSpPr>
            <p:spPr bwMode="auto">
              <a:xfrm>
                <a:off x="465444" y="5622366"/>
                <a:ext cx="914400" cy="887505"/>
              </a:xfrm>
              <a:prstGeom prst="rect">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en-US" sz="5294" b="1" dirty="0">
                    <a:ln w="0"/>
                    <a:gradFill>
                      <a:gsLst>
                        <a:gs pos="1250">
                          <a:srgbClr val="002050"/>
                        </a:gs>
                        <a:gs pos="100000">
                          <a:srgbClr val="002050"/>
                        </a:gs>
                      </a:gsLst>
                      <a:lin ang="0" scaled="0"/>
                    </a:gradFill>
                  </a:rPr>
                  <a:t>1</a:t>
                </a:r>
              </a:p>
            </p:txBody>
          </p:sp>
          <p:sp>
            <p:nvSpPr>
              <p:cNvPr id="18" name="Rectangle 17"/>
              <p:cNvSpPr/>
              <p:nvPr/>
            </p:nvSpPr>
            <p:spPr bwMode="auto">
              <a:xfrm>
                <a:off x="1397753" y="5622366"/>
                <a:ext cx="2718692" cy="887505"/>
              </a:xfrm>
              <a:prstGeom prst="rect">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79285" tIns="45720" rIns="0" bIns="45720" numCol="1" rtlCol="0" anchor="ctr" anchorCtr="0" compatLnSpc="1">
                <a:prstTxWarp prst="textNoShape">
                  <a:avLst/>
                </a:prstTxWarp>
              </a:bodyPr>
              <a:lstStyle/>
              <a:p>
                <a:pPr defTabSz="914102" fontAlgn="base">
                  <a:spcBef>
                    <a:spcPct val="0"/>
                  </a:spcBef>
                  <a:spcAft>
                    <a:spcPct val="0"/>
                  </a:spcAft>
                </a:pPr>
                <a:r>
                  <a:rPr lang="en-US" sz="3921" dirty="0">
                    <a:ln w="0"/>
                    <a:gradFill>
                      <a:gsLst>
                        <a:gs pos="1250">
                          <a:srgbClr val="002050"/>
                        </a:gs>
                        <a:gs pos="100000">
                          <a:srgbClr val="002050"/>
                        </a:gs>
                      </a:gsLst>
                      <a:lin ang="0" scaled="0"/>
                    </a:gradFill>
                    <a:latin typeface="Segoe UI Light"/>
                  </a:rPr>
                  <a:t>People</a:t>
                </a:r>
              </a:p>
            </p:txBody>
          </p:sp>
        </p:grpSp>
        <p:grpSp>
          <p:nvGrpSpPr>
            <p:cNvPr id="27" name="Group 26"/>
            <p:cNvGrpSpPr/>
            <p:nvPr/>
          </p:nvGrpSpPr>
          <p:grpSpPr>
            <a:xfrm>
              <a:off x="1186823" y="1673606"/>
              <a:ext cx="2413883" cy="3776282"/>
              <a:chOff x="1186823" y="1673606"/>
              <a:chExt cx="2413883" cy="3776282"/>
            </a:xfrm>
          </p:grpSpPr>
          <p:pic>
            <p:nvPicPr>
              <p:cNvPr id="25" name="Picture 2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86823" y="1673606"/>
                <a:ext cx="1197403" cy="3776282"/>
              </a:xfrm>
              <a:prstGeom prst="rect">
                <a:avLst/>
              </a:prstGeom>
            </p:spPr>
          </p:pic>
          <p:pic>
            <p:nvPicPr>
              <p:cNvPr id="26" name="Picture 2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490071" y="2795016"/>
                <a:ext cx="1110635" cy="2654872"/>
              </a:xfrm>
              <a:prstGeom prst="rect">
                <a:avLst/>
              </a:prstGeom>
            </p:spPr>
          </p:pic>
        </p:grpSp>
      </p:grpSp>
    </p:spTree>
    <p:extLst>
      <p:ext uri="{BB962C8B-B14F-4D97-AF65-F5344CB8AC3E}">
        <p14:creationId xmlns:p14="http://schemas.microsoft.com/office/powerpoint/2010/main" val="420633085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fade">
                                      <p:cBhvr>
                                        <p:cTn id="12" dur="500"/>
                                        <p:tgtEl>
                                          <p:spTgt spid="2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fade">
                                      <p:cBhvr>
                                        <p:cTn id="1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DevOps – The IT Company Standpoint</a:t>
            </a:r>
            <a:endParaRPr lang="en-US" dirty="0"/>
          </a:p>
        </p:txBody>
      </p:sp>
      <p:sp>
        <p:nvSpPr>
          <p:cNvPr id="4" name="Date Placeholder 3"/>
          <p:cNvSpPr>
            <a:spLocks noGrp="1"/>
          </p:cNvSpPr>
          <p:nvPr>
            <p:ph type="dt" sz="half" idx="10"/>
          </p:nvPr>
        </p:nvSpPr>
        <p:spPr/>
        <p:txBody>
          <a:bodyPr/>
          <a:lstStyle/>
          <a:p>
            <a:fld id="{402E009A-93E3-44D5-8C2F-833F337B9B4F}" type="datetime1">
              <a:rPr lang="en-US" smtClean="0"/>
              <a:t>9/17/2016</a:t>
            </a:fld>
            <a:endParaRPr lang="en-US"/>
          </a:p>
        </p:txBody>
      </p:sp>
      <p:sp>
        <p:nvSpPr>
          <p:cNvPr id="5" name="Footer Placeholder 4"/>
          <p:cNvSpPr>
            <a:spLocks noGrp="1"/>
          </p:cNvSpPr>
          <p:nvPr>
            <p:ph type="ftr" sz="quarter" idx="11"/>
          </p:nvPr>
        </p:nvSpPr>
        <p:spPr/>
        <p:txBody>
          <a:bodyPr/>
          <a:lstStyle/>
          <a:p>
            <a:r>
              <a:rPr lang="en-US" smtClean="0"/>
              <a:t>Quality Means Doing it Right When No One is Looking</a:t>
            </a:r>
            <a:endParaRPr lang="en-US"/>
          </a:p>
        </p:txBody>
      </p:sp>
      <p:sp>
        <p:nvSpPr>
          <p:cNvPr id="6" name="Slide Number Placeholder 5"/>
          <p:cNvSpPr>
            <a:spLocks noGrp="1"/>
          </p:cNvSpPr>
          <p:nvPr>
            <p:ph type="sldNum" sz="quarter" idx="12"/>
          </p:nvPr>
        </p:nvSpPr>
        <p:spPr/>
        <p:txBody>
          <a:bodyPr/>
          <a:lstStyle/>
          <a:p>
            <a:fld id="{054A4E38-631D-4AB1-9512-063E7A8D32F5}" type="slidenum">
              <a:rPr lang="en-US" smtClean="0"/>
              <a:t>6</a:t>
            </a:fld>
            <a:endParaRPr lang="en-US"/>
          </a:p>
        </p:txBody>
      </p:sp>
      <p:sp>
        <p:nvSpPr>
          <p:cNvPr id="7" name="TextBox 6"/>
          <p:cNvSpPr txBox="1"/>
          <p:nvPr/>
        </p:nvSpPr>
        <p:spPr>
          <a:xfrm>
            <a:off x="1668523" y="1690688"/>
            <a:ext cx="3679457" cy="1200329"/>
          </a:xfrm>
          <a:prstGeom prst="rect">
            <a:avLst/>
          </a:prstGeom>
          <a:noFill/>
        </p:spPr>
        <p:txBody>
          <a:bodyPr wrap="square" rtlCol="0">
            <a:spAutoFit/>
          </a:bodyPr>
          <a:lstStyle/>
          <a:p>
            <a:pPr marL="457200" indent="-457200">
              <a:buFont typeface="Arial"/>
              <a:buChar char="•"/>
            </a:pPr>
            <a:r>
              <a:rPr lang="en-US" dirty="0" smtClean="0">
                <a:latin typeface="Calibri"/>
                <a:cs typeface="Calibri"/>
              </a:rPr>
              <a:t>Time-to-Market Acceleration</a:t>
            </a:r>
          </a:p>
          <a:p>
            <a:pPr marL="457200" indent="-457200">
              <a:buFont typeface="Arial"/>
              <a:buChar char="•"/>
            </a:pPr>
            <a:r>
              <a:rPr lang="en-US" dirty="0" smtClean="0">
                <a:latin typeface="Calibri"/>
                <a:cs typeface="Calibri"/>
              </a:rPr>
              <a:t>Experimentation</a:t>
            </a:r>
          </a:p>
          <a:p>
            <a:pPr marL="457200" indent="-457200">
              <a:buFont typeface="Arial"/>
              <a:buChar char="•"/>
            </a:pPr>
            <a:r>
              <a:rPr lang="en-US" dirty="0" smtClean="0">
                <a:latin typeface="Calibri"/>
                <a:cs typeface="Calibri"/>
              </a:rPr>
              <a:t>Rapid Prototyping</a:t>
            </a:r>
          </a:p>
          <a:p>
            <a:pPr marL="457200" indent="-457200">
              <a:buFont typeface="Arial"/>
              <a:buChar char="•"/>
            </a:pPr>
            <a:r>
              <a:rPr lang="en-US" dirty="0" smtClean="0">
                <a:latin typeface="Calibri"/>
                <a:cs typeface="Calibri"/>
              </a:rPr>
              <a:t>Flexible Partnering</a:t>
            </a:r>
          </a:p>
        </p:txBody>
      </p:sp>
      <p:sp>
        <p:nvSpPr>
          <p:cNvPr id="8" name="Oval 7"/>
          <p:cNvSpPr>
            <a:spLocks noChangeAspect="1"/>
          </p:cNvSpPr>
          <p:nvPr/>
        </p:nvSpPr>
        <p:spPr>
          <a:xfrm>
            <a:off x="76329" y="1516995"/>
            <a:ext cx="1522246" cy="1522246"/>
          </a:xfrm>
          <a:prstGeom prst="ellipse">
            <a:avLst/>
          </a:prstGeom>
          <a:solidFill>
            <a:schemeClr val="tx2">
              <a:lumMod val="60000"/>
              <a:lumOff val="4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t>Business</a:t>
            </a:r>
          </a:p>
          <a:p>
            <a:pPr algn="ctr"/>
            <a:r>
              <a:rPr lang="en-US" sz="1600" b="1" dirty="0"/>
              <a:t>Agility</a:t>
            </a:r>
          </a:p>
        </p:txBody>
      </p:sp>
      <p:sp>
        <p:nvSpPr>
          <p:cNvPr id="9" name="TextBox 8"/>
          <p:cNvSpPr txBox="1"/>
          <p:nvPr/>
        </p:nvSpPr>
        <p:spPr>
          <a:xfrm>
            <a:off x="1695573" y="3088973"/>
            <a:ext cx="3679457" cy="1477328"/>
          </a:xfrm>
          <a:prstGeom prst="rect">
            <a:avLst/>
          </a:prstGeom>
          <a:noFill/>
        </p:spPr>
        <p:txBody>
          <a:bodyPr wrap="square" rtlCol="0">
            <a:spAutoFit/>
          </a:bodyPr>
          <a:lstStyle/>
          <a:p>
            <a:pPr marL="457200" indent="-457200">
              <a:buFont typeface="Arial"/>
              <a:buChar char="•"/>
            </a:pPr>
            <a:r>
              <a:rPr lang="en-US" dirty="0" smtClean="0">
                <a:latin typeface="Calibri"/>
                <a:cs typeface="Calibri"/>
              </a:rPr>
              <a:t>DevOps Automation</a:t>
            </a:r>
          </a:p>
          <a:p>
            <a:pPr marL="457200" indent="-457200">
              <a:buFont typeface="Arial"/>
              <a:buChar char="•"/>
            </a:pPr>
            <a:r>
              <a:rPr lang="en-US" dirty="0" smtClean="0">
                <a:latin typeface="Calibri"/>
              </a:rPr>
              <a:t>API Support</a:t>
            </a:r>
          </a:p>
          <a:p>
            <a:pPr marL="457200" indent="-457200">
              <a:buFont typeface="Arial"/>
              <a:buChar char="•"/>
            </a:pPr>
            <a:r>
              <a:rPr lang="en-US" dirty="0" smtClean="0">
                <a:latin typeface="Calibri"/>
              </a:rPr>
              <a:t>Application Scaling and Elasticity</a:t>
            </a:r>
          </a:p>
          <a:p>
            <a:pPr marL="457200" indent="-457200">
              <a:buFont typeface="Arial"/>
              <a:buChar char="•"/>
            </a:pPr>
            <a:r>
              <a:rPr lang="en-US" dirty="0" smtClean="0">
                <a:latin typeface="Calibri"/>
              </a:rPr>
              <a:t>PaaS</a:t>
            </a:r>
          </a:p>
          <a:p>
            <a:pPr marL="457200" indent="-457200">
              <a:buFont typeface="Arial"/>
              <a:buChar char="•"/>
            </a:pPr>
            <a:r>
              <a:rPr lang="en-US" dirty="0" smtClean="0">
                <a:latin typeface="Calibri"/>
              </a:rPr>
              <a:t>SaaS &amp; IaaS</a:t>
            </a:r>
          </a:p>
        </p:txBody>
      </p:sp>
      <p:sp>
        <p:nvSpPr>
          <p:cNvPr id="10" name="Oval 9"/>
          <p:cNvSpPr>
            <a:spLocks noChangeAspect="1"/>
          </p:cNvSpPr>
          <p:nvPr/>
        </p:nvSpPr>
        <p:spPr>
          <a:xfrm>
            <a:off x="35297" y="3082025"/>
            <a:ext cx="1564907" cy="1564907"/>
          </a:xfrm>
          <a:prstGeom prst="ellipse">
            <a:avLst/>
          </a:prstGeom>
          <a:solidFill>
            <a:schemeClr val="accent2">
              <a:lumMod val="75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smtClean="0"/>
              <a:t>Tech Innovation</a:t>
            </a:r>
          </a:p>
        </p:txBody>
      </p:sp>
      <p:sp>
        <p:nvSpPr>
          <p:cNvPr id="12" name="TextBox 11"/>
          <p:cNvSpPr txBox="1"/>
          <p:nvPr/>
        </p:nvSpPr>
        <p:spPr>
          <a:xfrm>
            <a:off x="1716095" y="4708559"/>
            <a:ext cx="3679457" cy="1754326"/>
          </a:xfrm>
          <a:prstGeom prst="rect">
            <a:avLst/>
          </a:prstGeom>
          <a:noFill/>
        </p:spPr>
        <p:txBody>
          <a:bodyPr wrap="square" rtlCol="0">
            <a:spAutoFit/>
          </a:bodyPr>
          <a:lstStyle/>
          <a:p>
            <a:pPr marL="457200" indent="-457200">
              <a:buFont typeface="Arial"/>
              <a:buChar char="•"/>
            </a:pPr>
            <a:r>
              <a:rPr lang="en-US" dirty="0" smtClean="0">
                <a:latin typeface="Calibri"/>
                <a:cs typeface="Calibri"/>
              </a:rPr>
              <a:t>Containerization</a:t>
            </a:r>
          </a:p>
          <a:p>
            <a:pPr marL="457200" indent="-457200">
              <a:buFont typeface="Arial"/>
              <a:buChar char="•"/>
            </a:pPr>
            <a:r>
              <a:rPr lang="en-US" dirty="0" smtClean="0">
                <a:latin typeface="Calibri"/>
              </a:rPr>
              <a:t>Language and Stack Neutral</a:t>
            </a:r>
          </a:p>
          <a:p>
            <a:pPr marL="457200" indent="-457200">
              <a:buFont typeface="Arial"/>
              <a:buChar char="•"/>
            </a:pPr>
            <a:r>
              <a:rPr lang="en-US" dirty="0" smtClean="0">
                <a:latin typeface="Calibri"/>
              </a:rPr>
              <a:t>Lightweight Hybrid cloud</a:t>
            </a:r>
          </a:p>
          <a:p>
            <a:pPr marL="457200" indent="-457200">
              <a:buFont typeface="Arial"/>
              <a:buChar char="•"/>
            </a:pPr>
            <a:r>
              <a:rPr lang="en-US" dirty="0" smtClean="0">
                <a:latin typeface="Calibri"/>
              </a:rPr>
              <a:t>Late Binding deployments</a:t>
            </a:r>
          </a:p>
          <a:p>
            <a:pPr marL="457200" indent="-457200">
              <a:buFont typeface="Arial"/>
              <a:buChar char="•"/>
            </a:pPr>
            <a:r>
              <a:rPr lang="en-US" dirty="0" smtClean="0">
                <a:latin typeface="Calibri"/>
              </a:rPr>
              <a:t>Common Application Design and Operations</a:t>
            </a:r>
          </a:p>
        </p:txBody>
      </p:sp>
      <p:sp>
        <p:nvSpPr>
          <p:cNvPr id="13" name="Oval 12"/>
          <p:cNvSpPr>
            <a:spLocks noChangeAspect="1"/>
          </p:cNvSpPr>
          <p:nvPr/>
        </p:nvSpPr>
        <p:spPr>
          <a:xfrm>
            <a:off x="64606" y="4708559"/>
            <a:ext cx="1490009" cy="1490009"/>
          </a:xfrm>
          <a:prstGeom prst="ellipse">
            <a:avLst/>
          </a:prstGeom>
          <a:solidFill>
            <a:schemeClr val="accent6">
              <a:lumMod val="75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smtClean="0"/>
              <a:t>Infra Choice</a:t>
            </a:r>
            <a:endParaRPr lang="en-US" sz="1600" b="1" dirty="0"/>
          </a:p>
        </p:txBody>
      </p:sp>
      <p:grpSp>
        <p:nvGrpSpPr>
          <p:cNvPr id="18" name="Group 17"/>
          <p:cNvGrpSpPr/>
          <p:nvPr/>
        </p:nvGrpSpPr>
        <p:grpSpPr>
          <a:xfrm>
            <a:off x="7180546" y="1735999"/>
            <a:ext cx="4498037" cy="4168237"/>
            <a:chOff x="7180546" y="1735999"/>
            <a:chExt cx="4498037" cy="4168237"/>
          </a:xfrm>
        </p:grpSpPr>
        <p:sp>
          <p:nvSpPr>
            <p:cNvPr id="15" name="Oval 14"/>
            <p:cNvSpPr>
              <a:spLocks noChangeAspect="1"/>
            </p:cNvSpPr>
            <p:nvPr/>
          </p:nvSpPr>
          <p:spPr>
            <a:xfrm>
              <a:off x="8070360" y="1735999"/>
              <a:ext cx="2383693" cy="2383693"/>
            </a:xfrm>
            <a:prstGeom prst="ellipse">
              <a:avLst/>
            </a:prstGeom>
            <a:solidFill>
              <a:schemeClr val="tx2">
                <a:lumMod val="60000"/>
                <a:lumOff val="4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t>Business</a:t>
              </a:r>
            </a:p>
            <a:p>
              <a:pPr algn="ctr"/>
              <a:r>
                <a:rPr lang="en-US" sz="1600" b="1" dirty="0"/>
                <a:t>Agility</a:t>
              </a:r>
            </a:p>
          </p:txBody>
        </p:sp>
        <p:sp>
          <p:nvSpPr>
            <p:cNvPr id="16" name="Oval 15"/>
            <p:cNvSpPr>
              <a:spLocks noChangeAspect="1"/>
            </p:cNvSpPr>
            <p:nvPr/>
          </p:nvSpPr>
          <p:spPr>
            <a:xfrm>
              <a:off x="7180546" y="3395145"/>
              <a:ext cx="2471528" cy="2471528"/>
            </a:xfrm>
            <a:prstGeom prst="ellipse">
              <a:avLst/>
            </a:prstGeom>
            <a:solidFill>
              <a:schemeClr val="accent2">
                <a:lumMod val="75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smtClean="0"/>
                <a:t>Tech Innovation</a:t>
              </a:r>
            </a:p>
          </p:txBody>
        </p:sp>
        <p:sp>
          <p:nvSpPr>
            <p:cNvPr id="17" name="Oval 16"/>
            <p:cNvSpPr>
              <a:spLocks noChangeAspect="1"/>
            </p:cNvSpPr>
            <p:nvPr/>
          </p:nvSpPr>
          <p:spPr>
            <a:xfrm>
              <a:off x="9229523" y="3455176"/>
              <a:ext cx="2449060" cy="2449060"/>
            </a:xfrm>
            <a:prstGeom prst="ellipse">
              <a:avLst/>
            </a:prstGeom>
            <a:solidFill>
              <a:schemeClr val="accent6">
                <a:lumMod val="75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smtClean="0"/>
                <a:t>Infra Choice</a:t>
              </a:r>
              <a:endParaRPr lang="en-US" sz="1600" b="1" dirty="0"/>
            </a:p>
          </p:txBody>
        </p:sp>
        <p:sp>
          <p:nvSpPr>
            <p:cNvPr id="14" name="Oval 13"/>
            <p:cNvSpPr>
              <a:spLocks noChangeAspect="1"/>
            </p:cNvSpPr>
            <p:nvPr/>
          </p:nvSpPr>
          <p:spPr>
            <a:xfrm>
              <a:off x="8797974" y="3395145"/>
              <a:ext cx="986693" cy="986693"/>
            </a:xfrm>
            <a:prstGeom prst="ellipse">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solidFill>
                    <a:schemeClr val="tx1"/>
                  </a:solidFill>
                </a:rPr>
                <a:t>DevOps</a:t>
              </a:r>
              <a:endParaRPr lang="en-US" sz="1200" b="1" dirty="0">
                <a:solidFill>
                  <a:schemeClr val="tx1"/>
                </a:solidFill>
              </a:endParaRPr>
            </a:p>
          </p:txBody>
        </p:sp>
      </p:grpSp>
    </p:spTree>
    <p:extLst>
      <p:ext uri="{BB962C8B-B14F-4D97-AF65-F5344CB8AC3E}">
        <p14:creationId xmlns:p14="http://schemas.microsoft.com/office/powerpoint/2010/main" val="90212540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1000"/>
                                        <p:tgtEl>
                                          <p:spTgt spid="10"/>
                                        </p:tgtEl>
                                      </p:cBhvr>
                                    </p:animEffect>
                                    <p:anim calcmode="lin" valueType="num">
                                      <p:cBhvr>
                                        <p:cTn id="20" dur="1000" fill="hold"/>
                                        <p:tgtEl>
                                          <p:spTgt spid="10"/>
                                        </p:tgtEl>
                                        <p:attrNameLst>
                                          <p:attrName>ppt_x</p:attrName>
                                        </p:attrNameLst>
                                      </p:cBhvr>
                                      <p:tavLst>
                                        <p:tav tm="0">
                                          <p:val>
                                            <p:strVal val="#ppt_x"/>
                                          </p:val>
                                        </p:tav>
                                        <p:tav tm="100000">
                                          <p:val>
                                            <p:strVal val="#ppt_x"/>
                                          </p:val>
                                        </p:tav>
                                      </p:tavLst>
                                    </p:anim>
                                    <p:anim calcmode="lin" valueType="num">
                                      <p:cBhvr>
                                        <p:cTn id="21" dur="1000" fill="hold"/>
                                        <p:tgtEl>
                                          <p:spTgt spid="10"/>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1000"/>
                                        <p:tgtEl>
                                          <p:spTgt spid="9"/>
                                        </p:tgtEl>
                                      </p:cBhvr>
                                    </p:animEffect>
                                    <p:anim calcmode="lin" valueType="num">
                                      <p:cBhvr>
                                        <p:cTn id="25" dur="1000" fill="hold"/>
                                        <p:tgtEl>
                                          <p:spTgt spid="9"/>
                                        </p:tgtEl>
                                        <p:attrNameLst>
                                          <p:attrName>ppt_x</p:attrName>
                                        </p:attrNameLst>
                                      </p:cBhvr>
                                      <p:tavLst>
                                        <p:tav tm="0">
                                          <p:val>
                                            <p:strVal val="#ppt_x"/>
                                          </p:val>
                                        </p:tav>
                                        <p:tav tm="100000">
                                          <p:val>
                                            <p:strVal val="#ppt_x"/>
                                          </p:val>
                                        </p:tav>
                                      </p:tavLst>
                                    </p:anim>
                                    <p:anim calcmode="lin" valueType="num">
                                      <p:cBhvr>
                                        <p:cTn id="2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1000"/>
                                        <p:tgtEl>
                                          <p:spTgt spid="13"/>
                                        </p:tgtEl>
                                      </p:cBhvr>
                                    </p:animEffect>
                                    <p:anim calcmode="lin" valueType="num">
                                      <p:cBhvr>
                                        <p:cTn id="32" dur="1000" fill="hold"/>
                                        <p:tgtEl>
                                          <p:spTgt spid="13"/>
                                        </p:tgtEl>
                                        <p:attrNameLst>
                                          <p:attrName>ppt_x</p:attrName>
                                        </p:attrNameLst>
                                      </p:cBhvr>
                                      <p:tavLst>
                                        <p:tav tm="0">
                                          <p:val>
                                            <p:strVal val="#ppt_x"/>
                                          </p:val>
                                        </p:tav>
                                        <p:tav tm="100000">
                                          <p:val>
                                            <p:strVal val="#ppt_x"/>
                                          </p:val>
                                        </p:tav>
                                      </p:tavLst>
                                    </p:anim>
                                    <p:anim calcmode="lin" valueType="num">
                                      <p:cBhvr>
                                        <p:cTn id="33" dur="1000" fill="hold"/>
                                        <p:tgtEl>
                                          <p:spTgt spid="13"/>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fade">
                                      <p:cBhvr>
                                        <p:cTn id="36" dur="1000"/>
                                        <p:tgtEl>
                                          <p:spTgt spid="12"/>
                                        </p:tgtEl>
                                      </p:cBhvr>
                                    </p:animEffect>
                                    <p:anim calcmode="lin" valueType="num">
                                      <p:cBhvr>
                                        <p:cTn id="37" dur="1000" fill="hold"/>
                                        <p:tgtEl>
                                          <p:spTgt spid="12"/>
                                        </p:tgtEl>
                                        <p:attrNameLst>
                                          <p:attrName>ppt_x</p:attrName>
                                        </p:attrNameLst>
                                      </p:cBhvr>
                                      <p:tavLst>
                                        <p:tav tm="0">
                                          <p:val>
                                            <p:strVal val="#ppt_x"/>
                                          </p:val>
                                        </p:tav>
                                        <p:tav tm="100000">
                                          <p:val>
                                            <p:strVal val="#ppt_x"/>
                                          </p:val>
                                        </p:tav>
                                      </p:tavLst>
                                    </p:anim>
                                    <p:anim calcmode="lin" valueType="num">
                                      <p:cBhvr>
                                        <p:cTn id="38"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6" presetClass="entr" presetSubtype="16" fill="hold" nodeType="click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circle(in)">
                                      <p:cBhvr>
                                        <p:cTn id="43" dur="675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9" grpId="0"/>
      <p:bldP spid="10" grpId="0" animBg="1"/>
      <p:bldP spid="12" grpId="0"/>
      <p:bldP spid="1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t>
            </a:r>
            <a:r>
              <a:rPr lang="en-US" dirty="0" smtClean="0"/>
              <a:t>enefits </a:t>
            </a:r>
            <a:endParaRPr lang="en-US" dirty="0"/>
          </a:p>
        </p:txBody>
      </p:sp>
      <p:pic>
        <p:nvPicPr>
          <p:cNvPr id="5" name="Picture 4"/>
          <p:cNvPicPr>
            <a:picLocks noChangeAspect="1"/>
          </p:cNvPicPr>
          <p:nvPr/>
        </p:nvPicPr>
        <p:blipFill rotWithShape="1">
          <a:blip r:embed="rId2"/>
          <a:srcRect l="3190" t="2743" r="1868" b="2439"/>
          <a:stretch/>
        </p:blipFill>
        <p:spPr>
          <a:xfrm>
            <a:off x="269240" y="1395820"/>
            <a:ext cx="2742843" cy="3544891"/>
          </a:xfrm>
          <a:prstGeom prst="rect">
            <a:avLst/>
          </a:prstGeom>
        </p:spPr>
      </p:pic>
      <p:sp>
        <p:nvSpPr>
          <p:cNvPr id="3" name="TextBox 2"/>
          <p:cNvSpPr txBox="1"/>
          <p:nvPr/>
        </p:nvSpPr>
        <p:spPr>
          <a:xfrm>
            <a:off x="323256" y="4854857"/>
            <a:ext cx="2377047" cy="452522"/>
          </a:xfrm>
          <a:prstGeom prst="rect">
            <a:avLst/>
          </a:prstGeom>
          <a:noFill/>
        </p:spPr>
        <p:txBody>
          <a:bodyPr wrap="none" lIns="179285" tIns="143428" rIns="179285" bIns="143428" rtlCol="0">
            <a:spAutoFit/>
          </a:bodyPr>
          <a:lstStyle/>
          <a:p>
            <a:pPr>
              <a:lnSpc>
                <a:spcPct val="90000"/>
              </a:lnSpc>
              <a:spcAft>
                <a:spcPts val="588"/>
              </a:spcAft>
            </a:pPr>
            <a:r>
              <a:rPr lang="en-US" sz="1176" dirty="0">
                <a:gradFill>
                  <a:gsLst>
                    <a:gs pos="2917">
                      <a:srgbClr val="FFFFFF"/>
                    </a:gs>
                    <a:gs pos="30000">
                      <a:srgbClr val="FFFFFF"/>
                    </a:gs>
                  </a:gsLst>
                  <a:lin ang="5400000" scaled="0"/>
                </a:gradFill>
              </a:rPr>
              <a:t>Source: </a:t>
            </a:r>
            <a:r>
              <a:rPr lang="en-US" sz="1176" dirty="0">
                <a:gradFill>
                  <a:gsLst>
                    <a:gs pos="2917">
                      <a:srgbClr val="FFFFFF"/>
                    </a:gs>
                    <a:gs pos="30000">
                      <a:srgbClr val="FFFFFF"/>
                    </a:gs>
                  </a:gsLst>
                  <a:lin ang="5400000" scaled="0"/>
                </a:gradFill>
                <a:hlinkClick r:id="rId3"/>
              </a:rPr>
              <a:t>https://puppetlabs.com/</a:t>
            </a:r>
            <a:endParaRPr lang="en-US" sz="1176" dirty="0">
              <a:gradFill>
                <a:gsLst>
                  <a:gs pos="2917">
                    <a:srgbClr val="FFFFFF"/>
                  </a:gs>
                  <a:gs pos="30000">
                    <a:srgbClr val="FFFFFF"/>
                  </a:gs>
                </a:gsLst>
                <a:lin ang="5400000" scaled="0"/>
              </a:gradFill>
            </a:endParaRPr>
          </a:p>
        </p:txBody>
      </p:sp>
      <p:sp>
        <p:nvSpPr>
          <p:cNvPr id="11" name="TextBox 10"/>
          <p:cNvSpPr txBox="1"/>
          <p:nvPr/>
        </p:nvSpPr>
        <p:spPr>
          <a:xfrm>
            <a:off x="3051049" y="1224498"/>
            <a:ext cx="4867347" cy="1043973"/>
          </a:xfrm>
          <a:prstGeom prst="rect">
            <a:avLst/>
          </a:prstGeom>
          <a:noFill/>
        </p:spPr>
        <p:txBody>
          <a:bodyPr wrap="square" lIns="179285" tIns="143428" rIns="179285" bIns="143428" rtlCol="0">
            <a:spAutoFit/>
          </a:bodyPr>
          <a:lstStyle/>
          <a:p>
            <a:pPr>
              <a:lnSpc>
                <a:spcPct val="90000"/>
              </a:lnSpc>
              <a:spcAft>
                <a:spcPts val="588"/>
              </a:spcAft>
            </a:pPr>
            <a:r>
              <a:rPr lang="en-US" sz="1765" b="1" dirty="0">
                <a:gradFill>
                  <a:gsLst>
                    <a:gs pos="2917">
                      <a:srgbClr val="FFFFFF"/>
                    </a:gs>
                    <a:gs pos="30000">
                      <a:srgbClr val="FFFFFF"/>
                    </a:gs>
                  </a:gsLst>
                  <a:lin ang="5400000" scaled="0"/>
                </a:gradFill>
              </a:rPr>
              <a:t>Key findings:</a:t>
            </a:r>
            <a:endParaRPr lang="en-US" sz="1568" b="1" dirty="0">
              <a:gradFill>
                <a:gsLst>
                  <a:gs pos="2917">
                    <a:srgbClr val="FFFFFF"/>
                  </a:gs>
                  <a:gs pos="30000">
                    <a:srgbClr val="FFFFFF"/>
                  </a:gs>
                </a:gsLst>
                <a:lin ang="5400000" scaled="0"/>
              </a:gradFill>
            </a:endParaRPr>
          </a:p>
          <a:p>
            <a:pPr>
              <a:lnSpc>
                <a:spcPct val="90000"/>
              </a:lnSpc>
              <a:spcAft>
                <a:spcPts val="588"/>
              </a:spcAft>
            </a:pPr>
            <a:r>
              <a:rPr lang="en-US" sz="1568" dirty="0">
                <a:gradFill>
                  <a:gsLst>
                    <a:gs pos="2917">
                      <a:srgbClr val="FFFFFF"/>
                    </a:gs>
                    <a:gs pos="30000">
                      <a:srgbClr val="FFFFFF"/>
                    </a:gs>
                  </a:gsLst>
                  <a:lin ang="5400000" scaled="0"/>
                </a:gradFill>
              </a:rPr>
              <a:t>Organizations that implemented </a:t>
            </a:r>
            <a:br>
              <a:rPr lang="en-US" sz="1568" dirty="0">
                <a:gradFill>
                  <a:gsLst>
                    <a:gs pos="2917">
                      <a:srgbClr val="FFFFFF"/>
                    </a:gs>
                    <a:gs pos="30000">
                      <a:srgbClr val="FFFFFF"/>
                    </a:gs>
                  </a:gsLst>
                  <a:lin ang="5400000" scaled="0"/>
                </a:gradFill>
              </a:rPr>
            </a:br>
            <a:r>
              <a:rPr lang="en-US" sz="1568" dirty="0" err="1">
                <a:gradFill>
                  <a:gsLst>
                    <a:gs pos="2917">
                      <a:srgbClr val="FFFFFF"/>
                    </a:gs>
                    <a:gs pos="30000">
                      <a:srgbClr val="FFFFFF"/>
                    </a:gs>
                  </a:gsLst>
                  <a:lin ang="5400000" scaled="0"/>
                </a:gradFill>
              </a:rPr>
              <a:t>DevOps</a:t>
            </a:r>
            <a:r>
              <a:rPr lang="en-US" sz="1568" dirty="0">
                <a:gradFill>
                  <a:gsLst>
                    <a:gs pos="2917">
                      <a:srgbClr val="FFFFFF"/>
                    </a:gs>
                    <a:gs pos="30000">
                      <a:srgbClr val="FFFFFF"/>
                    </a:gs>
                  </a:gsLst>
                  <a:lin ang="5400000" scaled="0"/>
                </a:gradFill>
              </a:rPr>
              <a:t> reported:</a:t>
            </a:r>
          </a:p>
        </p:txBody>
      </p:sp>
      <p:sp>
        <p:nvSpPr>
          <p:cNvPr id="24" name="Text Placeholder 2"/>
          <p:cNvSpPr>
            <a:spLocks noGrp="1"/>
          </p:cNvSpPr>
          <p:nvPr>
            <p:ph type="body" sz="quarter" idx="10"/>
          </p:nvPr>
        </p:nvSpPr>
        <p:spPr>
          <a:xfrm>
            <a:off x="3283744" y="2173690"/>
            <a:ext cx="4409402" cy="663797"/>
          </a:xfrm>
        </p:spPr>
        <p:txBody>
          <a:bodyPr/>
          <a:lstStyle/>
          <a:p>
            <a:pPr marL="224097" indent="-224097"/>
            <a:r>
              <a:rPr lang="en-US" sz="1568" b="1" dirty="0">
                <a:gradFill>
                  <a:gsLst>
                    <a:gs pos="100000">
                      <a:schemeClr val="tx1"/>
                    </a:gs>
                    <a:gs pos="1250">
                      <a:schemeClr val="tx1"/>
                    </a:gs>
                  </a:gsLst>
                  <a:lin ang="5400000" scaled="0"/>
                </a:gradFill>
              </a:rPr>
              <a:t>Improved quality </a:t>
            </a:r>
            <a:r>
              <a:rPr lang="en-US" sz="1568"/>
              <a:t>of software deployments</a:t>
            </a:r>
            <a:endParaRPr lang="en-US" sz="1568" dirty="0"/>
          </a:p>
          <a:p>
            <a:pPr marL="224097" indent="-224097"/>
            <a:r>
              <a:rPr lang="en-US" sz="1568" b="1" dirty="0">
                <a:gradFill>
                  <a:gsLst>
                    <a:gs pos="100000">
                      <a:schemeClr val="tx1"/>
                    </a:gs>
                    <a:gs pos="1250">
                      <a:schemeClr val="tx1"/>
                    </a:gs>
                  </a:gsLst>
                  <a:lin ang="5400000" scaled="0"/>
                </a:gradFill>
              </a:rPr>
              <a:t>High performance </a:t>
            </a:r>
            <a:r>
              <a:rPr lang="en-US" sz="1568" dirty="0"/>
              <a:t>and </a:t>
            </a:r>
            <a:r>
              <a:rPr lang="en-US" sz="1568" b="1" dirty="0">
                <a:gradFill>
                  <a:gsLst>
                    <a:gs pos="100000">
                      <a:schemeClr val="tx1"/>
                    </a:gs>
                    <a:gs pos="1250">
                      <a:schemeClr val="tx1"/>
                    </a:gs>
                  </a:gsLst>
                  <a:lin ang="5400000" scaled="0"/>
                </a:gradFill>
              </a:rPr>
              <a:t>reliability </a:t>
            </a:r>
          </a:p>
        </p:txBody>
      </p:sp>
      <p:sp>
        <p:nvSpPr>
          <p:cNvPr id="4" name="Rectangle 3"/>
          <p:cNvSpPr/>
          <p:nvPr/>
        </p:nvSpPr>
        <p:spPr bwMode="auto">
          <a:xfrm>
            <a:off x="269240" y="5402342"/>
            <a:ext cx="4457676" cy="1156365"/>
          </a:xfrm>
          <a:prstGeom prst="rect">
            <a:avLst/>
          </a:prstGeom>
          <a:solidFill>
            <a:srgbClr val="F5F9F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lnSpc>
                <a:spcPct val="90000"/>
              </a:lnSpc>
              <a:spcBef>
                <a:spcPct val="0"/>
              </a:spcBef>
              <a:spcAft>
                <a:spcPct val="0"/>
              </a:spcAft>
            </a:pPr>
            <a:r>
              <a:rPr lang="en-US" sz="1372" b="1" dirty="0">
                <a:gradFill>
                  <a:gsLst>
                    <a:gs pos="0">
                      <a:srgbClr val="7FBA00"/>
                    </a:gs>
                    <a:gs pos="100000">
                      <a:srgbClr val="7FBA00"/>
                    </a:gs>
                  </a:gsLst>
                  <a:lin ang="5400000" scaled="0"/>
                </a:gradFill>
                <a:ea typeface="Segoe UI" pitchFamily="34" charset="0"/>
                <a:cs typeface="Segoe UI" pitchFamily="34" charset="0"/>
              </a:rPr>
              <a:t>Ship code 30x faster</a:t>
            </a:r>
          </a:p>
          <a:p>
            <a:pPr defTabSz="914102" fontAlgn="base">
              <a:lnSpc>
                <a:spcPct val="90000"/>
              </a:lnSpc>
              <a:spcBef>
                <a:spcPct val="0"/>
              </a:spcBef>
              <a:spcAft>
                <a:spcPct val="0"/>
              </a:spcAft>
            </a:pPr>
            <a:r>
              <a:rPr lang="en-US" sz="1176" spc="-49" dirty="0">
                <a:gradFill>
                  <a:gsLst>
                    <a:gs pos="0">
                      <a:srgbClr val="76736D"/>
                    </a:gs>
                    <a:gs pos="100000">
                      <a:srgbClr val="76736D"/>
                    </a:gs>
                  </a:gsLst>
                  <a:lin ang="5400000" scaled="0"/>
                </a:gradFill>
                <a:ea typeface="Segoe UI" pitchFamily="34" charset="0"/>
                <a:cs typeface="Segoe UI" pitchFamily="34" charset="0"/>
              </a:rPr>
              <a:t>and complete those deployments 8,000 times faster than their peers.</a:t>
            </a:r>
          </a:p>
          <a:p>
            <a:pPr defTabSz="914102" fontAlgn="base">
              <a:lnSpc>
                <a:spcPct val="90000"/>
              </a:lnSpc>
              <a:spcBef>
                <a:spcPct val="0"/>
              </a:spcBef>
              <a:spcAft>
                <a:spcPct val="0"/>
              </a:spcAft>
            </a:pPr>
            <a:endParaRPr lang="en-US" sz="1176" spc="-49" dirty="0">
              <a:gradFill>
                <a:gsLst>
                  <a:gs pos="0">
                    <a:srgbClr val="76736D"/>
                  </a:gs>
                  <a:gs pos="100000">
                    <a:srgbClr val="76736D"/>
                  </a:gs>
                </a:gsLst>
                <a:lin ang="5400000" scaled="0"/>
              </a:gradFill>
              <a:ea typeface="Segoe UI" pitchFamily="34" charset="0"/>
              <a:cs typeface="Segoe UI" pitchFamily="34" charset="0"/>
            </a:endParaRPr>
          </a:p>
          <a:p>
            <a:pPr defTabSz="914102" fontAlgn="base">
              <a:lnSpc>
                <a:spcPct val="90000"/>
              </a:lnSpc>
              <a:spcBef>
                <a:spcPct val="0"/>
              </a:spcBef>
              <a:spcAft>
                <a:spcPct val="0"/>
              </a:spcAft>
            </a:pPr>
            <a:r>
              <a:rPr lang="en-US" sz="1372" b="1" dirty="0">
                <a:gradFill>
                  <a:gsLst>
                    <a:gs pos="0">
                      <a:srgbClr val="7FBA00"/>
                    </a:gs>
                    <a:gs pos="100000">
                      <a:srgbClr val="7FBA00"/>
                    </a:gs>
                  </a:gsLst>
                  <a:lin ang="5400000" scaled="0"/>
                </a:gradFill>
                <a:ea typeface="Segoe UI" pitchFamily="34" charset="0"/>
                <a:cs typeface="Segoe UI" pitchFamily="34" charset="0"/>
              </a:rPr>
              <a:t>Have 50% fewer failures</a:t>
            </a:r>
          </a:p>
          <a:p>
            <a:pPr defTabSz="914102" fontAlgn="base">
              <a:lnSpc>
                <a:spcPct val="90000"/>
              </a:lnSpc>
              <a:spcBef>
                <a:spcPct val="0"/>
              </a:spcBef>
              <a:spcAft>
                <a:spcPct val="0"/>
              </a:spcAft>
            </a:pPr>
            <a:r>
              <a:rPr lang="en-US" sz="1176" spc="-49" dirty="0">
                <a:gradFill>
                  <a:gsLst>
                    <a:gs pos="0">
                      <a:srgbClr val="76736D"/>
                    </a:gs>
                    <a:gs pos="100000">
                      <a:srgbClr val="76736D"/>
                    </a:gs>
                  </a:gsLst>
                  <a:lin ang="5400000" scaled="0"/>
                </a:gradFill>
                <a:ea typeface="Segoe UI" pitchFamily="34" charset="0"/>
                <a:cs typeface="Segoe UI" pitchFamily="34" charset="0"/>
              </a:rPr>
              <a:t>and restore service 12 times faster than their peers.</a:t>
            </a:r>
          </a:p>
        </p:txBody>
      </p:sp>
      <p:grpSp>
        <p:nvGrpSpPr>
          <p:cNvPr id="44" name="Group 43"/>
          <p:cNvGrpSpPr/>
          <p:nvPr/>
        </p:nvGrpSpPr>
        <p:grpSpPr>
          <a:xfrm>
            <a:off x="4898318" y="3264532"/>
            <a:ext cx="3292846" cy="3294175"/>
            <a:chOff x="4418037" y="4714173"/>
            <a:chExt cx="3600400" cy="3601854"/>
          </a:xfrm>
        </p:grpSpPr>
        <p:sp>
          <p:nvSpPr>
            <p:cNvPr id="6" name="Rectangle 5"/>
            <p:cNvSpPr/>
            <p:nvPr/>
          </p:nvSpPr>
          <p:spPr bwMode="auto">
            <a:xfrm>
              <a:off x="4418037" y="4714173"/>
              <a:ext cx="3600400" cy="3601854"/>
            </a:xfrm>
            <a:prstGeom prst="rect">
              <a:avLst/>
            </a:prstGeom>
            <a:solidFill>
              <a:srgbClr val="F5F9F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lnSpc>
                  <a:spcPct val="90000"/>
                </a:lnSpc>
                <a:spcBef>
                  <a:spcPct val="0"/>
                </a:spcBef>
                <a:spcAft>
                  <a:spcPct val="0"/>
                </a:spcAft>
              </a:pPr>
              <a:r>
                <a:rPr lang="en-US" sz="1568" spc="-98" dirty="0">
                  <a:gradFill>
                    <a:gsLst>
                      <a:gs pos="0">
                        <a:srgbClr val="000000">
                          <a:lumMod val="50000"/>
                          <a:lumOff val="50000"/>
                        </a:srgbClr>
                      </a:gs>
                      <a:gs pos="100000">
                        <a:srgbClr val="000000">
                          <a:lumMod val="50000"/>
                          <a:lumOff val="50000"/>
                        </a:srgbClr>
                      </a:gs>
                    </a:gsLst>
                    <a:lin ang="5400000" scaled="0"/>
                  </a:gradFill>
                  <a:latin typeface="Segoe UI Semibold" panose="020B0702040204020203" pitchFamily="34" charset="0"/>
                  <a:ea typeface="Segoe UI" pitchFamily="34" charset="0"/>
                  <a:cs typeface="Segoe UI Semibold" panose="020B0702040204020203" pitchFamily="34" charset="0"/>
                </a:rPr>
                <a:t>TOP 5 TOOLS USED TO SUPPORT DEVOPS INITIATIVES</a:t>
              </a:r>
            </a:p>
          </p:txBody>
        </p:sp>
        <p:cxnSp>
          <p:nvCxnSpPr>
            <p:cNvPr id="8" name="Straight Connector 7"/>
            <p:cNvCxnSpPr/>
            <p:nvPr/>
          </p:nvCxnSpPr>
          <p:spPr>
            <a:xfrm>
              <a:off x="4535485" y="5414448"/>
              <a:ext cx="3294558" cy="0"/>
            </a:xfrm>
            <a:prstGeom prst="line">
              <a:avLst/>
            </a:prstGeom>
            <a:ln w="12700">
              <a:solidFill>
                <a:schemeClr val="tx1">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0" name="Group 9"/>
            <p:cNvGrpSpPr/>
            <p:nvPr/>
          </p:nvGrpSpPr>
          <p:grpSpPr>
            <a:xfrm>
              <a:off x="4535486" y="5603635"/>
              <a:ext cx="3381761" cy="424918"/>
              <a:chOff x="9014460" y="3901440"/>
              <a:chExt cx="3421996" cy="449580"/>
            </a:xfrm>
          </p:grpSpPr>
          <p:sp>
            <p:nvSpPr>
              <p:cNvPr id="9" name="Rectangle 8"/>
              <p:cNvSpPr/>
              <p:nvPr/>
            </p:nvSpPr>
            <p:spPr bwMode="auto">
              <a:xfrm>
                <a:off x="9014460" y="3901440"/>
                <a:ext cx="2720340" cy="449580"/>
              </a:xfrm>
              <a:prstGeom prst="rect">
                <a:avLst/>
              </a:prstGeom>
              <a:solidFill>
                <a:srgbClr val="BCD55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defTabSz="914102" fontAlgn="base">
                  <a:lnSpc>
                    <a:spcPct val="90000"/>
                  </a:lnSpc>
                  <a:spcBef>
                    <a:spcPct val="0"/>
                  </a:spcBef>
                  <a:spcAft>
                    <a:spcPct val="0"/>
                  </a:spcAft>
                </a:pPr>
                <a:r>
                  <a:rPr lang="en-US" sz="980" dirty="0">
                    <a:gradFill>
                      <a:gsLst>
                        <a:gs pos="0">
                          <a:srgbClr val="7FBA00">
                            <a:lumMod val="75000"/>
                          </a:srgbClr>
                        </a:gs>
                        <a:gs pos="100000">
                          <a:srgbClr val="7FBA00">
                            <a:lumMod val="75000"/>
                          </a:srgbClr>
                        </a:gs>
                      </a:gsLst>
                      <a:lin ang="5400000" scaled="0"/>
                    </a:gradFill>
                    <a:latin typeface="Segoe UI Semibold" panose="020B0702040204020203" pitchFamily="34" charset="0"/>
                    <a:ea typeface="Segoe UI" pitchFamily="34" charset="0"/>
                    <a:cs typeface="Segoe UI Semibold" panose="020B0702040204020203" pitchFamily="34" charset="0"/>
                  </a:rPr>
                  <a:t>VERSION CONTROL SYSTEMS</a:t>
                </a:r>
              </a:p>
            </p:txBody>
          </p:sp>
          <p:sp>
            <p:nvSpPr>
              <p:cNvPr id="33" name="Rectangle 32"/>
              <p:cNvSpPr/>
              <p:nvPr/>
            </p:nvSpPr>
            <p:spPr bwMode="auto">
              <a:xfrm>
                <a:off x="11734800" y="3901440"/>
                <a:ext cx="701656" cy="449580"/>
              </a:xfrm>
              <a:prstGeom prst="rect">
                <a:avLst/>
              </a:prstGeom>
              <a:solidFill>
                <a:schemeClr val="bg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44821" rIns="89642" bIns="44821" numCol="1" spcCol="0" rtlCol="0" fromWordArt="0" anchor="ctr" anchorCtr="0" forceAA="0" compatLnSpc="1">
                <a:prstTxWarp prst="textNoShape">
                  <a:avLst/>
                </a:prstTxWarp>
                <a:noAutofit/>
              </a:bodyPr>
              <a:lstStyle/>
              <a:p>
                <a:pPr defTabSz="914102" fontAlgn="base">
                  <a:lnSpc>
                    <a:spcPct val="90000"/>
                  </a:lnSpc>
                  <a:spcBef>
                    <a:spcPct val="0"/>
                  </a:spcBef>
                  <a:spcAft>
                    <a:spcPct val="0"/>
                  </a:spcAft>
                </a:pPr>
                <a:r>
                  <a:rPr lang="en-US" sz="1372" dirty="0">
                    <a:gradFill>
                      <a:gsLst>
                        <a:gs pos="0">
                          <a:srgbClr val="FFFFFF"/>
                        </a:gs>
                        <a:gs pos="100000">
                          <a:srgbClr val="FFFFFF"/>
                        </a:gs>
                      </a:gsLst>
                      <a:lin ang="5400000" scaled="0"/>
                    </a:gradFill>
                    <a:latin typeface="Segoe UI Semibold" panose="020B0702040204020203" pitchFamily="34" charset="0"/>
                    <a:ea typeface="Segoe UI" pitchFamily="34" charset="0"/>
                    <a:cs typeface="Segoe UI Semibold" panose="020B0702040204020203" pitchFamily="34" charset="0"/>
                  </a:rPr>
                  <a:t>84%</a:t>
                </a:r>
              </a:p>
            </p:txBody>
          </p:sp>
        </p:grpSp>
        <p:grpSp>
          <p:nvGrpSpPr>
            <p:cNvPr id="18" name="Group 17"/>
            <p:cNvGrpSpPr/>
            <p:nvPr/>
          </p:nvGrpSpPr>
          <p:grpSpPr>
            <a:xfrm>
              <a:off x="4535486" y="6142910"/>
              <a:ext cx="3381761" cy="424918"/>
              <a:chOff x="9014460" y="4449817"/>
              <a:chExt cx="3421996" cy="449580"/>
            </a:xfrm>
          </p:grpSpPr>
          <p:sp>
            <p:nvSpPr>
              <p:cNvPr id="36" name="Rectangle 35"/>
              <p:cNvSpPr/>
              <p:nvPr/>
            </p:nvSpPr>
            <p:spPr bwMode="auto">
              <a:xfrm>
                <a:off x="9014460" y="4449817"/>
                <a:ext cx="2628900" cy="449580"/>
              </a:xfrm>
              <a:prstGeom prst="rect">
                <a:avLst/>
              </a:prstGeom>
              <a:solidFill>
                <a:srgbClr val="BCD55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defTabSz="914102" fontAlgn="base">
                  <a:lnSpc>
                    <a:spcPct val="90000"/>
                  </a:lnSpc>
                  <a:spcBef>
                    <a:spcPct val="0"/>
                  </a:spcBef>
                  <a:spcAft>
                    <a:spcPct val="0"/>
                  </a:spcAft>
                </a:pPr>
                <a:r>
                  <a:rPr lang="en-US" sz="980" dirty="0">
                    <a:gradFill>
                      <a:gsLst>
                        <a:gs pos="0">
                          <a:srgbClr val="7FBA00">
                            <a:lumMod val="75000"/>
                          </a:srgbClr>
                        </a:gs>
                        <a:gs pos="100000">
                          <a:srgbClr val="7FBA00">
                            <a:lumMod val="75000"/>
                          </a:srgbClr>
                        </a:gs>
                      </a:gsLst>
                      <a:lin ang="5400000" scaled="0"/>
                    </a:gradFill>
                    <a:latin typeface="Segoe UI Semibold" panose="020B0702040204020203" pitchFamily="34" charset="0"/>
                    <a:ea typeface="Segoe UI" pitchFamily="34" charset="0"/>
                    <a:cs typeface="Segoe UI Semibold" panose="020B0702040204020203" pitchFamily="34" charset="0"/>
                  </a:rPr>
                  <a:t>CONFIGURATION MANAGEMENT</a:t>
                </a:r>
              </a:p>
            </p:txBody>
          </p:sp>
          <p:sp>
            <p:nvSpPr>
              <p:cNvPr id="37" name="Rectangle 36"/>
              <p:cNvSpPr/>
              <p:nvPr/>
            </p:nvSpPr>
            <p:spPr bwMode="auto">
              <a:xfrm>
                <a:off x="11643360" y="4449817"/>
                <a:ext cx="793096" cy="449580"/>
              </a:xfrm>
              <a:prstGeom prst="rect">
                <a:avLst/>
              </a:prstGeom>
              <a:solidFill>
                <a:schemeClr val="bg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44821" rIns="89642" bIns="44821" numCol="1" spcCol="0" rtlCol="0" fromWordArt="0" anchor="ctr" anchorCtr="0" forceAA="0" compatLnSpc="1">
                <a:prstTxWarp prst="textNoShape">
                  <a:avLst/>
                </a:prstTxWarp>
                <a:noAutofit/>
              </a:bodyPr>
              <a:lstStyle/>
              <a:p>
                <a:pPr defTabSz="914102" fontAlgn="base">
                  <a:lnSpc>
                    <a:spcPct val="90000"/>
                  </a:lnSpc>
                  <a:spcBef>
                    <a:spcPct val="0"/>
                  </a:spcBef>
                  <a:spcAft>
                    <a:spcPct val="0"/>
                  </a:spcAft>
                </a:pPr>
                <a:r>
                  <a:rPr lang="en-US" sz="1372" dirty="0">
                    <a:gradFill>
                      <a:gsLst>
                        <a:gs pos="0">
                          <a:srgbClr val="FFFFFF"/>
                        </a:gs>
                        <a:gs pos="100000">
                          <a:srgbClr val="FFFFFF"/>
                        </a:gs>
                      </a:gsLst>
                      <a:lin ang="5400000" scaled="0"/>
                    </a:gradFill>
                    <a:latin typeface="Segoe UI Semibold" panose="020B0702040204020203" pitchFamily="34" charset="0"/>
                    <a:ea typeface="Segoe UI" pitchFamily="34" charset="0"/>
                    <a:cs typeface="Segoe UI Semibold" panose="020B0702040204020203" pitchFamily="34" charset="0"/>
                  </a:rPr>
                  <a:t>78%</a:t>
                </a:r>
              </a:p>
            </p:txBody>
          </p:sp>
        </p:grpSp>
        <p:grpSp>
          <p:nvGrpSpPr>
            <p:cNvPr id="19" name="Group 18"/>
            <p:cNvGrpSpPr/>
            <p:nvPr/>
          </p:nvGrpSpPr>
          <p:grpSpPr>
            <a:xfrm>
              <a:off x="4535486" y="6682184"/>
              <a:ext cx="3381761" cy="424918"/>
              <a:chOff x="9014460" y="5058377"/>
              <a:chExt cx="3421996" cy="449580"/>
            </a:xfrm>
          </p:grpSpPr>
          <p:sp>
            <p:nvSpPr>
              <p:cNvPr id="38" name="Rectangle 37"/>
              <p:cNvSpPr/>
              <p:nvPr/>
            </p:nvSpPr>
            <p:spPr bwMode="auto">
              <a:xfrm>
                <a:off x="9014460" y="5058377"/>
                <a:ext cx="2316345" cy="449580"/>
              </a:xfrm>
              <a:prstGeom prst="rect">
                <a:avLst/>
              </a:prstGeom>
              <a:solidFill>
                <a:srgbClr val="BCD55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defTabSz="914102" fontAlgn="base">
                  <a:lnSpc>
                    <a:spcPct val="90000"/>
                  </a:lnSpc>
                  <a:spcBef>
                    <a:spcPct val="0"/>
                  </a:spcBef>
                  <a:spcAft>
                    <a:spcPct val="0"/>
                  </a:spcAft>
                </a:pPr>
                <a:r>
                  <a:rPr lang="en-US" sz="980" dirty="0">
                    <a:gradFill>
                      <a:gsLst>
                        <a:gs pos="0">
                          <a:srgbClr val="7FBA00">
                            <a:lumMod val="75000"/>
                          </a:srgbClr>
                        </a:gs>
                        <a:gs pos="100000">
                          <a:srgbClr val="7FBA00">
                            <a:lumMod val="75000"/>
                          </a:srgbClr>
                        </a:gs>
                      </a:gsLst>
                      <a:lin ang="5400000" scaled="0"/>
                    </a:gradFill>
                    <a:latin typeface="Segoe UI Semibold" panose="020B0702040204020203" pitchFamily="34" charset="0"/>
                    <a:ea typeface="Segoe UI" pitchFamily="34" charset="0"/>
                    <a:cs typeface="Segoe UI Semibold" panose="020B0702040204020203" pitchFamily="34" charset="0"/>
                  </a:rPr>
                  <a:t>TICKETING SYSTEM</a:t>
                </a:r>
              </a:p>
            </p:txBody>
          </p:sp>
          <p:sp>
            <p:nvSpPr>
              <p:cNvPr id="39" name="Rectangle 38"/>
              <p:cNvSpPr/>
              <p:nvPr/>
            </p:nvSpPr>
            <p:spPr bwMode="auto">
              <a:xfrm>
                <a:off x="11330805" y="5058377"/>
                <a:ext cx="1105651" cy="449580"/>
              </a:xfrm>
              <a:prstGeom prst="rect">
                <a:avLst/>
              </a:prstGeom>
              <a:solidFill>
                <a:schemeClr val="bg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44821" rIns="89642" bIns="44821" numCol="1" spcCol="0" rtlCol="0" fromWordArt="0" anchor="ctr" anchorCtr="0" forceAA="0" compatLnSpc="1">
                <a:prstTxWarp prst="textNoShape">
                  <a:avLst/>
                </a:prstTxWarp>
                <a:noAutofit/>
              </a:bodyPr>
              <a:lstStyle/>
              <a:p>
                <a:pPr defTabSz="914102" fontAlgn="base">
                  <a:lnSpc>
                    <a:spcPct val="90000"/>
                  </a:lnSpc>
                  <a:spcBef>
                    <a:spcPct val="0"/>
                  </a:spcBef>
                  <a:spcAft>
                    <a:spcPct val="0"/>
                  </a:spcAft>
                </a:pPr>
                <a:r>
                  <a:rPr lang="en-US" sz="1372" dirty="0">
                    <a:gradFill>
                      <a:gsLst>
                        <a:gs pos="0">
                          <a:srgbClr val="FFFFFF"/>
                        </a:gs>
                        <a:gs pos="100000">
                          <a:srgbClr val="FFFFFF"/>
                        </a:gs>
                      </a:gsLst>
                      <a:lin ang="5400000" scaled="0"/>
                    </a:gradFill>
                    <a:latin typeface="Segoe UI Semibold" panose="020B0702040204020203" pitchFamily="34" charset="0"/>
                    <a:ea typeface="Segoe UI" pitchFamily="34" charset="0"/>
                    <a:cs typeface="Segoe UI Semibold" panose="020B0702040204020203" pitchFamily="34" charset="0"/>
                  </a:rPr>
                  <a:t>68%</a:t>
                </a:r>
              </a:p>
            </p:txBody>
          </p:sp>
        </p:grpSp>
        <p:grpSp>
          <p:nvGrpSpPr>
            <p:cNvPr id="20" name="Group 19"/>
            <p:cNvGrpSpPr/>
            <p:nvPr/>
          </p:nvGrpSpPr>
          <p:grpSpPr>
            <a:xfrm>
              <a:off x="4535486" y="7221459"/>
              <a:ext cx="3381763" cy="424918"/>
              <a:chOff x="9014460" y="5666937"/>
              <a:chExt cx="3421998" cy="449580"/>
            </a:xfrm>
          </p:grpSpPr>
          <p:sp>
            <p:nvSpPr>
              <p:cNvPr id="40" name="Rectangle 39"/>
              <p:cNvSpPr/>
              <p:nvPr/>
            </p:nvSpPr>
            <p:spPr bwMode="auto">
              <a:xfrm>
                <a:off x="9014460" y="5666937"/>
                <a:ext cx="2028313" cy="449580"/>
              </a:xfrm>
              <a:prstGeom prst="rect">
                <a:avLst/>
              </a:prstGeom>
              <a:solidFill>
                <a:srgbClr val="BCD55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defTabSz="914102" fontAlgn="base">
                  <a:lnSpc>
                    <a:spcPct val="90000"/>
                  </a:lnSpc>
                  <a:spcBef>
                    <a:spcPct val="0"/>
                  </a:spcBef>
                  <a:spcAft>
                    <a:spcPct val="0"/>
                  </a:spcAft>
                </a:pPr>
                <a:r>
                  <a:rPr lang="en-US" sz="980" dirty="0">
                    <a:gradFill>
                      <a:gsLst>
                        <a:gs pos="0">
                          <a:srgbClr val="7FBA00">
                            <a:lumMod val="75000"/>
                          </a:srgbClr>
                        </a:gs>
                        <a:gs pos="100000">
                          <a:srgbClr val="7FBA00">
                            <a:lumMod val="75000"/>
                          </a:srgbClr>
                        </a:gs>
                      </a:gsLst>
                      <a:lin ang="5400000" scaled="0"/>
                    </a:gradFill>
                    <a:latin typeface="Segoe UI Semibold" panose="020B0702040204020203" pitchFamily="34" charset="0"/>
                    <a:ea typeface="Segoe UI" pitchFamily="34" charset="0"/>
                    <a:cs typeface="Segoe UI Semibold" panose="020B0702040204020203" pitchFamily="34" charset="0"/>
                  </a:rPr>
                  <a:t>RESOURCE MONITORING</a:t>
                </a:r>
              </a:p>
            </p:txBody>
          </p:sp>
          <p:sp>
            <p:nvSpPr>
              <p:cNvPr id="41" name="Rectangle 40"/>
              <p:cNvSpPr/>
              <p:nvPr/>
            </p:nvSpPr>
            <p:spPr bwMode="auto">
              <a:xfrm>
                <a:off x="11042773" y="5666937"/>
                <a:ext cx="1393685" cy="449580"/>
              </a:xfrm>
              <a:prstGeom prst="rect">
                <a:avLst/>
              </a:prstGeom>
              <a:solidFill>
                <a:schemeClr val="bg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44821" rIns="89642" bIns="44821" numCol="1" spcCol="0" rtlCol="0" fromWordArt="0" anchor="ctr" anchorCtr="0" forceAA="0" compatLnSpc="1">
                <a:prstTxWarp prst="textNoShape">
                  <a:avLst/>
                </a:prstTxWarp>
                <a:noAutofit/>
              </a:bodyPr>
              <a:lstStyle/>
              <a:p>
                <a:pPr defTabSz="914102" fontAlgn="base">
                  <a:lnSpc>
                    <a:spcPct val="90000"/>
                  </a:lnSpc>
                  <a:spcBef>
                    <a:spcPct val="0"/>
                  </a:spcBef>
                  <a:spcAft>
                    <a:spcPct val="0"/>
                  </a:spcAft>
                </a:pPr>
                <a:r>
                  <a:rPr lang="en-US" sz="1372" dirty="0">
                    <a:gradFill>
                      <a:gsLst>
                        <a:gs pos="0">
                          <a:srgbClr val="FFFFFF"/>
                        </a:gs>
                        <a:gs pos="100000">
                          <a:srgbClr val="FFFFFF"/>
                        </a:gs>
                      </a:gsLst>
                      <a:lin ang="5400000" scaled="0"/>
                    </a:gradFill>
                    <a:latin typeface="Segoe UI Semibold" panose="020B0702040204020203" pitchFamily="34" charset="0"/>
                    <a:ea typeface="Segoe UI" pitchFamily="34" charset="0"/>
                    <a:cs typeface="Segoe UI Semibold" panose="020B0702040204020203" pitchFamily="34" charset="0"/>
                  </a:rPr>
                  <a:t>60%</a:t>
                </a:r>
              </a:p>
            </p:txBody>
          </p:sp>
        </p:grpSp>
        <p:grpSp>
          <p:nvGrpSpPr>
            <p:cNvPr id="25" name="Group 24"/>
            <p:cNvGrpSpPr/>
            <p:nvPr/>
          </p:nvGrpSpPr>
          <p:grpSpPr>
            <a:xfrm>
              <a:off x="4535486" y="7760732"/>
              <a:ext cx="3381761" cy="424918"/>
              <a:chOff x="9014460" y="6183735"/>
              <a:chExt cx="3421996" cy="449580"/>
            </a:xfrm>
          </p:grpSpPr>
          <p:sp>
            <p:nvSpPr>
              <p:cNvPr id="42" name="Rectangle 41"/>
              <p:cNvSpPr/>
              <p:nvPr/>
            </p:nvSpPr>
            <p:spPr bwMode="auto">
              <a:xfrm>
                <a:off x="9014460" y="6183735"/>
                <a:ext cx="1836420" cy="449580"/>
              </a:xfrm>
              <a:prstGeom prst="rect">
                <a:avLst/>
              </a:prstGeom>
              <a:solidFill>
                <a:srgbClr val="BCD55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defTabSz="914102" fontAlgn="base">
                  <a:lnSpc>
                    <a:spcPct val="90000"/>
                  </a:lnSpc>
                  <a:spcBef>
                    <a:spcPct val="0"/>
                  </a:spcBef>
                  <a:spcAft>
                    <a:spcPct val="0"/>
                  </a:spcAft>
                </a:pPr>
                <a:r>
                  <a:rPr lang="en-US" sz="980" dirty="0">
                    <a:gradFill>
                      <a:gsLst>
                        <a:gs pos="0">
                          <a:srgbClr val="7FBA00">
                            <a:lumMod val="75000"/>
                          </a:srgbClr>
                        </a:gs>
                        <a:gs pos="100000">
                          <a:srgbClr val="7FBA00">
                            <a:lumMod val="75000"/>
                          </a:srgbClr>
                        </a:gs>
                      </a:gsLst>
                      <a:lin ang="5400000" scaled="0"/>
                    </a:gradFill>
                    <a:latin typeface="Segoe UI Semibold" panose="020B0702040204020203" pitchFamily="34" charset="0"/>
                    <a:ea typeface="Segoe UI" pitchFamily="34" charset="0"/>
                    <a:cs typeface="Segoe UI Semibold" panose="020B0702040204020203" pitchFamily="34" charset="0"/>
                  </a:rPr>
                  <a:t>PROVISIONING</a:t>
                </a:r>
              </a:p>
            </p:txBody>
          </p:sp>
          <p:sp>
            <p:nvSpPr>
              <p:cNvPr id="43" name="Rectangle 42"/>
              <p:cNvSpPr/>
              <p:nvPr/>
            </p:nvSpPr>
            <p:spPr bwMode="auto">
              <a:xfrm>
                <a:off x="10850880" y="6183735"/>
                <a:ext cx="1585576" cy="449580"/>
              </a:xfrm>
              <a:prstGeom prst="rect">
                <a:avLst/>
              </a:prstGeom>
              <a:solidFill>
                <a:schemeClr val="bg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44821" rIns="89642" bIns="44821" numCol="1" spcCol="0" rtlCol="0" fromWordArt="0" anchor="ctr" anchorCtr="0" forceAA="0" compatLnSpc="1">
                <a:prstTxWarp prst="textNoShape">
                  <a:avLst/>
                </a:prstTxWarp>
                <a:noAutofit/>
              </a:bodyPr>
              <a:lstStyle/>
              <a:p>
                <a:pPr defTabSz="914102" fontAlgn="base">
                  <a:lnSpc>
                    <a:spcPct val="90000"/>
                  </a:lnSpc>
                  <a:spcBef>
                    <a:spcPct val="0"/>
                  </a:spcBef>
                  <a:spcAft>
                    <a:spcPct val="0"/>
                  </a:spcAft>
                </a:pPr>
                <a:r>
                  <a:rPr lang="en-US" sz="1372" dirty="0">
                    <a:gradFill>
                      <a:gsLst>
                        <a:gs pos="0">
                          <a:srgbClr val="FFFFFF"/>
                        </a:gs>
                        <a:gs pos="100000">
                          <a:srgbClr val="FFFFFF"/>
                        </a:gs>
                      </a:gsLst>
                      <a:lin ang="5400000" scaled="0"/>
                    </a:gradFill>
                    <a:latin typeface="Segoe UI Semibold" panose="020B0702040204020203" pitchFamily="34" charset="0"/>
                    <a:ea typeface="Segoe UI" pitchFamily="34" charset="0"/>
                    <a:cs typeface="Segoe UI Semibold" panose="020B0702040204020203" pitchFamily="34" charset="0"/>
                  </a:rPr>
                  <a:t>56%</a:t>
                </a:r>
              </a:p>
            </p:txBody>
          </p:sp>
        </p:grpSp>
      </p:grpSp>
      <p:grpSp>
        <p:nvGrpSpPr>
          <p:cNvPr id="70" name="Group 6"/>
          <p:cNvGrpSpPr/>
          <p:nvPr/>
        </p:nvGrpSpPr>
        <p:grpSpPr>
          <a:xfrm>
            <a:off x="8362567" y="1703325"/>
            <a:ext cx="3535749" cy="4855382"/>
            <a:chOff x="8530253" y="2360942"/>
            <a:chExt cx="3606648" cy="4952743"/>
          </a:xfrm>
        </p:grpSpPr>
        <p:sp>
          <p:nvSpPr>
            <p:cNvPr id="46" name="Rectangle 11"/>
            <p:cNvSpPr/>
            <p:nvPr/>
          </p:nvSpPr>
          <p:spPr bwMode="auto">
            <a:xfrm>
              <a:off x="8530253" y="2360942"/>
              <a:ext cx="3606648" cy="4952743"/>
            </a:xfrm>
            <a:prstGeom prst="rect">
              <a:avLst/>
            </a:prstGeom>
            <a:solidFill>
              <a:srgbClr val="F5F9F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lnSpc>
                  <a:spcPct val="90000"/>
                </a:lnSpc>
                <a:spcBef>
                  <a:spcPct val="0"/>
                </a:spcBef>
                <a:spcAft>
                  <a:spcPct val="0"/>
                </a:spcAft>
              </a:pPr>
              <a:r>
                <a:rPr lang="en-US" sz="1372" spc="-98" dirty="0">
                  <a:gradFill>
                    <a:gsLst>
                      <a:gs pos="0">
                        <a:srgbClr val="000000">
                          <a:lumMod val="50000"/>
                          <a:lumOff val="50000"/>
                        </a:srgbClr>
                      </a:gs>
                      <a:gs pos="100000">
                        <a:srgbClr val="000000">
                          <a:lumMod val="50000"/>
                          <a:lumOff val="50000"/>
                        </a:srgbClr>
                      </a:gs>
                    </a:gsLst>
                    <a:lin ang="5400000" scaled="0"/>
                  </a:gradFill>
                  <a:latin typeface="Segoe UI Semibold" panose="020B0702040204020203" pitchFamily="34" charset="0"/>
                  <a:ea typeface="Segoe UI" pitchFamily="34" charset="0"/>
                  <a:cs typeface="Segoe UI Semibold" panose="020B0702040204020203" pitchFamily="34" charset="0"/>
                </a:rPr>
                <a:t>ORGANIZATIONS THAT HAVE IMPLEMENTED DEVOPS SAW THESE BENEFITS:</a:t>
              </a:r>
            </a:p>
          </p:txBody>
        </p:sp>
        <p:cxnSp>
          <p:nvCxnSpPr>
            <p:cNvPr id="47" name="Straight Connector 12"/>
            <p:cNvCxnSpPr/>
            <p:nvPr/>
          </p:nvCxnSpPr>
          <p:spPr>
            <a:xfrm>
              <a:off x="8663851" y="3014241"/>
              <a:ext cx="3339453" cy="0"/>
            </a:xfrm>
            <a:prstGeom prst="line">
              <a:avLst/>
            </a:prstGeom>
            <a:ln w="12700">
              <a:solidFill>
                <a:schemeClr val="tx1">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1" name="Rectangle 13"/>
            <p:cNvSpPr/>
            <p:nvPr/>
          </p:nvSpPr>
          <p:spPr bwMode="auto">
            <a:xfrm>
              <a:off x="8663851" y="3190737"/>
              <a:ext cx="1804124" cy="396413"/>
            </a:xfrm>
            <a:prstGeom prst="rect">
              <a:avLst/>
            </a:prstGeom>
            <a:solidFill>
              <a:srgbClr val="BCD55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143428" rIns="179285" bIns="143428" numCol="1" spcCol="0" rtlCol="0" fromWordArt="0" anchor="ctr" anchorCtr="0" forceAA="0" compatLnSpc="1">
              <a:prstTxWarp prst="textNoShape">
                <a:avLst/>
              </a:prstTxWarp>
              <a:noAutofit/>
            </a:bodyPr>
            <a:lstStyle/>
            <a:p>
              <a:pPr defTabSz="914102" fontAlgn="base">
                <a:lnSpc>
                  <a:spcPct val="90000"/>
                </a:lnSpc>
                <a:spcBef>
                  <a:spcPct val="0"/>
                </a:spcBef>
                <a:spcAft>
                  <a:spcPct val="0"/>
                </a:spcAft>
              </a:pPr>
              <a:r>
                <a:rPr lang="en-US" sz="882" dirty="0">
                  <a:gradFill>
                    <a:gsLst>
                      <a:gs pos="0">
                        <a:srgbClr val="7FBA00">
                          <a:lumMod val="75000"/>
                        </a:srgbClr>
                      </a:gs>
                      <a:gs pos="100000">
                        <a:srgbClr val="7FBA00">
                          <a:lumMod val="75000"/>
                        </a:srgbClr>
                      </a:gs>
                    </a:gsLst>
                    <a:lin ang="5400000" scaled="0"/>
                  </a:gradFill>
                  <a:latin typeface="Segoe UI Semibold" panose="020B0702040204020203" pitchFamily="34" charset="0"/>
                  <a:ea typeface="Segoe UI" pitchFamily="34" charset="0"/>
                  <a:cs typeface="Segoe UI Semibold" panose="020B0702040204020203" pitchFamily="34" charset="0"/>
                </a:rPr>
                <a:t>IMPROVED QUALITY OF SOFTWARE DEPLOYMENTS</a:t>
              </a:r>
            </a:p>
          </p:txBody>
        </p:sp>
        <p:sp>
          <p:nvSpPr>
            <p:cNvPr id="62" name="Rectangle 14"/>
            <p:cNvSpPr/>
            <p:nvPr/>
          </p:nvSpPr>
          <p:spPr bwMode="auto">
            <a:xfrm>
              <a:off x="10467975" y="3190737"/>
              <a:ext cx="1532016" cy="396413"/>
            </a:xfrm>
            <a:prstGeom prst="rect">
              <a:avLst/>
            </a:prstGeom>
            <a:solidFill>
              <a:schemeClr val="bg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44821" rIns="89642" bIns="44821" numCol="1" spcCol="0" rtlCol="0" fromWordArt="0" anchor="ctr" anchorCtr="0" forceAA="0" compatLnSpc="1">
              <a:prstTxWarp prst="textNoShape">
                <a:avLst/>
              </a:prstTxWarp>
              <a:noAutofit/>
            </a:bodyPr>
            <a:lstStyle/>
            <a:p>
              <a:pPr defTabSz="914102" fontAlgn="base">
                <a:lnSpc>
                  <a:spcPct val="90000"/>
                </a:lnSpc>
                <a:spcBef>
                  <a:spcPct val="0"/>
                </a:spcBef>
                <a:spcAft>
                  <a:spcPct val="0"/>
                </a:spcAft>
              </a:pPr>
              <a:r>
                <a:rPr lang="en-US" sz="1372" dirty="0">
                  <a:gradFill>
                    <a:gsLst>
                      <a:gs pos="0">
                        <a:srgbClr val="FFFFFF"/>
                      </a:gs>
                      <a:gs pos="100000">
                        <a:srgbClr val="FFFFFF"/>
                      </a:gs>
                    </a:gsLst>
                    <a:lin ang="5400000" scaled="0"/>
                  </a:gradFill>
                  <a:latin typeface="Segoe UI Semibold" panose="020B0702040204020203" pitchFamily="34" charset="0"/>
                  <a:ea typeface="Segoe UI" pitchFamily="34" charset="0"/>
                  <a:cs typeface="Segoe UI Semibold" panose="020B0702040204020203" pitchFamily="34" charset="0"/>
                </a:rPr>
                <a:t>65%</a:t>
              </a:r>
            </a:p>
          </p:txBody>
        </p:sp>
        <p:sp>
          <p:nvSpPr>
            <p:cNvPr id="59" name="Rectangle 15"/>
            <p:cNvSpPr/>
            <p:nvPr/>
          </p:nvSpPr>
          <p:spPr bwMode="auto">
            <a:xfrm>
              <a:off x="8663851" y="3693836"/>
              <a:ext cx="1722209" cy="396413"/>
            </a:xfrm>
            <a:prstGeom prst="rect">
              <a:avLst/>
            </a:prstGeom>
            <a:solidFill>
              <a:srgbClr val="BCD55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143428" rIns="179285" bIns="143428" numCol="1" spcCol="0" rtlCol="0" fromWordArt="0" anchor="ctr" anchorCtr="0" forceAA="0" compatLnSpc="1">
              <a:prstTxWarp prst="textNoShape">
                <a:avLst/>
              </a:prstTxWarp>
              <a:noAutofit/>
            </a:bodyPr>
            <a:lstStyle/>
            <a:p>
              <a:pPr defTabSz="914102" fontAlgn="base">
                <a:lnSpc>
                  <a:spcPct val="90000"/>
                </a:lnSpc>
                <a:spcBef>
                  <a:spcPct val="0"/>
                </a:spcBef>
                <a:spcAft>
                  <a:spcPct val="0"/>
                </a:spcAft>
              </a:pPr>
              <a:r>
                <a:rPr lang="en-US" sz="882" dirty="0">
                  <a:gradFill>
                    <a:gsLst>
                      <a:gs pos="0">
                        <a:srgbClr val="7FBA00">
                          <a:lumMod val="75000"/>
                        </a:srgbClr>
                      </a:gs>
                      <a:gs pos="100000">
                        <a:srgbClr val="7FBA00">
                          <a:lumMod val="75000"/>
                        </a:srgbClr>
                      </a:gs>
                    </a:gsLst>
                    <a:lin ang="5400000" scaled="0"/>
                  </a:gradFill>
                  <a:latin typeface="Segoe UI Semibold" panose="020B0702040204020203" pitchFamily="34" charset="0"/>
                  <a:ea typeface="Segoe UI" pitchFamily="34" charset="0"/>
                  <a:cs typeface="Segoe UI Semibold" panose="020B0702040204020203" pitchFamily="34" charset="0"/>
                </a:rPr>
                <a:t>MORE FREQUENT SOFTWARE RELEASES</a:t>
              </a:r>
            </a:p>
          </p:txBody>
        </p:sp>
        <p:sp>
          <p:nvSpPr>
            <p:cNvPr id="60" name="Rectangle 16"/>
            <p:cNvSpPr/>
            <p:nvPr/>
          </p:nvSpPr>
          <p:spPr bwMode="auto">
            <a:xfrm>
              <a:off x="10386060" y="3693836"/>
              <a:ext cx="1613931" cy="396413"/>
            </a:xfrm>
            <a:prstGeom prst="rect">
              <a:avLst/>
            </a:prstGeom>
            <a:solidFill>
              <a:schemeClr val="bg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44821" rIns="89642" bIns="44821" numCol="1" spcCol="0" rtlCol="0" fromWordArt="0" anchor="ctr" anchorCtr="0" forceAA="0" compatLnSpc="1">
              <a:prstTxWarp prst="textNoShape">
                <a:avLst/>
              </a:prstTxWarp>
              <a:noAutofit/>
            </a:bodyPr>
            <a:lstStyle/>
            <a:p>
              <a:pPr defTabSz="914102" fontAlgn="base">
                <a:lnSpc>
                  <a:spcPct val="90000"/>
                </a:lnSpc>
                <a:spcBef>
                  <a:spcPct val="0"/>
                </a:spcBef>
                <a:spcAft>
                  <a:spcPct val="0"/>
                </a:spcAft>
              </a:pPr>
              <a:r>
                <a:rPr lang="en-US" sz="1372" dirty="0">
                  <a:gradFill>
                    <a:gsLst>
                      <a:gs pos="0">
                        <a:srgbClr val="FFFFFF"/>
                      </a:gs>
                      <a:gs pos="100000">
                        <a:srgbClr val="FFFFFF"/>
                      </a:gs>
                    </a:gsLst>
                    <a:lin ang="5400000" scaled="0"/>
                  </a:gradFill>
                  <a:latin typeface="Segoe UI Semibold" panose="020B0702040204020203" pitchFamily="34" charset="0"/>
                  <a:ea typeface="Segoe UI" pitchFamily="34" charset="0"/>
                  <a:cs typeface="Segoe UI Semibold" panose="020B0702040204020203" pitchFamily="34" charset="0"/>
                </a:rPr>
                <a:t>63%</a:t>
              </a:r>
            </a:p>
          </p:txBody>
        </p:sp>
        <p:sp>
          <p:nvSpPr>
            <p:cNvPr id="57" name="Rectangle 20"/>
            <p:cNvSpPr/>
            <p:nvPr/>
          </p:nvSpPr>
          <p:spPr bwMode="auto">
            <a:xfrm>
              <a:off x="8663851" y="4196933"/>
              <a:ext cx="1653629" cy="396413"/>
            </a:xfrm>
            <a:prstGeom prst="rect">
              <a:avLst/>
            </a:prstGeom>
            <a:solidFill>
              <a:srgbClr val="BCD55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143428" rIns="44821" bIns="143428" numCol="1" spcCol="0" rtlCol="0" fromWordArt="0" anchor="ctr" anchorCtr="0" forceAA="0" compatLnSpc="1">
              <a:prstTxWarp prst="textNoShape">
                <a:avLst/>
              </a:prstTxWarp>
              <a:noAutofit/>
            </a:bodyPr>
            <a:lstStyle/>
            <a:p>
              <a:pPr defTabSz="914102" fontAlgn="base">
                <a:lnSpc>
                  <a:spcPct val="90000"/>
                </a:lnSpc>
                <a:spcBef>
                  <a:spcPct val="0"/>
                </a:spcBef>
                <a:spcAft>
                  <a:spcPct val="0"/>
                </a:spcAft>
              </a:pPr>
              <a:r>
                <a:rPr lang="en-US" sz="882" spc="-49" dirty="0">
                  <a:gradFill>
                    <a:gsLst>
                      <a:gs pos="0">
                        <a:srgbClr val="7FBA00">
                          <a:lumMod val="75000"/>
                        </a:srgbClr>
                      </a:gs>
                      <a:gs pos="100000">
                        <a:srgbClr val="7FBA00">
                          <a:lumMod val="75000"/>
                        </a:srgbClr>
                      </a:gs>
                    </a:gsLst>
                    <a:lin ang="5400000" scaled="0"/>
                  </a:gradFill>
                  <a:latin typeface="Segoe UI Semibold" panose="020B0702040204020203" pitchFamily="34" charset="0"/>
                  <a:ea typeface="Segoe UI" pitchFamily="34" charset="0"/>
                  <a:cs typeface="Segoe UI Semibold" panose="020B0702040204020203" pitchFamily="34" charset="0"/>
                </a:rPr>
                <a:t>IMPROVED VISIBILITY INTO IT</a:t>
              </a:r>
            </a:p>
            <a:p>
              <a:pPr defTabSz="914102" fontAlgn="base">
                <a:lnSpc>
                  <a:spcPct val="90000"/>
                </a:lnSpc>
                <a:spcBef>
                  <a:spcPct val="0"/>
                </a:spcBef>
                <a:spcAft>
                  <a:spcPct val="0"/>
                </a:spcAft>
              </a:pPr>
              <a:r>
                <a:rPr lang="en-US" sz="882" spc="-49" dirty="0">
                  <a:gradFill>
                    <a:gsLst>
                      <a:gs pos="0">
                        <a:srgbClr val="7FBA00">
                          <a:lumMod val="75000"/>
                        </a:srgbClr>
                      </a:gs>
                      <a:gs pos="100000">
                        <a:srgbClr val="7FBA00">
                          <a:lumMod val="75000"/>
                        </a:srgbClr>
                      </a:gs>
                    </a:gsLst>
                    <a:lin ang="5400000" scaled="0"/>
                  </a:gradFill>
                  <a:latin typeface="Segoe UI Semibold" panose="020B0702040204020203" pitchFamily="34" charset="0"/>
                  <a:ea typeface="Segoe UI" pitchFamily="34" charset="0"/>
                  <a:cs typeface="Segoe UI Semibold" panose="020B0702040204020203" pitchFamily="34" charset="0"/>
                </a:rPr>
                <a:t>PROCESS AND REQUIREMENTS</a:t>
              </a:r>
            </a:p>
          </p:txBody>
        </p:sp>
        <p:sp>
          <p:nvSpPr>
            <p:cNvPr id="58" name="Rectangle 21"/>
            <p:cNvSpPr/>
            <p:nvPr/>
          </p:nvSpPr>
          <p:spPr bwMode="auto">
            <a:xfrm>
              <a:off x="10317480" y="4196933"/>
              <a:ext cx="1682511" cy="396413"/>
            </a:xfrm>
            <a:prstGeom prst="rect">
              <a:avLst/>
            </a:prstGeom>
            <a:solidFill>
              <a:schemeClr val="bg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44821" rIns="89642" bIns="44821" numCol="1" spcCol="0" rtlCol="0" fromWordArt="0" anchor="ctr" anchorCtr="0" forceAA="0" compatLnSpc="1">
              <a:prstTxWarp prst="textNoShape">
                <a:avLst/>
              </a:prstTxWarp>
              <a:noAutofit/>
            </a:bodyPr>
            <a:lstStyle/>
            <a:p>
              <a:pPr defTabSz="914102" fontAlgn="base">
                <a:lnSpc>
                  <a:spcPct val="90000"/>
                </a:lnSpc>
                <a:spcBef>
                  <a:spcPct val="0"/>
                </a:spcBef>
                <a:spcAft>
                  <a:spcPct val="0"/>
                </a:spcAft>
              </a:pPr>
              <a:r>
                <a:rPr lang="en-US" sz="1372" dirty="0">
                  <a:gradFill>
                    <a:gsLst>
                      <a:gs pos="0">
                        <a:srgbClr val="FFFFFF"/>
                      </a:gs>
                      <a:gs pos="100000">
                        <a:srgbClr val="FFFFFF"/>
                      </a:gs>
                    </a:gsLst>
                    <a:lin ang="5400000" scaled="0"/>
                  </a:gradFill>
                  <a:latin typeface="Segoe UI Semibold" panose="020B0702040204020203" pitchFamily="34" charset="0"/>
                  <a:ea typeface="Segoe UI" pitchFamily="34" charset="0"/>
                  <a:cs typeface="Segoe UI Semibold" panose="020B0702040204020203" pitchFamily="34" charset="0"/>
                </a:rPr>
                <a:t>61%</a:t>
              </a:r>
            </a:p>
          </p:txBody>
        </p:sp>
        <p:sp>
          <p:nvSpPr>
            <p:cNvPr id="55" name="Rectangle 22"/>
            <p:cNvSpPr/>
            <p:nvPr/>
          </p:nvSpPr>
          <p:spPr bwMode="auto">
            <a:xfrm>
              <a:off x="8663851" y="4700032"/>
              <a:ext cx="1592669" cy="396413"/>
            </a:xfrm>
            <a:prstGeom prst="rect">
              <a:avLst/>
            </a:prstGeom>
            <a:solidFill>
              <a:srgbClr val="BCD55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143428" rIns="44821" bIns="143428" numCol="1" spcCol="0" rtlCol="0" fromWordArt="0" anchor="ctr" anchorCtr="0" forceAA="0" compatLnSpc="1">
              <a:prstTxWarp prst="textNoShape">
                <a:avLst/>
              </a:prstTxWarp>
              <a:noAutofit/>
            </a:bodyPr>
            <a:lstStyle/>
            <a:p>
              <a:pPr defTabSz="914102" fontAlgn="base">
                <a:lnSpc>
                  <a:spcPct val="90000"/>
                </a:lnSpc>
                <a:spcBef>
                  <a:spcPct val="0"/>
                </a:spcBef>
                <a:spcAft>
                  <a:spcPct val="0"/>
                </a:spcAft>
              </a:pPr>
              <a:r>
                <a:rPr lang="en-US" sz="882" dirty="0">
                  <a:gradFill>
                    <a:gsLst>
                      <a:gs pos="0">
                        <a:srgbClr val="7FBA00">
                          <a:lumMod val="75000"/>
                        </a:srgbClr>
                      </a:gs>
                      <a:gs pos="100000">
                        <a:srgbClr val="7FBA00">
                          <a:lumMod val="75000"/>
                        </a:srgbClr>
                      </a:gs>
                    </a:gsLst>
                    <a:lin ang="5400000" scaled="0"/>
                  </a:gradFill>
                  <a:latin typeface="Segoe UI Semibold" panose="020B0702040204020203" pitchFamily="34" charset="0"/>
                  <a:ea typeface="Segoe UI" pitchFamily="34" charset="0"/>
                  <a:cs typeface="Segoe UI Semibold" panose="020B0702040204020203" pitchFamily="34" charset="0"/>
                </a:rPr>
                <a:t>CULTURAL CHANGE</a:t>
              </a:r>
            </a:p>
            <a:p>
              <a:pPr defTabSz="914102" fontAlgn="base">
                <a:lnSpc>
                  <a:spcPct val="90000"/>
                </a:lnSpc>
                <a:spcBef>
                  <a:spcPct val="0"/>
                </a:spcBef>
                <a:spcAft>
                  <a:spcPct val="0"/>
                </a:spcAft>
              </a:pPr>
              <a:r>
                <a:rPr lang="en-US" sz="784" spc="-49" dirty="0">
                  <a:gradFill>
                    <a:gsLst>
                      <a:gs pos="0">
                        <a:srgbClr val="7FBA00">
                          <a:lumMod val="75000"/>
                        </a:srgbClr>
                      </a:gs>
                      <a:gs pos="100000">
                        <a:srgbClr val="7FBA00">
                          <a:lumMod val="75000"/>
                        </a:srgbClr>
                      </a:gs>
                    </a:gsLst>
                    <a:lin ang="5400000" scaled="0"/>
                  </a:gradFill>
                  <a:latin typeface="Segoe UI Semibold" panose="020B0702040204020203" pitchFamily="34" charset="0"/>
                  <a:ea typeface="Segoe UI" pitchFamily="34" charset="0"/>
                  <a:cs typeface="Segoe UI Semibold" panose="020B0702040204020203" pitchFamily="34" charset="0"/>
                </a:rPr>
                <a:t>COLLABORATION/COOPERATION</a:t>
              </a:r>
            </a:p>
          </p:txBody>
        </p:sp>
        <p:sp>
          <p:nvSpPr>
            <p:cNvPr id="56" name="Rectangle 25"/>
            <p:cNvSpPr/>
            <p:nvPr/>
          </p:nvSpPr>
          <p:spPr bwMode="auto">
            <a:xfrm>
              <a:off x="10256520" y="4700032"/>
              <a:ext cx="1743473" cy="396413"/>
            </a:xfrm>
            <a:prstGeom prst="rect">
              <a:avLst/>
            </a:prstGeom>
            <a:solidFill>
              <a:schemeClr val="bg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44821" rIns="89642" bIns="44821" numCol="1" spcCol="0" rtlCol="0" fromWordArt="0" anchor="ctr" anchorCtr="0" forceAA="0" compatLnSpc="1">
              <a:prstTxWarp prst="textNoShape">
                <a:avLst/>
              </a:prstTxWarp>
              <a:noAutofit/>
            </a:bodyPr>
            <a:lstStyle/>
            <a:p>
              <a:pPr defTabSz="914102" fontAlgn="base">
                <a:lnSpc>
                  <a:spcPct val="90000"/>
                </a:lnSpc>
                <a:spcBef>
                  <a:spcPct val="0"/>
                </a:spcBef>
                <a:spcAft>
                  <a:spcPct val="0"/>
                </a:spcAft>
              </a:pPr>
              <a:r>
                <a:rPr lang="en-US" sz="1372" dirty="0">
                  <a:gradFill>
                    <a:gsLst>
                      <a:gs pos="0">
                        <a:srgbClr val="FFFFFF"/>
                      </a:gs>
                      <a:gs pos="100000">
                        <a:srgbClr val="FFFFFF"/>
                      </a:gs>
                    </a:gsLst>
                    <a:lin ang="5400000" scaled="0"/>
                  </a:gradFill>
                  <a:latin typeface="Segoe UI Semibold" panose="020B0702040204020203" pitchFamily="34" charset="0"/>
                  <a:ea typeface="Segoe UI" pitchFamily="34" charset="0"/>
                  <a:cs typeface="Segoe UI Semibold" panose="020B0702040204020203" pitchFamily="34" charset="0"/>
                </a:rPr>
                <a:t>55%</a:t>
              </a:r>
            </a:p>
          </p:txBody>
        </p:sp>
        <p:sp>
          <p:nvSpPr>
            <p:cNvPr id="53" name="Rectangle 26"/>
            <p:cNvSpPr/>
            <p:nvPr/>
          </p:nvSpPr>
          <p:spPr bwMode="auto">
            <a:xfrm>
              <a:off x="8663851" y="5203129"/>
              <a:ext cx="1592669" cy="396413"/>
            </a:xfrm>
            <a:prstGeom prst="rect">
              <a:avLst/>
            </a:prstGeom>
            <a:solidFill>
              <a:srgbClr val="BCD55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143428" rIns="179285" bIns="143428" numCol="1" spcCol="0" rtlCol="0" fromWordArt="0" anchor="ctr" anchorCtr="0" forceAA="0" compatLnSpc="1">
              <a:prstTxWarp prst="textNoShape">
                <a:avLst/>
              </a:prstTxWarp>
              <a:noAutofit/>
            </a:bodyPr>
            <a:lstStyle/>
            <a:p>
              <a:pPr defTabSz="914102" fontAlgn="base">
                <a:lnSpc>
                  <a:spcPct val="90000"/>
                </a:lnSpc>
                <a:spcBef>
                  <a:spcPct val="0"/>
                </a:spcBef>
                <a:spcAft>
                  <a:spcPct val="0"/>
                </a:spcAft>
              </a:pPr>
              <a:r>
                <a:rPr lang="en-US" sz="882" dirty="0">
                  <a:gradFill>
                    <a:gsLst>
                      <a:gs pos="0">
                        <a:srgbClr val="7FBA00">
                          <a:lumMod val="75000"/>
                        </a:srgbClr>
                      </a:gs>
                      <a:gs pos="100000">
                        <a:srgbClr val="7FBA00">
                          <a:lumMod val="75000"/>
                        </a:srgbClr>
                      </a:gs>
                    </a:gsLst>
                    <a:lin ang="5400000" scaled="0"/>
                  </a:gradFill>
                  <a:latin typeface="Segoe UI Semibold" panose="020B0702040204020203" pitchFamily="34" charset="0"/>
                  <a:ea typeface="Segoe UI" pitchFamily="34" charset="0"/>
                  <a:cs typeface="Segoe UI Semibold" panose="020B0702040204020203" pitchFamily="34" charset="0"/>
                </a:rPr>
                <a:t>MORE RESPONSIVENESS TO BUSINESS NEEDS</a:t>
              </a:r>
            </a:p>
          </p:txBody>
        </p:sp>
        <p:sp>
          <p:nvSpPr>
            <p:cNvPr id="54" name="Rectangle 27"/>
            <p:cNvSpPr/>
            <p:nvPr/>
          </p:nvSpPr>
          <p:spPr bwMode="auto">
            <a:xfrm>
              <a:off x="10256520" y="5203129"/>
              <a:ext cx="1743471" cy="396413"/>
            </a:xfrm>
            <a:prstGeom prst="rect">
              <a:avLst/>
            </a:prstGeom>
            <a:solidFill>
              <a:schemeClr val="bg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44821" rIns="89642" bIns="44821" numCol="1" spcCol="0" rtlCol="0" fromWordArt="0" anchor="ctr" anchorCtr="0" forceAA="0" compatLnSpc="1">
              <a:prstTxWarp prst="textNoShape">
                <a:avLst/>
              </a:prstTxWarp>
              <a:noAutofit/>
            </a:bodyPr>
            <a:lstStyle/>
            <a:p>
              <a:pPr defTabSz="914102" fontAlgn="base">
                <a:lnSpc>
                  <a:spcPct val="90000"/>
                </a:lnSpc>
                <a:spcBef>
                  <a:spcPct val="0"/>
                </a:spcBef>
                <a:spcAft>
                  <a:spcPct val="0"/>
                </a:spcAft>
              </a:pPr>
              <a:r>
                <a:rPr lang="en-US" sz="1372" dirty="0">
                  <a:gradFill>
                    <a:gsLst>
                      <a:gs pos="0">
                        <a:srgbClr val="FFFFFF"/>
                      </a:gs>
                      <a:gs pos="100000">
                        <a:srgbClr val="FFFFFF"/>
                      </a:gs>
                    </a:gsLst>
                    <a:lin ang="5400000" scaled="0"/>
                  </a:gradFill>
                  <a:latin typeface="Segoe UI Semibold" panose="020B0702040204020203" pitchFamily="34" charset="0"/>
                  <a:ea typeface="Segoe UI" pitchFamily="34" charset="0"/>
                  <a:cs typeface="Segoe UI Semibold" panose="020B0702040204020203" pitchFamily="34" charset="0"/>
                </a:rPr>
                <a:t>55%</a:t>
              </a:r>
            </a:p>
          </p:txBody>
        </p:sp>
        <p:sp>
          <p:nvSpPr>
            <p:cNvPr id="64" name="Rectangle 28"/>
            <p:cNvSpPr/>
            <p:nvPr/>
          </p:nvSpPr>
          <p:spPr bwMode="auto">
            <a:xfrm>
              <a:off x="8663851" y="5706226"/>
              <a:ext cx="1516469" cy="396413"/>
            </a:xfrm>
            <a:prstGeom prst="rect">
              <a:avLst/>
            </a:prstGeom>
            <a:solidFill>
              <a:srgbClr val="BCD55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143428" rIns="179285" bIns="143428" numCol="1" spcCol="0" rtlCol="0" fromWordArt="0" anchor="ctr" anchorCtr="0" forceAA="0" compatLnSpc="1">
              <a:prstTxWarp prst="textNoShape">
                <a:avLst/>
              </a:prstTxWarp>
              <a:noAutofit/>
            </a:bodyPr>
            <a:lstStyle/>
            <a:p>
              <a:pPr defTabSz="914102" fontAlgn="base">
                <a:lnSpc>
                  <a:spcPct val="90000"/>
                </a:lnSpc>
                <a:spcBef>
                  <a:spcPct val="0"/>
                </a:spcBef>
                <a:spcAft>
                  <a:spcPct val="0"/>
                </a:spcAft>
              </a:pPr>
              <a:r>
                <a:rPr lang="en-US" sz="882" dirty="0">
                  <a:gradFill>
                    <a:gsLst>
                      <a:gs pos="0">
                        <a:srgbClr val="7FBA00">
                          <a:lumMod val="75000"/>
                        </a:srgbClr>
                      </a:gs>
                      <a:gs pos="100000">
                        <a:srgbClr val="7FBA00">
                          <a:lumMod val="75000"/>
                        </a:srgbClr>
                      </a:gs>
                    </a:gsLst>
                    <a:lin ang="5400000" scaled="0"/>
                  </a:gradFill>
                  <a:latin typeface="Segoe UI Semibold" panose="020B0702040204020203" pitchFamily="34" charset="0"/>
                  <a:ea typeface="Segoe UI" pitchFamily="34" charset="0"/>
                  <a:cs typeface="Segoe UI Semibold" panose="020B0702040204020203" pitchFamily="34" charset="0"/>
                </a:rPr>
                <a:t>MORE AGILE DEVELOPMENT</a:t>
              </a:r>
            </a:p>
          </p:txBody>
        </p:sp>
        <p:sp>
          <p:nvSpPr>
            <p:cNvPr id="65" name="Rectangle 29"/>
            <p:cNvSpPr/>
            <p:nvPr/>
          </p:nvSpPr>
          <p:spPr bwMode="auto">
            <a:xfrm>
              <a:off x="10180320" y="5706226"/>
              <a:ext cx="1819671" cy="396413"/>
            </a:xfrm>
            <a:prstGeom prst="rect">
              <a:avLst/>
            </a:prstGeom>
            <a:solidFill>
              <a:schemeClr val="bg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44821" rIns="89642" bIns="44821" numCol="1" spcCol="0" rtlCol="0" fromWordArt="0" anchor="ctr" anchorCtr="0" forceAA="0" compatLnSpc="1">
              <a:prstTxWarp prst="textNoShape">
                <a:avLst/>
              </a:prstTxWarp>
              <a:noAutofit/>
            </a:bodyPr>
            <a:lstStyle/>
            <a:p>
              <a:pPr defTabSz="914102" fontAlgn="base">
                <a:lnSpc>
                  <a:spcPct val="90000"/>
                </a:lnSpc>
                <a:spcBef>
                  <a:spcPct val="0"/>
                </a:spcBef>
                <a:spcAft>
                  <a:spcPct val="0"/>
                </a:spcAft>
              </a:pPr>
              <a:r>
                <a:rPr lang="en-US" sz="1372" dirty="0">
                  <a:gradFill>
                    <a:gsLst>
                      <a:gs pos="0">
                        <a:srgbClr val="FFFFFF"/>
                      </a:gs>
                      <a:gs pos="100000">
                        <a:srgbClr val="FFFFFF"/>
                      </a:gs>
                    </a:gsLst>
                    <a:lin ang="5400000" scaled="0"/>
                  </a:gradFill>
                  <a:latin typeface="Segoe UI Semibold" panose="020B0702040204020203" pitchFamily="34" charset="0"/>
                  <a:ea typeface="Segoe UI" pitchFamily="34" charset="0"/>
                  <a:cs typeface="Segoe UI Semibold" panose="020B0702040204020203" pitchFamily="34" charset="0"/>
                </a:rPr>
                <a:t>51%</a:t>
              </a:r>
            </a:p>
          </p:txBody>
        </p:sp>
        <p:sp>
          <p:nvSpPr>
            <p:cNvPr id="66" name="Rectangle 30"/>
            <p:cNvSpPr/>
            <p:nvPr/>
          </p:nvSpPr>
          <p:spPr bwMode="auto">
            <a:xfrm>
              <a:off x="8663851" y="6209325"/>
              <a:ext cx="1364069" cy="396413"/>
            </a:xfrm>
            <a:prstGeom prst="rect">
              <a:avLst/>
            </a:prstGeom>
            <a:solidFill>
              <a:srgbClr val="BCD55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143428" rIns="44821" bIns="143428" numCol="1" spcCol="0" rtlCol="0" fromWordArt="0" anchor="ctr" anchorCtr="0" forceAA="0" compatLnSpc="1">
              <a:prstTxWarp prst="textNoShape">
                <a:avLst/>
              </a:prstTxWarp>
              <a:noAutofit/>
            </a:bodyPr>
            <a:lstStyle/>
            <a:p>
              <a:pPr defTabSz="914102" fontAlgn="base">
                <a:lnSpc>
                  <a:spcPct val="90000"/>
                </a:lnSpc>
                <a:spcBef>
                  <a:spcPct val="0"/>
                </a:spcBef>
                <a:spcAft>
                  <a:spcPct val="0"/>
                </a:spcAft>
              </a:pPr>
              <a:r>
                <a:rPr lang="en-US" sz="882" spc="-49" dirty="0">
                  <a:gradFill>
                    <a:gsLst>
                      <a:gs pos="0">
                        <a:srgbClr val="7FBA00">
                          <a:lumMod val="75000"/>
                        </a:srgbClr>
                      </a:gs>
                      <a:gs pos="100000">
                        <a:srgbClr val="7FBA00">
                          <a:lumMod val="75000"/>
                        </a:srgbClr>
                      </a:gs>
                    </a:gsLst>
                    <a:lin ang="5400000" scaled="0"/>
                  </a:gradFill>
                  <a:latin typeface="Segoe UI Semibold" panose="020B0702040204020203" pitchFamily="34" charset="0"/>
                  <a:ea typeface="Segoe UI" pitchFamily="34" charset="0"/>
                  <a:cs typeface="Segoe UI Semibold" panose="020B0702040204020203" pitchFamily="34" charset="0"/>
                </a:rPr>
                <a:t>MORE AGILE CHANGE MANAGEMENT PROCESS</a:t>
              </a:r>
            </a:p>
          </p:txBody>
        </p:sp>
        <p:sp>
          <p:nvSpPr>
            <p:cNvPr id="67" name="Rectangle 31"/>
            <p:cNvSpPr/>
            <p:nvPr/>
          </p:nvSpPr>
          <p:spPr bwMode="auto">
            <a:xfrm>
              <a:off x="10027920" y="6209325"/>
              <a:ext cx="1972074" cy="396413"/>
            </a:xfrm>
            <a:prstGeom prst="rect">
              <a:avLst/>
            </a:prstGeom>
            <a:solidFill>
              <a:schemeClr val="bg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44821" rIns="89642" bIns="44821" numCol="1" spcCol="0" rtlCol="0" fromWordArt="0" anchor="ctr" anchorCtr="0" forceAA="0" compatLnSpc="1">
              <a:prstTxWarp prst="textNoShape">
                <a:avLst/>
              </a:prstTxWarp>
              <a:noAutofit/>
            </a:bodyPr>
            <a:lstStyle/>
            <a:p>
              <a:pPr defTabSz="914102" fontAlgn="base">
                <a:lnSpc>
                  <a:spcPct val="90000"/>
                </a:lnSpc>
                <a:spcBef>
                  <a:spcPct val="0"/>
                </a:spcBef>
                <a:spcAft>
                  <a:spcPct val="0"/>
                </a:spcAft>
              </a:pPr>
              <a:r>
                <a:rPr lang="en-US" sz="1372" dirty="0">
                  <a:gradFill>
                    <a:gsLst>
                      <a:gs pos="0">
                        <a:srgbClr val="FFFFFF"/>
                      </a:gs>
                      <a:gs pos="100000">
                        <a:srgbClr val="FFFFFF"/>
                      </a:gs>
                    </a:gsLst>
                    <a:lin ang="5400000" scaled="0"/>
                  </a:gradFill>
                  <a:latin typeface="Segoe UI Semibold" panose="020B0702040204020203" pitchFamily="34" charset="0"/>
                  <a:ea typeface="Segoe UI" pitchFamily="34" charset="0"/>
                  <a:cs typeface="Segoe UI Semibold" panose="020B0702040204020203" pitchFamily="34" charset="0"/>
                </a:rPr>
                <a:t>45%</a:t>
              </a:r>
            </a:p>
          </p:txBody>
        </p:sp>
        <p:sp>
          <p:nvSpPr>
            <p:cNvPr id="68" name="Rectangle 33"/>
            <p:cNvSpPr/>
            <p:nvPr/>
          </p:nvSpPr>
          <p:spPr bwMode="auto">
            <a:xfrm>
              <a:off x="8663851" y="6712422"/>
              <a:ext cx="1204049" cy="396413"/>
            </a:xfrm>
            <a:prstGeom prst="rect">
              <a:avLst/>
            </a:prstGeom>
            <a:solidFill>
              <a:srgbClr val="BCD55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143428" rIns="44821" bIns="143428" numCol="1" spcCol="0" rtlCol="0" fromWordArt="0" anchor="ctr" anchorCtr="0" forceAA="0" compatLnSpc="1">
              <a:prstTxWarp prst="textNoShape">
                <a:avLst/>
              </a:prstTxWarp>
              <a:noAutofit/>
            </a:bodyPr>
            <a:lstStyle/>
            <a:p>
              <a:pPr defTabSz="914102" fontAlgn="base">
                <a:lnSpc>
                  <a:spcPct val="90000"/>
                </a:lnSpc>
                <a:spcBef>
                  <a:spcPct val="0"/>
                </a:spcBef>
                <a:spcAft>
                  <a:spcPct val="0"/>
                </a:spcAft>
              </a:pPr>
              <a:r>
                <a:rPr lang="en-US" sz="882" spc="-49" dirty="0">
                  <a:gradFill>
                    <a:gsLst>
                      <a:gs pos="0">
                        <a:srgbClr val="7FBA00">
                          <a:lumMod val="75000"/>
                        </a:srgbClr>
                      </a:gs>
                      <a:gs pos="100000">
                        <a:srgbClr val="7FBA00">
                          <a:lumMod val="75000"/>
                        </a:srgbClr>
                      </a:gs>
                    </a:gsLst>
                    <a:lin ang="5400000" scaled="0"/>
                  </a:gradFill>
                  <a:latin typeface="Segoe UI Semibold" panose="020B0702040204020203" pitchFamily="34" charset="0"/>
                  <a:ea typeface="Segoe UI" pitchFamily="34" charset="0"/>
                  <a:cs typeface="Segoe UI Semibold" panose="020B0702040204020203" pitchFamily="34" charset="0"/>
                </a:rPr>
                <a:t>IMPROVED </a:t>
              </a:r>
              <a:br>
                <a:rPr lang="en-US" sz="882" spc="-49" dirty="0">
                  <a:gradFill>
                    <a:gsLst>
                      <a:gs pos="0">
                        <a:srgbClr val="7FBA00">
                          <a:lumMod val="75000"/>
                        </a:srgbClr>
                      </a:gs>
                      <a:gs pos="100000">
                        <a:srgbClr val="7FBA00">
                          <a:lumMod val="75000"/>
                        </a:srgbClr>
                      </a:gs>
                    </a:gsLst>
                    <a:lin ang="5400000" scaled="0"/>
                  </a:gradFill>
                  <a:latin typeface="Segoe UI Semibold" panose="020B0702040204020203" pitchFamily="34" charset="0"/>
                  <a:ea typeface="Segoe UI" pitchFamily="34" charset="0"/>
                  <a:cs typeface="Segoe UI Semibold" panose="020B0702040204020203" pitchFamily="34" charset="0"/>
                </a:rPr>
              </a:br>
              <a:r>
                <a:rPr lang="en-US" sz="882" spc="-49" dirty="0">
                  <a:gradFill>
                    <a:gsLst>
                      <a:gs pos="0">
                        <a:srgbClr val="7FBA00">
                          <a:lumMod val="75000"/>
                        </a:srgbClr>
                      </a:gs>
                      <a:gs pos="100000">
                        <a:srgbClr val="7FBA00">
                          <a:lumMod val="75000"/>
                        </a:srgbClr>
                      </a:gs>
                    </a:gsLst>
                    <a:lin ang="5400000" scaled="0"/>
                  </a:gradFill>
                  <a:latin typeface="Segoe UI Semibold" panose="020B0702040204020203" pitchFamily="34" charset="0"/>
                  <a:ea typeface="Segoe UI" pitchFamily="34" charset="0"/>
                  <a:cs typeface="Segoe UI Semibold" panose="020B0702040204020203" pitchFamily="34" charset="0"/>
                </a:rPr>
                <a:t>QUALITY OF CODE</a:t>
              </a:r>
            </a:p>
          </p:txBody>
        </p:sp>
        <p:sp>
          <p:nvSpPr>
            <p:cNvPr id="69" name="Rectangle 34"/>
            <p:cNvSpPr/>
            <p:nvPr/>
          </p:nvSpPr>
          <p:spPr bwMode="auto">
            <a:xfrm>
              <a:off x="9867900" y="6712422"/>
              <a:ext cx="2132091" cy="396413"/>
            </a:xfrm>
            <a:prstGeom prst="rect">
              <a:avLst/>
            </a:prstGeom>
            <a:solidFill>
              <a:schemeClr val="bg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44821" rIns="89642" bIns="44821" numCol="1" spcCol="0" rtlCol="0" fromWordArt="0" anchor="ctr" anchorCtr="0" forceAA="0" compatLnSpc="1">
              <a:prstTxWarp prst="textNoShape">
                <a:avLst/>
              </a:prstTxWarp>
              <a:noAutofit/>
            </a:bodyPr>
            <a:lstStyle/>
            <a:p>
              <a:pPr defTabSz="914102" fontAlgn="base">
                <a:lnSpc>
                  <a:spcPct val="90000"/>
                </a:lnSpc>
                <a:spcBef>
                  <a:spcPct val="0"/>
                </a:spcBef>
                <a:spcAft>
                  <a:spcPct val="0"/>
                </a:spcAft>
              </a:pPr>
              <a:r>
                <a:rPr lang="en-US" sz="1372" dirty="0">
                  <a:gradFill>
                    <a:gsLst>
                      <a:gs pos="0">
                        <a:srgbClr val="FFFFFF"/>
                      </a:gs>
                      <a:gs pos="100000">
                        <a:srgbClr val="FFFFFF"/>
                      </a:gs>
                    </a:gsLst>
                    <a:lin ang="5400000" scaled="0"/>
                  </a:gradFill>
                  <a:latin typeface="Segoe UI Semibold" panose="020B0702040204020203" pitchFamily="34" charset="0"/>
                  <a:ea typeface="Segoe UI" pitchFamily="34" charset="0"/>
                  <a:cs typeface="Segoe UI Semibold" panose="020B0702040204020203" pitchFamily="34" charset="0"/>
                </a:rPr>
                <a:t>38%</a:t>
              </a:r>
            </a:p>
          </p:txBody>
        </p:sp>
      </p:grpSp>
      <p:sp>
        <p:nvSpPr>
          <p:cNvPr id="74" name="Freeform 26"/>
          <p:cNvSpPr>
            <a:spLocks/>
          </p:cNvSpPr>
          <p:nvPr/>
        </p:nvSpPr>
        <p:spPr bwMode="auto">
          <a:xfrm>
            <a:off x="7039414" y="3950872"/>
            <a:ext cx="507253" cy="449016"/>
          </a:xfrm>
          <a:custGeom>
            <a:avLst/>
            <a:gdLst>
              <a:gd name="T0" fmla="*/ 1202 w 1202"/>
              <a:gd name="T1" fmla="*/ 175 h 1064"/>
              <a:gd name="T2" fmla="*/ 975 w 1202"/>
              <a:gd name="T3" fmla="*/ 0 h 1064"/>
              <a:gd name="T4" fmla="*/ 458 w 1202"/>
              <a:gd name="T5" fmla="*/ 676 h 1064"/>
              <a:gd name="T6" fmla="*/ 163 w 1202"/>
              <a:gd name="T7" fmla="*/ 449 h 1064"/>
              <a:gd name="T8" fmla="*/ 0 w 1202"/>
              <a:gd name="T9" fmla="*/ 662 h 1064"/>
              <a:gd name="T10" fmla="*/ 522 w 1202"/>
              <a:gd name="T11" fmla="*/ 1064 h 1064"/>
              <a:gd name="T12" fmla="*/ 685 w 1202"/>
              <a:gd name="T13" fmla="*/ 851 h 1064"/>
              <a:gd name="T14" fmla="*/ 685 w 1202"/>
              <a:gd name="T15" fmla="*/ 851 h 1064"/>
              <a:gd name="T16" fmla="*/ 1202 w 1202"/>
              <a:gd name="T17" fmla="*/ 175 h 10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02" h="1064">
                <a:moveTo>
                  <a:pt x="1202" y="175"/>
                </a:moveTo>
                <a:lnTo>
                  <a:pt x="975" y="0"/>
                </a:lnTo>
                <a:lnTo>
                  <a:pt x="458" y="676"/>
                </a:lnTo>
                <a:lnTo>
                  <a:pt x="163" y="449"/>
                </a:lnTo>
                <a:lnTo>
                  <a:pt x="0" y="662"/>
                </a:lnTo>
                <a:lnTo>
                  <a:pt x="522" y="1064"/>
                </a:lnTo>
                <a:lnTo>
                  <a:pt x="685" y="851"/>
                </a:lnTo>
                <a:lnTo>
                  <a:pt x="685" y="851"/>
                </a:lnTo>
                <a:lnTo>
                  <a:pt x="1202" y="175"/>
                </a:lnTo>
                <a:close/>
              </a:path>
            </a:pathLst>
          </a:custGeom>
          <a:solidFill>
            <a:schemeClr val="accent2"/>
          </a:solidFill>
          <a:ln>
            <a:noFill/>
          </a:ln>
        </p:spPr>
        <p:txBody>
          <a:bodyPr vert="horz" wrap="square" lIns="89642" tIns="44821" rIns="89642" bIns="44821" numCol="1" anchor="t" anchorCtr="0" compatLnSpc="1">
            <a:prstTxWarp prst="textNoShape">
              <a:avLst/>
            </a:prstTxWarp>
          </a:bodyPr>
          <a:lstStyle/>
          <a:p>
            <a:pPr defTabSz="896175"/>
            <a:endParaRPr lang="en-US" sz="1667">
              <a:solidFill>
                <a:srgbClr val="000000"/>
              </a:solidFill>
            </a:endParaRPr>
          </a:p>
        </p:txBody>
      </p:sp>
      <p:sp>
        <p:nvSpPr>
          <p:cNvPr id="75" name="Freeform 26"/>
          <p:cNvSpPr>
            <a:spLocks/>
          </p:cNvSpPr>
          <p:nvPr/>
        </p:nvSpPr>
        <p:spPr bwMode="auto">
          <a:xfrm>
            <a:off x="6247089" y="5946260"/>
            <a:ext cx="507253" cy="449016"/>
          </a:xfrm>
          <a:custGeom>
            <a:avLst/>
            <a:gdLst>
              <a:gd name="T0" fmla="*/ 1202 w 1202"/>
              <a:gd name="T1" fmla="*/ 175 h 1064"/>
              <a:gd name="T2" fmla="*/ 975 w 1202"/>
              <a:gd name="T3" fmla="*/ 0 h 1064"/>
              <a:gd name="T4" fmla="*/ 458 w 1202"/>
              <a:gd name="T5" fmla="*/ 676 h 1064"/>
              <a:gd name="T6" fmla="*/ 163 w 1202"/>
              <a:gd name="T7" fmla="*/ 449 h 1064"/>
              <a:gd name="T8" fmla="*/ 0 w 1202"/>
              <a:gd name="T9" fmla="*/ 662 h 1064"/>
              <a:gd name="T10" fmla="*/ 522 w 1202"/>
              <a:gd name="T11" fmla="*/ 1064 h 1064"/>
              <a:gd name="T12" fmla="*/ 685 w 1202"/>
              <a:gd name="T13" fmla="*/ 851 h 1064"/>
              <a:gd name="T14" fmla="*/ 685 w 1202"/>
              <a:gd name="T15" fmla="*/ 851 h 1064"/>
              <a:gd name="T16" fmla="*/ 1202 w 1202"/>
              <a:gd name="T17" fmla="*/ 175 h 10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02" h="1064">
                <a:moveTo>
                  <a:pt x="1202" y="175"/>
                </a:moveTo>
                <a:lnTo>
                  <a:pt x="975" y="0"/>
                </a:lnTo>
                <a:lnTo>
                  <a:pt x="458" y="676"/>
                </a:lnTo>
                <a:lnTo>
                  <a:pt x="163" y="449"/>
                </a:lnTo>
                <a:lnTo>
                  <a:pt x="0" y="662"/>
                </a:lnTo>
                <a:lnTo>
                  <a:pt x="522" y="1064"/>
                </a:lnTo>
                <a:lnTo>
                  <a:pt x="685" y="851"/>
                </a:lnTo>
                <a:lnTo>
                  <a:pt x="685" y="851"/>
                </a:lnTo>
                <a:lnTo>
                  <a:pt x="1202" y="175"/>
                </a:lnTo>
                <a:close/>
              </a:path>
            </a:pathLst>
          </a:custGeom>
          <a:solidFill>
            <a:schemeClr val="accent2"/>
          </a:solidFill>
          <a:ln>
            <a:noFill/>
          </a:ln>
        </p:spPr>
        <p:txBody>
          <a:bodyPr vert="horz" wrap="square" lIns="89642" tIns="44821" rIns="89642" bIns="44821" numCol="1" anchor="t" anchorCtr="0" compatLnSpc="1">
            <a:prstTxWarp prst="textNoShape">
              <a:avLst/>
            </a:prstTxWarp>
          </a:bodyPr>
          <a:lstStyle/>
          <a:p>
            <a:pPr defTabSz="896175"/>
            <a:endParaRPr lang="en-US" sz="1667">
              <a:solidFill>
                <a:srgbClr val="000000"/>
              </a:solidFill>
            </a:endParaRPr>
          </a:p>
        </p:txBody>
      </p:sp>
      <p:sp>
        <p:nvSpPr>
          <p:cNvPr id="76" name="Freeform 26"/>
          <p:cNvSpPr>
            <a:spLocks/>
          </p:cNvSpPr>
          <p:nvPr/>
        </p:nvSpPr>
        <p:spPr bwMode="auto">
          <a:xfrm>
            <a:off x="6696833" y="4930218"/>
            <a:ext cx="507253" cy="449016"/>
          </a:xfrm>
          <a:custGeom>
            <a:avLst/>
            <a:gdLst>
              <a:gd name="T0" fmla="*/ 1202 w 1202"/>
              <a:gd name="T1" fmla="*/ 175 h 1064"/>
              <a:gd name="T2" fmla="*/ 975 w 1202"/>
              <a:gd name="T3" fmla="*/ 0 h 1064"/>
              <a:gd name="T4" fmla="*/ 458 w 1202"/>
              <a:gd name="T5" fmla="*/ 676 h 1064"/>
              <a:gd name="T6" fmla="*/ 163 w 1202"/>
              <a:gd name="T7" fmla="*/ 449 h 1064"/>
              <a:gd name="T8" fmla="*/ 0 w 1202"/>
              <a:gd name="T9" fmla="*/ 662 h 1064"/>
              <a:gd name="T10" fmla="*/ 522 w 1202"/>
              <a:gd name="T11" fmla="*/ 1064 h 1064"/>
              <a:gd name="T12" fmla="*/ 685 w 1202"/>
              <a:gd name="T13" fmla="*/ 851 h 1064"/>
              <a:gd name="T14" fmla="*/ 685 w 1202"/>
              <a:gd name="T15" fmla="*/ 851 h 1064"/>
              <a:gd name="T16" fmla="*/ 1202 w 1202"/>
              <a:gd name="T17" fmla="*/ 175 h 10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02" h="1064">
                <a:moveTo>
                  <a:pt x="1202" y="175"/>
                </a:moveTo>
                <a:lnTo>
                  <a:pt x="975" y="0"/>
                </a:lnTo>
                <a:lnTo>
                  <a:pt x="458" y="676"/>
                </a:lnTo>
                <a:lnTo>
                  <a:pt x="163" y="449"/>
                </a:lnTo>
                <a:lnTo>
                  <a:pt x="0" y="662"/>
                </a:lnTo>
                <a:lnTo>
                  <a:pt x="522" y="1064"/>
                </a:lnTo>
                <a:lnTo>
                  <a:pt x="685" y="851"/>
                </a:lnTo>
                <a:lnTo>
                  <a:pt x="685" y="851"/>
                </a:lnTo>
                <a:lnTo>
                  <a:pt x="1202" y="175"/>
                </a:lnTo>
                <a:close/>
              </a:path>
            </a:pathLst>
          </a:custGeom>
          <a:solidFill>
            <a:schemeClr val="accent2"/>
          </a:solidFill>
          <a:ln>
            <a:noFill/>
          </a:ln>
        </p:spPr>
        <p:txBody>
          <a:bodyPr vert="horz" wrap="square" lIns="89642" tIns="44821" rIns="89642" bIns="44821" numCol="1" anchor="t" anchorCtr="0" compatLnSpc="1">
            <a:prstTxWarp prst="textNoShape">
              <a:avLst/>
            </a:prstTxWarp>
          </a:bodyPr>
          <a:lstStyle/>
          <a:p>
            <a:pPr defTabSz="896175"/>
            <a:endParaRPr lang="en-US" sz="1667">
              <a:solidFill>
                <a:srgbClr val="000000"/>
              </a:solidFill>
            </a:endParaRPr>
          </a:p>
        </p:txBody>
      </p:sp>
      <p:sp>
        <p:nvSpPr>
          <p:cNvPr id="77" name="Freeform 26"/>
          <p:cNvSpPr>
            <a:spLocks/>
          </p:cNvSpPr>
          <p:nvPr/>
        </p:nvSpPr>
        <p:spPr bwMode="auto">
          <a:xfrm>
            <a:off x="6626409" y="5415660"/>
            <a:ext cx="507253" cy="449016"/>
          </a:xfrm>
          <a:custGeom>
            <a:avLst/>
            <a:gdLst>
              <a:gd name="T0" fmla="*/ 1202 w 1202"/>
              <a:gd name="T1" fmla="*/ 175 h 1064"/>
              <a:gd name="T2" fmla="*/ 975 w 1202"/>
              <a:gd name="T3" fmla="*/ 0 h 1064"/>
              <a:gd name="T4" fmla="*/ 458 w 1202"/>
              <a:gd name="T5" fmla="*/ 676 h 1064"/>
              <a:gd name="T6" fmla="*/ 163 w 1202"/>
              <a:gd name="T7" fmla="*/ 449 h 1064"/>
              <a:gd name="T8" fmla="*/ 0 w 1202"/>
              <a:gd name="T9" fmla="*/ 662 h 1064"/>
              <a:gd name="T10" fmla="*/ 522 w 1202"/>
              <a:gd name="T11" fmla="*/ 1064 h 1064"/>
              <a:gd name="T12" fmla="*/ 685 w 1202"/>
              <a:gd name="T13" fmla="*/ 851 h 1064"/>
              <a:gd name="T14" fmla="*/ 685 w 1202"/>
              <a:gd name="T15" fmla="*/ 851 h 1064"/>
              <a:gd name="T16" fmla="*/ 1202 w 1202"/>
              <a:gd name="T17" fmla="*/ 175 h 10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02" h="1064">
                <a:moveTo>
                  <a:pt x="1202" y="175"/>
                </a:moveTo>
                <a:lnTo>
                  <a:pt x="975" y="0"/>
                </a:lnTo>
                <a:lnTo>
                  <a:pt x="458" y="676"/>
                </a:lnTo>
                <a:lnTo>
                  <a:pt x="163" y="449"/>
                </a:lnTo>
                <a:lnTo>
                  <a:pt x="0" y="662"/>
                </a:lnTo>
                <a:lnTo>
                  <a:pt x="522" y="1064"/>
                </a:lnTo>
                <a:lnTo>
                  <a:pt x="685" y="851"/>
                </a:lnTo>
                <a:lnTo>
                  <a:pt x="685" y="851"/>
                </a:lnTo>
                <a:lnTo>
                  <a:pt x="1202" y="175"/>
                </a:lnTo>
                <a:close/>
              </a:path>
            </a:pathLst>
          </a:custGeom>
          <a:solidFill>
            <a:schemeClr val="accent2"/>
          </a:solidFill>
          <a:ln>
            <a:noFill/>
          </a:ln>
        </p:spPr>
        <p:txBody>
          <a:bodyPr vert="horz" wrap="square" lIns="89642" tIns="44821" rIns="89642" bIns="44821" numCol="1" anchor="t" anchorCtr="0" compatLnSpc="1">
            <a:prstTxWarp prst="textNoShape">
              <a:avLst/>
            </a:prstTxWarp>
          </a:bodyPr>
          <a:lstStyle/>
          <a:p>
            <a:pPr defTabSz="896175"/>
            <a:endParaRPr lang="en-US" sz="1667">
              <a:solidFill>
                <a:srgbClr val="000000"/>
              </a:solidFill>
            </a:endParaRPr>
          </a:p>
        </p:txBody>
      </p:sp>
    </p:spTree>
    <p:extLst>
      <p:ext uri="{BB962C8B-B14F-4D97-AF65-F5344CB8AC3E}">
        <p14:creationId xmlns:p14="http://schemas.microsoft.com/office/powerpoint/2010/main" val="110289227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4"/>
                                        </p:tgtEl>
                                        <p:attrNameLst>
                                          <p:attrName>style.visibility</p:attrName>
                                        </p:attrNameLst>
                                      </p:cBhvr>
                                      <p:to>
                                        <p:strVal val="visible"/>
                                      </p:to>
                                    </p:set>
                                    <p:animEffect transition="in" filter="fade">
                                      <p:cBhvr>
                                        <p:cTn id="12" dur="500"/>
                                        <p:tgtEl>
                                          <p:spTgt spid="44"/>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74"/>
                                        </p:tgtEl>
                                        <p:attrNameLst>
                                          <p:attrName>style.visibility</p:attrName>
                                        </p:attrNameLst>
                                      </p:cBhvr>
                                      <p:to>
                                        <p:strVal val="visible"/>
                                      </p:to>
                                    </p:set>
                                    <p:animEffect transition="in" filter="fade">
                                      <p:cBhvr>
                                        <p:cTn id="16" dur="500"/>
                                        <p:tgtEl>
                                          <p:spTgt spid="74"/>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75"/>
                                        </p:tgtEl>
                                        <p:attrNameLst>
                                          <p:attrName>style.visibility</p:attrName>
                                        </p:attrNameLst>
                                      </p:cBhvr>
                                      <p:to>
                                        <p:strVal val="visible"/>
                                      </p:to>
                                    </p:set>
                                    <p:animEffect transition="in" filter="fade">
                                      <p:cBhvr>
                                        <p:cTn id="20" dur="1000"/>
                                        <p:tgtEl>
                                          <p:spTgt spid="75"/>
                                        </p:tgtEl>
                                      </p:cBhvr>
                                    </p:animEffect>
                                  </p:childTnLst>
                                </p:cTn>
                              </p:par>
                            </p:childTnLst>
                          </p:cTn>
                        </p:par>
                        <p:par>
                          <p:cTn id="21" fill="hold">
                            <p:stCondLst>
                              <p:cond delay="2000"/>
                            </p:stCondLst>
                            <p:childTnLst>
                              <p:par>
                                <p:cTn id="22" presetID="10" presetClass="entr" presetSubtype="0" fill="hold" grpId="0" nodeType="afterEffect">
                                  <p:stCondLst>
                                    <p:cond delay="0"/>
                                  </p:stCondLst>
                                  <p:childTnLst>
                                    <p:set>
                                      <p:cBhvr>
                                        <p:cTn id="23" dur="1" fill="hold">
                                          <p:stCondLst>
                                            <p:cond delay="0"/>
                                          </p:stCondLst>
                                        </p:cTn>
                                        <p:tgtEl>
                                          <p:spTgt spid="76"/>
                                        </p:tgtEl>
                                        <p:attrNameLst>
                                          <p:attrName>style.visibility</p:attrName>
                                        </p:attrNameLst>
                                      </p:cBhvr>
                                      <p:to>
                                        <p:strVal val="visible"/>
                                      </p:to>
                                    </p:set>
                                    <p:animEffect transition="in" filter="fade">
                                      <p:cBhvr>
                                        <p:cTn id="24" dur="1000"/>
                                        <p:tgtEl>
                                          <p:spTgt spid="76"/>
                                        </p:tgtEl>
                                      </p:cBhvr>
                                    </p:animEffect>
                                  </p:childTnLst>
                                </p:cTn>
                              </p:par>
                            </p:childTnLst>
                          </p:cTn>
                        </p:par>
                        <p:par>
                          <p:cTn id="25" fill="hold">
                            <p:stCondLst>
                              <p:cond delay="3000"/>
                            </p:stCondLst>
                            <p:childTnLst>
                              <p:par>
                                <p:cTn id="26" presetID="10" presetClass="entr" presetSubtype="0" fill="hold" grpId="0" nodeType="afterEffect">
                                  <p:stCondLst>
                                    <p:cond delay="0"/>
                                  </p:stCondLst>
                                  <p:childTnLst>
                                    <p:set>
                                      <p:cBhvr>
                                        <p:cTn id="27" dur="1" fill="hold">
                                          <p:stCondLst>
                                            <p:cond delay="0"/>
                                          </p:stCondLst>
                                        </p:cTn>
                                        <p:tgtEl>
                                          <p:spTgt spid="77"/>
                                        </p:tgtEl>
                                        <p:attrNameLst>
                                          <p:attrName>style.visibility</p:attrName>
                                        </p:attrNameLst>
                                      </p:cBhvr>
                                      <p:to>
                                        <p:strVal val="visible"/>
                                      </p:to>
                                    </p:set>
                                    <p:animEffect transition="in" filter="fade">
                                      <p:cBhvr>
                                        <p:cTn id="28" dur="1000"/>
                                        <p:tgtEl>
                                          <p:spTgt spid="77"/>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70"/>
                                        </p:tgtEl>
                                        <p:attrNameLst>
                                          <p:attrName>style.visibility</p:attrName>
                                        </p:attrNameLst>
                                      </p:cBhvr>
                                      <p:to>
                                        <p:strVal val="visible"/>
                                      </p:to>
                                    </p:set>
                                    <p:animEffect transition="in" filter="fade">
                                      <p:cBhvr>
                                        <p:cTn id="33"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4" grpId="0" animBg="1"/>
      <p:bldP spid="75" grpId="0" animBg="1"/>
      <p:bldP spid="76" grpId="0" animBg="1"/>
      <p:bldP spid="7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69239" y="1574235"/>
            <a:ext cx="11653523" cy="3391404"/>
          </a:xfrm>
        </p:spPr>
        <p:txBody>
          <a:bodyPr/>
          <a:lstStyle/>
          <a:p>
            <a:pPr marL="507330" indent="-507330"/>
            <a:r>
              <a:rPr lang="en-US" sz="3529" dirty="0"/>
              <a:t>MTTD – Mean time to detection</a:t>
            </a:r>
          </a:p>
          <a:p>
            <a:pPr marL="507330" indent="-507330"/>
            <a:r>
              <a:rPr lang="en-US" sz="3529" dirty="0"/>
              <a:t>MTTF – Mean time to failure</a:t>
            </a:r>
          </a:p>
          <a:p>
            <a:pPr marL="507330" indent="-507330"/>
            <a:r>
              <a:rPr lang="en-US" sz="3529" dirty="0"/>
              <a:t>MTBF – Mean time between failures</a:t>
            </a:r>
          </a:p>
          <a:p>
            <a:pPr marL="507330" indent="-507330"/>
            <a:r>
              <a:rPr lang="en-US" sz="3529" dirty="0"/>
              <a:t>MTTR – Mean time to resolution</a:t>
            </a:r>
          </a:p>
          <a:p>
            <a:pPr marL="507330" indent="-507330"/>
            <a:r>
              <a:rPr lang="en-US" sz="3529" dirty="0"/>
              <a:t>Continuous Delivery</a:t>
            </a:r>
          </a:p>
          <a:p>
            <a:pPr marL="743876" lvl="1" indent="-507330">
              <a:buFont typeface="Arial" panose="020B0604020202020204" pitchFamily="34" charset="0"/>
              <a:buChar char="•"/>
            </a:pPr>
            <a:r>
              <a:rPr lang="en-US" sz="1961" dirty="0"/>
              <a:t>Automated testing, Continuous integration, Continuous deployment</a:t>
            </a:r>
          </a:p>
        </p:txBody>
      </p:sp>
      <p:sp>
        <p:nvSpPr>
          <p:cNvPr id="2" name="Title 1"/>
          <p:cNvSpPr>
            <a:spLocks noGrp="1"/>
          </p:cNvSpPr>
          <p:nvPr>
            <p:ph type="title"/>
          </p:nvPr>
        </p:nvSpPr>
        <p:spPr/>
        <p:txBody>
          <a:bodyPr/>
          <a:lstStyle/>
          <a:p>
            <a:r>
              <a:rPr lang="en-US" dirty="0"/>
              <a:t>Foundational </a:t>
            </a:r>
            <a:r>
              <a:rPr lang="en-US"/>
              <a:t>DevOps </a:t>
            </a:r>
            <a:r>
              <a:rPr lang="en-US" smtClean="0"/>
              <a:t>terms</a:t>
            </a:r>
            <a:endParaRPr lang="en-US" dirty="0"/>
          </a:p>
        </p:txBody>
      </p:sp>
      <p:grpSp>
        <p:nvGrpSpPr>
          <p:cNvPr id="5" name="Group 4"/>
          <p:cNvGrpSpPr/>
          <p:nvPr/>
        </p:nvGrpSpPr>
        <p:grpSpPr>
          <a:xfrm>
            <a:off x="11177399" y="487"/>
            <a:ext cx="821253" cy="921153"/>
            <a:chOff x="9231516" y="4217342"/>
            <a:chExt cx="837721" cy="939624"/>
          </a:xfrm>
        </p:grpSpPr>
        <p:sp>
          <p:nvSpPr>
            <p:cNvPr id="7" name="Rectangle 6"/>
            <p:cNvSpPr/>
            <p:nvPr/>
          </p:nvSpPr>
          <p:spPr bwMode="auto">
            <a:xfrm>
              <a:off x="9231516" y="4217342"/>
              <a:ext cx="837721" cy="93962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89642" tIns="17928" rIns="17928" bIns="44821" numCol="1" spcCol="0" rtlCol="0" fromWordArt="0" anchor="b"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pPr>
              <a:r>
                <a:rPr lang="en-US" sz="1176" dirty="0">
                  <a:gradFill>
                    <a:gsLst>
                      <a:gs pos="0">
                        <a:srgbClr val="FFFFFF"/>
                      </a:gs>
                      <a:gs pos="100000">
                        <a:srgbClr val="FFFFFF"/>
                      </a:gs>
                    </a:gsLst>
                    <a:lin ang="5400000" scaled="0"/>
                  </a:gradFill>
                  <a:ea typeface="Segoe UI" pitchFamily="34" charset="0"/>
                  <a:cs typeface="Segoe UI" pitchFamily="34" charset="0"/>
                </a:rPr>
                <a:t>PROCESS</a:t>
              </a:r>
            </a:p>
          </p:txBody>
        </p:sp>
        <p:sp>
          <p:nvSpPr>
            <p:cNvPr id="8" name="Freeform 17"/>
            <p:cNvSpPr>
              <a:spLocks noEditPoints="1"/>
            </p:cNvSpPr>
            <p:nvPr/>
          </p:nvSpPr>
          <p:spPr bwMode="black">
            <a:xfrm>
              <a:off x="9386788" y="4341115"/>
              <a:ext cx="527141" cy="527748"/>
            </a:xfrm>
            <a:custGeom>
              <a:avLst/>
              <a:gdLst>
                <a:gd name="T0" fmla="*/ 112 w 300"/>
                <a:gd name="T1" fmla="*/ 75 h 300"/>
                <a:gd name="T2" fmla="*/ 187 w 300"/>
                <a:gd name="T3" fmla="*/ 0 h 300"/>
                <a:gd name="T4" fmla="*/ 150 w 300"/>
                <a:gd name="T5" fmla="*/ 225 h 300"/>
                <a:gd name="T6" fmla="*/ 150 w 300"/>
                <a:gd name="T7" fmla="*/ 300 h 300"/>
                <a:gd name="T8" fmla="*/ 150 w 300"/>
                <a:gd name="T9" fmla="*/ 225 h 300"/>
                <a:gd name="T10" fmla="*/ 217 w 300"/>
                <a:gd name="T11" fmla="*/ 152 h 300"/>
                <a:gd name="T12" fmla="*/ 197 w 300"/>
                <a:gd name="T13" fmla="*/ 168 h 300"/>
                <a:gd name="T14" fmla="*/ 196 w 300"/>
                <a:gd name="T15" fmla="*/ 160 h 300"/>
                <a:gd name="T16" fmla="*/ 159 w 300"/>
                <a:gd name="T17" fmla="*/ 196 h 300"/>
                <a:gd name="T18" fmla="*/ 168 w 300"/>
                <a:gd name="T19" fmla="*/ 198 h 300"/>
                <a:gd name="T20" fmla="*/ 151 w 300"/>
                <a:gd name="T21" fmla="*/ 217 h 300"/>
                <a:gd name="T22" fmla="*/ 131 w 300"/>
                <a:gd name="T23" fmla="*/ 200 h 300"/>
                <a:gd name="T24" fmla="*/ 139 w 300"/>
                <a:gd name="T25" fmla="*/ 198 h 300"/>
                <a:gd name="T26" fmla="*/ 140 w 300"/>
                <a:gd name="T27" fmla="*/ 160 h 300"/>
                <a:gd name="T28" fmla="*/ 103 w 300"/>
                <a:gd name="T29" fmla="*/ 161 h 300"/>
                <a:gd name="T30" fmla="*/ 100 w 300"/>
                <a:gd name="T31" fmla="*/ 169 h 300"/>
                <a:gd name="T32" fmla="*/ 83 w 300"/>
                <a:gd name="T33" fmla="*/ 149 h 300"/>
                <a:gd name="T34" fmla="*/ 103 w 300"/>
                <a:gd name="T35" fmla="*/ 133 h 300"/>
                <a:gd name="T36" fmla="*/ 104 w 300"/>
                <a:gd name="T37" fmla="*/ 141 h 300"/>
                <a:gd name="T38" fmla="*/ 140 w 300"/>
                <a:gd name="T39" fmla="*/ 104 h 300"/>
                <a:gd name="T40" fmla="*/ 132 w 300"/>
                <a:gd name="T41" fmla="*/ 103 h 300"/>
                <a:gd name="T42" fmla="*/ 148 w 300"/>
                <a:gd name="T43" fmla="*/ 84 h 300"/>
                <a:gd name="T44" fmla="*/ 169 w 300"/>
                <a:gd name="T45" fmla="*/ 101 h 300"/>
                <a:gd name="T46" fmla="*/ 160 w 300"/>
                <a:gd name="T47" fmla="*/ 103 h 300"/>
                <a:gd name="T48" fmla="*/ 159 w 300"/>
                <a:gd name="T49" fmla="*/ 141 h 300"/>
                <a:gd name="T50" fmla="*/ 197 w 300"/>
                <a:gd name="T51" fmla="*/ 140 h 300"/>
                <a:gd name="T52" fmla="*/ 200 w 300"/>
                <a:gd name="T53" fmla="*/ 132 h 300"/>
                <a:gd name="T54" fmla="*/ 150 w 300"/>
                <a:gd name="T55" fmla="*/ 150 h 300"/>
                <a:gd name="T56" fmla="*/ 150 w 300"/>
                <a:gd name="T57" fmla="*/ 150 h 300"/>
                <a:gd name="T58" fmla="*/ 0 w 300"/>
                <a:gd name="T59" fmla="*/ 183 h 300"/>
                <a:gd name="T60" fmla="*/ 37 w 300"/>
                <a:gd name="T61" fmla="*/ 118 h 300"/>
                <a:gd name="T62" fmla="*/ 281 w 300"/>
                <a:gd name="T63" fmla="*/ 183 h 300"/>
                <a:gd name="T64" fmla="*/ 281 w 300"/>
                <a:gd name="T65" fmla="*/ 118 h 300"/>
                <a:gd name="T66" fmla="*/ 225 w 300"/>
                <a:gd name="T67" fmla="*/ 150 h 300"/>
                <a:gd name="T68" fmla="*/ 281 w 300"/>
                <a:gd name="T69" fmla="*/ 183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00" h="300">
                  <a:moveTo>
                    <a:pt x="187" y="75"/>
                  </a:moveTo>
                  <a:cubicBezTo>
                    <a:pt x="112" y="75"/>
                    <a:pt x="112" y="75"/>
                    <a:pt x="112" y="75"/>
                  </a:cubicBezTo>
                  <a:cubicBezTo>
                    <a:pt x="112" y="0"/>
                    <a:pt x="112" y="0"/>
                    <a:pt x="112" y="0"/>
                  </a:cubicBezTo>
                  <a:cubicBezTo>
                    <a:pt x="187" y="0"/>
                    <a:pt x="187" y="0"/>
                    <a:pt x="187" y="0"/>
                  </a:cubicBezTo>
                  <a:lnTo>
                    <a:pt x="187" y="75"/>
                  </a:lnTo>
                  <a:close/>
                  <a:moveTo>
                    <a:pt x="150" y="225"/>
                  </a:moveTo>
                  <a:cubicBezTo>
                    <a:pt x="129" y="225"/>
                    <a:pt x="112" y="242"/>
                    <a:pt x="112" y="263"/>
                  </a:cubicBezTo>
                  <a:cubicBezTo>
                    <a:pt x="112" y="284"/>
                    <a:pt x="129" y="300"/>
                    <a:pt x="150" y="300"/>
                  </a:cubicBezTo>
                  <a:cubicBezTo>
                    <a:pt x="171" y="300"/>
                    <a:pt x="187" y="284"/>
                    <a:pt x="187" y="263"/>
                  </a:cubicBezTo>
                  <a:cubicBezTo>
                    <a:pt x="187" y="242"/>
                    <a:pt x="171" y="225"/>
                    <a:pt x="150" y="225"/>
                  </a:cubicBezTo>
                  <a:close/>
                  <a:moveTo>
                    <a:pt x="217" y="149"/>
                  </a:moveTo>
                  <a:cubicBezTo>
                    <a:pt x="218" y="150"/>
                    <a:pt x="218" y="151"/>
                    <a:pt x="217" y="152"/>
                  </a:cubicBezTo>
                  <a:cubicBezTo>
                    <a:pt x="200" y="169"/>
                    <a:pt x="200" y="169"/>
                    <a:pt x="200" y="169"/>
                  </a:cubicBezTo>
                  <a:cubicBezTo>
                    <a:pt x="198" y="171"/>
                    <a:pt x="197" y="170"/>
                    <a:pt x="197" y="168"/>
                  </a:cubicBezTo>
                  <a:cubicBezTo>
                    <a:pt x="197" y="161"/>
                    <a:pt x="197" y="161"/>
                    <a:pt x="197" y="161"/>
                  </a:cubicBezTo>
                  <a:cubicBezTo>
                    <a:pt x="197" y="160"/>
                    <a:pt x="197" y="160"/>
                    <a:pt x="196" y="160"/>
                  </a:cubicBezTo>
                  <a:cubicBezTo>
                    <a:pt x="159" y="160"/>
                    <a:pt x="159" y="160"/>
                    <a:pt x="159" y="160"/>
                  </a:cubicBezTo>
                  <a:cubicBezTo>
                    <a:pt x="159" y="196"/>
                    <a:pt x="159" y="196"/>
                    <a:pt x="159" y="196"/>
                  </a:cubicBezTo>
                  <a:cubicBezTo>
                    <a:pt x="159" y="197"/>
                    <a:pt x="160" y="198"/>
                    <a:pt x="160" y="198"/>
                  </a:cubicBezTo>
                  <a:cubicBezTo>
                    <a:pt x="168" y="198"/>
                    <a:pt x="168" y="198"/>
                    <a:pt x="168" y="198"/>
                  </a:cubicBezTo>
                  <a:cubicBezTo>
                    <a:pt x="169" y="198"/>
                    <a:pt x="170" y="199"/>
                    <a:pt x="169" y="200"/>
                  </a:cubicBezTo>
                  <a:cubicBezTo>
                    <a:pt x="151" y="217"/>
                    <a:pt x="151" y="217"/>
                    <a:pt x="151" y="217"/>
                  </a:cubicBezTo>
                  <a:cubicBezTo>
                    <a:pt x="151" y="218"/>
                    <a:pt x="149" y="218"/>
                    <a:pt x="148" y="217"/>
                  </a:cubicBezTo>
                  <a:cubicBezTo>
                    <a:pt x="131" y="200"/>
                    <a:pt x="131" y="200"/>
                    <a:pt x="131" y="200"/>
                  </a:cubicBezTo>
                  <a:cubicBezTo>
                    <a:pt x="130" y="199"/>
                    <a:pt x="130" y="198"/>
                    <a:pt x="132" y="198"/>
                  </a:cubicBezTo>
                  <a:cubicBezTo>
                    <a:pt x="139" y="198"/>
                    <a:pt x="139" y="198"/>
                    <a:pt x="139" y="198"/>
                  </a:cubicBezTo>
                  <a:cubicBezTo>
                    <a:pt x="140" y="198"/>
                    <a:pt x="140" y="197"/>
                    <a:pt x="140" y="196"/>
                  </a:cubicBezTo>
                  <a:cubicBezTo>
                    <a:pt x="140" y="160"/>
                    <a:pt x="140" y="160"/>
                    <a:pt x="140" y="160"/>
                  </a:cubicBezTo>
                  <a:cubicBezTo>
                    <a:pt x="104" y="160"/>
                    <a:pt x="104" y="160"/>
                    <a:pt x="104" y="160"/>
                  </a:cubicBezTo>
                  <a:cubicBezTo>
                    <a:pt x="103" y="160"/>
                    <a:pt x="103" y="160"/>
                    <a:pt x="103" y="161"/>
                  </a:cubicBezTo>
                  <a:cubicBezTo>
                    <a:pt x="103" y="168"/>
                    <a:pt x="103" y="168"/>
                    <a:pt x="103" y="168"/>
                  </a:cubicBezTo>
                  <a:cubicBezTo>
                    <a:pt x="103" y="170"/>
                    <a:pt x="101" y="171"/>
                    <a:pt x="100" y="169"/>
                  </a:cubicBezTo>
                  <a:cubicBezTo>
                    <a:pt x="83" y="152"/>
                    <a:pt x="83" y="152"/>
                    <a:pt x="83" y="152"/>
                  </a:cubicBezTo>
                  <a:cubicBezTo>
                    <a:pt x="82" y="151"/>
                    <a:pt x="82" y="150"/>
                    <a:pt x="83" y="149"/>
                  </a:cubicBezTo>
                  <a:cubicBezTo>
                    <a:pt x="100" y="132"/>
                    <a:pt x="100" y="132"/>
                    <a:pt x="100" y="132"/>
                  </a:cubicBezTo>
                  <a:cubicBezTo>
                    <a:pt x="101" y="130"/>
                    <a:pt x="103" y="131"/>
                    <a:pt x="103" y="133"/>
                  </a:cubicBezTo>
                  <a:cubicBezTo>
                    <a:pt x="103" y="140"/>
                    <a:pt x="103" y="140"/>
                    <a:pt x="103" y="140"/>
                  </a:cubicBezTo>
                  <a:cubicBezTo>
                    <a:pt x="103" y="140"/>
                    <a:pt x="103" y="141"/>
                    <a:pt x="104" y="141"/>
                  </a:cubicBezTo>
                  <a:cubicBezTo>
                    <a:pt x="140" y="141"/>
                    <a:pt x="140" y="141"/>
                    <a:pt x="140" y="141"/>
                  </a:cubicBezTo>
                  <a:cubicBezTo>
                    <a:pt x="140" y="104"/>
                    <a:pt x="140" y="104"/>
                    <a:pt x="140" y="104"/>
                  </a:cubicBezTo>
                  <a:cubicBezTo>
                    <a:pt x="140" y="104"/>
                    <a:pt x="140" y="103"/>
                    <a:pt x="139" y="103"/>
                  </a:cubicBezTo>
                  <a:cubicBezTo>
                    <a:pt x="132" y="103"/>
                    <a:pt x="132" y="103"/>
                    <a:pt x="132" y="103"/>
                  </a:cubicBezTo>
                  <a:cubicBezTo>
                    <a:pt x="130" y="103"/>
                    <a:pt x="130" y="102"/>
                    <a:pt x="131" y="101"/>
                  </a:cubicBezTo>
                  <a:cubicBezTo>
                    <a:pt x="148" y="84"/>
                    <a:pt x="148" y="84"/>
                    <a:pt x="148" y="84"/>
                  </a:cubicBezTo>
                  <a:cubicBezTo>
                    <a:pt x="149" y="83"/>
                    <a:pt x="151" y="83"/>
                    <a:pt x="151" y="84"/>
                  </a:cubicBezTo>
                  <a:cubicBezTo>
                    <a:pt x="169" y="101"/>
                    <a:pt x="169" y="101"/>
                    <a:pt x="169" y="101"/>
                  </a:cubicBezTo>
                  <a:cubicBezTo>
                    <a:pt x="170" y="102"/>
                    <a:pt x="169" y="103"/>
                    <a:pt x="168" y="103"/>
                  </a:cubicBezTo>
                  <a:cubicBezTo>
                    <a:pt x="160" y="103"/>
                    <a:pt x="160" y="103"/>
                    <a:pt x="160" y="103"/>
                  </a:cubicBezTo>
                  <a:cubicBezTo>
                    <a:pt x="160" y="103"/>
                    <a:pt x="159" y="104"/>
                    <a:pt x="159" y="104"/>
                  </a:cubicBezTo>
                  <a:cubicBezTo>
                    <a:pt x="159" y="141"/>
                    <a:pt x="159" y="141"/>
                    <a:pt x="159" y="141"/>
                  </a:cubicBezTo>
                  <a:cubicBezTo>
                    <a:pt x="196" y="141"/>
                    <a:pt x="196" y="141"/>
                    <a:pt x="196" y="141"/>
                  </a:cubicBezTo>
                  <a:cubicBezTo>
                    <a:pt x="197" y="141"/>
                    <a:pt x="197" y="140"/>
                    <a:pt x="197" y="140"/>
                  </a:cubicBezTo>
                  <a:cubicBezTo>
                    <a:pt x="197" y="133"/>
                    <a:pt x="197" y="133"/>
                    <a:pt x="197" y="133"/>
                  </a:cubicBezTo>
                  <a:cubicBezTo>
                    <a:pt x="197" y="131"/>
                    <a:pt x="198" y="130"/>
                    <a:pt x="200" y="132"/>
                  </a:cubicBezTo>
                  <a:lnTo>
                    <a:pt x="217" y="149"/>
                  </a:lnTo>
                  <a:close/>
                  <a:moveTo>
                    <a:pt x="150" y="150"/>
                  </a:moveTo>
                  <a:cubicBezTo>
                    <a:pt x="150" y="150"/>
                    <a:pt x="150" y="150"/>
                    <a:pt x="150" y="150"/>
                  </a:cubicBezTo>
                  <a:cubicBezTo>
                    <a:pt x="150" y="150"/>
                    <a:pt x="150" y="150"/>
                    <a:pt x="150" y="150"/>
                  </a:cubicBezTo>
                  <a:cubicBezTo>
                    <a:pt x="150" y="150"/>
                    <a:pt x="150" y="150"/>
                    <a:pt x="150" y="150"/>
                  </a:cubicBezTo>
                  <a:close/>
                  <a:moveTo>
                    <a:pt x="0" y="183"/>
                  </a:moveTo>
                  <a:cubicBezTo>
                    <a:pt x="75" y="183"/>
                    <a:pt x="75" y="183"/>
                    <a:pt x="75" y="183"/>
                  </a:cubicBezTo>
                  <a:cubicBezTo>
                    <a:pt x="37" y="118"/>
                    <a:pt x="37" y="118"/>
                    <a:pt x="37" y="118"/>
                  </a:cubicBezTo>
                  <a:lnTo>
                    <a:pt x="0" y="183"/>
                  </a:lnTo>
                  <a:close/>
                  <a:moveTo>
                    <a:pt x="281" y="183"/>
                  </a:moveTo>
                  <a:cubicBezTo>
                    <a:pt x="300" y="150"/>
                    <a:pt x="300" y="150"/>
                    <a:pt x="300" y="150"/>
                  </a:cubicBezTo>
                  <a:cubicBezTo>
                    <a:pt x="281" y="118"/>
                    <a:pt x="281" y="118"/>
                    <a:pt x="281" y="118"/>
                  </a:cubicBezTo>
                  <a:cubicBezTo>
                    <a:pt x="244" y="118"/>
                    <a:pt x="244" y="118"/>
                    <a:pt x="244" y="118"/>
                  </a:cubicBezTo>
                  <a:cubicBezTo>
                    <a:pt x="225" y="150"/>
                    <a:pt x="225" y="150"/>
                    <a:pt x="225" y="150"/>
                  </a:cubicBezTo>
                  <a:cubicBezTo>
                    <a:pt x="244" y="183"/>
                    <a:pt x="244" y="183"/>
                    <a:pt x="244" y="183"/>
                  </a:cubicBezTo>
                  <a:lnTo>
                    <a:pt x="281" y="183"/>
                  </a:lnTo>
                  <a:close/>
                </a:path>
              </a:pathLst>
            </a:custGeom>
            <a:solidFill>
              <a:schemeClr val="tx1"/>
            </a:solidFill>
            <a:ln>
              <a:noFill/>
            </a:ln>
          </p:spPr>
          <p:txBody>
            <a:bodyPr vert="horz" wrap="square" lIns="0" tIns="40344" rIns="80687" bIns="40344" numCol="1" anchor="t" anchorCtr="0" compatLnSpc="1">
              <a:prstTxWarp prst="textNoShape">
                <a:avLst/>
              </a:prstTxWarp>
            </a:bodyPr>
            <a:lstStyle/>
            <a:p>
              <a:pPr algn="ctr" defTabSz="896350"/>
              <a:endParaRPr lang="en-US" sz="1568">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2539799556"/>
      </p:ext>
    </p:extLst>
  </p:cSld>
  <p:clrMapOvr>
    <a:masterClrMapping/>
  </p:clrMapOvr>
  <p:transition spd="slow">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Gartner view </a:t>
            </a:r>
            <a:r>
              <a:rPr lang="en-US" dirty="0" smtClean="0"/>
              <a:t>of </a:t>
            </a:r>
            <a:r>
              <a:rPr lang="en-US" dirty="0"/>
              <a:t>ALM</a:t>
            </a:r>
          </a:p>
        </p:txBody>
      </p:sp>
      <p:sp>
        <p:nvSpPr>
          <p:cNvPr id="2" name="Rectangle 1"/>
          <p:cNvSpPr/>
          <p:nvPr/>
        </p:nvSpPr>
        <p:spPr bwMode="auto">
          <a:xfrm>
            <a:off x="9347097" y="3705210"/>
            <a:ext cx="224106" cy="289636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Rectangle 13"/>
          <p:cNvSpPr/>
          <p:nvPr/>
        </p:nvSpPr>
        <p:spPr bwMode="auto">
          <a:xfrm rot="5400000">
            <a:off x="6027330" y="385442"/>
            <a:ext cx="224106" cy="686364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p:cNvSpPr/>
          <p:nvPr/>
        </p:nvSpPr>
        <p:spPr bwMode="auto">
          <a:xfrm>
            <a:off x="1806662" y="3705210"/>
            <a:ext cx="224106" cy="289870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Rectangle 15"/>
          <p:cNvSpPr/>
          <p:nvPr/>
        </p:nvSpPr>
        <p:spPr bwMode="auto">
          <a:xfrm rot="5400000">
            <a:off x="5576881" y="2609590"/>
            <a:ext cx="224106" cy="776454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Rectangle 21"/>
          <p:cNvSpPr/>
          <p:nvPr/>
        </p:nvSpPr>
        <p:spPr bwMode="auto">
          <a:xfrm>
            <a:off x="2334123" y="4217335"/>
            <a:ext cx="224106" cy="2080786"/>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p:cNvSpPr/>
          <p:nvPr/>
        </p:nvSpPr>
        <p:spPr bwMode="auto">
          <a:xfrm>
            <a:off x="9055487" y="3993228"/>
            <a:ext cx="224106" cy="2304893"/>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p:cNvSpPr/>
          <p:nvPr/>
        </p:nvSpPr>
        <p:spPr bwMode="auto">
          <a:xfrm rot="5400000">
            <a:off x="5694805" y="2713332"/>
            <a:ext cx="224106" cy="6945470"/>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5" name="Rectangle 24"/>
          <p:cNvSpPr/>
          <p:nvPr/>
        </p:nvSpPr>
        <p:spPr bwMode="auto">
          <a:xfrm rot="5400000">
            <a:off x="8483452" y="3421192"/>
            <a:ext cx="224106" cy="1368178"/>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6" name="Rectangle 25"/>
          <p:cNvSpPr/>
          <p:nvPr/>
        </p:nvSpPr>
        <p:spPr bwMode="auto">
          <a:xfrm rot="5400000">
            <a:off x="6298227" y="4525288"/>
            <a:ext cx="224106" cy="1206844"/>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7" name="Rectangle 26"/>
          <p:cNvSpPr/>
          <p:nvPr/>
        </p:nvSpPr>
        <p:spPr bwMode="auto">
          <a:xfrm rot="5400000">
            <a:off x="3716584" y="4205984"/>
            <a:ext cx="224106" cy="1845453"/>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p:cNvSpPr/>
          <p:nvPr/>
        </p:nvSpPr>
        <p:spPr bwMode="auto">
          <a:xfrm rot="5400000">
            <a:off x="2806736" y="3894054"/>
            <a:ext cx="224106" cy="422457"/>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9" name="Rectangle 28"/>
          <p:cNvSpPr/>
          <p:nvPr/>
        </p:nvSpPr>
        <p:spPr bwMode="auto">
          <a:xfrm>
            <a:off x="2905911" y="4011006"/>
            <a:ext cx="224106" cy="1229758"/>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0" name="Rectangle 29"/>
          <p:cNvSpPr/>
          <p:nvPr/>
        </p:nvSpPr>
        <p:spPr bwMode="auto">
          <a:xfrm>
            <a:off x="5806858" y="4011006"/>
            <a:ext cx="224106" cy="1229758"/>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30"/>
          <p:cNvSpPr/>
          <p:nvPr/>
        </p:nvSpPr>
        <p:spPr bwMode="auto">
          <a:xfrm rot="2665108">
            <a:off x="5134827" y="3780033"/>
            <a:ext cx="224106" cy="1619770"/>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31"/>
          <p:cNvSpPr/>
          <p:nvPr/>
        </p:nvSpPr>
        <p:spPr bwMode="auto">
          <a:xfrm rot="2665108">
            <a:off x="7341930" y="3854630"/>
            <a:ext cx="224106" cy="1532556"/>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4" name="Rectangle 33"/>
          <p:cNvSpPr/>
          <p:nvPr/>
        </p:nvSpPr>
        <p:spPr bwMode="auto">
          <a:xfrm>
            <a:off x="2300823" y="1365935"/>
            <a:ext cx="224106" cy="1881367"/>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7" name="Rectangle 36"/>
          <p:cNvSpPr/>
          <p:nvPr/>
        </p:nvSpPr>
        <p:spPr bwMode="auto">
          <a:xfrm>
            <a:off x="9357290" y="1365935"/>
            <a:ext cx="224106" cy="1614339"/>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8" name="Rectangle 37"/>
          <p:cNvSpPr/>
          <p:nvPr/>
        </p:nvSpPr>
        <p:spPr bwMode="auto">
          <a:xfrm rot="5400000">
            <a:off x="5827697" y="-2169112"/>
            <a:ext cx="224106" cy="7277854"/>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p:cNvSpPr/>
          <p:nvPr/>
        </p:nvSpPr>
        <p:spPr bwMode="auto">
          <a:xfrm rot="5400000">
            <a:off x="3824162" y="1464452"/>
            <a:ext cx="224106" cy="2060609"/>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p:cNvSpPr/>
          <p:nvPr/>
        </p:nvSpPr>
        <p:spPr bwMode="auto">
          <a:xfrm rot="5400000">
            <a:off x="7281633" y="2017590"/>
            <a:ext cx="208244" cy="3005933"/>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p:cNvSpPr/>
          <p:nvPr/>
        </p:nvSpPr>
        <p:spPr bwMode="auto">
          <a:xfrm rot="5400000">
            <a:off x="2808669" y="3319194"/>
            <a:ext cx="224106" cy="418589"/>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p:cNvSpPr/>
          <p:nvPr/>
        </p:nvSpPr>
        <p:spPr bwMode="auto">
          <a:xfrm>
            <a:off x="2905911" y="2382702"/>
            <a:ext cx="224106" cy="1257839"/>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3" name="Rectangle 42"/>
          <p:cNvSpPr/>
          <p:nvPr/>
        </p:nvSpPr>
        <p:spPr bwMode="auto">
          <a:xfrm rot="8108240">
            <a:off x="5309897" y="2238837"/>
            <a:ext cx="224106" cy="15294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4" name="Rectangle 43"/>
          <p:cNvSpPr/>
          <p:nvPr/>
        </p:nvSpPr>
        <p:spPr bwMode="auto">
          <a:xfrm rot="2806220">
            <a:off x="9046112" y="2743984"/>
            <a:ext cx="224106" cy="951075"/>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Isosceles Triangle 2"/>
          <p:cNvSpPr/>
          <p:nvPr/>
        </p:nvSpPr>
        <p:spPr bwMode="auto">
          <a:xfrm>
            <a:off x="2255250" y="3938243"/>
            <a:ext cx="389018" cy="279093"/>
          </a:xfrm>
          <a:prstGeom prst="triangle">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5" name="Isosceles Triangle 44"/>
          <p:cNvSpPr/>
          <p:nvPr/>
        </p:nvSpPr>
        <p:spPr bwMode="auto">
          <a:xfrm rot="5400000">
            <a:off x="2028974" y="3661165"/>
            <a:ext cx="389018" cy="279093"/>
          </a:xfrm>
          <a:prstGeom prst="triangle">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6" name="Rectangle 45"/>
          <p:cNvSpPr/>
          <p:nvPr/>
        </p:nvSpPr>
        <p:spPr bwMode="auto">
          <a:xfrm rot="5400000">
            <a:off x="1864024" y="3686677"/>
            <a:ext cx="224106" cy="25552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7" name="Isosceles Triangle 46"/>
          <p:cNvSpPr/>
          <p:nvPr/>
        </p:nvSpPr>
        <p:spPr bwMode="auto">
          <a:xfrm rot="10800000">
            <a:off x="2240460" y="3366977"/>
            <a:ext cx="389018" cy="279093"/>
          </a:xfrm>
          <a:prstGeom prst="triangle">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7" name="Oval 56"/>
          <p:cNvSpPr/>
          <p:nvPr/>
        </p:nvSpPr>
        <p:spPr bwMode="auto">
          <a:xfrm>
            <a:off x="7216159" y="3705210"/>
            <a:ext cx="221281" cy="221281"/>
          </a:xfrm>
          <a:prstGeom prst="ellipse">
            <a:avLst/>
          </a:prstGeom>
          <a:solidFill>
            <a:schemeClr val="accent1">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8" name="Oval 57"/>
          <p:cNvSpPr/>
          <p:nvPr/>
        </p:nvSpPr>
        <p:spPr bwMode="auto">
          <a:xfrm>
            <a:off x="6490570" y="3705210"/>
            <a:ext cx="221281" cy="221281"/>
          </a:xfrm>
          <a:prstGeom prst="ellipse">
            <a:avLst/>
          </a:prstGeom>
          <a:solidFill>
            <a:schemeClr val="accent1">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9" name="Oval 58"/>
          <p:cNvSpPr/>
          <p:nvPr/>
        </p:nvSpPr>
        <p:spPr bwMode="auto">
          <a:xfrm>
            <a:off x="5508865" y="1359174"/>
            <a:ext cx="221281" cy="221281"/>
          </a:xfrm>
          <a:prstGeom prst="ellipse">
            <a:avLst/>
          </a:prstGeom>
          <a:solidFill>
            <a:schemeClr val="accent4">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0" name="Oval 59"/>
          <p:cNvSpPr/>
          <p:nvPr/>
        </p:nvSpPr>
        <p:spPr bwMode="auto">
          <a:xfrm>
            <a:off x="6903062" y="1359174"/>
            <a:ext cx="221281" cy="221281"/>
          </a:xfrm>
          <a:prstGeom prst="ellipse">
            <a:avLst/>
          </a:prstGeom>
          <a:solidFill>
            <a:schemeClr val="accent4">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8" name="Group 7"/>
          <p:cNvGrpSpPr/>
          <p:nvPr/>
        </p:nvGrpSpPr>
        <p:grpSpPr>
          <a:xfrm>
            <a:off x="7738359" y="3415126"/>
            <a:ext cx="496554" cy="496554"/>
            <a:chOff x="10544922" y="4869605"/>
            <a:chExt cx="447506" cy="447506"/>
          </a:xfrm>
        </p:grpSpPr>
        <p:sp>
          <p:nvSpPr>
            <p:cNvPr id="62" name="Oval 61"/>
            <p:cNvSpPr/>
            <p:nvPr/>
          </p:nvSpPr>
          <p:spPr bwMode="auto">
            <a:xfrm>
              <a:off x="10544922" y="4869605"/>
              <a:ext cx="447506" cy="447506"/>
            </a:xfrm>
            <a:prstGeom prst="ellipse">
              <a:avLst/>
            </a:prstGeom>
            <a:solidFill>
              <a:srgbClr val="002050"/>
            </a:solidFill>
            <a:ln w="285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3" name="Oval 62"/>
            <p:cNvSpPr/>
            <p:nvPr/>
          </p:nvSpPr>
          <p:spPr bwMode="auto">
            <a:xfrm>
              <a:off x="10657474" y="4982157"/>
              <a:ext cx="222403" cy="222403"/>
            </a:xfrm>
            <a:prstGeom prst="ellipse">
              <a:avLst/>
            </a:prstGeom>
            <a:solidFill>
              <a:srgbClr val="002050"/>
            </a:solidFill>
            <a:ln w="285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67" name="Group 66"/>
          <p:cNvGrpSpPr/>
          <p:nvPr/>
        </p:nvGrpSpPr>
        <p:grpSpPr>
          <a:xfrm>
            <a:off x="5674714" y="3545854"/>
            <a:ext cx="496554" cy="496554"/>
            <a:chOff x="10544922" y="4869605"/>
            <a:chExt cx="447506" cy="447506"/>
          </a:xfrm>
        </p:grpSpPr>
        <p:sp>
          <p:nvSpPr>
            <p:cNvPr id="68" name="Oval 67"/>
            <p:cNvSpPr/>
            <p:nvPr/>
          </p:nvSpPr>
          <p:spPr bwMode="auto">
            <a:xfrm>
              <a:off x="10544922" y="4869605"/>
              <a:ext cx="447506" cy="447506"/>
            </a:xfrm>
            <a:prstGeom prst="ellipse">
              <a:avLst/>
            </a:prstGeom>
            <a:solidFill>
              <a:srgbClr val="002050"/>
            </a:solidFill>
            <a:ln w="285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9" name="Oval 68"/>
            <p:cNvSpPr/>
            <p:nvPr/>
          </p:nvSpPr>
          <p:spPr bwMode="auto">
            <a:xfrm>
              <a:off x="10657474" y="4982157"/>
              <a:ext cx="222403" cy="222403"/>
            </a:xfrm>
            <a:prstGeom prst="ellipse">
              <a:avLst/>
            </a:prstGeom>
            <a:solidFill>
              <a:srgbClr val="002050"/>
            </a:solidFill>
            <a:ln w="285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70" name="Group 69"/>
          <p:cNvGrpSpPr/>
          <p:nvPr/>
        </p:nvGrpSpPr>
        <p:grpSpPr>
          <a:xfrm>
            <a:off x="2760865" y="3573868"/>
            <a:ext cx="496554" cy="496554"/>
            <a:chOff x="10544922" y="4869605"/>
            <a:chExt cx="447506" cy="447506"/>
          </a:xfrm>
        </p:grpSpPr>
        <p:sp>
          <p:nvSpPr>
            <p:cNvPr id="71" name="Oval 70"/>
            <p:cNvSpPr/>
            <p:nvPr/>
          </p:nvSpPr>
          <p:spPr bwMode="auto">
            <a:xfrm>
              <a:off x="10544922" y="4869605"/>
              <a:ext cx="447506" cy="447506"/>
            </a:xfrm>
            <a:prstGeom prst="ellipse">
              <a:avLst/>
            </a:prstGeom>
            <a:solidFill>
              <a:srgbClr val="002050"/>
            </a:solidFill>
            <a:ln w="285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72" name="Oval 71"/>
            <p:cNvSpPr/>
            <p:nvPr/>
          </p:nvSpPr>
          <p:spPr bwMode="auto">
            <a:xfrm>
              <a:off x="10657474" y="4982157"/>
              <a:ext cx="222403" cy="222403"/>
            </a:xfrm>
            <a:prstGeom prst="ellipse">
              <a:avLst/>
            </a:prstGeom>
            <a:solidFill>
              <a:srgbClr val="002050"/>
            </a:solidFill>
            <a:ln w="285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73" name="Group 72"/>
          <p:cNvGrpSpPr/>
          <p:nvPr/>
        </p:nvGrpSpPr>
        <p:grpSpPr>
          <a:xfrm>
            <a:off x="2191730" y="3573868"/>
            <a:ext cx="496554" cy="496554"/>
            <a:chOff x="10544922" y="4869605"/>
            <a:chExt cx="447506" cy="447506"/>
          </a:xfrm>
        </p:grpSpPr>
        <p:sp>
          <p:nvSpPr>
            <p:cNvPr id="74" name="Oval 73"/>
            <p:cNvSpPr/>
            <p:nvPr/>
          </p:nvSpPr>
          <p:spPr bwMode="auto">
            <a:xfrm>
              <a:off x="10544922" y="4869605"/>
              <a:ext cx="447506" cy="447506"/>
            </a:xfrm>
            <a:prstGeom prst="ellipse">
              <a:avLst/>
            </a:prstGeom>
            <a:solidFill>
              <a:srgbClr val="002050"/>
            </a:solidFill>
            <a:ln w="285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75" name="Oval 74"/>
            <p:cNvSpPr/>
            <p:nvPr/>
          </p:nvSpPr>
          <p:spPr bwMode="auto">
            <a:xfrm>
              <a:off x="10657474" y="4982157"/>
              <a:ext cx="222403" cy="222403"/>
            </a:xfrm>
            <a:prstGeom prst="ellipse">
              <a:avLst/>
            </a:prstGeom>
            <a:solidFill>
              <a:srgbClr val="002050"/>
            </a:solidFill>
            <a:ln w="285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92" name="Group 91"/>
          <p:cNvGrpSpPr/>
          <p:nvPr/>
        </p:nvGrpSpPr>
        <p:grpSpPr>
          <a:xfrm>
            <a:off x="3246484" y="2389363"/>
            <a:ext cx="1612054" cy="614942"/>
            <a:chOff x="3339466" y="2318438"/>
            <a:chExt cx="1644379" cy="627273"/>
          </a:xfrm>
        </p:grpSpPr>
        <p:sp>
          <p:nvSpPr>
            <p:cNvPr id="50" name="Oval 49"/>
            <p:cNvSpPr/>
            <p:nvPr/>
          </p:nvSpPr>
          <p:spPr bwMode="auto">
            <a:xfrm>
              <a:off x="4692251" y="2318438"/>
              <a:ext cx="225718" cy="225718"/>
            </a:xfrm>
            <a:prstGeom prst="ellipse">
              <a:avLst/>
            </a:prstGeom>
            <a:solidFill>
              <a:schemeClr val="accent4">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1" name="Oval 50"/>
            <p:cNvSpPr/>
            <p:nvPr/>
          </p:nvSpPr>
          <p:spPr bwMode="auto">
            <a:xfrm>
              <a:off x="4059382" y="2318438"/>
              <a:ext cx="225718" cy="225718"/>
            </a:xfrm>
            <a:prstGeom prst="ellipse">
              <a:avLst/>
            </a:prstGeom>
            <a:solidFill>
              <a:schemeClr val="accent4">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2" name="Oval 51"/>
            <p:cNvSpPr/>
            <p:nvPr/>
          </p:nvSpPr>
          <p:spPr bwMode="auto">
            <a:xfrm>
              <a:off x="3426512" y="2318438"/>
              <a:ext cx="225718" cy="225718"/>
            </a:xfrm>
            <a:prstGeom prst="ellipse">
              <a:avLst/>
            </a:prstGeom>
            <a:solidFill>
              <a:schemeClr val="accent4">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76" name="TextBox 75"/>
            <p:cNvSpPr txBox="1"/>
            <p:nvPr/>
          </p:nvSpPr>
          <p:spPr>
            <a:xfrm>
              <a:off x="3339466" y="2613312"/>
              <a:ext cx="402033" cy="166199"/>
            </a:xfrm>
            <a:prstGeom prst="rect">
              <a:avLst/>
            </a:prstGeom>
            <a:noFill/>
          </p:spPr>
          <p:txBody>
            <a:bodyPr wrap="none" lIns="0" tIns="0" rIns="0" bIns="0" rtlCol="0">
              <a:spAutoFit/>
            </a:bodyPr>
            <a:lstStyle/>
            <a:p>
              <a:pPr>
                <a:lnSpc>
                  <a:spcPct val="90000"/>
                </a:lnSpc>
                <a:spcAft>
                  <a:spcPts val="588"/>
                </a:spcAft>
              </a:pPr>
              <a:r>
                <a:rPr lang="en-US" sz="1176" dirty="0">
                  <a:gradFill>
                    <a:gsLst>
                      <a:gs pos="2917">
                        <a:srgbClr val="68217A">
                          <a:lumMod val="40000"/>
                          <a:lumOff val="60000"/>
                        </a:srgbClr>
                      </a:gs>
                      <a:gs pos="99000">
                        <a:srgbClr val="68217A">
                          <a:lumMod val="40000"/>
                          <a:lumOff val="60000"/>
                        </a:srgbClr>
                      </a:gs>
                    </a:gsLst>
                    <a:lin ang="5400000" scaled="0"/>
                  </a:gradFill>
                  <a:latin typeface="Segoe UI Semibold" panose="020B0702040204020203" pitchFamily="34" charset="0"/>
                  <a:cs typeface="Segoe UI Semibold" panose="020B0702040204020203" pitchFamily="34" charset="0"/>
                </a:rPr>
                <a:t>CODE</a:t>
              </a:r>
            </a:p>
          </p:txBody>
        </p:sp>
        <p:sp>
          <p:nvSpPr>
            <p:cNvPr id="77" name="TextBox 76"/>
            <p:cNvSpPr txBox="1"/>
            <p:nvPr/>
          </p:nvSpPr>
          <p:spPr>
            <a:xfrm>
              <a:off x="3954581" y="2613312"/>
              <a:ext cx="432811" cy="166199"/>
            </a:xfrm>
            <a:prstGeom prst="rect">
              <a:avLst/>
            </a:prstGeom>
            <a:noFill/>
          </p:spPr>
          <p:txBody>
            <a:bodyPr wrap="none" lIns="0" tIns="0" rIns="0" bIns="0" rtlCol="0">
              <a:spAutoFit/>
            </a:bodyPr>
            <a:lstStyle/>
            <a:p>
              <a:pPr>
                <a:lnSpc>
                  <a:spcPct val="90000"/>
                </a:lnSpc>
                <a:spcAft>
                  <a:spcPts val="588"/>
                </a:spcAft>
              </a:pPr>
              <a:r>
                <a:rPr lang="en-US" sz="1176" dirty="0">
                  <a:gradFill>
                    <a:gsLst>
                      <a:gs pos="2917">
                        <a:srgbClr val="68217A">
                          <a:lumMod val="40000"/>
                          <a:lumOff val="60000"/>
                        </a:srgbClr>
                      </a:gs>
                      <a:gs pos="99000">
                        <a:srgbClr val="68217A">
                          <a:lumMod val="40000"/>
                          <a:lumOff val="60000"/>
                        </a:srgbClr>
                      </a:gs>
                    </a:gsLst>
                    <a:lin ang="5400000" scaled="0"/>
                  </a:gradFill>
                  <a:latin typeface="Segoe UI Semibold" panose="020B0702040204020203" pitchFamily="34" charset="0"/>
                  <a:cs typeface="Segoe UI Semibold" panose="020B0702040204020203" pitchFamily="34" charset="0"/>
                </a:rPr>
                <a:t>BUILD</a:t>
              </a:r>
            </a:p>
          </p:txBody>
        </p:sp>
        <p:sp>
          <p:nvSpPr>
            <p:cNvPr id="78" name="TextBox 77"/>
            <p:cNvSpPr txBox="1"/>
            <p:nvPr/>
          </p:nvSpPr>
          <p:spPr>
            <a:xfrm>
              <a:off x="4626375" y="2613312"/>
              <a:ext cx="357470" cy="332399"/>
            </a:xfrm>
            <a:prstGeom prst="rect">
              <a:avLst/>
            </a:prstGeom>
            <a:noFill/>
          </p:spPr>
          <p:txBody>
            <a:bodyPr wrap="none" lIns="0" tIns="0" rIns="0" bIns="0" rtlCol="0">
              <a:spAutoFit/>
            </a:bodyPr>
            <a:lstStyle/>
            <a:p>
              <a:pPr>
                <a:lnSpc>
                  <a:spcPct val="90000"/>
                </a:lnSpc>
                <a:spcAft>
                  <a:spcPts val="588"/>
                </a:spcAft>
              </a:pPr>
              <a:r>
                <a:rPr lang="en-US" sz="1176" dirty="0">
                  <a:gradFill>
                    <a:gsLst>
                      <a:gs pos="2917">
                        <a:srgbClr val="68217A">
                          <a:lumMod val="40000"/>
                          <a:lumOff val="60000"/>
                        </a:srgbClr>
                      </a:gs>
                      <a:gs pos="99000">
                        <a:srgbClr val="68217A">
                          <a:lumMod val="40000"/>
                          <a:lumOff val="60000"/>
                        </a:srgbClr>
                      </a:gs>
                    </a:gsLst>
                    <a:lin ang="5400000" scaled="0"/>
                  </a:gradFill>
                  <a:latin typeface="Segoe UI Semibold" panose="020B0702040204020203" pitchFamily="34" charset="0"/>
                  <a:cs typeface="Segoe UI Semibold" panose="020B0702040204020203" pitchFamily="34" charset="0"/>
                </a:rPr>
                <a:t>UNIT</a:t>
              </a:r>
              <a:br>
                <a:rPr lang="en-US" sz="1176" dirty="0">
                  <a:gradFill>
                    <a:gsLst>
                      <a:gs pos="2917">
                        <a:srgbClr val="68217A">
                          <a:lumMod val="40000"/>
                          <a:lumOff val="60000"/>
                        </a:srgbClr>
                      </a:gs>
                      <a:gs pos="99000">
                        <a:srgbClr val="68217A">
                          <a:lumMod val="40000"/>
                          <a:lumOff val="60000"/>
                        </a:srgbClr>
                      </a:gs>
                    </a:gsLst>
                    <a:lin ang="5400000" scaled="0"/>
                  </a:gradFill>
                  <a:latin typeface="Segoe UI Semibold" panose="020B0702040204020203" pitchFamily="34" charset="0"/>
                  <a:cs typeface="Segoe UI Semibold" panose="020B0702040204020203" pitchFamily="34" charset="0"/>
                </a:rPr>
              </a:br>
              <a:r>
                <a:rPr lang="en-US" sz="1176" dirty="0">
                  <a:gradFill>
                    <a:gsLst>
                      <a:gs pos="2917">
                        <a:srgbClr val="68217A">
                          <a:lumMod val="40000"/>
                          <a:lumOff val="60000"/>
                        </a:srgbClr>
                      </a:gs>
                      <a:gs pos="99000">
                        <a:srgbClr val="68217A">
                          <a:lumMod val="40000"/>
                          <a:lumOff val="60000"/>
                        </a:srgbClr>
                      </a:gs>
                    </a:gsLst>
                    <a:lin ang="5400000" scaled="0"/>
                  </a:gradFill>
                  <a:latin typeface="Segoe UI Semibold" panose="020B0702040204020203" pitchFamily="34" charset="0"/>
                  <a:cs typeface="Segoe UI Semibold" panose="020B0702040204020203" pitchFamily="34" charset="0"/>
                </a:rPr>
                <a:t>TEST</a:t>
              </a:r>
            </a:p>
          </p:txBody>
        </p:sp>
      </p:grpSp>
      <p:grpSp>
        <p:nvGrpSpPr>
          <p:cNvPr id="91" name="Group 90"/>
          <p:cNvGrpSpPr/>
          <p:nvPr/>
        </p:nvGrpSpPr>
        <p:grpSpPr>
          <a:xfrm>
            <a:off x="3246484" y="3706585"/>
            <a:ext cx="1612054" cy="614942"/>
            <a:chOff x="3339466" y="3662073"/>
            <a:chExt cx="1644379" cy="627273"/>
          </a:xfrm>
        </p:grpSpPr>
        <p:sp>
          <p:nvSpPr>
            <p:cNvPr id="82" name="TextBox 81"/>
            <p:cNvSpPr txBox="1"/>
            <p:nvPr/>
          </p:nvSpPr>
          <p:spPr>
            <a:xfrm>
              <a:off x="3339466" y="3956947"/>
              <a:ext cx="402033" cy="166199"/>
            </a:xfrm>
            <a:prstGeom prst="rect">
              <a:avLst/>
            </a:prstGeom>
            <a:noFill/>
          </p:spPr>
          <p:txBody>
            <a:bodyPr wrap="none" lIns="0" tIns="0" rIns="0" bIns="0" rtlCol="0">
              <a:spAutoFit/>
            </a:bodyPr>
            <a:lstStyle/>
            <a:p>
              <a:pPr>
                <a:lnSpc>
                  <a:spcPct val="90000"/>
                </a:lnSpc>
                <a:spcAft>
                  <a:spcPts val="588"/>
                </a:spcAft>
              </a:pPr>
              <a:r>
                <a:rPr lang="en-US" sz="1176" dirty="0">
                  <a:gradFill>
                    <a:gsLst>
                      <a:gs pos="2917">
                        <a:srgbClr val="0072C6">
                          <a:lumMod val="40000"/>
                          <a:lumOff val="60000"/>
                        </a:srgbClr>
                      </a:gs>
                      <a:gs pos="30000">
                        <a:srgbClr val="0072C6">
                          <a:lumMod val="40000"/>
                          <a:lumOff val="60000"/>
                        </a:srgbClr>
                      </a:gs>
                    </a:gsLst>
                    <a:lin ang="5400000" scaled="0"/>
                  </a:gradFill>
                  <a:latin typeface="Segoe UI Semibold" panose="020B0702040204020203" pitchFamily="34" charset="0"/>
                  <a:cs typeface="Segoe UI Semibold" panose="020B0702040204020203" pitchFamily="34" charset="0"/>
                </a:rPr>
                <a:t>CODE</a:t>
              </a:r>
            </a:p>
          </p:txBody>
        </p:sp>
        <p:grpSp>
          <p:nvGrpSpPr>
            <p:cNvPr id="12" name="Group 11"/>
            <p:cNvGrpSpPr/>
            <p:nvPr/>
          </p:nvGrpSpPr>
          <p:grpSpPr>
            <a:xfrm>
              <a:off x="3426512" y="3662073"/>
              <a:ext cx="1557333" cy="627273"/>
              <a:chOff x="3426512" y="3662073"/>
              <a:chExt cx="1557333" cy="627273"/>
            </a:xfrm>
          </p:grpSpPr>
          <p:sp>
            <p:nvSpPr>
              <p:cNvPr id="79" name="Oval 78"/>
              <p:cNvSpPr/>
              <p:nvPr/>
            </p:nvSpPr>
            <p:spPr bwMode="auto">
              <a:xfrm>
                <a:off x="4692251" y="3662073"/>
                <a:ext cx="225718" cy="225718"/>
              </a:xfrm>
              <a:prstGeom prst="ellipse">
                <a:avLst/>
              </a:prstGeom>
              <a:solidFill>
                <a:schemeClr val="accent1">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80" name="Oval 79"/>
              <p:cNvSpPr/>
              <p:nvPr/>
            </p:nvSpPr>
            <p:spPr bwMode="auto">
              <a:xfrm>
                <a:off x="4059382" y="3662073"/>
                <a:ext cx="225718" cy="225718"/>
              </a:xfrm>
              <a:prstGeom prst="ellipse">
                <a:avLst/>
              </a:prstGeom>
              <a:solidFill>
                <a:schemeClr val="accent1">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81" name="Oval 80"/>
              <p:cNvSpPr/>
              <p:nvPr/>
            </p:nvSpPr>
            <p:spPr bwMode="auto">
              <a:xfrm>
                <a:off x="3426512" y="3662073"/>
                <a:ext cx="225718" cy="225718"/>
              </a:xfrm>
              <a:prstGeom prst="ellipse">
                <a:avLst/>
              </a:prstGeom>
              <a:solidFill>
                <a:schemeClr val="accent1">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83" name="TextBox 82"/>
              <p:cNvSpPr txBox="1"/>
              <p:nvPr/>
            </p:nvSpPr>
            <p:spPr>
              <a:xfrm>
                <a:off x="3954581" y="3956947"/>
                <a:ext cx="432811" cy="166199"/>
              </a:xfrm>
              <a:prstGeom prst="rect">
                <a:avLst/>
              </a:prstGeom>
              <a:noFill/>
            </p:spPr>
            <p:txBody>
              <a:bodyPr wrap="none" lIns="0" tIns="0" rIns="0" bIns="0" rtlCol="0">
                <a:spAutoFit/>
              </a:bodyPr>
              <a:lstStyle/>
              <a:p>
                <a:pPr>
                  <a:lnSpc>
                    <a:spcPct val="90000"/>
                  </a:lnSpc>
                  <a:spcAft>
                    <a:spcPts val="588"/>
                  </a:spcAft>
                </a:pPr>
                <a:r>
                  <a:rPr lang="en-US" sz="1176" dirty="0">
                    <a:gradFill>
                      <a:gsLst>
                        <a:gs pos="2917">
                          <a:srgbClr val="0072C6">
                            <a:lumMod val="40000"/>
                            <a:lumOff val="60000"/>
                          </a:srgbClr>
                        </a:gs>
                        <a:gs pos="30000">
                          <a:srgbClr val="0072C6">
                            <a:lumMod val="40000"/>
                            <a:lumOff val="60000"/>
                          </a:srgbClr>
                        </a:gs>
                      </a:gsLst>
                      <a:lin ang="5400000" scaled="0"/>
                    </a:gradFill>
                    <a:latin typeface="Segoe UI Semibold" panose="020B0702040204020203" pitchFamily="34" charset="0"/>
                    <a:cs typeface="Segoe UI Semibold" panose="020B0702040204020203" pitchFamily="34" charset="0"/>
                  </a:rPr>
                  <a:t>BUILD</a:t>
                </a:r>
              </a:p>
            </p:txBody>
          </p:sp>
          <p:sp>
            <p:nvSpPr>
              <p:cNvPr id="84" name="TextBox 83"/>
              <p:cNvSpPr txBox="1"/>
              <p:nvPr/>
            </p:nvSpPr>
            <p:spPr>
              <a:xfrm>
                <a:off x="4626375" y="3956947"/>
                <a:ext cx="357470" cy="332399"/>
              </a:xfrm>
              <a:prstGeom prst="rect">
                <a:avLst/>
              </a:prstGeom>
              <a:noFill/>
            </p:spPr>
            <p:txBody>
              <a:bodyPr wrap="none" lIns="0" tIns="0" rIns="0" bIns="0" rtlCol="0">
                <a:spAutoFit/>
              </a:bodyPr>
              <a:lstStyle/>
              <a:p>
                <a:pPr>
                  <a:lnSpc>
                    <a:spcPct val="90000"/>
                  </a:lnSpc>
                  <a:spcAft>
                    <a:spcPts val="588"/>
                  </a:spcAft>
                </a:pPr>
                <a:r>
                  <a:rPr lang="en-US" sz="1176" dirty="0">
                    <a:gradFill>
                      <a:gsLst>
                        <a:gs pos="2917">
                          <a:srgbClr val="0072C6">
                            <a:lumMod val="40000"/>
                            <a:lumOff val="60000"/>
                          </a:srgbClr>
                        </a:gs>
                        <a:gs pos="30000">
                          <a:srgbClr val="0072C6">
                            <a:lumMod val="40000"/>
                            <a:lumOff val="60000"/>
                          </a:srgbClr>
                        </a:gs>
                      </a:gsLst>
                      <a:lin ang="5400000" scaled="0"/>
                    </a:gradFill>
                    <a:latin typeface="Segoe UI Semibold" panose="020B0702040204020203" pitchFamily="34" charset="0"/>
                    <a:cs typeface="Segoe UI Semibold" panose="020B0702040204020203" pitchFamily="34" charset="0"/>
                  </a:rPr>
                  <a:t>UNIT</a:t>
                </a:r>
                <a:br>
                  <a:rPr lang="en-US" sz="1176" dirty="0">
                    <a:gradFill>
                      <a:gsLst>
                        <a:gs pos="2917">
                          <a:srgbClr val="0072C6">
                            <a:lumMod val="40000"/>
                            <a:lumOff val="60000"/>
                          </a:srgbClr>
                        </a:gs>
                        <a:gs pos="30000">
                          <a:srgbClr val="0072C6">
                            <a:lumMod val="40000"/>
                            <a:lumOff val="60000"/>
                          </a:srgbClr>
                        </a:gs>
                      </a:gsLst>
                      <a:lin ang="5400000" scaled="0"/>
                    </a:gradFill>
                    <a:latin typeface="Segoe UI Semibold" panose="020B0702040204020203" pitchFamily="34" charset="0"/>
                    <a:cs typeface="Segoe UI Semibold" panose="020B0702040204020203" pitchFamily="34" charset="0"/>
                  </a:rPr>
                </a:br>
                <a:r>
                  <a:rPr lang="en-US" sz="1176" dirty="0">
                    <a:gradFill>
                      <a:gsLst>
                        <a:gs pos="2917">
                          <a:srgbClr val="0072C6">
                            <a:lumMod val="40000"/>
                            <a:lumOff val="60000"/>
                          </a:srgbClr>
                        </a:gs>
                        <a:gs pos="30000">
                          <a:srgbClr val="0072C6">
                            <a:lumMod val="40000"/>
                            <a:lumOff val="60000"/>
                          </a:srgbClr>
                        </a:gs>
                      </a:gsLst>
                      <a:lin ang="5400000" scaled="0"/>
                    </a:gradFill>
                    <a:latin typeface="Segoe UI Semibold" panose="020B0702040204020203" pitchFamily="34" charset="0"/>
                    <a:cs typeface="Segoe UI Semibold" panose="020B0702040204020203" pitchFamily="34" charset="0"/>
                  </a:rPr>
                  <a:t>TEST</a:t>
                </a:r>
              </a:p>
            </p:txBody>
          </p:sp>
        </p:grpSp>
      </p:grpSp>
      <p:grpSp>
        <p:nvGrpSpPr>
          <p:cNvPr id="9" name="Group 8"/>
          <p:cNvGrpSpPr/>
          <p:nvPr/>
        </p:nvGrpSpPr>
        <p:grpSpPr>
          <a:xfrm>
            <a:off x="3246484" y="5025364"/>
            <a:ext cx="1612054" cy="614942"/>
            <a:chOff x="3339466" y="5007296"/>
            <a:chExt cx="1644379" cy="627273"/>
          </a:xfrm>
        </p:grpSpPr>
        <p:sp>
          <p:nvSpPr>
            <p:cNvPr id="85" name="Oval 84"/>
            <p:cNvSpPr/>
            <p:nvPr/>
          </p:nvSpPr>
          <p:spPr bwMode="auto">
            <a:xfrm>
              <a:off x="4692251" y="5007296"/>
              <a:ext cx="225718" cy="225718"/>
            </a:xfrm>
            <a:prstGeom prst="ellipse">
              <a:avLst/>
            </a:prstGeom>
            <a:solidFill>
              <a:schemeClr val="accent6">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86" name="Oval 85"/>
            <p:cNvSpPr/>
            <p:nvPr/>
          </p:nvSpPr>
          <p:spPr bwMode="auto">
            <a:xfrm>
              <a:off x="4059382" y="5007296"/>
              <a:ext cx="225718" cy="225718"/>
            </a:xfrm>
            <a:prstGeom prst="ellipse">
              <a:avLst/>
            </a:prstGeom>
            <a:solidFill>
              <a:schemeClr val="accent6">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87" name="Oval 86"/>
            <p:cNvSpPr/>
            <p:nvPr/>
          </p:nvSpPr>
          <p:spPr bwMode="auto">
            <a:xfrm>
              <a:off x="3426512" y="5007296"/>
              <a:ext cx="225718" cy="225718"/>
            </a:xfrm>
            <a:prstGeom prst="ellipse">
              <a:avLst/>
            </a:prstGeom>
            <a:solidFill>
              <a:schemeClr val="accent6">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88" name="TextBox 87"/>
            <p:cNvSpPr txBox="1"/>
            <p:nvPr/>
          </p:nvSpPr>
          <p:spPr>
            <a:xfrm>
              <a:off x="3339466" y="5302170"/>
              <a:ext cx="402033" cy="166199"/>
            </a:xfrm>
            <a:prstGeom prst="rect">
              <a:avLst/>
            </a:prstGeom>
            <a:noFill/>
          </p:spPr>
          <p:txBody>
            <a:bodyPr wrap="none" lIns="0" tIns="0" rIns="0" bIns="0" rtlCol="0">
              <a:spAutoFit/>
            </a:bodyPr>
            <a:lstStyle/>
            <a:p>
              <a:pPr>
                <a:lnSpc>
                  <a:spcPct val="90000"/>
                </a:lnSpc>
                <a:spcAft>
                  <a:spcPts val="588"/>
                </a:spcAft>
              </a:pPr>
              <a:r>
                <a:rPr lang="en-US" sz="1176" dirty="0">
                  <a:gradFill>
                    <a:gsLst>
                      <a:gs pos="0">
                        <a:srgbClr val="00B294">
                          <a:lumMod val="40000"/>
                          <a:lumOff val="60000"/>
                        </a:srgbClr>
                      </a:gs>
                      <a:gs pos="30000">
                        <a:srgbClr val="00B294">
                          <a:lumMod val="40000"/>
                          <a:lumOff val="60000"/>
                        </a:srgbClr>
                      </a:gs>
                    </a:gsLst>
                    <a:lin ang="5400000" scaled="0"/>
                  </a:gradFill>
                  <a:latin typeface="Segoe UI Semibold" panose="020B0702040204020203" pitchFamily="34" charset="0"/>
                  <a:cs typeface="Segoe UI Semibold" panose="020B0702040204020203" pitchFamily="34" charset="0"/>
                </a:rPr>
                <a:t>CODE</a:t>
              </a:r>
            </a:p>
          </p:txBody>
        </p:sp>
        <p:sp>
          <p:nvSpPr>
            <p:cNvPr id="89" name="TextBox 88"/>
            <p:cNvSpPr txBox="1"/>
            <p:nvPr/>
          </p:nvSpPr>
          <p:spPr>
            <a:xfrm>
              <a:off x="3954581" y="5302170"/>
              <a:ext cx="432811" cy="166199"/>
            </a:xfrm>
            <a:prstGeom prst="rect">
              <a:avLst/>
            </a:prstGeom>
            <a:noFill/>
          </p:spPr>
          <p:txBody>
            <a:bodyPr wrap="none" lIns="0" tIns="0" rIns="0" bIns="0" rtlCol="0">
              <a:spAutoFit/>
            </a:bodyPr>
            <a:lstStyle/>
            <a:p>
              <a:pPr>
                <a:lnSpc>
                  <a:spcPct val="90000"/>
                </a:lnSpc>
                <a:spcAft>
                  <a:spcPts val="588"/>
                </a:spcAft>
              </a:pPr>
              <a:r>
                <a:rPr lang="en-US" sz="1176" dirty="0">
                  <a:gradFill>
                    <a:gsLst>
                      <a:gs pos="0">
                        <a:srgbClr val="00B294">
                          <a:lumMod val="40000"/>
                          <a:lumOff val="60000"/>
                        </a:srgbClr>
                      </a:gs>
                      <a:gs pos="30000">
                        <a:srgbClr val="00B294">
                          <a:lumMod val="40000"/>
                          <a:lumOff val="60000"/>
                        </a:srgbClr>
                      </a:gs>
                    </a:gsLst>
                    <a:lin ang="5400000" scaled="0"/>
                  </a:gradFill>
                  <a:latin typeface="Segoe UI Semibold" panose="020B0702040204020203" pitchFamily="34" charset="0"/>
                  <a:cs typeface="Segoe UI Semibold" panose="020B0702040204020203" pitchFamily="34" charset="0"/>
                </a:rPr>
                <a:t>BUILD</a:t>
              </a:r>
            </a:p>
          </p:txBody>
        </p:sp>
        <p:sp>
          <p:nvSpPr>
            <p:cNvPr id="90" name="TextBox 89"/>
            <p:cNvSpPr txBox="1"/>
            <p:nvPr/>
          </p:nvSpPr>
          <p:spPr>
            <a:xfrm>
              <a:off x="4626375" y="5302170"/>
              <a:ext cx="357470" cy="332399"/>
            </a:xfrm>
            <a:prstGeom prst="rect">
              <a:avLst/>
            </a:prstGeom>
            <a:noFill/>
          </p:spPr>
          <p:txBody>
            <a:bodyPr wrap="none" lIns="0" tIns="0" rIns="0" bIns="0" rtlCol="0">
              <a:spAutoFit/>
            </a:bodyPr>
            <a:lstStyle/>
            <a:p>
              <a:pPr>
                <a:lnSpc>
                  <a:spcPct val="90000"/>
                </a:lnSpc>
                <a:spcAft>
                  <a:spcPts val="588"/>
                </a:spcAft>
              </a:pPr>
              <a:r>
                <a:rPr lang="en-US" sz="1176" dirty="0">
                  <a:gradFill>
                    <a:gsLst>
                      <a:gs pos="0">
                        <a:srgbClr val="00B294">
                          <a:lumMod val="40000"/>
                          <a:lumOff val="60000"/>
                        </a:srgbClr>
                      </a:gs>
                      <a:gs pos="30000">
                        <a:srgbClr val="00B294">
                          <a:lumMod val="40000"/>
                          <a:lumOff val="60000"/>
                        </a:srgbClr>
                      </a:gs>
                    </a:gsLst>
                    <a:lin ang="5400000" scaled="0"/>
                  </a:gradFill>
                  <a:latin typeface="Segoe UI Semibold" panose="020B0702040204020203" pitchFamily="34" charset="0"/>
                  <a:cs typeface="Segoe UI Semibold" panose="020B0702040204020203" pitchFamily="34" charset="0"/>
                </a:rPr>
                <a:t>UNIT</a:t>
              </a:r>
              <a:br>
                <a:rPr lang="en-US" sz="1176" dirty="0">
                  <a:gradFill>
                    <a:gsLst>
                      <a:gs pos="0">
                        <a:srgbClr val="00B294">
                          <a:lumMod val="40000"/>
                          <a:lumOff val="60000"/>
                        </a:srgbClr>
                      </a:gs>
                      <a:gs pos="30000">
                        <a:srgbClr val="00B294">
                          <a:lumMod val="40000"/>
                          <a:lumOff val="60000"/>
                        </a:srgbClr>
                      </a:gs>
                    </a:gsLst>
                    <a:lin ang="5400000" scaled="0"/>
                  </a:gradFill>
                  <a:latin typeface="Segoe UI Semibold" panose="020B0702040204020203" pitchFamily="34" charset="0"/>
                  <a:cs typeface="Segoe UI Semibold" panose="020B0702040204020203" pitchFamily="34" charset="0"/>
                </a:rPr>
              </a:br>
              <a:r>
                <a:rPr lang="en-US" sz="1176" dirty="0">
                  <a:gradFill>
                    <a:gsLst>
                      <a:gs pos="0">
                        <a:srgbClr val="00B294">
                          <a:lumMod val="40000"/>
                          <a:lumOff val="60000"/>
                        </a:srgbClr>
                      </a:gs>
                      <a:gs pos="30000">
                        <a:srgbClr val="00B294">
                          <a:lumMod val="40000"/>
                          <a:lumOff val="60000"/>
                        </a:srgbClr>
                      </a:gs>
                    </a:gsLst>
                    <a:lin ang="5400000" scaled="0"/>
                  </a:gradFill>
                  <a:latin typeface="Segoe UI Semibold" panose="020B0702040204020203" pitchFamily="34" charset="0"/>
                  <a:cs typeface="Segoe UI Semibold" panose="020B0702040204020203" pitchFamily="34" charset="0"/>
                </a:rPr>
                <a:t>TEST</a:t>
              </a:r>
            </a:p>
          </p:txBody>
        </p:sp>
      </p:grpSp>
      <p:sp>
        <p:nvSpPr>
          <p:cNvPr id="93" name="TextBox 92"/>
          <p:cNvSpPr txBox="1"/>
          <p:nvPr/>
        </p:nvSpPr>
        <p:spPr>
          <a:xfrm>
            <a:off x="6203359" y="4034060"/>
            <a:ext cx="754315" cy="298709"/>
          </a:xfrm>
          <a:prstGeom prst="rect">
            <a:avLst/>
          </a:prstGeom>
          <a:noFill/>
        </p:spPr>
        <p:txBody>
          <a:bodyPr wrap="none" lIns="0" tIns="0" rIns="0" bIns="0" rtlCol="0">
            <a:spAutoFit/>
          </a:bodyPr>
          <a:lstStyle/>
          <a:p>
            <a:pPr>
              <a:lnSpc>
                <a:spcPct val="90000"/>
              </a:lnSpc>
              <a:spcAft>
                <a:spcPts val="588"/>
              </a:spcAft>
            </a:pPr>
            <a:r>
              <a:rPr lang="en-US" sz="1078" spc="-49" dirty="0">
                <a:gradFill>
                  <a:gsLst>
                    <a:gs pos="2917">
                      <a:srgbClr val="0072C6">
                        <a:lumMod val="40000"/>
                        <a:lumOff val="60000"/>
                      </a:srgbClr>
                    </a:gs>
                    <a:gs pos="30000">
                      <a:srgbClr val="0072C6">
                        <a:lumMod val="40000"/>
                        <a:lumOff val="60000"/>
                      </a:srgbClr>
                    </a:gs>
                  </a:gsLst>
                  <a:lin ang="5400000" scaled="0"/>
                </a:gradFill>
                <a:latin typeface="Segoe UI Semibold" panose="020B0702040204020203" pitchFamily="34" charset="0"/>
                <a:cs typeface="Segoe UI Semibold" panose="020B0702040204020203" pitchFamily="34" charset="0"/>
              </a:rPr>
              <a:t>REGRESSION</a:t>
            </a:r>
            <a:br>
              <a:rPr lang="en-US" sz="1078" spc="-49" dirty="0">
                <a:gradFill>
                  <a:gsLst>
                    <a:gs pos="2917">
                      <a:srgbClr val="0072C6">
                        <a:lumMod val="40000"/>
                        <a:lumOff val="60000"/>
                      </a:srgbClr>
                    </a:gs>
                    <a:gs pos="30000">
                      <a:srgbClr val="0072C6">
                        <a:lumMod val="40000"/>
                        <a:lumOff val="60000"/>
                      </a:srgbClr>
                    </a:gs>
                  </a:gsLst>
                  <a:lin ang="5400000" scaled="0"/>
                </a:gradFill>
                <a:latin typeface="Segoe UI Semibold" panose="020B0702040204020203" pitchFamily="34" charset="0"/>
                <a:cs typeface="Segoe UI Semibold" panose="020B0702040204020203" pitchFamily="34" charset="0"/>
              </a:rPr>
            </a:br>
            <a:r>
              <a:rPr lang="en-US" sz="1078" spc="-49" dirty="0">
                <a:gradFill>
                  <a:gsLst>
                    <a:gs pos="2917">
                      <a:srgbClr val="0072C6">
                        <a:lumMod val="40000"/>
                        <a:lumOff val="60000"/>
                      </a:srgbClr>
                    </a:gs>
                    <a:gs pos="30000">
                      <a:srgbClr val="0072C6">
                        <a:lumMod val="40000"/>
                        <a:lumOff val="60000"/>
                      </a:srgbClr>
                    </a:gs>
                  </a:gsLst>
                  <a:lin ang="5400000" scaled="0"/>
                </a:gradFill>
                <a:latin typeface="Segoe UI Semibold" panose="020B0702040204020203" pitchFamily="34" charset="0"/>
                <a:cs typeface="Segoe UI Semibold" panose="020B0702040204020203" pitchFamily="34" charset="0"/>
              </a:rPr>
              <a:t>TEST</a:t>
            </a:r>
          </a:p>
        </p:txBody>
      </p:sp>
      <p:sp>
        <p:nvSpPr>
          <p:cNvPr id="94" name="TextBox 93"/>
          <p:cNvSpPr txBox="1"/>
          <p:nvPr/>
        </p:nvSpPr>
        <p:spPr>
          <a:xfrm>
            <a:off x="7065956" y="4034060"/>
            <a:ext cx="639598" cy="298709"/>
          </a:xfrm>
          <a:prstGeom prst="rect">
            <a:avLst/>
          </a:prstGeom>
          <a:noFill/>
        </p:spPr>
        <p:txBody>
          <a:bodyPr wrap="none" lIns="0" tIns="0" rIns="0" bIns="0" rtlCol="0">
            <a:spAutoFit/>
          </a:bodyPr>
          <a:lstStyle/>
          <a:p>
            <a:pPr>
              <a:lnSpc>
                <a:spcPct val="90000"/>
              </a:lnSpc>
              <a:spcAft>
                <a:spcPts val="588"/>
              </a:spcAft>
            </a:pPr>
            <a:r>
              <a:rPr lang="en-US" sz="1078" spc="-49" dirty="0">
                <a:gradFill>
                  <a:gsLst>
                    <a:gs pos="2917">
                      <a:srgbClr val="0072C6">
                        <a:lumMod val="40000"/>
                        <a:lumOff val="60000"/>
                      </a:srgbClr>
                    </a:gs>
                    <a:gs pos="30000">
                      <a:srgbClr val="0072C6">
                        <a:lumMod val="40000"/>
                        <a:lumOff val="60000"/>
                      </a:srgbClr>
                    </a:gs>
                  </a:gsLst>
                  <a:lin ang="5400000" scaled="0"/>
                </a:gradFill>
                <a:latin typeface="Segoe UI Semibold" panose="020B0702040204020203" pitchFamily="34" charset="0"/>
                <a:cs typeface="Segoe UI Semibold" panose="020B0702040204020203" pitchFamily="34" charset="0"/>
              </a:rPr>
              <a:t>FUNCTION</a:t>
            </a:r>
            <a:br>
              <a:rPr lang="en-US" sz="1078" spc="-49" dirty="0">
                <a:gradFill>
                  <a:gsLst>
                    <a:gs pos="2917">
                      <a:srgbClr val="0072C6">
                        <a:lumMod val="40000"/>
                        <a:lumOff val="60000"/>
                      </a:srgbClr>
                    </a:gs>
                    <a:gs pos="30000">
                      <a:srgbClr val="0072C6">
                        <a:lumMod val="40000"/>
                        <a:lumOff val="60000"/>
                      </a:srgbClr>
                    </a:gs>
                  </a:gsLst>
                  <a:lin ang="5400000" scaled="0"/>
                </a:gradFill>
                <a:latin typeface="Segoe UI Semibold" panose="020B0702040204020203" pitchFamily="34" charset="0"/>
                <a:cs typeface="Segoe UI Semibold" panose="020B0702040204020203" pitchFamily="34" charset="0"/>
              </a:rPr>
            </a:br>
            <a:r>
              <a:rPr lang="en-US" sz="1078" spc="-49" dirty="0">
                <a:gradFill>
                  <a:gsLst>
                    <a:gs pos="2917">
                      <a:srgbClr val="0072C6">
                        <a:lumMod val="40000"/>
                        <a:lumOff val="60000"/>
                      </a:srgbClr>
                    </a:gs>
                    <a:gs pos="30000">
                      <a:srgbClr val="0072C6">
                        <a:lumMod val="40000"/>
                        <a:lumOff val="60000"/>
                      </a:srgbClr>
                    </a:gs>
                  </a:gsLst>
                  <a:lin ang="5400000" scaled="0"/>
                </a:gradFill>
                <a:latin typeface="Segoe UI Semibold" panose="020B0702040204020203" pitchFamily="34" charset="0"/>
                <a:cs typeface="Segoe UI Semibold" panose="020B0702040204020203" pitchFamily="34" charset="0"/>
              </a:rPr>
              <a:t>TEST</a:t>
            </a:r>
          </a:p>
        </p:txBody>
      </p:sp>
      <p:sp>
        <p:nvSpPr>
          <p:cNvPr id="95" name="TextBox 94"/>
          <p:cNvSpPr txBox="1"/>
          <p:nvPr/>
        </p:nvSpPr>
        <p:spPr>
          <a:xfrm>
            <a:off x="5332767" y="1705792"/>
            <a:ext cx="644407" cy="162865"/>
          </a:xfrm>
          <a:prstGeom prst="rect">
            <a:avLst/>
          </a:prstGeom>
          <a:noFill/>
        </p:spPr>
        <p:txBody>
          <a:bodyPr wrap="none" lIns="0" tIns="0" rIns="0" bIns="0" rtlCol="0">
            <a:spAutoFit/>
          </a:bodyPr>
          <a:lstStyle/>
          <a:p>
            <a:pPr>
              <a:lnSpc>
                <a:spcPct val="90000"/>
              </a:lnSpc>
              <a:spcAft>
                <a:spcPts val="588"/>
              </a:spcAft>
            </a:pPr>
            <a:r>
              <a:rPr lang="en-US" sz="1176" dirty="0">
                <a:gradFill>
                  <a:gsLst>
                    <a:gs pos="2917">
                      <a:srgbClr val="68217A">
                        <a:lumMod val="40000"/>
                        <a:lumOff val="60000"/>
                      </a:srgbClr>
                    </a:gs>
                    <a:gs pos="100000">
                      <a:srgbClr val="68217A">
                        <a:lumMod val="40000"/>
                        <a:lumOff val="60000"/>
                      </a:srgbClr>
                    </a:gs>
                  </a:gsLst>
                  <a:lin ang="5400000" scaled="0"/>
                </a:gradFill>
                <a:latin typeface="Segoe UI Semibold" panose="020B0702040204020203" pitchFamily="34" charset="0"/>
                <a:cs typeface="Segoe UI Semibold" panose="020B0702040204020203" pitchFamily="34" charset="0"/>
              </a:rPr>
              <a:t>ANALYZE</a:t>
            </a:r>
          </a:p>
        </p:txBody>
      </p:sp>
      <p:sp>
        <p:nvSpPr>
          <p:cNvPr id="96" name="TextBox 95"/>
          <p:cNvSpPr txBox="1"/>
          <p:nvPr/>
        </p:nvSpPr>
        <p:spPr>
          <a:xfrm>
            <a:off x="6696543" y="1705792"/>
            <a:ext cx="700885" cy="162932"/>
          </a:xfrm>
          <a:prstGeom prst="rect">
            <a:avLst/>
          </a:prstGeom>
          <a:noFill/>
        </p:spPr>
        <p:txBody>
          <a:bodyPr wrap="none" lIns="0" tIns="0" rIns="0" bIns="0" rtlCol="0">
            <a:spAutoFit/>
          </a:bodyPr>
          <a:lstStyle/>
          <a:p>
            <a:pPr>
              <a:lnSpc>
                <a:spcPct val="90000"/>
              </a:lnSpc>
              <a:spcAft>
                <a:spcPts val="588"/>
              </a:spcAft>
            </a:pPr>
            <a:r>
              <a:rPr lang="en-US" sz="1176" dirty="0">
                <a:gradFill>
                  <a:gsLst>
                    <a:gs pos="2917">
                      <a:srgbClr val="68217A">
                        <a:lumMod val="40000"/>
                        <a:lumOff val="60000"/>
                      </a:srgbClr>
                    </a:gs>
                    <a:gs pos="100000">
                      <a:srgbClr val="68217A">
                        <a:lumMod val="40000"/>
                        <a:lumOff val="60000"/>
                      </a:srgbClr>
                    </a:gs>
                  </a:gsLst>
                  <a:lin ang="5400000" scaled="0"/>
                </a:gradFill>
                <a:latin typeface="Segoe UI Semibold" panose="020B0702040204020203" pitchFamily="34" charset="0"/>
                <a:cs typeface="Segoe UI Semibold" panose="020B0702040204020203" pitchFamily="34" charset="0"/>
              </a:rPr>
              <a:t>MONITOR</a:t>
            </a:r>
          </a:p>
        </p:txBody>
      </p:sp>
      <p:sp>
        <p:nvSpPr>
          <p:cNvPr id="61" name="Oval 60"/>
          <p:cNvSpPr/>
          <p:nvPr/>
        </p:nvSpPr>
        <p:spPr bwMode="auto">
          <a:xfrm>
            <a:off x="9360116" y="2107605"/>
            <a:ext cx="221281" cy="221281"/>
          </a:xfrm>
          <a:prstGeom prst="ellipse">
            <a:avLst/>
          </a:prstGeom>
          <a:solidFill>
            <a:schemeClr val="accent4">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97" name="TextBox 96"/>
          <p:cNvSpPr txBox="1"/>
          <p:nvPr/>
        </p:nvSpPr>
        <p:spPr>
          <a:xfrm>
            <a:off x="9663433" y="2143687"/>
            <a:ext cx="543170" cy="162932"/>
          </a:xfrm>
          <a:prstGeom prst="rect">
            <a:avLst/>
          </a:prstGeom>
          <a:noFill/>
        </p:spPr>
        <p:txBody>
          <a:bodyPr wrap="none" lIns="0" tIns="0" rIns="0" bIns="0" rtlCol="0">
            <a:spAutoFit/>
          </a:bodyPr>
          <a:lstStyle/>
          <a:p>
            <a:pPr>
              <a:lnSpc>
                <a:spcPct val="90000"/>
              </a:lnSpc>
              <a:spcAft>
                <a:spcPts val="588"/>
              </a:spcAft>
            </a:pPr>
            <a:r>
              <a:rPr lang="en-US" sz="1176" dirty="0">
                <a:gradFill>
                  <a:gsLst>
                    <a:gs pos="2917">
                      <a:srgbClr val="FFFFFF"/>
                    </a:gs>
                    <a:gs pos="30000">
                      <a:srgbClr val="FFFFFF"/>
                    </a:gs>
                  </a:gsLst>
                  <a:lin ang="5400000" scaled="0"/>
                </a:gradFill>
                <a:latin typeface="Segoe UI Semibold" panose="020B0702040204020203" pitchFamily="34" charset="0"/>
                <a:cs typeface="Segoe UI Semibold" panose="020B0702040204020203" pitchFamily="34" charset="0"/>
              </a:rPr>
              <a:t>DEPLOY</a:t>
            </a:r>
          </a:p>
        </p:txBody>
      </p:sp>
      <p:sp>
        <p:nvSpPr>
          <p:cNvPr id="99" name="TextBox 98"/>
          <p:cNvSpPr txBox="1"/>
          <p:nvPr/>
        </p:nvSpPr>
        <p:spPr>
          <a:xfrm rot="18997105">
            <a:off x="8996110" y="3304118"/>
            <a:ext cx="587549" cy="162932"/>
          </a:xfrm>
          <a:prstGeom prst="rect">
            <a:avLst/>
          </a:prstGeom>
          <a:noFill/>
        </p:spPr>
        <p:txBody>
          <a:bodyPr wrap="none" lIns="0" tIns="0" rIns="0" bIns="0" rtlCol="0">
            <a:spAutoFit/>
          </a:bodyPr>
          <a:lstStyle/>
          <a:p>
            <a:pPr>
              <a:lnSpc>
                <a:spcPct val="90000"/>
              </a:lnSpc>
              <a:spcAft>
                <a:spcPts val="588"/>
              </a:spcAft>
            </a:pPr>
            <a:r>
              <a:rPr lang="en-US" sz="1176" dirty="0">
                <a:gradFill>
                  <a:gsLst>
                    <a:gs pos="2917">
                      <a:srgbClr val="FFFFFF"/>
                    </a:gs>
                    <a:gs pos="30000">
                      <a:srgbClr val="FFFFFF"/>
                    </a:gs>
                  </a:gsLst>
                  <a:lin ang="5400000" scaled="0"/>
                </a:gradFill>
                <a:latin typeface="Segoe UI Semibold" panose="020B0702040204020203" pitchFamily="34" charset="0"/>
                <a:cs typeface="Segoe UI Semibold" panose="020B0702040204020203" pitchFamily="34" charset="0"/>
              </a:rPr>
              <a:t>RELEASE</a:t>
            </a:r>
          </a:p>
        </p:txBody>
      </p:sp>
      <p:grpSp>
        <p:nvGrpSpPr>
          <p:cNvPr id="64" name="Group 63"/>
          <p:cNvGrpSpPr/>
          <p:nvPr/>
        </p:nvGrpSpPr>
        <p:grpSpPr>
          <a:xfrm>
            <a:off x="8569419" y="3583205"/>
            <a:ext cx="496554" cy="496554"/>
            <a:chOff x="10544922" y="4869605"/>
            <a:chExt cx="447506" cy="447506"/>
          </a:xfrm>
        </p:grpSpPr>
        <p:sp>
          <p:nvSpPr>
            <p:cNvPr id="65" name="Oval 64"/>
            <p:cNvSpPr/>
            <p:nvPr/>
          </p:nvSpPr>
          <p:spPr bwMode="auto">
            <a:xfrm>
              <a:off x="10544922" y="4869605"/>
              <a:ext cx="447506" cy="447506"/>
            </a:xfrm>
            <a:prstGeom prst="ellipse">
              <a:avLst/>
            </a:prstGeom>
            <a:solidFill>
              <a:srgbClr val="002050"/>
            </a:solidFill>
            <a:ln w="285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6" name="Oval 65"/>
            <p:cNvSpPr/>
            <p:nvPr/>
          </p:nvSpPr>
          <p:spPr bwMode="auto">
            <a:xfrm>
              <a:off x="10657474" y="4982157"/>
              <a:ext cx="222403" cy="222403"/>
            </a:xfrm>
            <a:prstGeom prst="ellipse">
              <a:avLst/>
            </a:prstGeom>
            <a:solidFill>
              <a:srgbClr val="002050"/>
            </a:solidFill>
            <a:ln w="285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114" name="Group 113"/>
          <p:cNvGrpSpPr/>
          <p:nvPr/>
        </p:nvGrpSpPr>
        <p:grpSpPr>
          <a:xfrm>
            <a:off x="2745302" y="3330711"/>
            <a:ext cx="5604978" cy="1474507"/>
            <a:chOff x="2800350" y="3278662"/>
            <a:chExt cx="5717369" cy="1504074"/>
          </a:xfrm>
          <a:solidFill>
            <a:schemeClr val="tx1">
              <a:alpha val="10000"/>
            </a:schemeClr>
          </a:solidFill>
        </p:grpSpPr>
        <p:sp>
          <p:nvSpPr>
            <p:cNvPr id="101" name="Rectangle 100"/>
            <p:cNvSpPr/>
            <p:nvPr/>
          </p:nvSpPr>
          <p:spPr bwMode="auto">
            <a:xfrm>
              <a:off x="2800350" y="3278662"/>
              <a:ext cx="5717369" cy="1504074"/>
            </a:xfrm>
            <a:prstGeom prst="rect">
              <a:avLst/>
            </a:prstGeom>
            <a:grp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alpha val="26000"/>
                      </a:srgbClr>
                    </a:gs>
                    <a:gs pos="100000">
                      <a:srgbClr val="FFFFFF"/>
                    </a:gs>
                  </a:gsLst>
                  <a:lin ang="5400000" scaled="0"/>
                </a:gradFill>
                <a:ea typeface="Segoe UI" pitchFamily="34" charset="0"/>
                <a:cs typeface="Segoe UI" pitchFamily="34" charset="0"/>
              </a:endParaRPr>
            </a:p>
          </p:txBody>
        </p:sp>
        <p:sp>
          <p:nvSpPr>
            <p:cNvPr id="102" name="TextBox 101"/>
            <p:cNvSpPr txBox="1"/>
            <p:nvPr/>
          </p:nvSpPr>
          <p:spPr>
            <a:xfrm>
              <a:off x="3485771" y="4555620"/>
              <a:ext cx="1172052" cy="166199"/>
            </a:xfrm>
            <a:prstGeom prst="rect">
              <a:avLst/>
            </a:prstGeom>
            <a:noFill/>
          </p:spPr>
          <p:txBody>
            <a:bodyPr wrap="none" lIns="0" tIns="0" rIns="0" bIns="0" rtlCol="0">
              <a:spAutoFit/>
            </a:bodyPr>
            <a:lstStyle/>
            <a:p>
              <a:pPr>
                <a:lnSpc>
                  <a:spcPct val="90000"/>
                </a:lnSpc>
                <a:spcAft>
                  <a:spcPts val="588"/>
                </a:spcAft>
              </a:pPr>
              <a:r>
                <a:rPr lang="en-US" sz="1176" dirty="0">
                  <a:gradFill>
                    <a:gsLst>
                      <a:gs pos="0">
                        <a:srgbClr val="FFFFFF"/>
                      </a:gs>
                      <a:gs pos="30000">
                        <a:srgbClr val="FFFFFF"/>
                      </a:gs>
                    </a:gsLst>
                    <a:lin ang="5400000" scaled="0"/>
                  </a:gradFill>
                  <a:latin typeface="Segoe UI Semibold" panose="020B0702040204020203" pitchFamily="34" charset="0"/>
                  <a:cs typeface="Segoe UI Semibold" panose="020B0702040204020203" pitchFamily="34" charset="0"/>
                </a:rPr>
                <a:t>DEVELOP + TEST</a:t>
              </a:r>
            </a:p>
          </p:txBody>
        </p:sp>
      </p:grpSp>
      <p:grpSp>
        <p:nvGrpSpPr>
          <p:cNvPr id="113" name="Group 112"/>
          <p:cNvGrpSpPr/>
          <p:nvPr/>
        </p:nvGrpSpPr>
        <p:grpSpPr>
          <a:xfrm>
            <a:off x="881933" y="3330712"/>
            <a:ext cx="1825629" cy="1469108"/>
            <a:chOff x="927121" y="3278662"/>
            <a:chExt cx="1862237" cy="891007"/>
          </a:xfrm>
        </p:grpSpPr>
        <p:sp>
          <p:nvSpPr>
            <p:cNvPr id="7" name="TextBox 6"/>
            <p:cNvSpPr txBox="1"/>
            <p:nvPr/>
          </p:nvSpPr>
          <p:spPr>
            <a:xfrm>
              <a:off x="1155034" y="3641065"/>
              <a:ext cx="385895" cy="98777"/>
            </a:xfrm>
            <a:prstGeom prst="rect">
              <a:avLst/>
            </a:prstGeom>
            <a:noFill/>
          </p:spPr>
          <p:txBody>
            <a:bodyPr wrap="none" lIns="0" tIns="0" rIns="0" bIns="0" rtlCol="0">
              <a:spAutoFit/>
            </a:bodyPr>
            <a:lstStyle>
              <a:defPPr>
                <a:defRPr lang="en-US"/>
              </a:defPPr>
              <a:lvl1pPr>
                <a:lnSpc>
                  <a:spcPct val="90000"/>
                </a:lnSpc>
                <a:spcAft>
                  <a:spcPts val="600"/>
                </a:spcAft>
                <a:defRPr sz="120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defRPr>
              </a:lvl1pPr>
            </a:lstStyle>
            <a:p>
              <a:r>
                <a:rPr lang="en-US" sz="1176" dirty="0">
                  <a:gradFill>
                    <a:gsLst>
                      <a:gs pos="2917">
                        <a:srgbClr val="FFFFFF"/>
                      </a:gs>
                      <a:gs pos="30000">
                        <a:srgbClr val="FFFFFF"/>
                      </a:gs>
                    </a:gsLst>
                    <a:lin ang="5400000" scaled="0"/>
                  </a:gradFill>
                </a:rPr>
                <a:t>PLAN</a:t>
              </a:r>
            </a:p>
          </p:txBody>
        </p:sp>
        <p:sp>
          <p:nvSpPr>
            <p:cNvPr id="103" name="Rectangle 102"/>
            <p:cNvSpPr/>
            <p:nvPr/>
          </p:nvSpPr>
          <p:spPr bwMode="auto">
            <a:xfrm>
              <a:off x="927121" y="3278662"/>
              <a:ext cx="1862237" cy="891007"/>
            </a:xfrm>
            <a:prstGeom prst="rect">
              <a:avLst/>
            </a:prstGeom>
            <a:solidFill>
              <a:schemeClr val="tx1">
                <a:alpha val="10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alpha val="26000"/>
                      </a:srgbClr>
                    </a:gs>
                    <a:gs pos="100000">
                      <a:srgbClr val="FFFFFF"/>
                    </a:gs>
                  </a:gsLst>
                  <a:lin ang="5400000" scaled="0"/>
                </a:gradFill>
                <a:ea typeface="Segoe UI" pitchFamily="34" charset="0"/>
                <a:cs typeface="Segoe UI" pitchFamily="34" charset="0"/>
              </a:endParaRPr>
            </a:p>
          </p:txBody>
        </p:sp>
      </p:grpSp>
      <p:sp>
        <p:nvSpPr>
          <p:cNvPr id="104" name="TextBox 103"/>
          <p:cNvSpPr txBox="1"/>
          <p:nvPr/>
        </p:nvSpPr>
        <p:spPr>
          <a:xfrm rot="16200000">
            <a:off x="1743948" y="5339698"/>
            <a:ext cx="326871" cy="162932"/>
          </a:xfrm>
          <a:prstGeom prst="rect">
            <a:avLst/>
          </a:prstGeom>
          <a:noFill/>
        </p:spPr>
        <p:txBody>
          <a:bodyPr wrap="none" lIns="0" tIns="0" rIns="0" bIns="0" rtlCol="0">
            <a:spAutoFit/>
          </a:bodyPr>
          <a:lstStyle/>
          <a:p>
            <a:pPr>
              <a:lnSpc>
                <a:spcPct val="90000"/>
              </a:lnSpc>
              <a:spcAft>
                <a:spcPts val="588"/>
              </a:spcAft>
            </a:pPr>
            <a:r>
              <a:rPr lang="en-US" sz="1176" dirty="0">
                <a:gradFill>
                  <a:gsLst>
                    <a:gs pos="2917">
                      <a:srgbClr val="0072C6">
                        <a:lumMod val="40000"/>
                        <a:lumOff val="60000"/>
                      </a:srgbClr>
                    </a:gs>
                    <a:gs pos="100000">
                      <a:srgbClr val="0072C6">
                        <a:lumMod val="40000"/>
                        <a:lumOff val="60000"/>
                      </a:srgbClr>
                    </a:gs>
                  </a:gsLst>
                  <a:lin ang="5400000" scaled="0"/>
                </a:gradFill>
                <a:latin typeface="Segoe UI Semibold" panose="020B0702040204020203" pitchFamily="34" charset="0"/>
                <a:cs typeface="Segoe UI Semibold" panose="020B0702040204020203" pitchFamily="34" charset="0"/>
              </a:rPr>
              <a:t>TEST</a:t>
            </a:r>
          </a:p>
        </p:txBody>
      </p:sp>
      <p:sp>
        <p:nvSpPr>
          <p:cNvPr id="105" name="TextBox 104"/>
          <p:cNvSpPr txBox="1"/>
          <p:nvPr/>
        </p:nvSpPr>
        <p:spPr>
          <a:xfrm rot="16200000">
            <a:off x="2305505" y="5330360"/>
            <a:ext cx="284440" cy="162932"/>
          </a:xfrm>
          <a:prstGeom prst="rect">
            <a:avLst/>
          </a:prstGeom>
          <a:noFill/>
        </p:spPr>
        <p:txBody>
          <a:bodyPr wrap="none" lIns="0" tIns="0" rIns="0" bIns="0" rtlCol="0">
            <a:spAutoFit/>
          </a:bodyPr>
          <a:lstStyle/>
          <a:p>
            <a:pPr>
              <a:lnSpc>
                <a:spcPct val="90000"/>
              </a:lnSpc>
              <a:spcAft>
                <a:spcPts val="588"/>
              </a:spcAft>
            </a:pPr>
            <a:r>
              <a:rPr lang="en-US" sz="1176" dirty="0">
                <a:gradFill>
                  <a:gsLst>
                    <a:gs pos="2917">
                      <a:srgbClr val="00B294">
                        <a:lumMod val="40000"/>
                        <a:lumOff val="60000"/>
                      </a:srgbClr>
                    </a:gs>
                    <a:gs pos="100000">
                      <a:srgbClr val="00B294">
                        <a:lumMod val="40000"/>
                        <a:lumOff val="60000"/>
                      </a:srgbClr>
                    </a:gs>
                  </a:gsLst>
                  <a:lin ang="5400000" scaled="0"/>
                </a:gradFill>
                <a:latin typeface="Segoe UI Semibold" panose="020B0702040204020203" pitchFamily="34" charset="0"/>
                <a:cs typeface="Segoe UI Semibold" panose="020B0702040204020203" pitchFamily="34" charset="0"/>
              </a:rPr>
              <a:t>DEV</a:t>
            </a:r>
          </a:p>
        </p:txBody>
      </p:sp>
      <p:sp>
        <p:nvSpPr>
          <p:cNvPr id="106" name="TextBox 105"/>
          <p:cNvSpPr txBox="1"/>
          <p:nvPr/>
        </p:nvSpPr>
        <p:spPr>
          <a:xfrm rot="16200000">
            <a:off x="2268154" y="2369783"/>
            <a:ext cx="284440" cy="162932"/>
          </a:xfrm>
          <a:prstGeom prst="rect">
            <a:avLst/>
          </a:prstGeom>
          <a:noFill/>
        </p:spPr>
        <p:txBody>
          <a:bodyPr wrap="none" lIns="0" tIns="0" rIns="0" bIns="0" rtlCol="0">
            <a:spAutoFit/>
          </a:bodyPr>
          <a:lstStyle/>
          <a:p>
            <a:pPr>
              <a:lnSpc>
                <a:spcPct val="90000"/>
              </a:lnSpc>
              <a:spcAft>
                <a:spcPts val="588"/>
              </a:spcAft>
            </a:pPr>
            <a:r>
              <a:rPr lang="en-US" sz="1176" dirty="0">
                <a:gradFill>
                  <a:gsLst>
                    <a:gs pos="2917">
                      <a:srgbClr val="68217A">
                        <a:lumMod val="40000"/>
                        <a:lumOff val="60000"/>
                      </a:srgbClr>
                    </a:gs>
                    <a:gs pos="100000">
                      <a:srgbClr val="68217A">
                        <a:lumMod val="40000"/>
                        <a:lumOff val="60000"/>
                      </a:srgbClr>
                    </a:gs>
                  </a:gsLst>
                  <a:lin ang="5400000" scaled="0"/>
                </a:gradFill>
                <a:latin typeface="Segoe UI Semibold" panose="020B0702040204020203" pitchFamily="34" charset="0"/>
                <a:cs typeface="Segoe UI Semibold" panose="020B0702040204020203" pitchFamily="34" charset="0"/>
              </a:rPr>
              <a:t>OPS</a:t>
            </a:r>
          </a:p>
        </p:txBody>
      </p:sp>
      <p:sp>
        <p:nvSpPr>
          <p:cNvPr id="109" name="TextBox 108"/>
          <p:cNvSpPr txBox="1"/>
          <p:nvPr/>
        </p:nvSpPr>
        <p:spPr>
          <a:xfrm rot="18997105">
            <a:off x="8060977" y="3069197"/>
            <a:ext cx="758716" cy="162932"/>
          </a:xfrm>
          <a:prstGeom prst="rect">
            <a:avLst/>
          </a:prstGeom>
          <a:noFill/>
        </p:spPr>
        <p:txBody>
          <a:bodyPr wrap="none" lIns="0" tIns="0" rIns="0" bIns="0" rtlCol="0">
            <a:spAutoFit/>
          </a:bodyPr>
          <a:lstStyle/>
          <a:p>
            <a:pPr>
              <a:lnSpc>
                <a:spcPct val="90000"/>
              </a:lnSpc>
              <a:spcAft>
                <a:spcPts val="588"/>
              </a:spcAft>
            </a:pPr>
            <a:r>
              <a:rPr lang="en-US" sz="1176" dirty="0">
                <a:gradFill>
                  <a:gsLst>
                    <a:gs pos="2917">
                      <a:srgbClr val="FFFFFF"/>
                    </a:gs>
                    <a:gs pos="30000">
                      <a:srgbClr val="FFFFFF"/>
                    </a:gs>
                  </a:gsLst>
                  <a:lin ang="5400000" scaled="0"/>
                </a:gradFill>
                <a:latin typeface="Segoe UI Semibold" panose="020B0702040204020203" pitchFamily="34" charset="0"/>
                <a:cs typeface="Segoe UI Semibold" panose="020B0702040204020203" pitchFamily="34" charset="0"/>
              </a:rPr>
              <a:t>LOAD TEST</a:t>
            </a:r>
          </a:p>
        </p:txBody>
      </p:sp>
      <p:sp>
        <p:nvSpPr>
          <p:cNvPr id="110" name="TextBox 109"/>
          <p:cNvSpPr txBox="1"/>
          <p:nvPr/>
        </p:nvSpPr>
        <p:spPr>
          <a:xfrm rot="18997105">
            <a:off x="5984299" y="3052576"/>
            <a:ext cx="969924" cy="325865"/>
          </a:xfrm>
          <a:prstGeom prst="rect">
            <a:avLst/>
          </a:prstGeom>
          <a:noFill/>
        </p:spPr>
        <p:txBody>
          <a:bodyPr wrap="none" lIns="0" tIns="0" rIns="0" bIns="0" rtlCol="0">
            <a:spAutoFit/>
          </a:bodyPr>
          <a:lstStyle/>
          <a:p>
            <a:pPr>
              <a:lnSpc>
                <a:spcPct val="90000"/>
              </a:lnSpc>
              <a:spcAft>
                <a:spcPts val="588"/>
              </a:spcAft>
            </a:pPr>
            <a:r>
              <a:rPr lang="en-US" sz="1176" dirty="0">
                <a:gradFill>
                  <a:gsLst>
                    <a:gs pos="2917">
                      <a:srgbClr val="FFFFFF"/>
                    </a:gs>
                    <a:gs pos="30000">
                      <a:srgbClr val="FFFFFF"/>
                    </a:gs>
                  </a:gsLst>
                  <a:lin ang="5400000" scaled="0"/>
                </a:gradFill>
                <a:latin typeface="Segoe UI Semibold" panose="020B0702040204020203" pitchFamily="34" charset="0"/>
                <a:cs typeface="Segoe UI Semibold" panose="020B0702040204020203" pitchFamily="34" charset="0"/>
              </a:rPr>
              <a:t>INTEGRATION</a:t>
            </a:r>
            <a:br>
              <a:rPr lang="en-US" sz="1176" dirty="0">
                <a:gradFill>
                  <a:gsLst>
                    <a:gs pos="2917">
                      <a:srgbClr val="FFFFFF"/>
                    </a:gs>
                    <a:gs pos="30000">
                      <a:srgbClr val="FFFFFF"/>
                    </a:gs>
                  </a:gsLst>
                  <a:lin ang="5400000" scaled="0"/>
                </a:gradFill>
                <a:latin typeface="Segoe UI Semibold" panose="020B0702040204020203" pitchFamily="34" charset="0"/>
                <a:cs typeface="Segoe UI Semibold" panose="020B0702040204020203" pitchFamily="34" charset="0"/>
              </a:rPr>
            </a:br>
            <a:r>
              <a:rPr lang="en-US" sz="1176" dirty="0">
                <a:gradFill>
                  <a:gsLst>
                    <a:gs pos="2917">
                      <a:srgbClr val="FFFFFF"/>
                    </a:gs>
                    <a:gs pos="30000">
                      <a:srgbClr val="FFFFFF"/>
                    </a:gs>
                  </a:gsLst>
                  <a:lin ang="5400000" scaled="0"/>
                </a:gradFill>
                <a:latin typeface="Segoe UI Semibold" panose="020B0702040204020203" pitchFamily="34" charset="0"/>
                <a:cs typeface="Segoe UI Semibold" panose="020B0702040204020203" pitchFamily="34" charset="0"/>
              </a:rPr>
              <a:t>TEST</a:t>
            </a:r>
          </a:p>
        </p:txBody>
      </p:sp>
      <p:sp>
        <p:nvSpPr>
          <p:cNvPr id="111" name="TextBox 110"/>
          <p:cNvSpPr txBox="1"/>
          <p:nvPr/>
        </p:nvSpPr>
        <p:spPr>
          <a:xfrm rot="18997105">
            <a:off x="3120685" y="3274699"/>
            <a:ext cx="534307" cy="162932"/>
          </a:xfrm>
          <a:prstGeom prst="rect">
            <a:avLst/>
          </a:prstGeom>
          <a:noFill/>
        </p:spPr>
        <p:txBody>
          <a:bodyPr wrap="none" lIns="0" tIns="0" rIns="0" bIns="0" rtlCol="0">
            <a:spAutoFit/>
          </a:bodyPr>
          <a:lstStyle/>
          <a:p>
            <a:pPr>
              <a:lnSpc>
                <a:spcPct val="90000"/>
              </a:lnSpc>
              <a:spcAft>
                <a:spcPts val="588"/>
              </a:spcAft>
            </a:pPr>
            <a:r>
              <a:rPr lang="en-US" sz="1176" dirty="0">
                <a:gradFill>
                  <a:gsLst>
                    <a:gs pos="2917">
                      <a:srgbClr val="FFFFFF"/>
                    </a:gs>
                    <a:gs pos="30000">
                      <a:srgbClr val="FFFFFF"/>
                    </a:gs>
                  </a:gsLst>
                  <a:lin ang="5400000" scaled="0"/>
                </a:gradFill>
                <a:latin typeface="Segoe UI Semibold" panose="020B0702040204020203" pitchFamily="34" charset="0"/>
                <a:cs typeface="Segoe UI Semibold" panose="020B0702040204020203" pitchFamily="34" charset="0"/>
              </a:rPr>
              <a:t>DESIGN</a:t>
            </a:r>
          </a:p>
        </p:txBody>
      </p:sp>
      <p:sp>
        <p:nvSpPr>
          <p:cNvPr id="112" name="TextBox 111"/>
          <p:cNvSpPr txBox="1"/>
          <p:nvPr/>
        </p:nvSpPr>
        <p:spPr>
          <a:xfrm rot="2420539">
            <a:off x="1771948" y="3319527"/>
            <a:ext cx="506020" cy="162932"/>
          </a:xfrm>
          <a:prstGeom prst="rect">
            <a:avLst/>
          </a:prstGeom>
          <a:noFill/>
        </p:spPr>
        <p:txBody>
          <a:bodyPr wrap="none" lIns="0" tIns="0" rIns="0" bIns="0" rtlCol="0">
            <a:spAutoFit/>
          </a:bodyPr>
          <a:lstStyle/>
          <a:p>
            <a:pPr>
              <a:lnSpc>
                <a:spcPct val="90000"/>
              </a:lnSpc>
              <a:spcAft>
                <a:spcPts val="588"/>
              </a:spcAft>
            </a:pPr>
            <a:r>
              <a:rPr lang="en-US" sz="1176" dirty="0">
                <a:gradFill>
                  <a:gsLst>
                    <a:gs pos="2917">
                      <a:srgbClr val="FFFFFF"/>
                    </a:gs>
                    <a:gs pos="30000">
                      <a:srgbClr val="FFFFFF"/>
                    </a:gs>
                  </a:gsLst>
                  <a:lin ang="5400000" scaled="0"/>
                </a:gradFill>
                <a:latin typeface="Segoe UI Semibold" panose="020B0702040204020203" pitchFamily="34" charset="0"/>
                <a:cs typeface="Segoe UI Semibold" panose="020B0702040204020203" pitchFamily="34" charset="0"/>
              </a:rPr>
              <a:t>ASSESS</a:t>
            </a:r>
          </a:p>
        </p:txBody>
      </p:sp>
      <p:grpSp>
        <p:nvGrpSpPr>
          <p:cNvPr id="6" name="Group 5"/>
          <p:cNvGrpSpPr/>
          <p:nvPr/>
        </p:nvGrpSpPr>
        <p:grpSpPr>
          <a:xfrm>
            <a:off x="2072229" y="1268164"/>
            <a:ext cx="8400504" cy="655377"/>
            <a:chOff x="2285384" y="1293096"/>
            <a:chExt cx="8429293" cy="386677"/>
          </a:xfrm>
        </p:grpSpPr>
        <p:sp>
          <p:nvSpPr>
            <p:cNvPr id="108" name="Freeform 107"/>
            <p:cNvSpPr/>
            <p:nvPr/>
          </p:nvSpPr>
          <p:spPr bwMode="auto">
            <a:xfrm>
              <a:off x="2285384" y="1293096"/>
              <a:ext cx="8429293" cy="386677"/>
            </a:xfrm>
            <a:custGeom>
              <a:avLst/>
              <a:gdLst>
                <a:gd name="connsiteX0" fmla="*/ 0 w 8021519"/>
                <a:gd name="connsiteY0" fmla="*/ 0 h 386677"/>
                <a:gd name="connsiteX1" fmla="*/ 8021519 w 8021519"/>
                <a:gd name="connsiteY1" fmla="*/ 0 h 386677"/>
                <a:gd name="connsiteX2" fmla="*/ 8021519 w 8021519"/>
                <a:gd name="connsiteY2" fmla="*/ 386677 h 386677"/>
                <a:gd name="connsiteX3" fmla="*/ 0 w 8021519"/>
                <a:gd name="connsiteY3" fmla="*/ 386677 h 386677"/>
                <a:gd name="connsiteX4" fmla="*/ 0 w 8021519"/>
                <a:gd name="connsiteY4" fmla="*/ 0 h 386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1519" h="386677">
                  <a:moveTo>
                    <a:pt x="0" y="0"/>
                  </a:moveTo>
                  <a:lnTo>
                    <a:pt x="8021519" y="0"/>
                  </a:lnTo>
                  <a:lnTo>
                    <a:pt x="8021519" y="386677"/>
                  </a:lnTo>
                  <a:lnTo>
                    <a:pt x="0" y="386677"/>
                  </a:lnTo>
                  <a:lnTo>
                    <a:pt x="0" y="0"/>
                  </a:lnTo>
                  <a:close/>
                </a:path>
              </a:pathLst>
            </a:custGeom>
            <a:solidFill>
              <a:schemeClr val="tx1">
                <a:alpha val="10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alpha val="26000"/>
                      </a:srgbClr>
                    </a:gs>
                    <a:gs pos="100000">
                      <a:srgbClr val="FFFFFF"/>
                    </a:gs>
                  </a:gsLst>
                  <a:lin ang="5400000" scaled="0"/>
                </a:gradFill>
                <a:ea typeface="Segoe UI" pitchFamily="34" charset="0"/>
                <a:cs typeface="Segoe UI" pitchFamily="34" charset="0"/>
              </a:endParaRPr>
            </a:p>
          </p:txBody>
        </p:sp>
        <p:sp>
          <p:nvSpPr>
            <p:cNvPr id="100" name="TextBox 99"/>
            <p:cNvSpPr txBox="1"/>
            <p:nvPr/>
          </p:nvSpPr>
          <p:spPr>
            <a:xfrm>
              <a:off x="9921731" y="1398716"/>
              <a:ext cx="640181" cy="96091"/>
            </a:xfrm>
            <a:prstGeom prst="rect">
              <a:avLst/>
            </a:prstGeom>
            <a:noFill/>
          </p:spPr>
          <p:txBody>
            <a:bodyPr wrap="none" lIns="0" tIns="0" rIns="0" bIns="0" rtlCol="0">
              <a:spAutoFit/>
            </a:bodyPr>
            <a:lstStyle/>
            <a:p>
              <a:pPr>
                <a:lnSpc>
                  <a:spcPct val="90000"/>
                </a:lnSpc>
                <a:spcAft>
                  <a:spcPts val="588"/>
                </a:spcAft>
              </a:pPr>
              <a:r>
                <a:rPr lang="en-US" sz="1176" dirty="0">
                  <a:gradFill>
                    <a:gsLst>
                      <a:gs pos="2917">
                        <a:srgbClr val="FFFFFF"/>
                      </a:gs>
                      <a:gs pos="30000">
                        <a:srgbClr val="FFFFFF"/>
                      </a:gs>
                    </a:gsLst>
                    <a:lin ang="5400000" scaled="0"/>
                  </a:gradFill>
                  <a:latin typeface="Segoe UI Semibold" panose="020B0702040204020203" pitchFamily="34" charset="0"/>
                  <a:cs typeface="Segoe UI Semibold" panose="020B0702040204020203" pitchFamily="34" charset="0"/>
                </a:rPr>
                <a:t>OPERATE</a:t>
              </a:r>
            </a:p>
          </p:txBody>
        </p:sp>
      </p:grpSp>
      <p:grpSp>
        <p:nvGrpSpPr>
          <p:cNvPr id="98" name="Group 97"/>
          <p:cNvGrpSpPr/>
          <p:nvPr/>
        </p:nvGrpSpPr>
        <p:grpSpPr>
          <a:xfrm>
            <a:off x="8420464" y="1998767"/>
            <a:ext cx="2052270" cy="2806450"/>
            <a:chOff x="2800350" y="3208116"/>
            <a:chExt cx="5717369" cy="1576342"/>
          </a:xfrm>
          <a:solidFill>
            <a:schemeClr val="tx1">
              <a:alpha val="10000"/>
            </a:schemeClr>
          </a:solidFill>
        </p:grpSpPr>
        <p:sp>
          <p:nvSpPr>
            <p:cNvPr id="115" name="Rectangle 114"/>
            <p:cNvSpPr/>
            <p:nvPr/>
          </p:nvSpPr>
          <p:spPr bwMode="auto">
            <a:xfrm>
              <a:off x="2800350" y="3208116"/>
              <a:ext cx="5717369" cy="1576342"/>
            </a:xfrm>
            <a:prstGeom prst="rect">
              <a:avLst/>
            </a:prstGeom>
            <a:grp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alpha val="26000"/>
                      </a:srgbClr>
                    </a:gs>
                    <a:gs pos="100000">
                      <a:srgbClr val="FFFFFF"/>
                    </a:gs>
                  </a:gsLst>
                  <a:lin ang="5400000" scaled="0"/>
                </a:gradFill>
                <a:ea typeface="Segoe UI" pitchFamily="34" charset="0"/>
                <a:cs typeface="Segoe UI" pitchFamily="34" charset="0"/>
              </a:endParaRPr>
            </a:p>
          </p:txBody>
        </p:sp>
        <p:sp>
          <p:nvSpPr>
            <p:cNvPr id="116" name="TextBox 115"/>
            <p:cNvSpPr txBox="1"/>
            <p:nvPr/>
          </p:nvSpPr>
          <p:spPr>
            <a:xfrm>
              <a:off x="6571914" y="4633656"/>
              <a:ext cx="1640147" cy="91516"/>
            </a:xfrm>
            <a:prstGeom prst="rect">
              <a:avLst/>
            </a:prstGeom>
            <a:noFill/>
          </p:spPr>
          <p:txBody>
            <a:bodyPr wrap="square" lIns="0" tIns="0" rIns="0" bIns="0" rtlCol="0">
              <a:spAutoFit/>
            </a:bodyPr>
            <a:lstStyle/>
            <a:p>
              <a:pPr>
                <a:lnSpc>
                  <a:spcPct val="90000"/>
                </a:lnSpc>
                <a:spcAft>
                  <a:spcPts val="588"/>
                </a:spcAft>
              </a:pPr>
              <a:r>
                <a:rPr lang="en-US" sz="1176" dirty="0">
                  <a:gradFill>
                    <a:gsLst>
                      <a:gs pos="0">
                        <a:srgbClr val="FFFFFF"/>
                      </a:gs>
                      <a:gs pos="30000">
                        <a:srgbClr val="FFFFFF"/>
                      </a:gs>
                    </a:gsLst>
                    <a:lin ang="5400000" scaled="0"/>
                  </a:gradFill>
                  <a:latin typeface="Segoe UI Semibold" panose="020B0702040204020203" pitchFamily="34" charset="0"/>
                  <a:cs typeface="Segoe UI Semibold" panose="020B0702040204020203" pitchFamily="34" charset="0"/>
                </a:rPr>
                <a:t>RELEASE</a:t>
              </a:r>
            </a:p>
          </p:txBody>
        </p:sp>
      </p:grpSp>
    </p:spTree>
    <p:extLst>
      <p:ext uri="{BB962C8B-B14F-4D97-AF65-F5344CB8AC3E}">
        <p14:creationId xmlns:p14="http://schemas.microsoft.com/office/powerpoint/2010/main" val="291428276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3"/>
                                        </p:tgtEl>
                                        <p:attrNameLst>
                                          <p:attrName>style.visibility</p:attrName>
                                        </p:attrNameLst>
                                      </p:cBhvr>
                                      <p:to>
                                        <p:strVal val="visible"/>
                                      </p:to>
                                    </p:set>
                                    <p:animEffect transition="in" filter="wipe(left)">
                                      <p:cBhvr>
                                        <p:cTn id="7" dur="500"/>
                                        <p:tgtEl>
                                          <p:spTgt spid="1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14"/>
                                        </p:tgtEl>
                                        <p:attrNameLst>
                                          <p:attrName>style.visibility</p:attrName>
                                        </p:attrNameLst>
                                      </p:cBhvr>
                                      <p:to>
                                        <p:strVal val="visible"/>
                                      </p:to>
                                    </p:set>
                                    <p:animEffect transition="in" filter="wipe(left)">
                                      <p:cBhvr>
                                        <p:cTn id="12" dur="500"/>
                                        <p:tgtEl>
                                          <p:spTgt spid="1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98"/>
                                        </p:tgtEl>
                                        <p:attrNameLst>
                                          <p:attrName>style.visibility</p:attrName>
                                        </p:attrNameLst>
                                      </p:cBhvr>
                                      <p:to>
                                        <p:strVal val="visible"/>
                                      </p:to>
                                    </p:set>
                                    <p:animEffect transition="in" filter="wipe(left)">
                                      <p:cBhvr>
                                        <p:cTn id="22" dur="500"/>
                                        <p:tgtEl>
                                          <p:spTgt spid="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1281</TotalTime>
  <Words>2115</Words>
  <Application>Microsoft Office PowerPoint</Application>
  <PresentationFormat>Widescreen</PresentationFormat>
  <Paragraphs>292</Paragraphs>
  <Slides>16</Slides>
  <Notes>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Arial</vt:lpstr>
      <vt:lpstr>Calibri</vt:lpstr>
      <vt:lpstr>Calibri Light</vt:lpstr>
      <vt:lpstr>Segoe UI</vt:lpstr>
      <vt:lpstr>Segoe UI Light</vt:lpstr>
      <vt:lpstr>Segoe UI Semibold</vt:lpstr>
      <vt:lpstr>Segoe UI Semilight</vt:lpstr>
      <vt:lpstr>Trebuchet MS</vt:lpstr>
      <vt:lpstr>Office Theme</vt:lpstr>
      <vt:lpstr>DevOps – The Journey</vt:lpstr>
      <vt:lpstr>Course Topics</vt:lpstr>
      <vt:lpstr>Traditional Development and Operations</vt:lpstr>
      <vt:lpstr>DevOps Overview</vt:lpstr>
      <vt:lpstr>DevOps: The three stage conversation</vt:lpstr>
      <vt:lpstr>DevOps – The IT Company Standpoint</vt:lpstr>
      <vt:lpstr>Benefits </vt:lpstr>
      <vt:lpstr>Foundational DevOps terms</vt:lpstr>
      <vt:lpstr>Gartner view of ALM</vt:lpstr>
      <vt:lpstr>Objectives</vt:lpstr>
      <vt:lpstr>Open source ecosystem</vt:lpstr>
      <vt:lpstr>Overview of CI</vt:lpstr>
      <vt:lpstr>CI Principle and Practices</vt:lpstr>
      <vt:lpstr>CI Process</vt:lpstr>
      <vt:lpstr>Overview of CD</vt:lpstr>
      <vt:lpstr>Key Takeaways</vt:lpstr>
    </vt:vector>
  </TitlesOfParts>
  <Company>Intel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DevOps – The Journey</dc:title>
  <dc:creator>V, Gajendran</dc:creator>
  <cp:lastModifiedBy>V, Gajendran</cp:lastModifiedBy>
  <cp:revision>27</cp:revision>
  <dcterms:created xsi:type="dcterms:W3CDTF">2016-08-09T05:07:42Z</dcterms:created>
  <dcterms:modified xsi:type="dcterms:W3CDTF">2016-09-17T08:52:30Z</dcterms:modified>
</cp:coreProperties>
</file>