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5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2B84D-77E6-4F4C-A7F0-349D8168C87D}" type="datetimeFigureOut">
              <a:rPr lang="en-US" smtClean="0"/>
              <a:t>8/24/2016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2AF99-720A-4DE4-A9E4-1A3DFA889DDF}" type="slidenum">
              <a:rPr lang="en-US" smtClean="0"/>
              <a:t>‹#›</a:t>
            </a:fld>
            <a:endParaRPr lang="en-US"/>
          </a:p>
        </p:txBody>
      </p:sp>
    </p:spTree>
    <p:extLst>
      <p:ext uri="{BB962C8B-B14F-4D97-AF65-F5344CB8AC3E}">
        <p14:creationId xmlns:p14="http://schemas.microsoft.com/office/powerpoint/2010/main" val="221867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B2AF99-720A-4DE4-A9E4-1A3DFA889DDF}" type="slidenum">
              <a:rPr lang="en-US" smtClean="0"/>
              <a:t>1</a:t>
            </a:fld>
            <a:endParaRPr lang="en-US"/>
          </a:p>
        </p:txBody>
      </p:sp>
    </p:spTree>
    <p:extLst>
      <p:ext uri="{BB962C8B-B14F-4D97-AF65-F5344CB8AC3E}">
        <p14:creationId xmlns:p14="http://schemas.microsoft.com/office/powerpoint/2010/main" val="179646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B2AF99-720A-4DE4-A9E4-1A3DFA889DDF}" type="slidenum">
              <a:rPr lang="en-US" smtClean="0"/>
              <a:t>2</a:t>
            </a:fld>
            <a:endParaRPr lang="en-US"/>
          </a:p>
        </p:txBody>
      </p:sp>
    </p:spTree>
    <p:extLst>
      <p:ext uri="{BB962C8B-B14F-4D97-AF65-F5344CB8AC3E}">
        <p14:creationId xmlns:p14="http://schemas.microsoft.com/office/powerpoint/2010/main" val="234756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B2AF99-720A-4DE4-A9E4-1A3DFA889DDF}" type="slidenum">
              <a:rPr lang="en-US" smtClean="0"/>
              <a:t>15</a:t>
            </a:fld>
            <a:endParaRPr lang="en-US"/>
          </a:p>
        </p:txBody>
      </p:sp>
    </p:spTree>
    <p:extLst>
      <p:ext uri="{BB962C8B-B14F-4D97-AF65-F5344CB8AC3E}">
        <p14:creationId xmlns:p14="http://schemas.microsoft.com/office/powerpoint/2010/main" val="20708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D0C05-25C9-44FA-A3B2-CF82A1AD0C72}"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117398460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739C7-C916-4DE1-835F-ADC11294EFAE}"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159316447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6955D-3267-4171-B1C4-E3BEBF26EB8A}"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4101082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E009A-93E3-44D5-8C2F-833F337B9B4F}"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61254356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2E175-EBF4-4160-9008-87A619E1888E}"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14397768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3278F-F8BB-46F2-9EE5-A666EFE2A72D}" type="datetime1">
              <a:rPr lang="en-US" smtClean="0"/>
              <a:t>8/24/2016</a:t>
            </a:fld>
            <a:endParaRPr lang="en-US"/>
          </a:p>
        </p:txBody>
      </p:sp>
      <p:sp>
        <p:nvSpPr>
          <p:cNvPr id="6" name="Footer Placeholder 5"/>
          <p:cNvSpPr>
            <a:spLocks noGrp="1"/>
          </p:cNvSpPr>
          <p:nvPr>
            <p:ph type="ftr" sz="quarter" idx="11"/>
          </p:nvPr>
        </p:nvSpPr>
        <p:spPr/>
        <p:txBody>
          <a:bodyPr/>
          <a:lstStyle/>
          <a:p>
            <a:r>
              <a:rPr lang="en-US" smtClean="0"/>
              <a:t>Quality Means Doing it Right When No One is Looking</a:t>
            </a:r>
            <a:endParaRPr lang="en-US"/>
          </a:p>
        </p:txBody>
      </p:sp>
      <p:sp>
        <p:nvSpPr>
          <p:cNvPr id="7" name="Slide Number Placeholder 6"/>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50775108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05843B-A083-479F-83BD-735341E16557}" type="datetime1">
              <a:rPr lang="en-US" smtClean="0"/>
              <a:t>8/24/2016</a:t>
            </a:fld>
            <a:endParaRPr lang="en-US"/>
          </a:p>
        </p:txBody>
      </p:sp>
      <p:sp>
        <p:nvSpPr>
          <p:cNvPr id="8" name="Footer Placeholder 7"/>
          <p:cNvSpPr>
            <a:spLocks noGrp="1"/>
          </p:cNvSpPr>
          <p:nvPr>
            <p:ph type="ftr" sz="quarter" idx="11"/>
          </p:nvPr>
        </p:nvSpPr>
        <p:spPr/>
        <p:txBody>
          <a:bodyPr/>
          <a:lstStyle/>
          <a:p>
            <a:r>
              <a:rPr lang="en-US" smtClean="0"/>
              <a:t>Quality Means Doing it Right When No One is Looking</a:t>
            </a:r>
            <a:endParaRPr lang="en-US"/>
          </a:p>
        </p:txBody>
      </p:sp>
      <p:sp>
        <p:nvSpPr>
          <p:cNvPr id="9" name="Slide Number Placeholder 8"/>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66783183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192E8-5E19-447E-90B6-9368E97D39BE}" type="datetime1">
              <a:rPr lang="en-US" smtClean="0"/>
              <a:t>8/24/2016</a:t>
            </a:fld>
            <a:endParaRPr lang="en-US"/>
          </a:p>
        </p:txBody>
      </p:sp>
      <p:sp>
        <p:nvSpPr>
          <p:cNvPr id="4" name="Footer Placeholder 3"/>
          <p:cNvSpPr>
            <a:spLocks noGrp="1"/>
          </p:cNvSpPr>
          <p:nvPr>
            <p:ph type="ftr" sz="quarter" idx="11"/>
          </p:nvPr>
        </p:nvSpPr>
        <p:spPr/>
        <p:txBody>
          <a:bodyPr/>
          <a:lstStyle/>
          <a:p>
            <a:r>
              <a:rPr lang="en-US" smtClean="0"/>
              <a:t>Quality Means Doing it Right When No One is Looking</a:t>
            </a:r>
            <a:endParaRPr lang="en-US"/>
          </a:p>
        </p:txBody>
      </p:sp>
      <p:sp>
        <p:nvSpPr>
          <p:cNvPr id="5" name="Slide Number Placeholder 4"/>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56309005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DAA2-DF71-4130-A1F4-FBF0DC7A41CF}" type="datetime1">
              <a:rPr lang="en-US" smtClean="0"/>
              <a:t>8/24/2016</a:t>
            </a:fld>
            <a:endParaRPr lang="en-US"/>
          </a:p>
        </p:txBody>
      </p:sp>
      <p:sp>
        <p:nvSpPr>
          <p:cNvPr id="3" name="Footer Placeholder 2"/>
          <p:cNvSpPr>
            <a:spLocks noGrp="1"/>
          </p:cNvSpPr>
          <p:nvPr>
            <p:ph type="ftr" sz="quarter" idx="11"/>
          </p:nvPr>
        </p:nvSpPr>
        <p:spPr/>
        <p:txBody>
          <a:bodyPr/>
          <a:lstStyle/>
          <a:p>
            <a:r>
              <a:rPr lang="en-US" smtClean="0"/>
              <a:t>Quality Means Doing it Right When No One is Looking</a:t>
            </a:r>
            <a:endParaRPr lang="en-US"/>
          </a:p>
        </p:txBody>
      </p:sp>
      <p:sp>
        <p:nvSpPr>
          <p:cNvPr id="4" name="Slide Number Placeholder 3"/>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29528866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83FE3-0D7D-426C-A60B-7C6A52092AE5}" type="datetime1">
              <a:rPr lang="en-US" smtClean="0"/>
              <a:t>8/24/2016</a:t>
            </a:fld>
            <a:endParaRPr lang="en-US"/>
          </a:p>
        </p:txBody>
      </p:sp>
      <p:sp>
        <p:nvSpPr>
          <p:cNvPr id="6" name="Footer Placeholder 5"/>
          <p:cNvSpPr>
            <a:spLocks noGrp="1"/>
          </p:cNvSpPr>
          <p:nvPr>
            <p:ph type="ftr" sz="quarter" idx="11"/>
          </p:nvPr>
        </p:nvSpPr>
        <p:spPr/>
        <p:txBody>
          <a:bodyPr/>
          <a:lstStyle/>
          <a:p>
            <a:r>
              <a:rPr lang="en-US" smtClean="0"/>
              <a:t>Quality Means Doing it Right When No One is Looking</a:t>
            </a:r>
            <a:endParaRPr lang="en-US"/>
          </a:p>
        </p:txBody>
      </p:sp>
      <p:sp>
        <p:nvSpPr>
          <p:cNvPr id="7" name="Slide Number Placeholder 6"/>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238638351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2AD66-0624-4177-A1E3-3CC68A2DAD5E}" type="datetime1">
              <a:rPr lang="en-US" smtClean="0"/>
              <a:t>8/24/2016</a:t>
            </a:fld>
            <a:endParaRPr lang="en-US"/>
          </a:p>
        </p:txBody>
      </p:sp>
      <p:sp>
        <p:nvSpPr>
          <p:cNvPr id="6" name="Footer Placeholder 5"/>
          <p:cNvSpPr>
            <a:spLocks noGrp="1"/>
          </p:cNvSpPr>
          <p:nvPr>
            <p:ph type="ftr" sz="quarter" idx="11"/>
          </p:nvPr>
        </p:nvSpPr>
        <p:spPr/>
        <p:txBody>
          <a:bodyPr/>
          <a:lstStyle/>
          <a:p>
            <a:r>
              <a:rPr lang="en-US" smtClean="0"/>
              <a:t>Quality Means Doing it Right When No One is Looking</a:t>
            </a:r>
            <a:endParaRPr lang="en-US"/>
          </a:p>
        </p:txBody>
      </p:sp>
      <p:sp>
        <p:nvSpPr>
          <p:cNvPr id="7" name="Slide Number Placeholder 6"/>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426494428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2C5ED-6060-449B-B105-C210E9C8F06C}" type="datetime1">
              <a:rPr lang="en-US" smtClean="0"/>
              <a:t>8/24/2016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Quality Means Doing it Right When No One is Looking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A4E38-631D-4AB1-9512-063E7A8D32F5}" type="slidenum">
              <a:rPr lang="en-US" smtClean="0"/>
              <a:t>‹#›</a:t>
            </a:fld>
            <a:endParaRPr lang="en-US"/>
          </a:p>
        </p:txBody>
      </p:sp>
    </p:spTree>
    <p:extLst>
      <p:ext uri="{BB962C8B-B14F-4D97-AF65-F5344CB8AC3E}">
        <p14:creationId xmlns:p14="http://schemas.microsoft.com/office/powerpoint/2010/main" val="66723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atlassian.com/git/tutorials/inspecting-a-repository/git-status" TargetMode="External"/><Relationship Id="rId3" Type="http://schemas.openxmlformats.org/officeDocument/2006/relationships/hyperlink" Target="https://www.atlassian.com/git/tutorials/setting-up-a-repository/git-init" TargetMode="External"/><Relationship Id="rId7" Type="http://schemas.openxmlformats.org/officeDocument/2006/relationships/hyperlink" Target="https://www.atlassian.com/git/tutorials/syncing/git-push" TargetMode="External"/><Relationship Id="rId12" Type="http://schemas.openxmlformats.org/officeDocument/2006/relationships/hyperlink" Target="https://www.atlassian.com/git/tutorials/undoing-changes"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2.xml"/><Relationship Id="rId6" Type="http://schemas.openxmlformats.org/officeDocument/2006/relationships/hyperlink" Target="https://www.atlassian.com/git/tutorials/saving-changes/git-commit" TargetMode="External"/><Relationship Id="rId11" Type="http://schemas.openxmlformats.org/officeDocument/2006/relationships/hyperlink" Target="https://www.atlassian.com/git/tutorials/syncing/git-pull" TargetMode="External"/><Relationship Id="rId5" Type="http://schemas.openxmlformats.org/officeDocument/2006/relationships/hyperlink" Target="https://www.atlassian.com/git/tutorials/saving-changes/git-add" TargetMode="External"/><Relationship Id="rId10" Type="http://schemas.openxmlformats.org/officeDocument/2006/relationships/hyperlink" Target="https://www.atlassian.com/git/tutorials/using-branches" TargetMode="External"/><Relationship Id="rId4" Type="http://schemas.openxmlformats.org/officeDocument/2006/relationships/hyperlink" Target="https://www.atlassian.com/git/tutorials/setting-up-a-repository/git-clone" TargetMode="External"/><Relationship Id="rId9" Type="http://schemas.openxmlformats.org/officeDocument/2006/relationships/hyperlink" Target="https://www.atlassian.com/git/tutorials/syncing/git-remot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itbucket.org/atlassian/svn-migration-scripts/downloads/svn-migration-scripts.jar" TargetMode="External"/><Relationship Id="rId2" Type="http://schemas.openxmlformats.org/officeDocument/2006/relationships/hyperlink" Target="https://bitbucket.org/atlassian/svn-migration-scripts/downloads?_ga=1.20321213.401884483.147201714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redrockdigimark.com/apachemirror/httpd/binar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tlassian.com/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gajendranv@gmail.com" TargetMode="External"/><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6"/>
          </a:lnRef>
          <a:fillRef idx="3">
            <a:schemeClr val="accent6"/>
          </a:fillRef>
          <a:effectRef idx="2">
            <a:schemeClr val="accent6"/>
          </a:effectRef>
          <a:fontRef idx="minor">
            <a:schemeClr val="lt1"/>
          </a:fontRef>
        </p:style>
        <p:txBody>
          <a:bodyPr/>
          <a:lstStyle/>
          <a:p>
            <a:r>
              <a:rPr lang="en-US" dirty="0" smtClean="0"/>
              <a:t>DevOps </a:t>
            </a:r>
            <a:r>
              <a:rPr lang="en-US" dirty="0" smtClean="0"/>
              <a:t>– Session - 2</a:t>
            </a:r>
            <a:endParaRPr lang="en-US" dirty="0"/>
          </a:p>
        </p:txBody>
      </p:sp>
      <p:sp>
        <p:nvSpPr>
          <p:cNvPr id="4" name="TextBox 3"/>
          <p:cNvSpPr txBox="1"/>
          <p:nvPr/>
        </p:nvSpPr>
        <p:spPr>
          <a:xfrm>
            <a:off x="9066363" y="6142008"/>
            <a:ext cx="3234905" cy="646331"/>
          </a:xfrm>
          <a:prstGeom prst="rect">
            <a:avLst/>
          </a:prstGeom>
          <a:noFill/>
        </p:spPr>
        <p:txBody>
          <a:bodyPr wrap="square" rtlCol="0">
            <a:spAutoFit/>
          </a:bodyPr>
          <a:lstStyle/>
          <a:p>
            <a:r>
              <a:rPr lang="en-US" dirty="0" smtClean="0"/>
              <a:t>Gajendran V</a:t>
            </a:r>
          </a:p>
          <a:p>
            <a:r>
              <a:rPr lang="en-US" dirty="0" smtClean="0"/>
              <a:t>Mail To: gajendranv@gmail.com</a:t>
            </a:r>
            <a:endParaRPr lang="en-US" dirty="0"/>
          </a:p>
        </p:txBody>
      </p:sp>
    </p:spTree>
    <p:extLst>
      <p:ext uri="{BB962C8B-B14F-4D97-AF65-F5344CB8AC3E}">
        <p14:creationId xmlns:p14="http://schemas.microsoft.com/office/powerpoint/2010/main" val="18040641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Setup</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a:t>git</a:t>
            </a:r>
            <a:r>
              <a:rPr lang="en-US" dirty="0"/>
              <a:t> </a:t>
            </a:r>
            <a:r>
              <a:rPr lang="en-US" dirty="0" err="1"/>
              <a:t>init</a:t>
            </a:r>
            <a:r>
              <a:rPr lang="en-US" dirty="0"/>
              <a:t> --bare </a:t>
            </a:r>
            <a:r>
              <a:rPr lang="en-US" dirty="0" smtClean="0"/>
              <a:t>training</a:t>
            </a:r>
          </a:p>
          <a:p>
            <a:r>
              <a:rPr lang="en-US" dirty="0" err="1"/>
              <a:t>git</a:t>
            </a:r>
            <a:r>
              <a:rPr lang="en-US" dirty="0"/>
              <a:t> clone </a:t>
            </a:r>
            <a:r>
              <a:rPr lang="en-US" dirty="0" smtClean="0"/>
              <a:t>training</a:t>
            </a:r>
          </a:p>
          <a:p>
            <a:r>
              <a:rPr lang="en-US" dirty="0" err="1" smtClean="0"/>
              <a:t>git</a:t>
            </a:r>
            <a:r>
              <a:rPr lang="en-US" dirty="0" smtClean="0"/>
              <a:t> clone ssh://XXXXX</a:t>
            </a:r>
          </a:p>
          <a:p>
            <a:r>
              <a:rPr lang="en-US" dirty="0" err="1"/>
              <a:t>git</a:t>
            </a:r>
            <a:r>
              <a:rPr lang="en-US" dirty="0"/>
              <a:t> </a:t>
            </a:r>
            <a:r>
              <a:rPr lang="en-US" dirty="0" err="1"/>
              <a:t>config</a:t>
            </a:r>
            <a:r>
              <a:rPr lang="en-US" dirty="0"/>
              <a:t> --system </a:t>
            </a:r>
            <a:r>
              <a:rPr lang="en-US" dirty="0" err="1"/>
              <a:t>core.editor</a:t>
            </a:r>
            <a:r>
              <a:rPr lang="en-US" dirty="0"/>
              <a:t> &lt;editor</a:t>
            </a:r>
            <a:r>
              <a:rPr lang="en-US" dirty="0" smtClean="0"/>
              <a:t>&gt;</a:t>
            </a:r>
          </a:p>
          <a:p>
            <a:r>
              <a:rPr lang="en-US" dirty="0" err="1" smtClean="0"/>
              <a:t>git</a:t>
            </a:r>
            <a:r>
              <a:rPr lang="en-US" dirty="0" smtClean="0"/>
              <a:t> add &lt;file&gt;</a:t>
            </a:r>
          </a:p>
          <a:p>
            <a:r>
              <a:rPr lang="en-US" dirty="0" err="1" smtClean="0"/>
              <a:t>git</a:t>
            </a:r>
            <a:r>
              <a:rPr lang="en-US" dirty="0" smtClean="0"/>
              <a:t> add &lt;directory&gt; - Staging Area (</a:t>
            </a:r>
            <a:r>
              <a:rPr lang="en-US" dirty="0"/>
              <a:t>The staging area is one of </a:t>
            </a:r>
            <a:r>
              <a:rPr lang="en-US" dirty="0" err="1"/>
              <a:t>Git's</a:t>
            </a:r>
            <a:r>
              <a:rPr lang="en-US" dirty="0"/>
              <a:t> more unique </a:t>
            </a:r>
            <a:r>
              <a:rPr lang="en-US" dirty="0" smtClean="0"/>
              <a:t>features)</a:t>
            </a:r>
          </a:p>
          <a:p>
            <a:r>
              <a:rPr lang="en-US" dirty="0" err="1"/>
              <a:t>g</a:t>
            </a:r>
            <a:r>
              <a:rPr lang="en-US" dirty="0" err="1" smtClean="0"/>
              <a:t>it</a:t>
            </a:r>
            <a:r>
              <a:rPr lang="en-US" dirty="0" smtClean="0"/>
              <a:t> commit –m &lt;comments&gt; </a:t>
            </a:r>
          </a:p>
          <a:p>
            <a:r>
              <a:rPr lang="en-US" dirty="0" err="1"/>
              <a:t>git</a:t>
            </a:r>
            <a:r>
              <a:rPr lang="en-US" dirty="0"/>
              <a:t> </a:t>
            </a:r>
            <a:r>
              <a:rPr lang="en-US" dirty="0" smtClean="0"/>
              <a:t>status</a:t>
            </a:r>
          </a:p>
          <a:p>
            <a:r>
              <a:rPr lang="en-US" dirty="0" err="1"/>
              <a:t>git</a:t>
            </a:r>
            <a:r>
              <a:rPr lang="en-US" dirty="0"/>
              <a:t> </a:t>
            </a:r>
            <a:r>
              <a:rPr lang="en-US" dirty="0" smtClean="0"/>
              <a:t>log </a:t>
            </a:r>
          </a:p>
          <a:p>
            <a:r>
              <a:rPr lang="en-US" dirty="0" err="1"/>
              <a:t>git</a:t>
            </a:r>
            <a:r>
              <a:rPr lang="en-US" dirty="0"/>
              <a:t> </a:t>
            </a:r>
            <a:r>
              <a:rPr lang="en-US" dirty="0" smtClean="0"/>
              <a:t>log –n &lt;limit&gt;</a:t>
            </a:r>
          </a:p>
          <a:p>
            <a:r>
              <a:rPr lang="en-US" dirty="0" err="1"/>
              <a:t>git</a:t>
            </a:r>
            <a:r>
              <a:rPr lang="en-US" dirty="0"/>
              <a:t> log --grep="&lt;pattern</a:t>
            </a:r>
            <a:r>
              <a:rPr lang="en-US" dirty="0" smtClean="0"/>
              <a:t>&gt;“</a:t>
            </a:r>
          </a:p>
          <a:p>
            <a:r>
              <a:rPr lang="en-US" dirty="0" err="1"/>
              <a:t>git</a:t>
            </a:r>
            <a:r>
              <a:rPr lang="en-US" dirty="0"/>
              <a:t> log &lt;file</a:t>
            </a:r>
            <a:r>
              <a:rPr lang="en-US" dirty="0" smtClean="0"/>
              <a:t>&gt;</a:t>
            </a:r>
          </a:p>
          <a:p>
            <a:r>
              <a:rPr lang="en-US" dirty="0" err="1"/>
              <a:t>g</a:t>
            </a:r>
            <a:r>
              <a:rPr lang="en-US" dirty="0" err="1" smtClean="0"/>
              <a:t>it</a:t>
            </a:r>
            <a:r>
              <a:rPr lang="en-US" dirty="0" smtClean="0"/>
              <a:t> checkout</a:t>
            </a:r>
          </a:p>
          <a:p>
            <a:pPr lvl="1"/>
            <a:r>
              <a:rPr lang="en-US" dirty="0" smtClean="0"/>
              <a:t>Files</a:t>
            </a:r>
          </a:p>
          <a:p>
            <a:pPr lvl="1"/>
            <a:r>
              <a:rPr lang="en-US" dirty="0" smtClean="0"/>
              <a:t>Branches</a:t>
            </a:r>
          </a:p>
          <a:p>
            <a:r>
              <a:rPr lang="en-US" dirty="0" err="1"/>
              <a:t>git</a:t>
            </a:r>
            <a:r>
              <a:rPr lang="en-US" dirty="0"/>
              <a:t> revert </a:t>
            </a:r>
            <a:r>
              <a:rPr lang="en-US" dirty="0" smtClean="0"/>
              <a:t> &lt;commit&gt;</a:t>
            </a:r>
          </a:p>
          <a:p>
            <a:r>
              <a:rPr lang="en-US" dirty="0" err="1" smtClean="0"/>
              <a:t>git</a:t>
            </a:r>
            <a:r>
              <a:rPr lang="en-US" dirty="0" smtClean="0"/>
              <a:t> clean (Removes untracked files)</a:t>
            </a:r>
          </a:p>
          <a:p>
            <a:pPr marL="0" indent="0">
              <a:buNone/>
            </a:pPr>
            <a:endParaRPr lang="en-US" dirty="0" smtClean="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8/26/2016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10</a:t>
            </a:fld>
            <a:endParaRPr lang="en-US"/>
          </a:p>
        </p:txBody>
      </p:sp>
      <p:pic>
        <p:nvPicPr>
          <p:cNvPr id="7" name="Picture 6"/>
          <p:cNvPicPr>
            <a:picLocks noChangeAspect="1"/>
          </p:cNvPicPr>
          <p:nvPr/>
        </p:nvPicPr>
        <p:blipFill>
          <a:blip r:embed="rId2"/>
          <a:stretch>
            <a:fillRect/>
          </a:stretch>
        </p:blipFill>
        <p:spPr>
          <a:xfrm>
            <a:off x="4962525" y="1355725"/>
            <a:ext cx="2047875" cy="1862695"/>
          </a:xfrm>
          <a:prstGeom prst="rect">
            <a:avLst/>
          </a:prstGeom>
        </p:spPr>
      </p:pic>
      <p:pic>
        <p:nvPicPr>
          <p:cNvPr id="8" name="Picture 7"/>
          <p:cNvPicPr>
            <a:picLocks noChangeAspect="1"/>
          </p:cNvPicPr>
          <p:nvPr/>
        </p:nvPicPr>
        <p:blipFill>
          <a:blip r:embed="rId3"/>
          <a:stretch>
            <a:fillRect/>
          </a:stretch>
        </p:blipFill>
        <p:spPr>
          <a:xfrm>
            <a:off x="7596187" y="1371600"/>
            <a:ext cx="1471613" cy="1667104"/>
          </a:xfrm>
          <a:prstGeom prst="rect">
            <a:avLst/>
          </a:prstGeom>
        </p:spPr>
      </p:pic>
    </p:spTree>
    <p:extLst>
      <p:ext uri="{BB962C8B-B14F-4D97-AF65-F5344CB8AC3E}">
        <p14:creationId xmlns:p14="http://schemas.microsoft.com/office/powerpoint/2010/main" val="124976025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Rebase</a:t>
            </a:r>
            <a:endParaRPr lang="en-US" dirty="0"/>
          </a:p>
        </p:txBody>
      </p:sp>
      <p:sp>
        <p:nvSpPr>
          <p:cNvPr id="3" name="Content Placeholder 2"/>
          <p:cNvSpPr>
            <a:spLocks noGrp="1"/>
          </p:cNvSpPr>
          <p:nvPr>
            <p:ph idx="1"/>
          </p:nvPr>
        </p:nvSpPr>
        <p:spPr/>
        <p:txBody>
          <a:bodyPr>
            <a:normAutofit fontScale="55000" lnSpcReduction="20000"/>
          </a:bodyPr>
          <a:lstStyle/>
          <a:p>
            <a:r>
              <a:rPr lang="en-US" dirty="0"/>
              <a:t>Rebasing is the process of moving a branch to a new base commit</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Rebasing </a:t>
            </a:r>
            <a:r>
              <a:rPr lang="en-US" dirty="0"/>
              <a:t>really is just moving a branch </a:t>
            </a:r>
            <a:r>
              <a:rPr lang="en-US" dirty="0" smtClean="0"/>
              <a:t>from </a:t>
            </a:r>
            <a:r>
              <a:rPr lang="en-US" dirty="0"/>
              <a:t>one commit to another. But internally, Git accomplishes this by creating new commits and applying them to the specified base—it’s literally rewriting your project history. It’s very important to understand that, even though the branch looks the same, it’s composed of entirely new commits. </a:t>
            </a:r>
            <a:endParaRPr lang="en-US" dirty="0" smtClean="0"/>
          </a:p>
          <a:p>
            <a:r>
              <a:rPr lang="en-US" dirty="0" err="1"/>
              <a:t>git</a:t>
            </a:r>
            <a:r>
              <a:rPr lang="en-US" dirty="0"/>
              <a:t> rebase &lt;base</a:t>
            </a:r>
            <a:r>
              <a:rPr lang="en-US" dirty="0" smtClean="0"/>
              <a:t>&gt;  (-</a:t>
            </a:r>
            <a:r>
              <a:rPr lang="en-US" dirty="0" err="1" smtClean="0"/>
              <a:t>i</a:t>
            </a:r>
            <a:r>
              <a:rPr lang="en-US" dirty="0" smtClean="0"/>
              <a:t> </a:t>
            </a:r>
            <a:r>
              <a:rPr lang="en-US" dirty="0" smtClean="0">
                <a:sym typeface="Wingdings" panose="05000000000000000000" pitchFamily="2" charset="2"/>
              </a:rPr>
              <a:t> Interactive)</a:t>
            </a:r>
          </a:p>
          <a:p>
            <a:endParaRPr lang="en-US" dirty="0" smtClean="0"/>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8/26/2016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11</a:t>
            </a:fld>
            <a:endParaRPr lang="en-US"/>
          </a:p>
        </p:txBody>
      </p:sp>
      <p:pic>
        <p:nvPicPr>
          <p:cNvPr id="7" name="Picture 6"/>
          <p:cNvPicPr>
            <a:picLocks noChangeAspect="1"/>
          </p:cNvPicPr>
          <p:nvPr/>
        </p:nvPicPr>
        <p:blipFill>
          <a:blip r:embed="rId2"/>
          <a:stretch>
            <a:fillRect/>
          </a:stretch>
        </p:blipFill>
        <p:spPr>
          <a:xfrm>
            <a:off x="1876425" y="2160860"/>
            <a:ext cx="4324350" cy="2956967"/>
          </a:xfrm>
          <a:prstGeom prst="rect">
            <a:avLst/>
          </a:prstGeom>
        </p:spPr>
      </p:pic>
    </p:spTree>
    <p:extLst>
      <p:ext uri="{BB962C8B-B14F-4D97-AF65-F5344CB8AC3E}">
        <p14:creationId xmlns:p14="http://schemas.microsoft.com/office/powerpoint/2010/main" val="105397375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 Quick Guide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141217"/>
              </p:ext>
            </p:extLst>
          </p:nvPr>
        </p:nvGraphicFramePr>
        <p:xfrm>
          <a:off x="419102" y="1285710"/>
          <a:ext cx="11249025" cy="5070637"/>
        </p:xfrm>
        <a:graphic>
          <a:graphicData uri="http://schemas.openxmlformats.org/drawingml/2006/table">
            <a:tbl>
              <a:tblPr/>
              <a:tblGrid>
                <a:gridCol w="3749675"/>
                <a:gridCol w="3749675"/>
                <a:gridCol w="3749675"/>
              </a:tblGrid>
              <a:tr h="87681">
                <a:tc>
                  <a:txBody>
                    <a:bodyPr/>
                    <a:lstStyle/>
                    <a:p>
                      <a:r>
                        <a:rPr lang="en-US" sz="400">
                          <a:effectLst/>
                        </a:rPr>
                        <a:t>Git task</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Notes</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commands</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327427">
                <a:tc>
                  <a:txBody>
                    <a:bodyPr/>
                    <a:lstStyle/>
                    <a:p>
                      <a:r>
                        <a:rPr lang="en-US" sz="400" u="none" strike="noStrike" dirty="0">
                          <a:solidFill>
                            <a:srgbClr val="58ADE3"/>
                          </a:solidFill>
                          <a:effectLst/>
                          <a:hlinkClick r:id="rId2" tooltip="Tell Git who you are"/>
                        </a:rPr>
                        <a:t>Tell Git who you are</a:t>
                      </a:r>
                      <a:endParaRPr lang="en-US" sz="400" dirty="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Configure the author name and email address to be used with your commits.Note that Git strips some characters (for example trailing periods) from user.name.</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config —global user.name “Sam Smith”git config —global user.email sam@example.com</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87681">
                <a:tc>
                  <a:txBody>
                    <a:bodyPr/>
                    <a:lstStyle/>
                    <a:p>
                      <a:r>
                        <a:rPr lang="en-US" sz="400" u="none" strike="noStrike">
                          <a:solidFill>
                            <a:srgbClr val="58ADE3"/>
                          </a:solidFill>
                          <a:effectLst/>
                          <a:hlinkClick r:id="rId3" tooltip="Create a new local repository"/>
                        </a:rPr>
                        <a:t>Create a new local repository</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init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r>
                        <a:rPr lang="en-US" sz="400" u="none" strike="noStrike">
                          <a:solidFill>
                            <a:srgbClr val="58ADE3"/>
                          </a:solidFill>
                          <a:effectLst/>
                          <a:hlinkClick r:id="rId4" tooltip="Check out a repository"/>
                        </a:rPr>
                        <a:t>Check out a repository</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Create a working copy of a local 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clone /path/to/repository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For a remote server, use:</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clone username@host:/path/to/repository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r>
                        <a:rPr lang="en-US" sz="400" u="none" strike="noStrike">
                          <a:solidFill>
                            <a:srgbClr val="58ADE3"/>
                          </a:solidFill>
                          <a:effectLst/>
                          <a:hlinkClick r:id="rId5" tooltip="Add files"/>
                        </a:rPr>
                        <a:t>Add files</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Add one or more files to staging (index):</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add &lt;filename&gt;git add *</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r>
                        <a:rPr lang="en-US" sz="400" u="none" strike="noStrike">
                          <a:solidFill>
                            <a:srgbClr val="58ADE3"/>
                          </a:solidFill>
                          <a:effectLst/>
                          <a:hlinkClick r:id="rId6" tooltip="Commit"/>
                        </a:rPr>
                        <a:t>Commit</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Commit changes to head (but not yet to the remote 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commit -m “Commit message”</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Commit any files you‘ve added with git add, and also commit any files you’ve changed since then:</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commit -a</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r>
                        <a:rPr lang="en-US" sz="400" u="none" strike="noStrike">
                          <a:solidFill>
                            <a:srgbClr val="58ADE3"/>
                          </a:solidFill>
                          <a:effectLst/>
                          <a:hlinkClick r:id="rId7" tooltip="Push"/>
                        </a:rPr>
                        <a:t>Push</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Send changes to the master branch of your remote 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push origin master</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r>
                        <a:rPr lang="en-US" sz="400" u="none" strike="noStrike">
                          <a:solidFill>
                            <a:srgbClr val="58ADE3"/>
                          </a:solidFill>
                          <a:effectLst/>
                          <a:hlinkClick r:id="rId8" tooltip="Status"/>
                        </a:rPr>
                        <a:t>Status</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List the files you've changed and those you still need to add or commit: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status</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r>
                        <a:rPr lang="en-US" sz="400" u="none" strike="noStrike">
                          <a:solidFill>
                            <a:srgbClr val="58ADE3"/>
                          </a:solidFill>
                          <a:effectLst/>
                          <a:hlinkClick r:id="rId9" tooltip="Connect to a remote repository"/>
                        </a:rPr>
                        <a:t>Connect to a remote repository</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If you haven't connected your local repository to a remote server, add the server to be able to push to it: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remote add origin &lt;server&gt;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List all currently configured remote repositories:</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remote -v</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r>
                        <a:rPr lang="en-US" sz="400" u="none" strike="noStrike">
                          <a:solidFill>
                            <a:srgbClr val="58ADE3"/>
                          </a:solidFill>
                          <a:effectLst/>
                          <a:hlinkClick r:id="rId10" tooltip="Branches"/>
                        </a:rPr>
                        <a:t>Branches</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Create a new branch and switch to it: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checkout -b &lt;branchname&gt;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8768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Switch from one branch to another:</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checkout &lt;branchname&gt;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List all the branches in your repo, and also tell you what branch you're currently in:</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branch</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8768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Delete the feature branch:</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branch -d &lt;branchname&gt;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Push the branch to your remote repository, so others can use it: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push origin &lt;branchname&gt;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Push all branches to your remote 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push —all origin</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Delete a branch on your remote 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push origin :&lt;branchname&gt;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r>
                        <a:rPr lang="en-US" sz="400" u="none" strike="noStrike">
                          <a:solidFill>
                            <a:srgbClr val="58ADE3"/>
                          </a:solidFill>
                          <a:effectLst/>
                          <a:hlinkClick r:id="rId11" tooltip="Update from the remote repository"/>
                        </a:rPr>
                        <a:t>Update from the remote repository</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Fetch and merge changes on the remote server to your working directory: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pull</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To merge a different branch into your active branch:</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merge &lt;branchname&gt;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65389">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View all the merge conflicts:View the conflicts against the base file:Preview changes, before merging:</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diffgit diff —base &lt;filename&gt;git diff &lt;sourcebranch&gt;&lt;targetbranch&gt;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After you have manually resolved any conflicts, you mark the changed file:</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add &lt;filename&gt;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r>
                        <a:rPr lang="en-US" sz="400">
                          <a:effectLst/>
                        </a:rPr>
                        <a:t>Tags</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You can use tagging to mark a significant changeset, such as a release:</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tag 1.0.0 &lt;commitID&gt;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203349">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CommitId is the leading characters of the changeset ID, up to 10, but must be unique. Get the ID using:</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log</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87681">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Push all tags to remote repository:</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push —tags origin</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327427">
                <a:tc>
                  <a:txBody>
                    <a:bodyPr/>
                    <a:lstStyle/>
                    <a:p>
                      <a:r>
                        <a:rPr lang="en-US" sz="400" u="none" strike="noStrike">
                          <a:solidFill>
                            <a:srgbClr val="58ADE3"/>
                          </a:solidFill>
                          <a:effectLst/>
                          <a:hlinkClick r:id="rId12" tooltip="Undo local changes"/>
                        </a:rPr>
                        <a:t>Undo local changes</a:t>
                      </a:r>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If you mess up, you can replace the changes in your working tree with the last content in head:Changes already added to the index, as well as new files, will be kept.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checkout — &lt;filename&gt;</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327427">
                <a:tc>
                  <a:txBody>
                    <a:bodyPr/>
                    <a:lstStyle/>
                    <a:p>
                      <a:endParaRPr lang="en-US" sz="400">
                        <a:effectLst/>
                      </a:endParaRP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Instead, to drop all your local changes and commits, fetch the latest history from the server and point your local master branch at it, do this:</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git fetch origingit reset —hard origin/master</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r h="141311">
                <a:tc>
                  <a:txBody>
                    <a:bodyPr/>
                    <a:lstStyle/>
                    <a:p>
                      <a:r>
                        <a:rPr lang="en-US" sz="400">
                          <a:effectLst/>
                        </a:rPr>
                        <a:t>Search</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a:effectLst/>
                        </a:rPr>
                        <a:t>Search the working directory for foo():</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sz="400" dirty="0" err="1">
                          <a:effectLst/>
                        </a:rPr>
                        <a:t>git</a:t>
                      </a:r>
                      <a:r>
                        <a:rPr lang="en-US" sz="400" dirty="0">
                          <a:effectLst/>
                        </a:rPr>
                        <a:t> grep “foo()”</a:t>
                      </a:r>
                    </a:p>
                  </a:txBody>
                  <a:tcPr marL="7456" marR="7456" marT="7456" marB="745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r>
            </a:tbl>
          </a:graphicData>
        </a:graphic>
      </p:graphicFrame>
      <p:sp>
        <p:nvSpPr>
          <p:cNvPr id="4" name="Date Placeholder 3"/>
          <p:cNvSpPr>
            <a:spLocks noGrp="1"/>
          </p:cNvSpPr>
          <p:nvPr>
            <p:ph type="dt" sz="half" idx="10"/>
          </p:nvPr>
        </p:nvSpPr>
        <p:spPr/>
        <p:txBody>
          <a:bodyPr/>
          <a:lstStyle/>
          <a:p>
            <a:fld id="{402E009A-93E3-44D5-8C2F-833F337B9B4F}" type="datetime1">
              <a:rPr lang="en-US" smtClean="0"/>
              <a:t>8/26/2016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12</a:t>
            </a:fld>
            <a:endParaRPr lang="en-US"/>
          </a:p>
        </p:txBody>
      </p:sp>
    </p:spTree>
    <p:extLst>
      <p:ext uri="{BB962C8B-B14F-4D97-AF65-F5344CB8AC3E}">
        <p14:creationId xmlns:p14="http://schemas.microsoft.com/office/powerpoint/2010/main" val="221175849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 GIT Migration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There’s a number of tools available to help you migrate your existing projects from SVN to Git, but before you decide what tools to use, you need to figure out how you want to migrate your code. Your options are:</a:t>
            </a:r>
          </a:p>
          <a:p>
            <a:pPr lvl="1"/>
            <a:r>
              <a:rPr lang="en-US" dirty="0"/>
              <a:t>Migrate your entire codebase to Git and stop using SVN altogether.</a:t>
            </a:r>
          </a:p>
          <a:p>
            <a:pPr lvl="1"/>
            <a:r>
              <a:rPr lang="en-US" dirty="0"/>
              <a:t>Don’t migrate any existing projects to Git, but use Git for all new projects.</a:t>
            </a:r>
          </a:p>
          <a:p>
            <a:pPr lvl="1"/>
            <a:r>
              <a:rPr lang="en-US" dirty="0"/>
              <a:t>Migrate some of your projects to Git while continuing to use SVN for other projects.</a:t>
            </a:r>
          </a:p>
          <a:p>
            <a:pPr lvl="1"/>
            <a:r>
              <a:rPr lang="en-US" dirty="0"/>
              <a:t>Use SVN and Git simultaneously on the same projects</a:t>
            </a:r>
            <a:r>
              <a:rPr lang="en-US" dirty="0" smtClean="0"/>
              <a:t>.</a:t>
            </a:r>
          </a:p>
          <a:p>
            <a:r>
              <a:rPr lang="en-US" dirty="0" err="1"/>
              <a:t>Atlassian’s</a:t>
            </a:r>
            <a:r>
              <a:rPr lang="en-US" dirty="0"/>
              <a:t> migration scripts are a good choice for you. These scripts provide all the tools you need to reliably convert your existing SVN repositories to Git repositories. The resulting native-Git history ensures you won’t need to deal with any SVN-to-Git interoperability issues after the conversion process</a:t>
            </a:r>
            <a:r>
              <a:rPr lang="en-US" dirty="0" smtClean="0"/>
              <a:t>.</a:t>
            </a:r>
          </a:p>
          <a:p>
            <a:r>
              <a:rPr lang="en-US" dirty="0" smtClean="0"/>
              <a:t>Steps Involved</a:t>
            </a:r>
          </a:p>
          <a:p>
            <a:pPr lvl="1"/>
            <a:r>
              <a:rPr lang="en-US" dirty="0" smtClean="0"/>
              <a:t>Prepare</a:t>
            </a:r>
          </a:p>
          <a:p>
            <a:pPr lvl="1"/>
            <a:r>
              <a:rPr lang="en-US" dirty="0" smtClean="0"/>
              <a:t>Convert</a:t>
            </a:r>
          </a:p>
          <a:p>
            <a:pPr lvl="1"/>
            <a:r>
              <a:rPr lang="en-US" dirty="0" smtClean="0"/>
              <a:t>Synchronize</a:t>
            </a:r>
          </a:p>
          <a:p>
            <a:pPr lvl="1"/>
            <a:r>
              <a:rPr lang="en-US" dirty="0" smtClean="0"/>
              <a:t>Share</a:t>
            </a:r>
          </a:p>
          <a:p>
            <a:pPr lvl="1"/>
            <a:r>
              <a:rPr lang="en-US" dirty="0" smtClean="0"/>
              <a:t>Migrate</a:t>
            </a:r>
            <a:endParaRPr lang="en-US" dirty="0"/>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8/26/2016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13</a:t>
            </a:fld>
            <a:endParaRPr lang="en-US"/>
          </a:p>
        </p:txBody>
      </p:sp>
    </p:spTree>
    <p:extLst>
      <p:ext uri="{BB962C8B-B14F-4D97-AF65-F5344CB8AC3E}">
        <p14:creationId xmlns:p14="http://schemas.microsoft.com/office/powerpoint/2010/main" val="13804265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Steps</a:t>
            </a:r>
            <a:endParaRPr lang="en-US" dirty="0"/>
          </a:p>
        </p:txBody>
      </p:sp>
      <p:sp>
        <p:nvSpPr>
          <p:cNvPr id="3" name="Content Placeholder 2"/>
          <p:cNvSpPr>
            <a:spLocks noGrp="1"/>
          </p:cNvSpPr>
          <p:nvPr>
            <p:ph idx="1"/>
          </p:nvPr>
        </p:nvSpPr>
        <p:spPr/>
        <p:txBody>
          <a:bodyPr>
            <a:normAutofit/>
          </a:bodyPr>
          <a:lstStyle/>
          <a:p>
            <a:r>
              <a:rPr lang="en-US" dirty="0" smtClean="0"/>
              <a:t>Prepare</a:t>
            </a:r>
          </a:p>
          <a:p>
            <a:pPr lvl="1"/>
            <a:r>
              <a:rPr lang="en-US" dirty="0" smtClean="0"/>
              <a:t>Download Migration Scripts</a:t>
            </a:r>
          </a:p>
          <a:p>
            <a:pPr lvl="2"/>
            <a:r>
              <a:rPr lang="en-US" dirty="0">
                <a:hlinkClick r:id="rId2"/>
              </a:rPr>
              <a:t>https://bitbucket.org/atlassian/svn-migration-scripts/downloads?_</a:t>
            </a:r>
            <a:r>
              <a:rPr lang="en-US" dirty="0" smtClean="0">
                <a:hlinkClick r:id="rId2"/>
              </a:rPr>
              <a:t>ga=1.20321213.401884483.1472017145</a:t>
            </a:r>
            <a:r>
              <a:rPr lang="en-US" dirty="0" smtClean="0"/>
              <a:t> (</a:t>
            </a:r>
            <a:r>
              <a:rPr lang="en-US" u="sng" dirty="0" smtClean="0">
                <a:hlinkClick r:id="rId3"/>
              </a:rPr>
              <a:t>svn-migration-scripts.jar</a:t>
            </a:r>
            <a:r>
              <a:rPr lang="en-US" u="sng" dirty="0" smtClean="0"/>
              <a:t>)</a:t>
            </a:r>
          </a:p>
          <a:p>
            <a:pPr lvl="1"/>
            <a:r>
              <a:rPr lang="en-US" dirty="0"/>
              <a:t>java -jar ~/svn-migration-scripts.jar </a:t>
            </a:r>
            <a:r>
              <a:rPr lang="en-US" dirty="0" smtClean="0"/>
              <a:t>verify</a:t>
            </a:r>
          </a:p>
          <a:p>
            <a:pPr lvl="2"/>
            <a:r>
              <a:rPr lang="en-US" dirty="0" smtClean="0"/>
              <a:t>Verify the Pre-requisites (JRE, GIT, SVN, </a:t>
            </a:r>
            <a:r>
              <a:rPr lang="en-US" dirty="0" err="1" smtClean="0"/>
              <a:t>git-svn</a:t>
            </a:r>
            <a:r>
              <a:rPr lang="en-US" dirty="0" smtClean="0"/>
              <a:t>)</a:t>
            </a:r>
          </a:p>
          <a:p>
            <a:r>
              <a:rPr lang="en-US" dirty="0" smtClean="0"/>
              <a:t>Convert</a:t>
            </a:r>
          </a:p>
          <a:p>
            <a:pPr lvl="1"/>
            <a:r>
              <a:rPr lang="en-US" dirty="0" err="1"/>
              <a:t>git</a:t>
            </a:r>
            <a:r>
              <a:rPr lang="en-US" dirty="0"/>
              <a:t> </a:t>
            </a:r>
            <a:r>
              <a:rPr lang="en-US" dirty="0" err="1"/>
              <a:t>svn</a:t>
            </a:r>
            <a:r>
              <a:rPr lang="en-US" dirty="0"/>
              <a:t> clone --</a:t>
            </a:r>
            <a:r>
              <a:rPr lang="en-US" dirty="0" err="1"/>
              <a:t>stdlayout</a:t>
            </a:r>
            <a:r>
              <a:rPr lang="en-US" dirty="0"/>
              <a:t> --authors-file=authors.txt &lt;</a:t>
            </a:r>
            <a:r>
              <a:rPr lang="en-US" dirty="0" err="1"/>
              <a:t>svn</a:t>
            </a:r>
            <a:r>
              <a:rPr lang="en-US" dirty="0"/>
              <a:t>-repo&gt;/&lt;project&gt; &lt;</a:t>
            </a:r>
            <a:r>
              <a:rPr lang="en-US" dirty="0" err="1"/>
              <a:t>git</a:t>
            </a:r>
            <a:r>
              <a:rPr lang="en-US" dirty="0"/>
              <a:t>-repo-name</a:t>
            </a:r>
            <a:r>
              <a:rPr lang="en-US" dirty="0" smtClean="0"/>
              <a:t>&gt;</a:t>
            </a:r>
          </a:p>
          <a:p>
            <a:r>
              <a:rPr lang="en-US" dirty="0" smtClean="0"/>
              <a:t>Synchronize</a:t>
            </a:r>
          </a:p>
          <a:p>
            <a:pPr lvl="1"/>
            <a:r>
              <a:rPr lang="en-US" dirty="0"/>
              <a:t>java -</a:t>
            </a:r>
            <a:r>
              <a:rPr lang="en-US" dirty="0" err="1"/>
              <a:t>Dfile.encoding</a:t>
            </a:r>
            <a:r>
              <a:rPr lang="en-US" dirty="0"/>
              <a:t>=utf-8 -jar ~/svn-migration-scripts.jar </a:t>
            </a:r>
            <a:r>
              <a:rPr lang="en-US" dirty="0" smtClean="0"/>
              <a:t>sync-rebase</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8/26/2016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14</a:t>
            </a:fld>
            <a:endParaRPr lang="en-US"/>
          </a:p>
        </p:txBody>
      </p:sp>
    </p:spTree>
    <p:extLst>
      <p:ext uri="{BB962C8B-B14F-4D97-AF65-F5344CB8AC3E}">
        <p14:creationId xmlns:p14="http://schemas.microsoft.com/office/powerpoint/2010/main" val="313190764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Topics</a:t>
            </a:r>
            <a:endParaRPr lang="en-US" dirty="0"/>
          </a:p>
        </p:txBody>
      </p:sp>
      <p:sp>
        <p:nvSpPr>
          <p:cNvPr id="4" name="Date Placeholder 3"/>
          <p:cNvSpPr>
            <a:spLocks noGrp="1"/>
          </p:cNvSpPr>
          <p:nvPr>
            <p:ph type="dt" sz="half" idx="10"/>
          </p:nvPr>
        </p:nvSpPr>
        <p:spPr/>
        <p:txBody>
          <a:bodyPr/>
          <a:lstStyle/>
          <a:p>
            <a:fld id="{8554A14A-C54D-4542-9D50-B0A0AB71C7D0}" type="datetime1">
              <a:rPr lang="en-US" smtClean="0"/>
              <a:t>8/26/2016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15</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54789325"/>
              </p:ext>
            </p:extLst>
          </p:nvPr>
        </p:nvGraphicFramePr>
        <p:xfrm>
          <a:off x="820614" y="2004648"/>
          <a:ext cx="10785231" cy="4021815"/>
        </p:xfrm>
        <a:graphic>
          <a:graphicData uri="http://schemas.openxmlformats.org/drawingml/2006/table">
            <a:tbl>
              <a:tblPr firstRow="1" bandRow="1">
                <a:tableStyleId>{5C22544A-7EE6-4342-B048-85BDC9FD1C3A}</a:tableStyleId>
              </a:tblPr>
              <a:tblGrid>
                <a:gridCol w="3595077"/>
                <a:gridCol w="3595077"/>
                <a:gridCol w="3595077"/>
              </a:tblGrid>
              <a:tr h="784660">
                <a:tc gridSpan="3">
                  <a:txBody>
                    <a:bodyPr/>
                    <a:lstStyle/>
                    <a:p>
                      <a:r>
                        <a:rPr lang="en-US" sz="3700" dirty="0" smtClean="0"/>
                        <a:t>DevOps                                           </a:t>
                      </a:r>
                      <a:r>
                        <a:rPr lang="en-US" sz="3700" dirty="0" smtClean="0"/>
                        <a:t>Web &amp; App Server</a:t>
                      </a:r>
                      <a:endParaRPr lang="en-US" sz="3700" dirty="0">
                        <a:latin typeface="Segoe UI Light" panose="020B0502040204020203" pitchFamily="34" charset="0"/>
                        <a:cs typeface="Segoe UI Light" panose="020B0502040204020203" pitchFamily="34" charset="0"/>
                      </a:endParaRPr>
                    </a:p>
                  </a:txBody>
                  <a:tcPr marL="93260" marR="93260" marT="46630" marB="46630" anchor="ctr"/>
                </a:tc>
                <a:tc hMerge="1">
                  <a:txBody>
                    <a:bodyPr/>
                    <a:lstStyle/>
                    <a:p>
                      <a:endParaRPr lang="en-US" dirty="0"/>
                    </a:p>
                  </a:txBody>
                  <a:tcPr/>
                </a:tc>
                <a:tc hMerge="1">
                  <a:txBody>
                    <a:bodyPr/>
                    <a:lstStyle/>
                    <a:p>
                      <a:endParaRPr lang="en-US" sz="3700" dirty="0">
                        <a:latin typeface="Segoe UI Light" panose="020B0502040204020203" pitchFamily="34" charset="0"/>
                        <a:cs typeface="Segoe UI Light" panose="020B0502040204020203" pitchFamily="34" charset="0"/>
                      </a:endParaRPr>
                    </a:p>
                  </a:txBody>
                  <a:tcPr marL="93260" marR="93260" marT="46630" marB="46630" anchor="ctr"/>
                </a:tc>
              </a:tr>
              <a:tr h="841215">
                <a:tc>
                  <a:txBody>
                    <a:bodyPr/>
                    <a:lstStyle/>
                    <a:p>
                      <a:r>
                        <a:rPr lang="en-US" sz="2400" dirty="0" smtClean="0">
                          <a:latin typeface="Segoe UI Light" panose="020B0502040204020203" pitchFamily="34" charset="0"/>
                          <a:cs typeface="Segoe UI Light" panose="020B0502040204020203" pitchFamily="34" charset="0"/>
                        </a:rPr>
                        <a:t>01 | Overview</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r>
              <a:tr h="826620">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Apache</a:t>
                      </a:r>
                      <a:r>
                        <a:rPr lang="en-US" sz="2400" baseline="0" dirty="0" smtClean="0">
                          <a:latin typeface="Segoe UI Light" panose="020B0502040204020203" pitchFamily="34" charset="0"/>
                          <a:cs typeface="Segoe UI Light" panose="020B0502040204020203" pitchFamily="34" charset="0"/>
                        </a:rPr>
                        <a:t> Web Server</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r h="78466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baseline="0" dirty="0" smtClean="0">
                          <a:latin typeface="Segoe UI Light" panose="020B0502040204020203" pitchFamily="34" charset="0"/>
                          <a:cs typeface="Segoe UI Light" panose="020B0502040204020203" pitchFamily="34" charset="0"/>
                        </a:rPr>
                        <a:t>| Application Server</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r h="78466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bl>
          </a:graphicData>
        </a:graphic>
      </p:graphicFrame>
    </p:spTree>
    <p:extLst>
      <p:ext uri="{BB962C8B-B14F-4D97-AF65-F5344CB8AC3E}">
        <p14:creationId xmlns:p14="http://schemas.microsoft.com/office/powerpoint/2010/main" val="198332474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a:t>
            </a:r>
            <a:endParaRPr lang="en-US" dirty="0"/>
          </a:p>
        </p:txBody>
      </p:sp>
      <p:sp>
        <p:nvSpPr>
          <p:cNvPr id="3" name="Content Placeholder 2"/>
          <p:cNvSpPr>
            <a:spLocks noGrp="1"/>
          </p:cNvSpPr>
          <p:nvPr>
            <p:ph idx="1"/>
          </p:nvPr>
        </p:nvSpPr>
        <p:spPr/>
        <p:txBody>
          <a:bodyPr/>
          <a:lstStyle/>
          <a:p>
            <a:r>
              <a:rPr lang="en-US" dirty="0" smtClean="0"/>
              <a:t>Video Time</a:t>
            </a:r>
          </a:p>
          <a:p>
            <a:r>
              <a:rPr lang="en-US" dirty="0" smtClean="0"/>
              <a:t>Download URL</a:t>
            </a:r>
          </a:p>
          <a:p>
            <a:pPr lvl="1"/>
            <a:r>
              <a:rPr lang="en-US" dirty="0">
                <a:hlinkClick r:id="rId2"/>
              </a:rPr>
              <a:t>http://redrockdigimark.com/apachemirror//httpd/binaries</a:t>
            </a:r>
            <a:r>
              <a:rPr lang="en-US" dirty="0" smtClean="0">
                <a:hlinkClick r:id="rId2"/>
              </a:rPr>
              <a:t>/</a:t>
            </a:r>
            <a:endParaRPr lang="en-US" dirty="0" smtClean="0"/>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16</a:t>
            </a:fld>
            <a:endParaRPr lang="en-US"/>
          </a:p>
        </p:txBody>
      </p:sp>
    </p:spTree>
    <p:extLst>
      <p:ext uri="{BB962C8B-B14F-4D97-AF65-F5344CB8AC3E}">
        <p14:creationId xmlns:p14="http://schemas.microsoft.com/office/powerpoint/2010/main" val="195163589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Topics</a:t>
            </a:r>
            <a:endParaRPr lang="en-US" dirty="0"/>
          </a:p>
        </p:txBody>
      </p:sp>
      <p:sp>
        <p:nvSpPr>
          <p:cNvPr id="4" name="Date Placeholder 3"/>
          <p:cNvSpPr>
            <a:spLocks noGrp="1"/>
          </p:cNvSpPr>
          <p:nvPr>
            <p:ph type="dt" sz="half" idx="10"/>
          </p:nvPr>
        </p:nvSpPr>
        <p:spPr/>
        <p:txBody>
          <a:bodyPr/>
          <a:lstStyle/>
          <a:p>
            <a:fld id="{8554A14A-C54D-4542-9D50-B0A0AB71C7D0}"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2</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388387692"/>
              </p:ext>
            </p:extLst>
          </p:nvPr>
        </p:nvGraphicFramePr>
        <p:xfrm>
          <a:off x="820614" y="2004648"/>
          <a:ext cx="10785231" cy="4102055"/>
        </p:xfrm>
        <a:graphic>
          <a:graphicData uri="http://schemas.openxmlformats.org/drawingml/2006/table">
            <a:tbl>
              <a:tblPr firstRow="1" bandRow="1">
                <a:tableStyleId>{5C22544A-7EE6-4342-B048-85BDC9FD1C3A}</a:tableStyleId>
              </a:tblPr>
              <a:tblGrid>
                <a:gridCol w="3595077"/>
                <a:gridCol w="3595077"/>
                <a:gridCol w="3595077"/>
              </a:tblGrid>
              <a:tr h="784660">
                <a:tc gridSpan="3">
                  <a:txBody>
                    <a:bodyPr/>
                    <a:lstStyle/>
                    <a:p>
                      <a:r>
                        <a:rPr lang="en-US" sz="3700" dirty="0" smtClean="0"/>
                        <a:t>DevOps                                           </a:t>
                      </a:r>
                      <a:r>
                        <a:rPr lang="en-US" sz="3700" dirty="0" smtClean="0"/>
                        <a:t>Version Control System</a:t>
                      </a:r>
                      <a:r>
                        <a:rPr lang="en-US" sz="3700" baseline="0" dirty="0" smtClean="0"/>
                        <a:t> </a:t>
                      </a:r>
                      <a:endParaRPr lang="en-US" sz="3700" dirty="0">
                        <a:latin typeface="Segoe UI Light" panose="020B0502040204020203" pitchFamily="34" charset="0"/>
                        <a:cs typeface="Segoe UI Light" panose="020B0502040204020203" pitchFamily="34" charset="0"/>
                      </a:endParaRPr>
                    </a:p>
                  </a:txBody>
                  <a:tcPr marL="93260" marR="93260" marT="46630" marB="46630" anchor="ctr"/>
                </a:tc>
                <a:tc hMerge="1">
                  <a:txBody>
                    <a:bodyPr/>
                    <a:lstStyle/>
                    <a:p>
                      <a:endParaRPr lang="en-US" dirty="0"/>
                    </a:p>
                  </a:txBody>
                  <a:tcPr/>
                </a:tc>
                <a:tc hMerge="1">
                  <a:txBody>
                    <a:bodyPr/>
                    <a:lstStyle/>
                    <a:p>
                      <a:endParaRPr lang="en-US" sz="3700" dirty="0">
                        <a:latin typeface="Segoe UI Light" panose="020B0502040204020203" pitchFamily="34" charset="0"/>
                        <a:cs typeface="Segoe UI Light" panose="020B0502040204020203" pitchFamily="34" charset="0"/>
                      </a:endParaRPr>
                    </a:p>
                  </a:txBody>
                  <a:tcPr marL="93260" marR="93260" marT="46630" marB="46630" anchor="ctr"/>
                </a:tc>
              </a:tr>
              <a:tr h="841215">
                <a:tc>
                  <a:txBody>
                    <a:bodyPr/>
                    <a:lstStyle/>
                    <a:p>
                      <a:r>
                        <a:rPr lang="en-US" sz="2400" dirty="0" smtClean="0">
                          <a:latin typeface="Segoe UI Light" panose="020B0502040204020203" pitchFamily="34" charset="0"/>
                          <a:cs typeface="Segoe UI Light" panose="020B0502040204020203" pitchFamily="34" charset="0"/>
                        </a:rPr>
                        <a:t>01 | Overview</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a:t>
                      </a:r>
                      <a:r>
                        <a:rPr lang="en-US" sz="2400" baseline="0" dirty="0" smtClean="0">
                          <a:latin typeface="Segoe UI Light" panose="020B0502040204020203" pitchFamily="34" charset="0"/>
                          <a:cs typeface="Segoe UI Light" panose="020B0502040204020203" pitchFamily="34" charset="0"/>
                        </a:rPr>
                        <a:t>GIT – What &amp; Why</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07 | </a:t>
                      </a:r>
                      <a:r>
                        <a:rPr lang="en-US" sz="2400" dirty="0" smtClean="0">
                          <a:latin typeface="Segoe UI Light" panose="020B0502040204020203" pitchFamily="34" charset="0"/>
                          <a:cs typeface="Segoe UI Light" panose="020B0502040204020203" pitchFamily="34" charset="0"/>
                        </a:rPr>
                        <a:t>Saving Changes</a:t>
                      </a:r>
                    </a:p>
                  </a:txBody>
                  <a:tcPr marL="93260" marR="93260" marT="46630" marB="46630" anchor="ctr"/>
                </a:tc>
              </a:tr>
              <a:tr h="826620">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Benefits</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a:t>
                      </a:r>
                      <a:r>
                        <a:rPr lang="en-US" sz="2400" dirty="0" smtClean="0">
                          <a:latin typeface="Segoe UI Light" panose="020B0502040204020203" pitchFamily="34" charset="0"/>
                          <a:cs typeface="Segoe UI Light" panose="020B0502040204020203" pitchFamily="34" charset="0"/>
                        </a:rPr>
                        <a:t>Install</a:t>
                      </a:r>
                      <a:r>
                        <a:rPr lang="en-US" sz="2400" baseline="0" dirty="0" smtClean="0">
                          <a:latin typeface="Segoe UI Light" panose="020B0502040204020203" pitchFamily="34" charset="0"/>
                          <a:cs typeface="Segoe UI Light" panose="020B0502040204020203" pitchFamily="34" charset="0"/>
                        </a:rPr>
                        <a:t> &amp; Configure</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08 | </a:t>
                      </a:r>
                      <a:r>
                        <a:rPr lang="en-US" sz="2400" dirty="0" smtClean="0">
                          <a:latin typeface="Segoe UI Light" panose="020B0502040204020203" pitchFamily="34" charset="0"/>
                          <a:cs typeface="Segoe UI Light" panose="020B0502040204020203" pitchFamily="34" charset="0"/>
                        </a:rPr>
                        <a:t>Repository</a:t>
                      </a:r>
                      <a:r>
                        <a:rPr lang="en-US" sz="2400" baseline="0" dirty="0" smtClean="0">
                          <a:latin typeface="Segoe UI Light" panose="020B0502040204020203" pitchFamily="34" charset="0"/>
                          <a:cs typeface="Segoe UI Light" panose="020B0502040204020203" pitchFamily="34" charset="0"/>
                        </a:rPr>
                        <a:t> Inspection</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r h="78466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baseline="0" dirty="0" smtClean="0">
                          <a:latin typeface="Segoe UI Light" panose="020B0502040204020203" pitchFamily="34" charset="0"/>
                          <a:cs typeface="Segoe UI Light" panose="020B0502040204020203" pitchFamily="34" charset="0"/>
                        </a:rPr>
                        <a:t>| Tools – Overview and Differences</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a:t>
                      </a:r>
                      <a:r>
                        <a:rPr lang="en-US" sz="2400" dirty="0" smtClean="0">
                          <a:latin typeface="Segoe UI Light" panose="020B0502040204020203" pitchFamily="34" charset="0"/>
                          <a:cs typeface="Segoe UI Light" panose="020B0502040204020203" pitchFamily="34" charset="0"/>
                        </a:rPr>
                        <a:t>Repository Creation</a:t>
                      </a: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09</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Branching &amp; Merging</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r h="78466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Distributed</a:t>
                      </a:r>
                      <a:r>
                        <a:rPr lang="en-US" sz="2400" baseline="0" dirty="0" smtClean="0">
                          <a:latin typeface="Segoe UI Light" panose="020B0502040204020203" pitchFamily="34" charset="0"/>
                          <a:cs typeface="Segoe UI Light" panose="020B0502040204020203" pitchFamily="34" charset="0"/>
                        </a:rPr>
                        <a:t> Vs Centralized VCS</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11 </a:t>
                      </a:r>
                      <a:r>
                        <a:rPr lang="en-US" sz="2400" baseline="0" dirty="0" smtClean="0">
                          <a:latin typeface="Segoe UI Light" panose="020B0502040204020203" pitchFamily="34" charset="0"/>
                          <a:cs typeface="Segoe UI Light" panose="020B0502040204020203" pitchFamily="34" charset="0"/>
                        </a:rPr>
                        <a:t>| Working with Remote</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12 </a:t>
                      </a:r>
                      <a:r>
                        <a:rPr lang="en-US" sz="2400" baseline="0" dirty="0" smtClean="0">
                          <a:latin typeface="Segoe UI Light" panose="020B0502040204020203" pitchFamily="34" charset="0"/>
                          <a:cs typeface="Segoe UI Light" panose="020B0502040204020203" pitchFamily="34" charset="0"/>
                        </a:rPr>
                        <a:t>| Summary</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bl>
          </a:graphicData>
        </a:graphic>
      </p:graphicFrame>
    </p:spTree>
    <p:extLst>
      <p:ext uri="{BB962C8B-B14F-4D97-AF65-F5344CB8AC3E}">
        <p14:creationId xmlns:p14="http://schemas.microsoft.com/office/powerpoint/2010/main" val="330028137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US" dirty="0"/>
              <a:t>Version control systems are a category of software tools that help a software team manage changes to source code over </a:t>
            </a:r>
            <a:r>
              <a:rPr lang="en-US" dirty="0" smtClean="0"/>
              <a:t>time</a:t>
            </a:r>
          </a:p>
          <a:p>
            <a:r>
              <a:rPr lang="en-US" dirty="0"/>
              <a:t>Version control software keeps track of every modification to the code in a special kind of </a:t>
            </a:r>
            <a:r>
              <a:rPr lang="en-US" dirty="0" smtClean="0"/>
              <a:t>database</a:t>
            </a:r>
          </a:p>
          <a:p>
            <a:r>
              <a:rPr lang="en-US" dirty="0" smtClean="0"/>
              <a:t>Anytime, </a:t>
            </a:r>
            <a:r>
              <a:rPr lang="en-US" dirty="0"/>
              <a:t>developers can turn back the clock and compare earlier versions of the code to help fix the mistake while minimizing disruption to all team </a:t>
            </a:r>
            <a:r>
              <a:rPr lang="en-US" dirty="0" smtClean="0"/>
              <a:t>members</a:t>
            </a:r>
          </a:p>
          <a:p>
            <a:r>
              <a:rPr lang="en-US" dirty="0" smtClean="0"/>
              <a:t>VCS are some times known as:</a:t>
            </a:r>
          </a:p>
          <a:p>
            <a:pPr lvl="1"/>
            <a:r>
              <a:rPr lang="en-US" dirty="0" smtClean="0"/>
              <a:t>SCM (Source Code Management)</a:t>
            </a:r>
          </a:p>
          <a:p>
            <a:pPr lvl="1"/>
            <a:r>
              <a:rPr lang="en-US" dirty="0" smtClean="0"/>
              <a:t>RCS (Revision Control System)</a:t>
            </a:r>
          </a:p>
          <a:p>
            <a:r>
              <a:rPr lang="en-US" dirty="0" smtClean="0"/>
              <a:t>Types of VCS</a:t>
            </a:r>
          </a:p>
          <a:p>
            <a:pPr lvl="1"/>
            <a:r>
              <a:rPr lang="en-US" dirty="0" smtClean="0"/>
              <a:t>Centralized</a:t>
            </a:r>
          </a:p>
          <a:p>
            <a:pPr lvl="1"/>
            <a:r>
              <a:rPr lang="en-US" dirty="0" smtClean="0"/>
              <a:t>Distributed</a:t>
            </a:r>
          </a:p>
          <a:p>
            <a:r>
              <a:rPr lang="en-US" dirty="0" smtClean="0"/>
              <a:t>Types of Tools</a:t>
            </a:r>
          </a:p>
          <a:p>
            <a:pPr lvl="1"/>
            <a:r>
              <a:rPr lang="en-US" dirty="0" smtClean="0"/>
              <a:t>CVS</a:t>
            </a:r>
          </a:p>
          <a:p>
            <a:pPr lvl="1"/>
            <a:r>
              <a:rPr lang="en-US" dirty="0" smtClean="0"/>
              <a:t>SVN</a:t>
            </a:r>
          </a:p>
          <a:p>
            <a:pPr lvl="1"/>
            <a:r>
              <a:rPr lang="en-US" dirty="0" smtClean="0"/>
              <a:t>Perforce</a:t>
            </a:r>
          </a:p>
          <a:p>
            <a:pPr lvl="1"/>
            <a:r>
              <a:rPr lang="en-US" dirty="0" smtClean="0"/>
              <a:t>ClearCase</a:t>
            </a:r>
          </a:p>
          <a:p>
            <a:pPr lvl="1"/>
            <a:r>
              <a:rPr lang="en-US" dirty="0" smtClean="0"/>
              <a:t>GitHub</a:t>
            </a:r>
          </a:p>
        </p:txBody>
      </p:sp>
      <p:sp>
        <p:nvSpPr>
          <p:cNvPr id="4" name="Date Placeholder 3"/>
          <p:cNvSpPr>
            <a:spLocks noGrp="1"/>
          </p:cNvSpPr>
          <p:nvPr>
            <p:ph type="dt" sz="half" idx="10"/>
          </p:nvPr>
        </p:nvSpPr>
        <p:spPr/>
        <p:txBody>
          <a:bodyPr/>
          <a:lstStyle/>
          <a:p>
            <a:fld id="{402E009A-93E3-44D5-8C2F-833F337B9B4F}" type="datetime1">
              <a:rPr lang="en-US" smtClean="0"/>
              <a:t>8/24/2016</a:t>
            </a:fld>
            <a:endParaRPr lang="en-US" dirty="0"/>
          </a:p>
        </p:txBody>
      </p:sp>
      <p:sp>
        <p:nvSpPr>
          <p:cNvPr id="5" name="Footer Placeholder 4"/>
          <p:cNvSpPr>
            <a:spLocks noGrp="1"/>
          </p:cNvSpPr>
          <p:nvPr>
            <p:ph type="ftr" sz="quarter" idx="11"/>
          </p:nvPr>
        </p:nvSpPr>
        <p:spPr/>
        <p:txBody>
          <a:bodyPr/>
          <a:lstStyle/>
          <a:p>
            <a:r>
              <a:rPr lang="en-US" dirty="0" smtClean="0"/>
              <a:t>Quality Means Doing it Right When No One is Looking</a:t>
            </a:r>
            <a:endParaRPr lang="en-US" dirty="0"/>
          </a:p>
        </p:txBody>
      </p:sp>
      <p:sp>
        <p:nvSpPr>
          <p:cNvPr id="6" name="Slide Number Placeholder 5"/>
          <p:cNvSpPr>
            <a:spLocks noGrp="1"/>
          </p:cNvSpPr>
          <p:nvPr>
            <p:ph type="sldNum" sz="quarter" idx="12"/>
          </p:nvPr>
        </p:nvSpPr>
        <p:spPr/>
        <p:txBody>
          <a:bodyPr/>
          <a:lstStyle/>
          <a:p>
            <a:fld id="{054A4E38-631D-4AB1-9512-063E7A8D32F5}" type="slidenum">
              <a:rPr lang="en-US" smtClean="0"/>
              <a:t>3</a:t>
            </a:fld>
            <a:endParaRPr lang="en-US" dirty="0"/>
          </a:p>
        </p:txBody>
      </p:sp>
    </p:spTree>
    <p:extLst>
      <p:ext uri="{BB962C8B-B14F-4D97-AF65-F5344CB8AC3E}">
        <p14:creationId xmlns:p14="http://schemas.microsoft.com/office/powerpoint/2010/main" val="2436254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Collaboration</a:t>
            </a:r>
            <a:r>
              <a:rPr lang="en-US" dirty="0"/>
              <a:t> </a:t>
            </a:r>
            <a:endParaRPr lang="en-US" dirty="0" smtClean="0"/>
          </a:p>
          <a:p>
            <a:r>
              <a:rPr lang="en-US" dirty="0" smtClean="0"/>
              <a:t>complete </a:t>
            </a:r>
            <a:r>
              <a:rPr lang="en-US" dirty="0"/>
              <a:t>long-term change history of every </a:t>
            </a:r>
            <a:r>
              <a:rPr lang="en-US" dirty="0" smtClean="0"/>
              <a:t>file</a:t>
            </a:r>
          </a:p>
          <a:p>
            <a:r>
              <a:rPr lang="en-US" dirty="0"/>
              <a:t>Branching and </a:t>
            </a:r>
            <a:r>
              <a:rPr lang="en-US" dirty="0" smtClean="0"/>
              <a:t>merging</a:t>
            </a:r>
          </a:p>
          <a:p>
            <a:r>
              <a:rPr lang="en-US" dirty="0" smtClean="0"/>
              <a:t>Traceability</a:t>
            </a:r>
          </a:p>
          <a:p>
            <a:r>
              <a:rPr lang="en-US" dirty="0" smtClean="0"/>
              <a:t>Snapshot facility</a:t>
            </a:r>
          </a:p>
          <a:p>
            <a:r>
              <a:rPr lang="en-US" dirty="0" smtClean="0"/>
              <a:t>Automatic Backups – Deleted files can be recovered</a:t>
            </a:r>
          </a:p>
          <a:p>
            <a:r>
              <a:rPr lang="en-US" dirty="0" smtClean="0"/>
              <a:t>Maintaining different Versions</a:t>
            </a:r>
          </a:p>
          <a:p>
            <a:r>
              <a:rPr lang="en-US" dirty="0" smtClean="0"/>
              <a:t>Sharing on Multiple Computers</a:t>
            </a:r>
          </a:p>
          <a:p>
            <a:r>
              <a:rPr lang="en-US" dirty="0" smtClean="0"/>
              <a:t>Controlling the Source Code</a:t>
            </a:r>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4</a:t>
            </a:fld>
            <a:endParaRPr lang="en-US"/>
          </a:p>
        </p:txBody>
      </p:sp>
    </p:spTree>
    <p:extLst>
      <p:ext uri="{BB962C8B-B14F-4D97-AF65-F5344CB8AC3E}">
        <p14:creationId xmlns:p14="http://schemas.microsoft.com/office/powerpoint/2010/main" val="273851699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Differences</a:t>
            </a:r>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8/24/2016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14294427"/>
              </p:ext>
            </p:extLst>
          </p:nvPr>
        </p:nvGraphicFramePr>
        <p:xfrm>
          <a:off x="962325" y="1494073"/>
          <a:ext cx="10933500" cy="4862188"/>
        </p:xfrm>
        <a:graphic>
          <a:graphicData uri="http://schemas.openxmlformats.org/drawingml/2006/table">
            <a:tbl>
              <a:tblPr firstRow="1" bandRow="1">
                <a:tableStyleId>{5C22544A-7EE6-4342-B048-85BDC9FD1C3A}</a:tableStyleId>
              </a:tblPr>
              <a:tblGrid>
                <a:gridCol w="2733375"/>
                <a:gridCol w="2733375"/>
                <a:gridCol w="2733375"/>
                <a:gridCol w="2733375"/>
              </a:tblGrid>
              <a:tr h="356642">
                <a:tc>
                  <a:txBody>
                    <a:bodyPr/>
                    <a:lstStyle/>
                    <a:p>
                      <a:pPr algn="ctr"/>
                      <a:r>
                        <a:rPr lang="en-US" b="1" dirty="0" smtClean="0"/>
                        <a:t>CVS</a:t>
                      </a:r>
                      <a:endParaRPr lang="en-US" b="1" dirty="0"/>
                    </a:p>
                  </a:txBody>
                  <a:tcPr/>
                </a:tc>
                <a:tc>
                  <a:txBody>
                    <a:bodyPr/>
                    <a:lstStyle/>
                    <a:p>
                      <a:pPr algn="ctr"/>
                      <a:r>
                        <a:rPr lang="en-US" b="1" dirty="0" smtClean="0"/>
                        <a:t>SVN</a:t>
                      </a:r>
                      <a:endParaRPr lang="en-US" b="1" dirty="0"/>
                    </a:p>
                  </a:txBody>
                  <a:tcPr/>
                </a:tc>
                <a:tc>
                  <a:txBody>
                    <a:bodyPr/>
                    <a:lstStyle/>
                    <a:p>
                      <a:pPr algn="ctr"/>
                      <a:r>
                        <a:rPr lang="en-US" b="1" dirty="0" smtClean="0"/>
                        <a:t>ClearCase</a:t>
                      </a:r>
                      <a:endParaRPr lang="en-US" b="1" dirty="0"/>
                    </a:p>
                  </a:txBody>
                  <a:tcPr/>
                </a:tc>
                <a:tc>
                  <a:txBody>
                    <a:bodyPr/>
                    <a:lstStyle/>
                    <a:p>
                      <a:pPr algn="ctr"/>
                      <a:r>
                        <a:rPr lang="en-US" b="1" dirty="0" smtClean="0"/>
                        <a:t>Git Hub</a:t>
                      </a:r>
                      <a:endParaRPr lang="en-US" b="1" dirty="0"/>
                    </a:p>
                  </a:txBody>
                  <a:tcPr/>
                </a:tc>
              </a:tr>
              <a:tr h="879392">
                <a:tc>
                  <a:txBody>
                    <a:bodyPr/>
                    <a:lstStyle/>
                    <a:p>
                      <a:r>
                        <a:rPr lang="en-US" sz="1600" dirty="0" smtClean="0"/>
                        <a:t>Shell Scripts written by Dick Grune</a:t>
                      </a:r>
                    </a:p>
                    <a:p>
                      <a:pPr marL="285750" indent="-285750">
                        <a:buFontTx/>
                        <a:buChar char="-"/>
                      </a:pPr>
                      <a:r>
                        <a:rPr lang="en-US" sz="1600" dirty="0" smtClean="0"/>
                        <a:t>Resolve Conflicted Code</a:t>
                      </a:r>
                    </a:p>
                    <a:p>
                      <a:pPr marL="285750" indent="-285750">
                        <a:buFontTx/>
                        <a:buChar char="-"/>
                      </a:pPr>
                      <a:r>
                        <a:rPr lang="en-US" sz="1600" dirty="0" smtClean="0"/>
                        <a:t>Merge Two Files</a:t>
                      </a:r>
                      <a:endParaRPr lang="en-US" sz="1600" dirty="0"/>
                    </a:p>
                  </a:txBody>
                  <a:tcPr/>
                </a:tc>
                <a:tc>
                  <a:txBody>
                    <a:bodyPr/>
                    <a:lstStyle/>
                    <a:p>
                      <a:r>
                        <a:rPr lang="en-US" sz="1600" dirty="0" smtClean="0"/>
                        <a:t>Client – Server</a:t>
                      </a:r>
                    </a:p>
                    <a:p>
                      <a:pPr marL="285750" indent="-285750">
                        <a:buFontTx/>
                        <a:buChar char="-"/>
                      </a:pPr>
                      <a:r>
                        <a:rPr lang="en-US" sz="1600" baseline="0" dirty="0" smtClean="0"/>
                        <a:t>Central Repository</a:t>
                      </a:r>
                    </a:p>
                    <a:p>
                      <a:pPr marL="285750" indent="-285750">
                        <a:buFontTx/>
                        <a:buChar char="-"/>
                      </a:pPr>
                      <a:r>
                        <a:rPr lang="en-US" sz="1600" baseline="0" dirty="0" smtClean="0"/>
                        <a:t>Local Working Copy</a:t>
                      </a:r>
                      <a:endParaRPr lang="en-US" sz="1600" dirty="0"/>
                    </a:p>
                  </a:txBody>
                  <a:tcPr/>
                </a:tc>
                <a:tc>
                  <a:txBody>
                    <a:bodyPr/>
                    <a:lstStyle/>
                    <a:p>
                      <a:r>
                        <a:rPr lang="en-US" sz="1600" dirty="0" smtClean="0"/>
                        <a:t>Initiated from DSEE (Domain</a:t>
                      </a:r>
                      <a:r>
                        <a:rPr lang="en-US" sz="1600" baseline="0" dirty="0" smtClean="0"/>
                        <a:t> Software Engineering Environment)</a:t>
                      </a:r>
                      <a:endParaRPr lang="en-US" sz="1600" dirty="0"/>
                    </a:p>
                  </a:txBody>
                  <a:tcPr/>
                </a:tc>
                <a:tc>
                  <a:txBody>
                    <a:bodyPr/>
                    <a:lstStyle/>
                    <a:p>
                      <a:r>
                        <a:rPr lang="en-US" sz="1600" dirty="0" smtClean="0"/>
                        <a:t>Peer-to-Peer</a:t>
                      </a:r>
                    </a:p>
                    <a:p>
                      <a:pPr marL="285750" indent="-285750">
                        <a:buFontTx/>
                        <a:buChar char="-"/>
                      </a:pPr>
                      <a:r>
                        <a:rPr lang="en-US" sz="1600" baseline="0" dirty="0" smtClean="0"/>
                        <a:t>Distributed Repositories</a:t>
                      </a:r>
                    </a:p>
                    <a:p>
                      <a:pPr marL="285750" indent="-285750">
                        <a:buFontTx/>
                        <a:buChar char="-"/>
                      </a:pPr>
                      <a:r>
                        <a:rPr lang="en-US" sz="1600" baseline="0" dirty="0" smtClean="0"/>
                        <a:t>Local Clones</a:t>
                      </a:r>
                      <a:endParaRPr lang="en-US" sz="1600" dirty="0"/>
                    </a:p>
                  </a:txBody>
                  <a:tcPr/>
                </a:tc>
              </a:tr>
              <a:tr h="1407027">
                <a:tc>
                  <a:txBody>
                    <a:bodyPr/>
                    <a:lstStyle/>
                    <a:p>
                      <a:r>
                        <a:rPr lang="en-US" sz="1600" dirty="0" smtClean="0"/>
                        <a:t>Brian Berliner Transformed Scripts</a:t>
                      </a:r>
                    </a:p>
                    <a:p>
                      <a:pPr marL="285750" indent="-285750">
                        <a:buFontTx/>
                        <a:buChar char="-"/>
                      </a:pPr>
                      <a:r>
                        <a:rPr lang="en-US" sz="1600" dirty="0" smtClean="0"/>
                        <a:t>CVS was Born</a:t>
                      </a:r>
                    </a:p>
                  </a:txBody>
                  <a:tcPr/>
                </a:tc>
                <a:tc>
                  <a:txBody>
                    <a:bodyPr/>
                    <a:lstStyle/>
                    <a:p>
                      <a:r>
                        <a:rPr lang="en-US" sz="1600" dirty="0" smtClean="0"/>
                        <a:t>Evolutionary</a:t>
                      </a:r>
                    </a:p>
                    <a:p>
                      <a:pPr marL="285750" indent="-285750">
                        <a:buFontTx/>
                        <a:buChar char="-"/>
                      </a:pPr>
                      <a:r>
                        <a:rPr lang="en-US" sz="1600" baseline="0" dirty="0" smtClean="0"/>
                        <a:t>Based on Centralized VCS Experience</a:t>
                      </a:r>
                    </a:p>
                    <a:p>
                      <a:pPr marL="285750" indent="-285750">
                        <a:buFontTx/>
                        <a:buChar char="-"/>
                      </a:pPr>
                      <a:r>
                        <a:rPr lang="en-US" sz="1600" baseline="0" dirty="0" smtClean="0"/>
                        <a:t>Driven by large community needs</a:t>
                      </a:r>
                      <a:endParaRPr lang="en-US" sz="1600" dirty="0"/>
                    </a:p>
                  </a:txBody>
                  <a:tcPr/>
                </a:tc>
                <a:tc>
                  <a:txBody>
                    <a:bodyPr/>
                    <a:lstStyle/>
                    <a:p>
                      <a:r>
                        <a:rPr lang="en-US" sz="1600" dirty="0" smtClean="0"/>
                        <a:t>Initially Released to Unix Platform</a:t>
                      </a:r>
                    </a:p>
                    <a:p>
                      <a:r>
                        <a:rPr lang="en-US" sz="1600" dirty="0" smtClean="0"/>
                        <a:t>Windows Support Came later</a:t>
                      </a:r>
                      <a:endParaRPr lang="en-US" sz="1600" dirty="0"/>
                    </a:p>
                  </a:txBody>
                  <a:tcPr/>
                </a:tc>
                <a:tc>
                  <a:txBody>
                    <a:bodyPr/>
                    <a:lstStyle/>
                    <a:p>
                      <a:r>
                        <a:rPr lang="en-US" sz="1600" dirty="0" smtClean="0"/>
                        <a:t>Revolutionary</a:t>
                      </a:r>
                    </a:p>
                    <a:p>
                      <a:pPr marL="285750" indent="-285750">
                        <a:buFontTx/>
                        <a:buChar char="-"/>
                      </a:pPr>
                      <a:r>
                        <a:rPr lang="en-US" sz="1600" dirty="0" smtClean="0"/>
                        <a:t>Based on Linux Development Model</a:t>
                      </a:r>
                    </a:p>
                    <a:p>
                      <a:pPr marL="285750" indent="-285750">
                        <a:buFontTx/>
                        <a:buChar char="-"/>
                      </a:pPr>
                      <a:r>
                        <a:rPr lang="en-US" sz="1600" dirty="0" smtClean="0"/>
                        <a:t>Inspired</a:t>
                      </a:r>
                      <a:r>
                        <a:rPr lang="en-US" sz="1600" baseline="0" dirty="0" smtClean="0"/>
                        <a:t> by Bitkeeper and Monotone</a:t>
                      </a:r>
                    </a:p>
                  </a:txBody>
                  <a:tcPr/>
                </a:tc>
              </a:tr>
              <a:tr h="879392">
                <a:tc>
                  <a:txBody>
                    <a:bodyPr/>
                    <a:lstStyle/>
                    <a:p>
                      <a:r>
                        <a:rPr lang="en-US" sz="1600" dirty="0" smtClean="0"/>
                        <a:t>No Limitation</a:t>
                      </a:r>
                      <a:endParaRPr lang="en-US" sz="1600" dirty="0"/>
                    </a:p>
                  </a:txBody>
                  <a:tcPr/>
                </a:tc>
                <a:tc>
                  <a:txBody>
                    <a:bodyPr/>
                    <a:lstStyle/>
                    <a:p>
                      <a:r>
                        <a:rPr lang="en-US" sz="1600" dirty="0" smtClean="0"/>
                        <a:t>Flexible Branching</a:t>
                      </a:r>
                    </a:p>
                    <a:p>
                      <a:r>
                        <a:rPr lang="en-US" sz="1600" dirty="0" smtClean="0"/>
                        <a:t>- Enhanced branching capabilities</a:t>
                      </a:r>
                      <a:endParaRPr lang="en-US" sz="1600" dirty="0"/>
                    </a:p>
                  </a:txBody>
                  <a:tcPr/>
                </a:tc>
                <a:tc>
                  <a:txBody>
                    <a:bodyPr/>
                    <a:lstStyle/>
                    <a:p>
                      <a:r>
                        <a:rPr lang="en-US" sz="1600" dirty="0" smtClean="0"/>
                        <a:t>Rational –</a:t>
                      </a:r>
                      <a:r>
                        <a:rPr lang="en-US" sz="1600" baseline="0" dirty="0" smtClean="0"/>
                        <a:t> Tool Alignment</a:t>
                      </a:r>
                      <a:endParaRPr lang="en-US" sz="1600" dirty="0"/>
                    </a:p>
                  </a:txBody>
                  <a:tcPr/>
                </a:tc>
                <a:tc>
                  <a:txBody>
                    <a:bodyPr/>
                    <a:lstStyle/>
                    <a:p>
                      <a:r>
                        <a:rPr lang="en-US" sz="1600" dirty="0" smtClean="0"/>
                        <a:t>Flexible Merging</a:t>
                      </a:r>
                    </a:p>
                    <a:p>
                      <a:pPr marL="285750" indent="-285750">
                        <a:buFontTx/>
                        <a:buChar char="-"/>
                      </a:pPr>
                      <a:r>
                        <a:rPr lang="en-US" sz="1600" dirty="0" smtClean="0"/>
                        <a:t>Rich multi-branch</a:t>
                      </a:r>
                      <a:r>
                        <a:rPr lang="en-US" sz="1600" baseline="0" dirty="0" smtClean="0"/>
                        <a:t> merging strategies</a:t>
                      </a:r>
                    </a:p>
                  </a:txBody>
                  <a:tcPr/>
                </a:tc>
              </a:tr>
              <a:tr h="1143209">
                <a:tc>
                  <a:txBody>
                    <a:bodyPr/>
                    <a:lstStyle/>
                    <a:p>
                      <a:endParaRPr lang="en-US" sz="1600" dirty="0"/>
                    </a:p>
                  </a:txBody>
                  <a:tcPr/>
                </a:tc>
                <a:tc>
                  <a:txBody>
                    <a:bodyPr/>
                    <a:lstStyle/>
                    <a:p>
                      <a:r>
                        <a:rPr lang="en-US" sz="1600" dirty="0" smtClean="0"/>
                        <a:t>Monolithic</a:t>
                      </a:r>
                    </a:p>
                    <a:p>
                      <a:pPr marL="285750" indent="-285750">
                        <a:buFontTx/>
                        <a:buChar char="-"/>
                      </a:pPr>
                      <a:r>
                        <a:rPr lang="en-US" sz="1600" dirty="0" smtClean="0"/>
                        <a:t>Concise Command line</a:t>
                      </a:r>
                    </a:p>
                    <a:p>
                      <a:pPr marL="285750" indent="-285750">
                        <a:buFontTx/>
                        <a:buChar char="-"/>
                      </a:pPr>
                      <a:r>
                        <a:rPr lang="en-US" sz="1600" dirty="0" smtClean="0"/>
                        <a:t>Reuse</a:t>
                      </a:r>
                      <a:r>
                        <a:rPr lang="en-US" sz="1600" baseline="0" dirty="0" smtClean="0"/>
                        <a:t> of CVS syntax and underlying concepts</a:t>
                      </a:r>
                      <a:endParaRPr lang="en-US" sz="1600" dirty="0"/>
                    </a:p>
                  </a:txBody>
                  <a:tcPr/>
                </a:tc>
                <a:tc>
                  <a:txBody>
                    <a:bodyPr/>
                    <a:lstStyle/>
                    <a:p>
                      <a:r>
                        <a:rPr lang="en-US" sz="1600" dirty="0" smtClean="0"/>
                        <a:t>IBM Buyout</a:t>
                      </a:r>
                      <a:endParaRPr lang="en-US" sz="1600" dirty="0"/>
                    </a:p>
                  </a:txBody>
                  <a:tcPr/>
                </a:tc>
                <a:tc>
                  <a:txBody>
                    <a:bodyPr/>
                    <a:lstStyle/>
                    <a:p>
                      <a:r>
                        <a:rPr lang="en-US" sz="1600" dirty="0" smtClean="0"/>
                        <a:t>Extensible</a:t>
                      </a:r>
                    </a:p>
                    <a:p>
                      <a:r>
                        <a:rPr lang="en-US" sz="1600" dirty="0" smtClean="0"/>
                        <a:t>- Unix-style</a:t>
                      </a:r>
                      <a:r>
                        <a:rPr lang="en-US" sz="1600" baseline="0" dirty="0" smtClean="0"/>
                        <a:t> commands blocks</a:t>
                      </a:r>
                      <a:endParaRPr lang="en-US" sz="1600" dirty="0"/>
                    </a:p>
                  </a:txBody>
                  <a:tcPr/>
                </a:tc>
              </a:tr>
            </a:tbl>
          </a:graphicData>
        </a:graphic>
      </p:graphicFrame>
    </p:spTree>
    <p:extLst>
      <p:ext uri="{BB962C8B-B14F-4D97-AF65-F5344CB8AC3E}">
        <p14:creationId xmlns:p14="http://schemas.microsoft.com/office/powerpoint/2010/main" val="39772709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Vs Distributed VCS</a:t>
            </a:r>
            <a:endParaRPr lang="en-US" dirty="0"/>
          </a:p>
        </p:txBody>
      </p:sp>
      <p:sp>
        <p:nvSpPr>
          <p:cNvPr id="3" name="Content Placeholder 2"/>
          <p:cNvSpPr>
            <a:spLocks noGrp="1"/>
          </p:cNvSpPr>
          <p:nvPr>
            <p:ph idx="1"/>
          </p:nvPr>
        </p:nvSpPr>
        <p:spPr/>
        <p:txBody>
          <a:bodyPr>
            <a:normAutofit fontScale="70000" lnSpcReduction="20000"/>
          </a:bodyPr>
          <a:lstStyle/>
          <a:p>
            <a:r>
              <a:rPr lang="en-US" sz="2200" dirty="0"/>
              <a:t>Centralized VCS</a:t>
            </a:r>
          </a:p>
          <a:p>
            <a:pPr lvl="1"/>
            <a:r>
              <a:rPr lang="en-US" sz="1800" dirty="0" smtClean="0"/>
              <a:t>Centralized </a:t>
            </a:r>
            <a:r>
              <a:rPr lang="en-US" sz="1800" dirty="0"/>
              <a:t>version control systems are based on the idea that there is a single “central” copy of your project somewhere (probably on a server), and programmers will “commit” their changes to this central copy.</a:t>
            </a:r>
          </a:p>
          <a:p>
            <a:pPr lvl="1"/>
            <a:r>
              <a:rPr lang="en-US" sz="1800" dirty="0"/>
              <a:t>“Committing” a change simply means recording the change in the central system. Other programmers can then see this change. They can also pull down the change, and the version control tool will automatically update the contents of any files that were changed.</a:t>
            </a:r>
          </a:p>
          <a:p>
            <a:pPr lvl="1"/>
            <a:r>
              <a:rPr lang="en-US" sz="1800" dirty="0"/>
              <a:t>Most modern version control systems deal with “changesets,” which simply are a groups of changes (possibly to many files) that should be treated as a cohesive whole. For example: a change to a C header file and the corresponding .c file should always be kept together</a:t>
            </a:r>
            <a:r>
              <a:rPr lang="en-US" sz="1800" dirty="0" smtClean="0"/>
              <a:t>.</a:t>
            </a:r>
          </a:p>
          <a:p>
            <a:pPr lvl="1"/>
            <a:r>
              <a:rPr lang="en-US" sz="1800" dirty="0"/>
              <a:t>Some of the most common centralized version control systems you may have heard of or used are CVS, Subversion (or SVN) and Perforce</a:t>
            </a:r>
            <a:r>
              <a:rPr lang="en-US" sz="1800" dirty="0" smtClean="0"/>
              <a:t>.</a:t>
            </a:r>
          </a:p>
          <a:p>
            <a:pPr lvl="1"/>
            <a:r>
              <a:rPr lang="en-US" sz="1800" dirty="0" smtClean="0"/>
              <a:t>Workflow</a:t>
            </a:r>
          </a:p>
          <a:p>
            <a:pPr lvl="2"/>
            <a:r>
              <a:rPr lang="en-US" sz="1700" dirty="0"/>
              <a:t>Pull down any changes other people have made from the central server.</a:t>
            </a:r>
          </a:p>
          <a:p>
            <a:pPr lvl="2"/>
            <a:r>
              <a:rPr lang="en-US" sz="1700" dirty="0"/>
              <a:t>Make your changes, and make sure they work properly.</a:t>
            </a:r>
          </a:p>
          <a:p>
            <a:pPr lvl="2"/>
            <a:r>
              <a:rPr lang="en-US" sz="1700" dirty="0"/>
              <a:t>Commit your changes to the central server, so other programmers can see them.</a:t>
            </a:r>
          </a:p>
          <a:p>
            <a:r>
              <a:rPr lang="en-US" sz="2200" dirty="0" smtClean="0"/>
              <a:t>Distributed VCS</a:t>
            </a:r>
          </a:p>
          <a:p>
            <a:pPr lvl="1"/>
            <a:r>
              <a:rPr lang="en-US" sz="1800" dirty="0"/>
              <a:t>These systems do not necessarily rely on a central server to store all the versions of a project’s files. Instead, every developer “clones” a copy of a repository and has the </a:t>
            </a:r>
            <a:r>
              <a:rPr lang="en-US" sz="1800" b="1" dirty="0"/>
              <a:t>full</a:t>
            </a:r>
            <a:r>
              <a:rPr lang="en-US" sz="1800" dirty="0"/>
              <a:t> history of the project on their own hard drive. This copy (or “clone”) has </a:t>
            </a:r>
            <a:r>
              <a:rPr lang="en-US" sz="1800" i="1" dirty="0"/>
              <a:t>all</a:t>
            </a:r>
            <a:r>
              <a:rPr lang="en-US" sz="1800" dirty="0"/>
              <a:t> of the metadata of the original</a:t>
            </a:r>
            <a:r>
              <a:rPr lang="en-US" sz="1800" dirty="0" smtClean="0"/>
              <a:t>.</a:t>
            </a:r>
          </a:p>
          <a:p>
            <a:pPr lvl="1"/>
            <a:r>
              <a:rPr lang="en-US" sz="1800" dirty="0" smtClean="0"/>
              <a:t>The </a:t>
            </a:r>
            <a:r>
              <a:rPr lang="en-US" sz="1800" dirty="0"/>
              <a:t>three most popular of these are Mercurial, </a:t>
            </a:r>
            <a:r>
              <a:rPr lang="en-US" sz="1800" dirty="0">
                <a:hlinkClick r:id="rId2"/>
              </a:rPr>
              <a:t>Git</a:t>
            </a:r>
            <a:r>
              <a:rPr lang="en-US" sz="1800" dirty="0"/>
              <a:t> and Bazaar.</a:t>
            </a:r>
            <a:endParaRPr lang="en-US" sz="1800" dirty="0" smtClean="0"/>
          </a:p>
          <a:p>
            <a:pPr lvl="1"/>
            <a:endParaRPr lang="en-US" sz="1800" dirty="0"/>
          </a:p>
          <a:p>
            <a:r>
              <a:rPr lang="en-US" dirty="0" smtClean="0"/>
              <a:t>More</a:t>
            </a:r>
          </a:p>
          <a:p>
            <a:pPr lvl="1"/>
            <a:r>
              <a:rPr lang="en-US" dirty="0" smtClean="0"/>
              <a:t>Video Time </a:t>
            </a:r>
            <a:r>
              <a:rPr lang="en-US" dirty="0" smtClean="0">
                <a:sym typeface="Wingdings" panose="05000000000000000000" pitchFamily="2" charset="2"/>
              </a:rPr>
              <a:t></a:t>
            </a:r>
            <a:endParaRPr lang="en-US" dirty="0" smtClean="0"/>
          </a:p>
          <a:p>
            <a:pPr lvl="1"/>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6</a:t>
            </a:fld>
            <a:endParaRPr lang="en-US" dirty="0"/>
          </a:p>
        </p:txBody>
      </p:sp>
    </p:spTree>
    <p:extLst>
      <p:ext uri="{BB962C8B-B14F-4D97-AF65-F5344CB8AC3E}">
        <p14:creationId xmlns:p14="http://schemas.microsoft.com/office/powerpoint/2010/main" val="16965999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Hub</a:t>
            </a:r>
            <a:endParaRPr lang="en-US" dirty="0"/>
          </a:p>
        </p:txBody>
      </p:sp>
      <p:sp>
        <p:nvSpPr>
          <p:cNvPr id="3" name="Content Placeholder 2"/>
          <p:cNvSpPr>
            <a:spLocks noGrp="1"/>
          </p:cNvSpPr>
          <p:nvPr>
            <p:ph idx="1"/>
          </p:nvPr>
        </p:nvSpPr>
        <p:spPr/>
        <p:txBody>
          <a:bodyPr/>
          <a:lstStyle/>
          <a:p>
            <a:r>
              <a:rPr lang="en-US" dirty="0" smtClean="0"/>
              <a:t>The most </a:t>
            </a:r>
            <a:r>
              <a:rPr lang="en-US" dirty="0"/>
              <a:t>widely used modern version control system in the world today is </a:t>
            </a:r>
            <a:r>
              <a:rPr lang="en-US" dirty="0" smtClean="0"/>
              <a:t>Git</a:t>
            </a:r>
          </a:p>
          <a:p>
            <a:r>
              <a:rPr lang="en-US" dirty="0" smtClean="0"/>
              <a:t>GIT is a </a:t>
            </a:r>
            <a:r>
              <a:rPr lang="en-US" dirty="0"/>
              <a:t>mature, actively maintained open source </a:t>
            </a:r>
            <a:r>
              <a:rPr lang="en-US" dirty="0" smtClean="0"/>
              <a:t>Project</a:t>
            </a:r>
          </a:p>
          <a:p>
            <a:r>
              <a:rPr lang="en-US" dirty="0" smtClean="0"/>
              <a:t>Originally </a:t>
            </a:r>
            <a:r>
              <a:rPr lang="en-US" dirty="0"/>
              <a:t>developed in 2005 by Linus </a:t>
            </a:r>
            <a:r>
              <a:rPr lang="en-US" dirty="0" smtClean="0"/>
              <a:t>Torvalds (The famous creator of Linux Operating System Kernel)</a:t>
            </a:r>
          </a:p>
          <a:p>
            <a:r>
              <a:rPr lang="en-US" dirty="0"/>
              <a:t>In addition to being distributed, Git has been designed with performance, security and flexibility in </a:t>
            </a:r>
            <a:r>
              <a:rPr lang="en-US" dirty="0" smtClean="0"/>
              <a:t>mind</a:t>
            </a:r>
          </a:p>
          <a:p>
            <a:r>
              <a:rPr lang="en-US" dirty="0" smtClean="0"/>
              <a:t>Security - </a:t>
            </a:r>
            <a:r>
              <a:rPr lang="en-US" dirty="0"/>
              <a:t>has been designed with the integrity of managed source code as a top </a:t>
            </a:r>
            <a:r>
              <a:rPr lang="en-US" dirty="0" smtClean="0"/>
              <a:t>priority</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7</a:t>
            </a:fld>
            <a:endParaRPr lang="en-US"/>
          </a:p>
        </p:txBody>
      </p:sp>
    </p:spTree>
    <p:extLst>
      <p:ext uri="{BB962C8B-B14F-4D97-AF65-F5344CB8AC3E}">
        <p14:creationId xmlns:p14="http://schemas.microsoft.com/office/powerpoint/2010/main" val="363442024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for Organizations?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Git for Developers</a:t>
            </a:r>
          </a:p>
          <a:p>
            <a:pPr lvl="1"/>
            <a:r>
              <a:rPr lang="en-US" dirty="0" smtClean="0"/>
              <a:t>Feature Branch Workflow</a:t>
            </a:r>
          </a:p>
          <a:p>
            <a:pPr lvl="1"/>
            <a:r>
              <a:rPr lang="en-US" dirty="0" smtClean="0"/>
              <a:t>Branches are cheap and easy to merge</a:t>
            </a:r>
          </a:p>
          <a:p>
            <a:pPr lvl="1"/>
            <a:r>
              <a:rPr lang="en-US" dirty="0" smtClean="0"/>
              <a:t>Feature Branch</a:t>
            </a:r>
          </a:p>
          <a:p>
            <a:pPr lvl="1"/>
            <a:r>
              <a:rPr lang="en-US" dirty="0" smtClean="0"/>
              <a:t>Distributed Development</a:t>
            </a:r>
          </a:p>
          <a:p>
            <a:pPr lvl="1"/>
            <a:r>
              <a:rPr lang="en-US" dirty="0" smtClean="0"/>
              <a:t>Pull Requests</a:t>
            </a:r>
          </a:p>
          <a:p>
            <a:pPr lvl="2"/>
            <a:r>
              <a:rPr lang="en-US" dirty="0"/>
              <a:t>A pull request is a way to ask another developer to merge one of your branches into their repository. This not only makes it easier for project leads to keep track of changes, but also lets developers initiate discussions around their work before integrating it with the rest of the </a:t>
            </a:r>
            <a:r>
              <a:rPr lang="en-US" dirty="0" smtClean="0"/>
              <a:t>codebase</a:t>
            </a:r>
          </a:p>
          <a:p>
            <a:pPr lvl="1"/>
            <a:r>
              <a:rPr lang="en-US" dirty="0" smtClean="0"/>
              <a:t>Faster Release Cycle</a:t>
            </a:r>
          </a:p>
          <a:p>
            <a:r>
              <a:rPr lang="en-US" dirty="0" smtClean="0"/>
              <a:t>Product Management</a:t>
            </a:r>
          </a:p>
          <a:p>
            <a:r>
              <a:rPr lang="en-US" dirty="0" smtClean="0"/>
              <a:t>Customer Support</a:t>
            </a:r>
          </a:p>
          <a:p>
            <a:r>
              <a:rPr lang="en-US" dirty="0" smtClean="0"/>
              <a:t>Designers</a:t>
            </a:r>
          </a:p>
          <a:p>
            <a:r>
              <a:rPr lang="en-US" dirty="0" smtClean="0"/>
              <a:t>Human Resources</a:t>
            </a:r>
          </a:p>
          <a:p>
            <a:r>
              <a:rPr lang="en-US" dirty="0" smtClean="0"/>
              <a:t>Finance  (Budget)</a:t>
            </a:r>
          </a:p>
          <a:p>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8</a:t>
            </a:fld>
            <a:endParaRPr lang="en-US"/>
          </a:p>
        </p:txBody>
      </p:sp>
    </p:spTree>
    <p:extLst>
      <p:ext uri="{BB962C8B-B14F-4D97-AF65-F5344CB8AC3E}">
        <p14:creationId xmlns:p14="http://schemas.microsoft.com/office/powerpoint/2010/main" val="36356609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&amp;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Installation Steps</a:t>
            </a:r>
          </a:p>
          <a:p>
            <a:pPr lvl="1"/>
            <a:r>
              <a:rPr lang="en-US" dirty="0" smtClean="0"/>
              <a:t>Linux</a:t>
            </a:r>
          </a:p>
          <a:p>
            <a:pPr lvl="2"/>
            <a:r>
              <a:rPr lang="en-US" dirty="0" err="1"/>
              <a:t>sudo</a:t>
            </a:r>
            <a:r>
              <a:rPr lang="en-US" dirty="0"/>
              <a:t> apt-get update </a:t>
            </a:r>
            <a:endParaRPr lang="en-US" dirty="0"/>
          </a:p>
          <a:p>
            <a:pPr lvl="2"/>
            <a:r>
              <a:rPr lang="en-US" dirty="0" err="1" smtClean="0"/>
              <a:t>sudo</a:t>
            </a:r>
            <a:r>
              <a:rPr lang="en-US" dirty="0" smtClean="0"/>
              <a:t> </a:t>
            </a:r>
            <a:r>
              <a:rPr lang="en-US" dirty="0"/>
              <a:t>apt-get install </a:t>
            </a:r>
            <a:r>
              <a:rPr lang="en-US" dirty="0" err="1" smtClean="0"/>
              <a:t>git</a:t>
            </a:r>
            <a:endParaRPr lang="en-US" dirty="0" smtClean="0"/>
          </a:p>
          <a:p>
            <a:pPr lvl="1"/>
            <a:r>
              <a:rPr lang="en-US" dirty="0" smtClean="0"/>
              <a:t>Windows</a:t>
            </a:r>
          </a:p>
          <a:p>
            <a:pPr lvl="2"/>
            <a:r>
              <a:rPr lang="en-US" dirty="0"/>
              <a:t>Download from </a:t>
            </a:r>
            <a:r>
              <a:rPr lang="en-US" dirty="0">
                <a:hlinkClick r:id="rId2"/>
              </a:rPr>
              <a:t>https://git-for-windows.github.io</a:t>
            </a:r>
            <a:r>
              <a:rPr lang="en-US" dirty="0" smtClean="0">
                <a:hlinkClick r:id="rId2"/>
              </a:rPr>
              <a:t>/</a:t>
            </a:r>
            <a:endParaRPr lang="en-US" dirty="0" smtClean="0"/>
          </a:p>
          <a:p>
            <a:pPr lvl="1"/>
            <a:r>
              <a:rPr lang="en-US" dirty="0" smtClean="0"/>
              <a:t>Fedora</a:t>
            </a:r>
          </a:p>
          <a:p>
            <a:pPr lvl="2"/>
            <a:r>
              <a:rPr lang="en-US" dirty="0" err="1"/>
              <a:t>sudo</a:t>
            </a:r>
            <a:r>
              <a:rPr lang="en-US" dirty="0"/>
              <a:t> yum install </a:t>
            </a:r>
            <a:r>
              <a:rPr lang="en-US" dirty="0" err="1"/>
              <a:t>git</a:t>
            </a:r>
            <a:endParaRPr lang="en-US" dirty="0" smtClean="0"/>
          </a:p>
          <a:p>
            <a:r>
              <a:rPr lang="en-US" dirty="0" smtClean="0"/>
              <a:t>Configure Users</a:t>
            </a:r>
          </a:p>
          <a:p>
            <a:pPr lvl="1"/>
            <a:r>
              <a:rPr lang="en-US" dirty="0" err="1"/>
              <a:t>git</a:t>
            </a:r>
            <a:r>
              <a:rPr lang="en-US" dirty="0"/>
              <a:t> </a:t>
            </a:r>
            <a:r>
              <a:rPr lang="en-US" dirty="0" err="1"/>
              <a:t>config</a:t>
            </a:r>
            <a:r>
              <a:rPr lang="en-US" dirty="0"/>
              <a:t> --global user.name </a:t>
            </a:r>
            <a:r>
              <a:rPr lang="en-US" dirty="0" smtClean="0"/>
              <a:t>“demo" </a:t>
            </a:r>
          </a:p>
          <a:p>
            <a:pPr lvl="1"/>
            <a:r>
              <a:rPr lang="en-US" dirty="0" err="1" smtClean="0"/>
              <a:t>git</a:t>
            </a:r>
            <a:r>
              <a:rPr lang="en-US" dirty="0" smtClean="0"/>
              <a:t> </a:t>
            </a:r>
            <a:r>
              <a:rPr lang="en-US" dirty="0" err="1"/>
              <a:t>config</a:t>
            </a:r>
            <a:r>
              <a:rPr lang="en-US" dirty="0"/>
              <a:t> --global </a:t>
            </a:r>
            <a:r>
              <a:rPr lang="en-US" dirty="0" err="1"/>
              <a:t>user.email</a:t>
            </a:r>
            <a:r>
              <a:rPr lang="en-US" dirty="0"/>
              <a:t> </a:t>
            </a:r>
            <a:r>
              <a:rPr lang="en-US" dirty="0" smtClean="0">
                <a:hlinkClick r:id="rId3"/>
              </a:rPr>
              <a:t>gajendranv@gmail.com</a:t>
            </a:r>
            <a:endParaRPr lang="en-US" dirty="0" smtClean="0"/>
          </a:p>
          <a:p>
            <a:r>
              <a:rPr lang="en-US" dirty="0" smtClean="0"/>
              <a:t>Verification</a:t>
            </a:r>
          </a:p>
          <a:p>
            <a:pPr lvl="1"/>
            <a:r>
              <a:rPr lang="en-US" dirty="0" err="1"/>
              <a:t>git</a:t>
            </a:r>
            <a:r>
              <a:rPr lang="en-US" dirty="0"/>
              <a:t> --version</a:t>
            </a:r>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8/25/2016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9</a:t>
            </a:fld>
            <a:endParaRPr lang="en-US"/>
          </a:p>
        </p:txBody>
      </p:sp>
    </p:spTree>
    <p:extLst>
      <p:ext uri="{BB962C8B-B14F-4D97-AF65-F5344CB8AC3E}">
        <p14:creationId xmlns:p14="http://schemas.microsoft.com/office/powerpoint/2010/main" val="415037844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5471</TotalTime>
  <Words>1839</Words>
  <Application>Microsoft Office PowerPoint</Application>
  <PresentationFormat>Widescreen</PresentationFormat>
  <Paragraphs>317</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 Light</vt:lpstr>
      <vt:lpstr>Wingdings</vt:lpstr>
      <vt:lpstr>Office Theme</vt:lpstr>
      <vt:lpstr>DevOps – Session - 2</vt:lpstr>
      <vt:lpstr>Course Topics</vt:lpstr>
      <vt:lpstr>Overview</vt:lpstr>
      <vt:lpstr>Benefits</vt:lpstr>
      <vt:lpstr>Tool Differences</vt:lpstr>
      <vt:lpstr>Centralized Vs Distributed VCS</vt:lpstr>
      <vt:lpstr>GIT Hub</vt:lpstr>
      <vt:lpstr>Why for Organizations?</vt:lpstr>
      <vt:lpstr>Installation &amp; Configuration</vt:lpstr>
      <vt:lpstr>Repository Setup</vt:lpstr>
      <vt:lpstr>Git Rebase</vt:lpstr>
      <vt:lpstr>Git – Quick Guide</vt:lpstr>
      <vt:lpstr>SVN – GIT Migration</vt:lpstr>
      <vt:lpstr>Migration Steps</vt:lpstr>
      <vt:lpstr>Course Topics</vt:lpstr>
      <vt:lpstr>Apache</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 The Journey</dc:title>
  <dc:creator>V, Gajendran</dc:creator>
  <cp:lastModifiedBy>V, Gajendran</cp:lastModifiedBy>
  <cp:revision>61</cp:revision>
  <dcterms:created xsi:type="dcterms:W3CDTF">2016-08-09T05:07:42Z</dcterms:created>
  <dcterms:modified xsi:type="dcterms:W3CDTF">2016-08-27T03:44:34Z</dcterms:modified>
</cp:coreProperties>
</file>