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491ff74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491ff74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d491ff7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d491ff7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d491ff7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d491ff7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d491ff74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d491ff74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d491ff74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d491ff74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d491ff74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d491ff74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d491ff74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d491ff74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0225" y="1766125"/>
            <a:ext cx="8520600" cy="11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Prediction of Moment Capacity of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Corroded RC Beams</a:t>
            </a:r>
            <a:endParaRPr sz="3000"/>
          </a:p>
        </p:txBody>
      </p:sp>
      <p:sp>
        <p:nvSpPr>
          <p:cNvPr id="55" name="Google Shape;55;p13"/>
          <p:cNvSpPr txBox="1"/>
          <p:nvPr/>
        </p:nvSpPr>
        <p:spPr>
          <a:xfrm>
            <a:off x="616050" y="4743300"/>
            <a:ext cx="79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Reinforcement Corrosion</a:t>
            </a:r>
            <a:r>
              <a:rPr lang="en">
                <a:solidFill>
                  <a:schemeClr val="dk1"/>
                </a:solidFill>
              </a:rPr>
              <a:t>: the hidden enemy turning strong structures into ticking time bombs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Beam Corrosion Impact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b="1" lang="en" sz="1600">
                <a:solidFill>
                  <a:schemeClr val="dk1"/>
                </a:solidFill>
              </a:rPr>
              <a:t>Reduced bending capacity and ductility</a:t>
            </a:r>
            <a:r>
              <a:rPr lang="en" sz="1600">
                <a:solidFill>
                  <a:schemeClr val="dk1"/>
                </a:solidFill>
              </a:rPr>
              <a:t> in reinforced concrete (RC) members suffering from reinforcement corrosion is a crucial issue among existing RC infrastructure worldwide.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b="1" lang="en" sz="1600">
                <a:solidFill>
                  <a:schemeClr val="dk1"/>
                </a:solidFill>
              </a:rPr>
              <a:t>Flexural stiffness degrades</a:t>
            </a:r>
            <a:r>
              <a:rPr lang="en" sz="1600">
                <a:solidFill>
                  <a:schemeClr val="dk1"/>
                </a:solidFill>
              </a:rPr>
              <a:t> with increasing corrosion damage as the interfacial bond between concrete and steel is gradually lost and cracking proliferates across the member surface.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The </a:t>
            </a:r>
            <a:r>
              <a:rPr b="1" lang="en" sz="1600">
                <a:solidFill>
                  <a:schemeClr val="dk1"/>
                </a:solidFill>
              </a:rPr>
              <a:t>tension stiffening effect</a:t>
            </a:r>
            <a:r>
              <a:rPr lang="en" sz="1600">
                <a:solidFill>
                  <a:schemeClr val="dk1"/>
                </a:solidFill>
              </a:rPr>
              <a:t>, which allows the transfer of stresses from the reinforcement to the surrounding concrete, is reduced as corrosion continually </a:t>
            </a:r>
            <a:r>
              <a:rPr b="1" lang="en" sz="1600">
                <a:solidFill>
                  <a:schemeClr val="dk1"/>
                </a:solidFill>
              </a:rPr>
              <a:t>diminishes bond strength and reinforcement cross-sectional area.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415553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940138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Features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700" y="2623577"/>
            <a:ext cx="2210875" cy="2183925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3825" y="617975"/>
            <a:ext cx="2156025" cy="4189525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10850" y="1215725"/>
            <a:ext cx="3585300" cy="27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~ 800 Sample Bending Tests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32 Input features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22 Numerical Features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10 Categorical Features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82" name="Google Shape;82;p17"/>
          <p:cNvCxnSpPr/>
          <p:nvPr/>
        </p:nvCxnSpPr>
        <p:spPr>
          <a:xfrm flipH="1" rot="10800000">
            <a:off x="3173825" y="1142275"/>
            <a:ext cx="3330000" cy="157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7"/>
          <p:cNvCxnSpPr/>
          <p:nvPr/>
        </p:nvCxnSpPr>
        <p:spPr>
          <a:xfrm>
            <a:off x="3255100" y="3043675"/>
            <a:ext cx="717600" cy="75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675" y="189250"/>
            <a:ext cx="4996400" cy="4765025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Features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 Results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86401"/>
            <a:ext cx="8520601" cy="2570723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Regressor Results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8275"/>
            <a:ext cx="8520601" cy="2675259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