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0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0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0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0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0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6DCB3DF-A5DE-414C-870C-0F687C9AE4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6040" cy="3085920"/>
          </a:xfrm>
          <a:prstGeom prst="rect">
            <a:avLst/>
          </a:prstGeom>
        </p:spPr>
      </p:sp>
      <p:sp>
        <p:nvSpPr>
          <p:cNvPr id="12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Couple seconds: mention names of organization and primary contacts</a:t>
            </a:r>
            <a:endParaRPr b="0" lang="en-US" sz="2000" spc="-1" strike="noStrike">
              <a:latin typeface="Arial"/>
            </a:endParaRPr>
          </a:p>
        </p:txBody>
      </p:sp>
      <p:sp>
        <p:nvSpPr>
          <p:cNvPr id="122"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F035C430-8698-4549-B2F8-F51C6F991F2F}"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334080" y="116280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47" name="PlaceHolder 3"/>
          <p:cNvSpPr>
            <a:spLocks noGrp="1"/>
          </p:cNvSpPr>
          <p:nvPr>
            <p:ph type="body"/>
          </p:nvPr>
        </p:nvSpPr>
        <p:spPr>
          <a:xfrm>
            <a:off x="334080" y="343548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0"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1" name="PlaceHolder 4"/>
          <p:cNvSpPr>
            <a:spLocks noGrp="1"/>
          </p:cNvSpPr>
          <p:nvPr>
            <p:ph type="body"/>
          </p:nvPr>
        </p:nvSpPr>
        <p:spPr>
          <a:xfrm>
            <a:off x="33408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2" name="PlaceHolder 5"/>
          <p:cNvSpPr>
            <a:spLocks noGrp="1"/>
          </p:cNvSpPr>
          <p:nvPr>
            <p:ph type="body"/>
          </p:nvPr>
        </p:nvSpPr>
        <p:spPr>
          <a:xfrm>
            <a:off x="572220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body"/>
          </p:nvPr>
        </p:nvSpPr>
        <p:spPr>
          <a:xfrm>
            <a:off x="33408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5" name="PlaceHolder 3"/>
          <p:cNvSpPr>
            <a:spLocks noGrp="1"/>
          </p:cNvSpPr>
          <p:nvPr>
            <p:ph type="body"/>
          </p:nvPr>
        </p:nvSpPr>
        <p:spPr>
          <a:xfrm>
            <a:off x="388944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6" name="PlaceHolder 4"/>
          <p:cNvSpPr>
            <a:spLocks noGrp="1"/>
          </p:cNvSpPr>
          <p:nvPr>
            <p:ph type="body"/>
          </p:nvPr>
        </p:nvSpPr>
        <p:spPr>
          <a:xfrm>
            <a:off x="744516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7" name="PlaceHolder 5"/>
          <p:cNvSpPr>
            <a:spLocks noGrp="1"/>
          </p:cNvSpPr>
          <p:nvPr>
            <p:ph type="body"/>
          </p:nvPr>
        </p:nvSpPr>
        <p:spPr>
          <a:xfrm>
            <a:off x="33408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8" name="PlaceHolder 6"/>
          <p:cNvSpPr>
            <a:spLocks noGrp="1"/>
          </p:cNvSpPr>
          <p:nvPr>
            <p:ph type="body"/>
          </p:nvPr>
        </p:nvSpPr>
        <p:spPr>
          <a:xfrm>
            <a:off x="388944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59" name="PlaceHolder 7"/>
          <p:cNvSpPr>
            <a:spLocks noGrp="1"/>
          </p:cNvSpPr>
          <p:nvPr>
            <p:ph type="body"/>
          </p:nvPr>
        </p:nvSpPr>
        <p:spPr>
          <a:xfrm>
            <a:off x="744516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subTitle"/>
          </p:nvPr>
        </p:nvSpPr>
        <p:spPr>
          <a:xfrm>
            <a:off x="334080" y="116280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334080" y="1162800"/>
            <a:ext cx="10515240" cy="435096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33408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74" name="PlaceHolder 3"/>
          <p:cNvSpPr>
            <a:spLocks noGrp="1"/>
          </p:cNvSpPr>
          <p:nvPr>
            <p:ph type="body"/>
          </p:nvPr>
        </p:nvSpPr>
        <p:spPr>
          <a:xfrm>
            <a:off x="572220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223560" y="55440"/>
            <a:ext cx="10515240" cy="354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79" name="PlaceHolder 3"/>
          <p:cNvSpPr>
            <a:spLocks noGrp="1"/>
          </p:cNvSpPr>
          <p:nvPr>
            <p:ph type="body"/>
          </p:nvPr>
        </p:nvSpPr>
        <p:spPr>
          <a:xfrm>
            <a:off x="572220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80" name="PlaceHolder 4"/>
          <p:cNvSpPr>
            <a:spLocks noGrp="1"/>
          </p:cNvSpPr>
          <p:nvPr>
            <p:ph type="body"/>
          </p:nvPr>
        </p:nvSpPr>
        <p:spPr>
          <a:xfrm>
            <a:off x="33408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subTitle"/>
          </p:nvPr>
        </p:nvSpPr>
        <p:spPr>
          <a:xfrm>
            <a:off x="334080" y="116280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type="body"/>
          </p:nvPr>
        </p:nvSpPr>
        <p:spPr>
          <a:xfrm>
            <a:off x="33408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83"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84" name="PlaceHolder 4"/>
          <p:cNvSpPr>
            <a:spLocks noGrp="1"/>
          </p:cNvSpPr>
          <p:nvPr>
            <p:ph type="body"/>
          </p:nvPr>
        </p:nvSpPr>
        <p:spPr>
          <a:xfrm>
            <a:off x="572220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6"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87"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88" name="PlaceHolder 4"/>
          <p:cNvSpPr>
            <a:spLocks noGrp="1"/>
          </p:cNvSpPr>
          <p:nvPr>
            <p:ph type="body"/>
          </p:nvPr>
        </p:nvSpPr>
        <p:spPr>
          <a:xfrm>
            <a:off x="334080" y="343548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334080" y="116280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91" name="PlaceHolder 3"/>
          <p:cNvSpPr>
            <a:spLocks noGrp="1"/>
          </p:cNvSpPr>
          <p:nvPr>
            <p:ph type="body"/>
          </p:nvPr>
        </p:nvSpPr>
        <p:spPr>
          <a:xfrm>
            <a:off x="334080" y="343548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94"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95" name="PlaceHolder 4"/>
          <p:cNvSpPr>
            <a:spLocks noGrp="1"/>
          </p:cNvSpPr>
          <p:nvPr>
            <p:ph type="body"/>
          </p:nvPr>
        </p:nvSpPr>
        <p:spPr>
          <a:xfrm>
            <a:off x="33408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96" name="PlaceHolder 5"/>
          <p:cNvSpPr>
            <a:spLocks noGrp="1"/>
          </p:cNvSpPr>
          <p:nvPr>
            <p:ph type="body"/>
          </p:nvPr>
        </p:nvSpPr>
        <p:spPr>
          <a:xfrm>
            <a:off x="572220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33408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99" name="PlaceHolder 3"/>
          <p:cNvSpPr>
            <a:spLocks noGrp="1"/>
          </p:cNvSpPr>
          <p:nvPr>
            <p:ph type="body"/>
          </p:nvPr>
        </p:nvSpPr>
        <p:spPr>
          <a:xfrm>
            <a:off x="388944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100" name="PlaceHolder 4"/>
          <p:cNvSpPr>
            <a:spLocks noGrp="1"/>
          </p:cNvSpPr>
          <p:nvPr>
            <p:ph type="body"/>
          </p:nvPr>
        </p:nvSpPr>
        <p:spPr>
          <a:xfrm>
            <a:off x="7445160" y="116280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101" name="PlaceHolder 5"/>
          <p:cNvSpPr>
            <a:spLocks noGrp="1"/>
          </p:cNvSpPr>
          <p:nvPr>
            <p:ph type="body"/>
          </p:nvPr>
        </p:nvSpPr>
        <p:spPr>
          <a:xfrm>
            <a:off x="33408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102" name="PlaceHolder 6"/>
          <p:cNvSpPr>
            <a:spLocks noGrp="1"/>
          </p:cNvSpPr>
          <p:nvPr>
            <p:ph type="body"/>
          </p:nvPr>
        </p:nvSpPr>
        <p:spPr>
          <a:xfrm>
            <a:off x="388944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103" name="PlaceHolder 7"/>
          <p:cNvSpPr>
            <a:spLocks noGrp="1"/>
          </p:cNvSpPr>
          <p:nvPr>
            <p:ph type="body"/>
          </p:nvPr>
        </p:nvSpPr>
        <p:spPr>
          <a:xfrm>
            <a:off x="7445160" y="3435480"/>
            <a:ext cx="338580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334080" y="1162800"/>
            <a:ext cx="10515240" cy="435096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33408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30" name="PlaceHolder 3"/>
          <p:cNvSpPr>
            <a:spLocks noGrp="1"/>
          </p:cNvSpPr>
          <p:nvPr>
            <p:ph type="body"/>
          </p:nvPr>
        </p:nvSpPr>
        <p:spPr>
          <a:xfrm>
            <a:off x="572220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223560" y="55440"/>
            <a:ext cx="10515240" cy="354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35" name="PlaceHolder 3"/>
          <p:cNvSpPr>
            <a:spLocks noGrp="1"/>
          </p:cNvSpPr>
          <p:nvPr>
            <p:ph type="body"/>
          </p:nvPr>
        </p:nvSpPr>
        <p:spPr>
          <a:xfrm>
            <a:off x="572220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36" name="PlaceHolder 4"/>
          <p:cNvSpPr>
            <a:spLocks noGrp="1"/>
          </p:cNvSpPr>
          <p:nvPr>
            <p:ph type="body"/>
          </p:nvPr>
        </p:nvSpPr>
        <p:spPr>
          <a:xfrm>
            <a:off x="33408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 name="PlaceHolder 2"/>
          <p:cNvSpPr>
            <a:spLocks noGrp="1"/>
          </p:cNvSpPr>
          <p:nvPr>
            <p:ph type="body"/>
          </p:nvPr>
        </p:nvSpPr>
        <p:spPr>
          <a:xfrm>
            <a:off x="334080" y="1162800"/>
            <a:ext cx="5131080" cy="4350960"/>
          </a:xfrm>
          <a:prstGeom prst="rect">
            <a:avLst/>
          </a:prstGeom>
        </p:spPr>
        <p:txBody>
          <a:bodyPr lIns="0" rIns="0" tIns="0" bIns="0">
            <a:normAutofit/>
          </a:bodyPr>
          <a:p>
            <a:endParaRPr b="0" lang="en-US" sz="2800" spc="-1" strike="noStrike">
              <a:solidFill>
                <a:srgbClr val="092745"/>
              </a:solidFill>
              <a:latin typeface="Arial"/>
            </a:endParaRPr>
          </a:p>
        </p:txBody>
      </p:sp>
      <p:sp>
        <p:nvSpPr>
          <p:cNvPr id="39"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40" name="PlaceHolder 4"/>
          <p:cNvSpPr>
            <a:spLocks noGrp="1"/>
          </p:cNvSpPr>
          <p:nvPr>
            <p:ph type="body"/>
          </p:nvPr>
        </p:nvSpPr>
        <p:spPr>
          <a:xfrm>
            <a:off x="5722200" y="343548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23560" y="55440"/>
            <a:ext cx="10515240" cy="7653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 name="PlaceHolder 2"/>
          <p:cNvSpPr>
            <a:spLocks noGrp="1"/>
          </p:cNvSpPr>
          <p:nvPr>
            <p:ph type="body"/>
          </p:nvPr>
        </p:nvSpPr>
        <p:spPr>
          <a:xfrm>
            <a:off x="33408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43" name="PlaceHolder 3"/>
          <p:cNvSpPr>
            <a:spLocks noGrp="1"/>
          </p:cNvSpPr>
          <p:nvPr>
            <p:ph type="body"/>
          </p:nvPr>
        </p:nvSpPr>
        <p:spPr>
          <a:xfrm>
            <a:off x="5722200" y="1162800"/>
            <a:ext cx="5131080" cy="2075040"/>
          </a:xfrm>
          <a:prstGeom prst="rect">
            <a:avLst/>
          </a:prstGeom>
        </p:spPr>
        <p:txBody>
          <a:bodyPr lIns="0" rIns="0" tIns="0" bIns="0">
            <a:normAutofit/>
          </a:bodyPr>
          <a:p>
            <a:endParaRPr b="0" lang="en-US" sz="2800" spc="-1" strike="noStrike">
              <a:solidFill>
                <a:srgbClr val="092745"/>
              </a:solidFill>
              <a:latin typeface="Arial"/>
            </a:endParaRPr>
          </a:p>
        </p:txBody>
      </p:sp>
      <p:sp>
        <p:nvSpPr>
          <p:cNvPr id="44" name="PlaceHolder 4"/>
          <p:cNvSpPr>
            <a:spLocks noGrp="1"/>
          </p:cNvSpPr>
          <p:nvPr>
            <p:ph type="body"/>
          </p:nvPr>
        </p:nvSpPr>
        <p:spPr>
          <a:xfrm>
            <a:off x="334080" y="3435480"/>
            <a:ext cx="10515240" cy="2075040"/>
          </a:xfrm>
          <a:prstGeom prst="rect">
            <a:avLst/>
          </a:prstGeom>
        </p:spPr>
        <p:txBody>
          <a:bodyPr lIns="0" rIns="0" tIns="0" bIns="0">
            <a:normAutofit/>
          </a:bodyPr>
          <a:p>
            <a:endParaRPr b="0" lang="en-US" sz="2800" spc="-1" strike="noStrike">
              <a:solidFill>
                <a:srgbClr val="09274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29"/>
          <p:cNvSpPr/>
          <p:nvPr/>
        </p:nvSpPr>
        <p:spPr>
          <a:xfrm>
            <a:off x="0" y="0"/>
            <a:ext cx="6370200" cy="64969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p:style>
      </p:sp>
      <p:pic>
        <p:nvPicPr>
          <p:cNvPr id="1" name="Picture 30" descr="A picture containing person, man, using, water&#10;&#10;Description automatically generated"/>
          <p:cNvPicPr/>
          <p:nvPr/>
        </p:nvPicPr>
        <p:blipFill>
          <a:blip r:embed="rId2">
            <a:alphaModFix amt="85000"/>
          </a:blip>
          <a:srcRect l="0" t="0" r="4507" b="800"/>
          <a:stretch/>
        </p:blipFill>
        <p:spPr>
          <a:xfrm flipH="1">
            <a:off x="6371280" y="0"/>
            <a:ext cx="5820840" cy="6496920"/>
          </a:xfrm>
          <a:prstGeom prst="rect">
            <a:avLst/>
          </a:prstGeom>
          <a:ln w="0">
            <a:noFill/>
          </a:ln>
        </p:spPr>
      </p:pic>
      <p:sp>
        <p:nvSpPr>
          <p:cNvPr id="2" name="TextBox 32"/>
          <p:cNvSpPr/>
          <p:nvPr/>
        </p:nvSpPr>
        <p:spPr>
          <a:xfrm>
            <a:off x="1290960" y="4502520"/>
            <a:ext cx="206244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CA" sz="1800" spc="-1" strike="noStrike" u="sng">
                <a:solidFill>
                  <a:srgbClr val="002060"/>
                </a:solidFill>
                <a:uFillTx/>
                <a:latin typeface="Lato"/>
              </a:rPr>
              <a:t>F</a:t>
            </a:r>
            <a:r>
              <a:rPr b="0" lang="en-CA" sz="1800" spc="-1" strike="noStrike">
                <a:solidFill>
                  <a:srgbClr val="002060"/>
                </a:solidFill>
                <a:latin typeface="Lato"/>
              </a:rPr>
              <a:t>indable</a:t>
            </a:r>
            <a:endParaRPr b="0" lang="en-US" sz="1800" spc="-1" strike="noStrike">
              <a:latin typeface="Arial"/>
            </a:endParaRPr>
          </a:p>
        </p:txBody>
      </p:sp>
      <p:sp>
        <p:nvSpPr>
          <p:cNvPr id="3" name="TextBox 36"/>
          <p:cNvSpPr/>
          <p:nvPr/>
        </p:nvSpPr>
        <p:spPr>
          <a:xfrm>
            <a:off x="9836280" y="5657760"/>
            <a:ext cx="1896840" cy="91332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1" lang="en-US" sz="5400" spc="-1" strike="noStrike">
                <a:solidFill>
                  <a:srgbClr val="ffffff"/>
                </a:solidFill>
                <a:latin typeface="Times New Roman"/>
              </a:rPr>
              <a:t>OGC</a:t>
            </a:r>
            <a:endParaRPr b="0" lang="en-US" sz="5400" spc="-1" strike="noStrike">
              <a:latin typeface="Arial"/>
            </a:endParaRPr>
          </a:p>
        </p:txBody>
      </p:sp>
      <p:sp>
        <p:nvSpPr>
          <p:cNvPr id="4" name="Google Shape;118;p19"/>
          <p:cNvSpPr/>
          <p:nvPr/>
        </p:nvSpPr>
        <p:spPr>
          <a:xfrm>
            <a:off x="626040" y="4453200"/>
            <a:ext cx="534960" cy="534960"/>
          </a:xfrm>
          <a:prstGeom prst="ellipse">
            <a:avLst/>
          </a:prstGeom>
          <a:solidFill>
            <a:srgbClr val="002060"/>
          </a:solidFill>
          <a:ln w="0">
            <a:noFill/>
          </a:ln>
        </p:spPr>
        <p:style>
          <a:lnRef idx="0"/>
          <a:fillRef idx="0"/>
          <a:effectRef idx="0"/>
          <a:fontRef idx="minor"/>
        </p:style>
      </p:sp>
      <p:sp>
        <p:nvSpPr>
          <p:cNvPr id="5" name="Google Shape;119;p19"/>
          <p:cNvSpPr/>
          <p:nvPr/>
        </p:nvSpPr>
        <p:spPr>
          <a:xfrm>
            <a:off x="3089880" y="4465800"/>
            <a:ext cx="534960" cy="534960"/>
          </a:xfrm>
          <a:prstGeom prst="ellipse">
            <a:avLst/>
          </a:prstGeom>
          <a:solidFill>
            <a:srgbClr val="002060"/>
          </a:solidFill>
          <a:ln w="0">
            <a:noFill/>
          </a:ln>
        </p:spPr>
        <p:style>
          <a:lnRef idx="0"/>
          <a:fillRef idx="0"/>
          <a:effectRef idx="0"/>
          <a:fontRef idx="minor"/>
        </p:style>
      </p:sp>
      <p:sp>
        <p:nvSpPr>
          <p:cNvPr id="6" name="Google Shape;120;p19"/>
          <p:cNvSpPr/>
          <p:nvPr/>
        </p:nvSpPr>
        <p:spPr>
          <a:xfrm>
            <a:off x="618120" y="5220360"/>
            <a:ext cx="534960" cy="534960"/>
          </a:xfrm>
          <a:prstGeom prst="ellipse">
            <a:avLst/>
          </a:prstGeom>
          <a:solidFill>
            <a:srgbClr val="002060"/>
          </a:solidFill>
          <a:ln w="0">
            <a:noFill/>
          </a:ln>
        </p:spPr>
        <p:style>
          <a:lnRef idx="0"/>
          <a:fillRef idx="0"/>
          <a:effectRef idx="0"/>
          <a:fontRef idx="minor"/>
        </p:style>
      </p:sp>
      <p:sp>
        <p:nvSpPr>
          <p:cNvPr id="7" name="Google Shape;121;p19"/>
          <p:cNvSpPr/>
          <p:nvPr/>
        </p:nvSpPr>
        <p:spPr>
          <a:xfrm>
            <a:off x="3108600" y="5222520"/>
            <a:ext cx="534960" cy="534960"/>
          </a:xfrm>
          <a:prstGeom prst="ellipse">
            <a:avLst/>
          </a:prstGeom>
          <a:solidFill>
            <a:srgbClr val="002060"/>
          </a:solidFill>
          <a:ln w="0">
            <a:noFill/>
          </a:ln>
        </p:spPr>
        <p:style>
          <a:lnRef idx="0"/>
          <a:fillRef idx="0"/>
          <a:effectRef idx="0"/>
          <a:fontRef idx="minor"/>
        </p:style>
      </p:sp>
      <p:pic>
        <p:nvPicPr>
          <p:cNvPr id="8" name="Google Shape;127;p19" descr="A picture containing drawing, light, clock&#10;&#10;Description automatically generated"/>
          <p:cNvPicPr/>
          <p:nvPr/>
        </p:nvPicPr>
        <p:blipFill>
          <a:blip r:embed="rId3"/>
          <a:stretch/>
        </p:blipFill>
        <p:spPr>
          <a:xfrm>
            <a:off x="3114360" y="4456440"/>
            <a:ext cx="532080" cy="532080"/>
          </a:xfrm>
          <a:prstGeom prst="rect">
            <a:avLst/>
          </a:prstGeom>
          <a:ln w="0">
            <a:noFill/>
          </a:ln>
        </p:spPr>
      </p:pic>
      <p:pic>
        <p:nvPicPr>
          <p:cNvPr id="9" name="Google Shape;124;p19" descr="A close up of a logo&#10;&#10;Description automatically generated"/>
          <p:cNvPicPr/>
          <p:nvPr/>
        </p:nvPicPr>
        <p:blipFill>
          <a:blip r:embed="rId4"/>
          <a:stretch/>
        </p:blipFill>
        <p:spPr>
          <a:xfrm>
            <a:off x="660600" y="4494600"/>
            <a:ext cx="465480" cy="465480"/>
          </a:xfrm>
          <a:prstGeom prst="rect">
            <a:avLst/>
          </a:prstGeom>
          <a:ln w="0">
            <a:noFill/>
          </a:ln>
        </p:spPr>
      </p:pic>
      <p:pic>
        <p:nvPicPr>
          <p:cNvPr id="10" name="Google Shape;125;p19" descr="A close up of a logo&#10;&#10;Description automatically generated"/>
          <p:cNvPicPr/>
          <p:nvPr/>
        </p:nvPicPr>
        <p:blipFill>
          <a:blip r:embed="rId5"/>
          <a:stretch/>
        </p:blipFill>
        <p:spPr>
          <a:xfrm>
            <a:off x="585000" y="5178240"/>
            <a:ext cx="612720" cy="612720"/>
          </a:xfrm>
          <a:prstGeom prst="rect">
            <a:avLst/>
          </a:prstGeom>
          <a:ln w="0">
            <a:noFill/>
          </a:ln>
        </p:spPr>
      </p:pic>
      <p:pic>
        <p:nvPicPr>
          <p:cNvPr id="11" name="Google Shape;126;p19" descr="A picture containing drawing&#10;&#10;Description automatically generated"/>
          <p:cNvPicPr/>
          <p:nvPr/>
        </p:nvPicPr>
        <p:blipFill>
          <a:blip r:embed="rId6"/>
          <a:stretch/>
        </p:blipFill>
        <p:spPr>
          <a:xfrm>
            <a:off x="3065400" y="5202720"/>
            <a:ext cx="609120" cy="609120"/>
          </a:xfrm>
          <a:prstGeom prst="rect">
            <a:avLst/>
          </a:prstGeom>
          <a:ln w="0">
            <a:noFill/>
          </a:ln>
        </p:spPr>
      </p:pic>
      <p:sp>
        <p:nvSpPr>
          <p:cNvPr id="12" name="TextBox 45"/>
          <p:cNvSpPr/>
          <p:nvPr/>
        </p:nvSpPr>
        <p:spPr>
          <a:xfrm>
            <a:off x="3751560" y="4531320"/>
            <a:ext cx="206244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CA" sz="1800" spc="-1" strike="noStrike" u="sng">
                <a:solidFill>
                  <a:srgbClr val="002060"/>
                </a:solidFill>
                <a:uFillTx/>
                <a:latin typeface="Lato"/>
              </a:rPr>
              <a:t>A</a:t>
            </a:r>
            <a:r>
              <a:rPr b="0" lang="en-CA" sz="1800" spc="-1" strike="noStrike">
                <a:solidFill>
                  <a:srgbClr val="002060"/>
                </a:solidFill>
                <a:latin typeface="Lato"/>
              </a:rPr>
              <a:t>ccessible</a:t>
            </a:r>
            <a:endParaRPr b="0" lang="en-US" sz="1800" spc="-1" strike="noStrike">
              <a:latin typeface="Arial"/>
            </a:endParaRPr>
          </a:p>
        </p:txBody>
      </p:sp>
      <p:sp>
        <p:nvSpPr>
          <p:cNvPr id="13" name="TextBox 46"/>
          <p:cNvSpPr/>
          <p:nvPr/>
        </p:nvSpPr>
        <p:spPr>
          <a:xfrm>
            <a:off x="1288440" y="5300280"/>
            <a:ext cx="206244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CA" sz="1800" spc="-1" strike="noStrike" u="sng">
                <a:solidFill>
                  <a:srgbClr val="002060"/>
                </a:solidFill>
                <a:uFillTx/>
                <a:latin typeface="Lato"/>
              </a:rPr>
              <a:t>I</a:t>
            </a:r>
            <a:r>
              <a:rPr b="0" lang="en-CA" sz="1800" spc="-1" strike="noStrike">
                <a:solidFill>
                  <a:srgbClr val="002060"/>
                </a:solidFill>
                <a:latin typeface="Lato"/>
              </a:rPr>
              <a:t>nteroperable</a:t>
            </a:r>
            <a:endParaRPr b="0" lang="en-US" sz="1800" spc="-1" strike="noStrike">
              <a:latin typeface="Arial"/>
            </a:endParaRPr>
          </a:p>
        </p:txBody>
      </p:sp>
      <p:sp>
        <p:nvSpPr>
          <p:cNvPr id="14" name="TextBox 47"/>
          <p:cNvSpPr/>
          <p:nvPr/>
        </p:nvSpPr>
        <p:spPr>
          <a:xfrm>
            <a:off x="3754800" y="5299560"/>
            <a:ext cx="206244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CA" sz="1800" spc="-1" strike="noStrike" u="sng">
                <a:solidFill>
                  <a:srgbClr val="002060"/>
                </a:solidFill>
                <a:uFillTx/>
                <a:latin typeface="Lato"/>
              </a:rPr>
              <a:t>R</a:t>
            </a:r>
            <a:r>
              <a:rPr b="0" lang="en-CA" sz="1800" spc="-1" strike="noStrike">
                <a:solidFill>
                  <a:srgbClr val="002060"/>
                </a:solidFill>
                <a:latin typeface="Lato"/>
              </a:rPr>
              <a:t>eusable</a:t>
            </a:r>
            <a:endParaRPr b="0" lang="en-US" sz="1800" spc="-1" strike="noStrike">
              <a:latin typeface="Arial"/>
            </a:endParaRPr>
          </a:p>
        </p:txBody>
      </p:sp>
      <p:sp>
        <p:nvSpPr>
          <p:cNvPr id="15" name="Rectangle 48"/>
          <p:cNvSpPr/>
          <p:nvPr/>
        </p:nvSpPr>
        <p:spPr>
          <a:xfrm>
            <a:off x="0" y="3069000"/>
            <a:ext cx="6370200" cy="731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6" name="TextBox 49"/>
          <p:cNvSpPr/>
          <p:nvPr/>
        </p:nvSpPr>
        <p:spPr>
          <a:xfrm>
            <a:off x="153000" y="3142800"/>
            <a:ext cx="6007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CA" sz="1800" spc="-1" strike="noStrike">
                <a:solidFill>
                  <a:srgbClr val="002060"/>
                </a:solidFill>
                <a:latin typeface="Lato"/>
              </a:rPr>
              <a:t>The world’s leading and comprehensive </a:t>
            </a:r>
            <a:br/>
            <a:r>
              <a:rPr b="1" lang="en-CA" sz="1800" spc="-1" strike="noStrike">
                <a:solidFill>
                  <a:srgbClr val="002060"/>
                </a:solidFill>
                <a:latin typeface="Lato"/>
              </a:rPr>
              <a:t>community of experts making location information:</a:t>
            </a:r>
            <a:endParaRPr b="0" lang="en-US" sz="1800" spc="-1" strike="noStrike">
              <a:latin typeface="Arial"/>
            </a:endParaRPr>
          </a:p>
        </p:txBody>
      </p:sp>
      <p:sp>
        <p:nvSpPr>
          <p:cNvPr id="17" name="TextBox 1"/>
          <p:cNvSpPr/>
          <p:nvPr/>
        </p:nvSpPr>
        <p:spPr>
          <a:xfrm>
            <a:off x="11560320" y="5795280"/>
            <a:ext cx="2998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2f2f2"/>
                </a:solidFill>
                <a:latin typeface="Symbol"/>
              </a:rPr>
              <a:t></a:t>
            </a:r>
            <a:endParaRPr b="0" lang="en-US" sz="1800" spc="-1" strike="noStrike">
              <a:latin typeface="Arial"/>
            </a:endParaRPr>
          </a:p>
        </p:txBody>
      </p:sp>
      <p:pic>
        <p:nvPicPr>
          <p:cNvPr id="18" name="Picture 31" descr="A picture containing building, outdoor, light, city&#10;&#10;Description automatically generated"/>
          <p:cNvPicPr/>
          <p:nvPr/>
        </p:nvPicPr>
        <p:blipFill>
          <a:blip r:embed="rId7">
            <a:alphaModFix amt="85000"/>
          </a:blip>
          <a:srcRect l="0" t="8533" r="0" b="63717"/>
          <a:stretch/>
        </p:blipFill>
        <p:spPr>
          <a:xfrm>
            <a:off x="0" y="6495120"/>
            <a:ext cx="12191760" cy="363600"/>
          </a:xfrm>
          <a:prstGeom prst="rect">
            <a:avLst/>
          </a:prstGeom>
          <a:ln w="0">
            <a:noFill/>
          </a:ln>
        </p:spPr>
      </p:pic>
      <p:sp>
        <p:nvSpPr>
          <p:cNvPr id="19" name="TextBox 33"/>
          <p:cNvSpPr/>
          <p:nvPr/>
        </p:nvSpPr>
        <p:spPr>
          <a:xfrm>
            <a:off x="10975680" y="6549120"/>
            <a:ext cx="853200" cy="2728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1200" spc="-1" strike="noStrike">
                <a:solidFill>
                  <a:srgbClr val="f2f2f2"/>
                </a:solidFill>
                <a:latin typeface="Lato"/>
              </a:rPr>
              <a:t>ogc.org  |</a:t>
            </a:r>
            <a:endParaRPr b="0" lang="en-US" sz="1200" spc="-1" strike="noStrike">
              <a:latin typeface="Arial"/>
            </a:endParaRPr>
          </a:p>
        </p:txBody>
      </p:sp>
      <p:pic>
        <p:nvPicPr>
          <p:cNvPr id="20" name="Picture 35" descr="A picture containing building, drawing, window&#10;&#10;Description automatically generated"/>
          <p:cNvPicPr/>
          <p:nvPr/>
        </p:nvPicPr>
        <p:blipFill>
          <a:blip r:embed="rId8"/>
          <a:stretch/>
        </p:blipFill>
        <p:spPr>
          <a:xfrm>
            <a:off x="316800" y="6517440"/>
            <a:ext cx="324360" cy="324360"/>
          </a:xfrm>
          <a:prstGeom prst="rect">
            <a:avLst/>
          </a:prstGeom>
          <a:ln w="0">
            <a:noFill/>
          </a:ln>
        </p:spPr>
      </p:pic>
      <p:sp>
        <p:nvSpPr>
          <p:cNvPr id="21" name="Rectangle 27"/>
          <p:cNvSpPr/>
          <p:nvPr/>
        </p:nvSpPr>
        <p:spPr>
          <a:xfrm>
            <a:off x="585000" y="6551280"/>
            <a:ext cx="3257280" cy="242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f2f2f2"/>
                </a:solidFill>
                <a:latin typeface="Lato"/>
              </a:rPr>
              <a:t>Copyright © 2020 Open Geospatial Consortium</a:t>
            </a:r>
            <a:endParaRPr b="0" lang="en-US" sz="1000" spc="-1" strike="noStrike">
              <a:latin typeface="Arial"/>
            </a:endParaRPr>
          </a:p>
        </p:txBody>
      </p:sp>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0" name="Picture 13" descr="A picture containing building, outdoor, light, city&#10;&#10;Description automatically generated"/>
          <p:cNvPicPr/>
          <p:nvPr/>
        </p:nvPicPr>
        <p:blipFill>
          <a:blip r:embed="rId2">
            <a:alphaModFix amt="85000"/>
          </a:blip>
          <a:srcRect l="445" t="18712" r="1154" b="74464"/>
          <a:stretch/>
        </p:blipFill>
        <p:spPr>
          <a:xfrm>
            <a:off x="0" y="720"/>
            <a:ext cx="12191760" cy="950760"/>
          </a:xfrm>
          <a:prstGeom prst="rect">
            <a:avLst/>
          </a:prstGeom>
          <a:ln w="0">
            <a:noFill/>
          </a:ln>
        </p:spPr>
      </p:pic>
      <p:pic>
        <p:nvPicPr>
          <p:cNvPr id="61" name="Picture 12" descr="A picture containing building, outdoor, light, city&#10;&#10;Description automatically generated"/>
          <p:cNvPicPr/>
          <p:nvPr/>
        </p:nvPicPr>
        <p:blipFill>
          <a:blip r:embed="rId3">
            <a:alphaModFix amt="85000"/>
          </a:blip>
          <a:srcRect l="0" t="8533" r="0" b="63717"/>
          <a:stretch/>
        </p:blipFill>
        <p:spPr>
          <a:xfrm>
            <a:off x="0" y="6495120"/>
            <a:ext cx="12191760" cy="363600"/>
          </a:xfrm>
          <a:prstGeom prst="rect">
            <a:avLst/>
          </a:prstGeom>
          <a:ln w="0">
            <a:noFill/>
          </a:ln>
        </p:spPr>
      </p:pic>
      <p:sp>
        <p:nvSpPr>
          <p:cNvPr id="62" name="TextBox 7"/>
          <p:cNvSpPr/>
          <p:nvPr/>
        </p:nvSpPr>
        <p:spPr>
          <a:xfrm>
            <a:off x="10575360" y="31680"/>
            <a:ext cx="1429200" cy="69984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1" lang="en-US" sz="4000" spc="-1" strike="noStrike">
                <a:solidFill>
                  <a:srgbClr val="ffffff"/>
                </a:solidFill>
                <a:latin typeface="Times New Roman"/>
              </a:rPr>
              <a:t>OGC</a:t>
            </a:r>
            <a:endParaRPr b="0" lang="en-US" sz="4000" spc="-1" strike="noStrike">
              <a:latin typeface="Arial"/>
            </a:endParaRPr>
          </a:p>
        </p:txBody>
      </p:sp>
      <p:sp>
        <p:nvSpPr>
          <p:cNvPr id="63" name="TextBox 9"/>
          <p:cNvSpPr/>
          <p:nvPr/>
        </p:nvSpPr>
        <p:spPr>
          <a:xfrm>
            <a:off x="10975680" y="6549120"/>
            <a:ext cx="853200" cy="2728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1200" spc="-1" strike="noStrike">
                <a:solidFill>
                  <a:srgbClr val="f2f2f2"/>
                </a:solidFill>
                <a:latin typeface="Lato"/>
              </a:rPr>
              <a:t>ogc.org  |</a:t>
            </a:r>
            <a:endParaRPr b="0" lang="en-US" sz="1200" spc="-1" strike="noStrike">
              <a:latin typeface="Arial"/>
            </a:endParaRPr>
          </a:p>
        </p:txBody>
      </p:sp>
      <p:pic>
        <p:nvPicPr>
          <p:cNvPr id="64" name="Picture 11" descr="A picture containing building, drawing, window&#10;&#10;Description automatically generated"/>
          <p:cNvPicPr/>
          <p:nvPr/>
        </p:nvPicPr>
        <p:blipFill>
          <a:blip r:embed="rId4"/>
          <a:stretch/>
        </p:blipFill>
        <p:spPr>
          <a:xfrm>
            <a:off x="316800" y="6517440"/>
            <a:ext cx="324360" cy="324360"/>
          </a:xfrm>
          <a:prstGeom prst="rect">
            <a:avLst/>
          </a:prstGeom>
          <a:ln w="0">
            <a:noFill/>
          </a:ln>
        </p:spPr>
      </p:pic>
      <p:sp>
        <p:nvSpPr>
          <p:cNvPr id="65" name="PlaceHolder 1"/>
          <p:cNvSpPr>
            <a:spLocks noGrp="1"/>
          </p:cNvSpPr>
          <p:nvPr>
            <p:ph type="body"/>
          </p:nvPr>
        </p:nvSpPr>
        <p:spPr>
          <a:xfrm>
            <a:off x="334080" y="1162800"/>
            <a:ext cx="10515240" cy="4350960"/>
          </a:xfrm>
          <a:prstGeom prst="rect">
            <a:avLst/>
          </a:prstGeom>
        </p:spPr>
        <p:txBody>
          <a:bodyPr>
            <a:noAutofit/>
          </a:bodyPr>
          <a:p>
            <a:pPr marL="228600" indent="-228240">
              <a:lnSpc>
                <a:spcPct val="100000"/>
              </a:lnSpc>
              <a:spcBef>
                <a:spcPts val="1001"/>
              </a:spcBef>
              <a:spcAft>
                <a:spcPts val="601"/>
              </a:spcAft>
              <a:buClr>
                <a:srgbClr val="092745"/>
              </a:buClr>
              <a:buFont typeface="Arial"/>
              <a:buChar char="•"/>
            </a:pPr>
            <a:r>
              <a:rPr b="0" lang="en-US" sz="2800" spc="-1" strike="noStrike">
                <a:solidFill>
                  <a:srgbClr val="092745"/>
                </a:solidFill>
                <a:latin typeface="Arial"/>
              </a:rPr>
              <a:t>Click to edit Master text styles</a:t>
            </a:r>
            <a:endParaRPr b="0" lang="en-US" sz="2800" spc="-1" strike="noStrike">
              <a:solidFill>
                <a:srgbClr val="092745"/>
              </a:solidFill>
              <a:latin typeface="Arial"/>
            </a:endParaRPr>
          </a:p>
          <a:p>
            <a:pPr lvl="1" marL="685800" indent="-228240">
              <a:lnSpc>
                <a:spcPct val="100000"/>
              </a:lnSpc>
              <a:spcBef>
                <a:spcPts val="499"/>
              </a:spcBef>
              <a:spcAft>
                <a:spcPts val="601"/>
              </a:spcAft>
              <a:buClr>
                <a:srgbClr val="000000"/>
              </a:buClr>
              <a:buFont typeface="Arial"/>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99"/>
              </a:spcBef>
              <a:spcAft>
                <a:spcPts val="601"/>
              </a:spcAft>
              <a:buClr>
                <a:srgbClr val="000000"/>
              </a:buClr>
              <a:buFont typeface="Arial"/>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499"/>
              </a:spcBef>
              <a:spcAft>
                <a:spcPts val="601"/>
              </a:spcAft>
              <a:buClr>
                <a:srgbClr val="000000"/>
              </a:buClr>
              <a:buFont typeface="Arial"/>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499"/>
              </a:spcBef>
              <a:spcAft>
                <a:spcPts val="601"/>
              </a:spcAft>
              <a:buClr>
                <a:srgbClr val="000000"/>
              </a:buClr>
              <a:buFont typeface="Aria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66" name="PlaceHolder 2"/>
          <p:cNvSpPr>
            <a:spLocks noGrp="1"/>
          </p:cNvSpPr>
          <p:nvPr>
            <p:ph type="sldNum"/>
          </p:nvPr>
        </p:nvSpPr>
        <p:spPr>
          <a:xfrm>
            <a:off x="10805400" y="6545880"/>
            <a:ext cx="1140840" cy="283320"/>
          </a:xfrm>
          <a:prstGeom prst="rect">
            <a:avLst/>
          </a:prstGeom>
        </p:spPr>
        <p:txBody>
          <a:bodyPr anchor="ctr">
            <a:noAutofit/>
          </a:bodyPr>
          <a:p>
            <a:pPr algn="r">
              <a:lnSpc>
                <a:spcPct val="100000"/>
              </a:lnSpc>
            </a:pPr>
            <a:fld id="{3FBC30FF-B8FB-4D92-B7B3-364A991D5DFE}" type="slidenum">
              <a:rPr b="0" lang="en-US" sz="1200" spc="-1" strike="noStrike">
                <a:solidFill>
                  <a:srgbClr val="e6e6e6"/>
                </a:solidFill>
                <a:latin typeface="Lato"/>
              </a:rPr>
              <a:t>&lt;number&gt;</a:t>
            </a:fld>
            <a:endParaRPr b="0" lang="en-US" sz="1200" spc="-1" strike="noStrike">
              <a:latin typeface="Times New Roman"/>
            </a:endParaRPr>
          </a:p>
        </p:txBody>
      </p:sp>
      <p:sp>
        <p:nvSpPr>
          <p:cNvPr id="67" name="PlaceHolder 3"/>
          <p:cNvSpPr>
            <a:spLocks noGrp="1"/>
          </p:cNvSpPr>
          <p:nvPr>
            <p:ph type="title"/>
          </p:nvPr>
        </p:nvSpPr>
        <p:spPr>
          <a:xfrm>
            <a:off x="223560" y="55440"/>
            <a:ext cx="10515240" cy="765360"/>
          </a:xfrm>
          <a:prstGeom prst="rect">
            <a:avLst/>
          </a:prstGeom>
        </p:spPr>
        <p:txBody>
          <a:bodyPr anchor="ctr">
            <a:normAutofit/>
          </a:bodyPr>
          <a:p>
            <a:pPr>
              <a:lnSpc>
                <a:spcPct val="90000"/>
              </a:lnSpc>
            </a:pPr>
            <a:r>
              <a:rPr b="1" lang="en-US" sz="3600" spc="-1" strike="noStrike">
                <a:solidFill>
                  <a:srgbClr val="f2f2f2"/>
                </a:solidFill>
                <a:latin typeface="Lato"/>
              </a:rPr>
              <a:t>Click to edit Master title style</a:t>
            </a:r>
            <a:endParaRPr b="0" lang="en-US" sz="3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github.com/opengeospatial/ISG-Sprint-Year-2" TargetMode="External"/><Relationship Id="rId2" Type="http://schemas.openxmlformats.org/officeDocument/2006/relationships/hyperlink" Target="http://infodaollc.com/"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2"/>
          <p:cNvSpPr/>
          <p:nvPr/>
        </p:nvSpPr>
        <p:spPr>
          <a:xfrm>
            <a:off x="153000" y="322920"/>
            <a:ext cx="6217200" cy="2692800"/>
          </a:xfrm>
          <a:prstGeom prst="rect">
            <a:avLst/>
          </a:prstGeom>
          <a:noFill/>
          <a:ln w="0">
            <a:noFill/>
          </a:ln>
        </p:spPr>
        <p:style>
          <a:lnRef idx="0"/>
          <a:fillRef idx="0"/>
          <a:effectRef idx="0"/>
          <a:fontRef idx="minor"/>
        </p:style>
        <p:txBody>
          <a:bodyPr lIns="90000" rIns="90000" tIns="45000" bIns="45000">
            <a:spAutoFit/>
          </a:bodyPr>
          <a:p>
            <a:pPr>
              <a:lnSpc>
                <a:spcPts val="5499"/>
              </a:lnSpc>
            </a:pPr>
            <a:r>
              <a:rPr b="1" lang="en-US" sz="2800" spc="-1" strike="noStrike">
                <a:solidFill>
                  <a:srgbClr val="002060"/>
                </a:solidFill>
                <a:latin typeface="Lato"/>
                <a:ea typeface="Lato"/>
              </a:rPr>
              <a:t>OGC ISG Year 2 Sprint Kickoff Presentation: InfoDao LLC </a:t>
            </a:r>
            <a:endParaRPr b="0" lang="en-US" sz="2800" spc="-1" strike="noStrike">
              <a:latin typeface="Arial"/>
            </a:endParaRPr>
          </a:p>
          <a:p>
            <a:pPr>
              <a:lnSpc>
                <a:spcPts val="5499"/>
              </a:lnSpc>
            </a:pPr>
            <a:r>
              <a:rPr b="1" lang="en-US" sz="2800" spc="-1" strike="noStrike">
                <a:solidFill>
                  <a:srgbClr val="002060"/>
                </a:solidFill>
                <a:latin typeface="Lato"/>
                <a:ea typeface="Lato"/>
              </a:rPr>
              <a:t>Joshua Rentrope, Founder</a:t>
            </a:r>
            <a:endParaRPr b="0" lang="en-US" sz="2800" spc="-1" strike="noStrike">
              <a:latin typeface="Arial"/>
            </a:endParaRPr>
          </a:p>
          <a:p>
            <a:pPr>
              <a:lnSpc>
                <a:spcPts val="4000"/>
              </a:lnSpc>
            </a:pPr>
            <a:r>
              <a:rPr b="1" lang="en-US" sz="1800" spc="-1" strike="noStrike">
                <a:solidFill>
                  <a:srgbClr val="002060"/>
                </a:solidFill>
                <a:latin typeface="Lato"/>
                <a:ea typeface="Lato"/>
              </a:rPr>
              <a:t>June 2, 2021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ontent Placeholder 1"/>
          <p:cNvSpPr txBox="1"/>
          <p:nvPr/>
        </p:nvSpPr>
        <p:spPr>
          <a:xfrm>
            <a:off x="334080" y="1162800"/>
            <a:ext cx="10515240" cy="4350960"/>
          </a:xfrm>
          <a:prstGeom prst="rect">
            <a:avLst/>
          </a:prstGeom>
          <a:noFill/>
          <a:ln w="0">
            <a:noFill/>
          </a:ln>
        </p:spPr>
        <p:txBody>
          <a:bodyPr>
            <a:normAutofit/>
          </a:bodyPr>
          <a:p>
            <a:pPr>
              <a:lnSpc>
                <a:spcPct val="110000"/>
              </a:lnSpc>
              <a:spcBef>
                <a:spcPts val="1001"/>
              </a:spcBef>
              <a:spcAft>
                <a:spcPts val="601"/>
              </a:spcAft>
            </a:pPr>
            <a:r>
              <a:rPr b="0" lang="en-US" sz="2800" spc="-1" strike="noStrike">
                <a:solidFill>
                  <a:srgbClr val="092745"/>
                </a:solidFill>
                <a:latin typeface="Arial"/>
              </a:rPr>
              <a:t>Examine possible paths for conversion of file formats, both on runtime (client-side) and at the time of request (server-side). </a:t>
            </a:r>
            <a:endParaRPr b="0" lang="en-US" sz="2800" spc="-1" strike="noStrike">
              <a:solidFill>
                <a:srgbClr val="092745"/>
              </a:solidFill>
              <a:latin typeface="Arial"/>
            </a:endParaRPr>
          </a:p>
          <a:p>
            <a:pPr>
              <a:lnSpc>
                <a:spcPct val="110000"/>
              </a:lnSpc>
              <a:spcBef>
                <a:spcPts val="1001"/>
              </a:spcBef>
              <a:spcAft>
                <a:spcPts val="601"/>
              </a:spcAft>
            </a:pPr>
            <a:r>
              <a:rPr b="0" lang="en-US" sz="2800" spc="-1" strike="noStrike">
                <a:solidFill>
                  <a:srgbClr val="092745"/>
                </a:solidFill>
                <a:latin typeface="Arial"/>
              </a:rPr>
              <a:t>While runtime conversion is up to the implementer, InfoDao will examine using the OGC-API (Processes specification) to enable conversions on the fly between CDB and chosen file formats like glTF/GeoVolumes, 3D Tiles, and City GML.</a:t>
            </a:r>
            <a:endParaRPr b="0" lang="en-US" sz="2800" spc="-1" strike="noStrike">
              <a:solidFill>
                <a:srgbClr val="092745"/>
              </a:solidFill>
              <a:latin typeface="Arial"/>
            </a:endParaRPr>
          </a:p>
        </p:txBody>
      </p:sp>
      <p:sp>
        <p:nvSpPr>
          <p:cNvPr id="112" name="Slide Number Placeholder 2"/>
          <p:cNvSpPr txBox="1"/>
          <p:nvPr/>
        </p:nvSpPr>
        <p:spPr>
          <a:xfrm>
            <a:off x="10805400" y="6545880"/>
            <a:ext cx="1140840" cy="283320"/>
          </a:xfrm>
          <a:prstGeom prst="rect">
            <a:avLst/>
          </a:prstGeom>
          <a:noFill/>
          <a:ln w="0">
            <a:noFill/>
          </a:ln>
        </p:spPr>
        <p:txBody>
          <a:bodyPr anchor="ctr">
            <a:noAutofit/>
          </a:bodyPr>
          <a:p>
            <a:pPr algn="r">
              <a:lnSpc>
                <a:spcPct val="100000"/>
              </a:lnSpc>
            </a:pPr>
            <a:fld id="{7AEEA170-7661-415F-BD19-B19A5F44ED9E}" type="slidenum">
              <a:rPr b="0" lang="en-US" sz="1200" spc="-1" strike="noStrike">
                <a:solidFill>
                  <a:srgbClr val="e6e6e6"/>
                </a:solidFill>
                <a:latin typeface="Lato"/>
              </a:rPr>
              <a:t>&lt;number&gt;</a:t>
            </a:fld>
            <a:endParaRPr b="0" lang="en-US" sz="1200" spc="-1" strike="noStrike">
              <a:latin typeface="Times New Roman"/>
            </a:endParaRPr>
          </a:p>
        </p:txBody>
      </p:sp>
      <p:sp>
        <p:nvSpPr>
          <p:cNvPr id="113" name="Title 3"/>
          <p:cNvSpPr txBox="1"/>
          <p:nvPr/>
        </p:nvSpPr>
        <p:spPr>
          <a:xfrm>
            <a:off x="223560" y="55440"/>
            <a:ext cx="10515240" cy="765360"/>
          </a:xfrm>
          <a:prstGeom prst="rect">
            <a:avLst/>
          </a:prstGeom>
          <a:noFill/>
          <a:ln w="0">
            <a:noFill/>
          </a:ln>
        </p:spPr>
        <p:txBody>
          <a:bodyPr anchor="ctr">
            <a:noAutofit/>
          </a:bodyPr>
          <a:p>
            <a:pPr>
              <a:lnSpc>
                <a:spcPct val="90000"/>
              </a:lnSpc>
            </a:pPr>
            <a:r>
              <a:rPr b="1" lang="en-US" sz="3600" spc="-1" strike="noStrike">
                <a:solidFill>
                  <a:srgbClr val="f2f2f2"/>
                </a:solidFill>
                <a:latin typeface="Lato"/>
              </a:rPr>
              <a:t>High Level Scenario 1A  - Point of Conversion</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ontent Placeholder 1"/>
          <p:cNvSpPr txBox="1"/>
          <p:nvPr/>
        </p:nvSpPr>
        <p:spPr>
          <a:xfrm>
            <a:off x="334080" y="1162800"/>
            <a:ext cx="10515240" cy="4350960"/>
          </a:xfrm>
          <a:prstGeom prst="rect">
            <a:avLst/>
          </a:prstGeom>
          <a:noFill/>
          <a:ln w="0">
            <a:noFill/>
          </a:ln>
        </p:spPr>
        <p:txBody>
          <a:bodyPr>
            <a:normAutofit fontScale="97000"/>
          </a:bodyPr>
          <a:p>
            <a:pPr>
              <a:lnSpc>
                <a:spcPct val="110000"/>
              </a:lnSpc>
              <a:spcBef>
                <a:spcPts val="1001"/>
              </a:spcBef>
              <a:spcAft>
                <a:spcPts val="601"/>
              </a:spcAft>
            </a:pPr>
            <a:r>
              <a:rPr b="0" lang="en-US" sz="2800" spc="-1" strike="noStrike">
                <a:solidFill>
                  <a:srgbClr val="092745"/>
                </a:solidFill>
                <a:latin typeface="Arial"/>
              </a:rPr>
              <a:t>Examine and experiment with actor poses (e.g. skeletal-based meshes and vehicle posing) taken from camera/imagery sources. </a:t>
            </a:r>
            <a:endParaRPr b="0" lang="en-US" sz="2800" spc="-1" strike="noStrike">
              <a:solidFill>
                <a:srgbClr val="092745"/>
              </a:solidFill>
              <a:latin typeface="Arial"/>
            </a:endParaRPr>
          </a:p>
          <a:p>
            <a:pPr>
              <a:lnSpc>
                <a:spcPct val="110000"/>
              </a:lnSpc>
              <a:spcBef>
                <a:spcPts val="1001"/>
              </a:spcBef>
              <a:spcAft>
                <a:spcPts val="601"/>
              </a:spcAft>
            </a:pPr>
            <a:r>
              <a:rPr b="0" lang="en-US" sz="2800" spc="-1" strike="noStrike">
                <a:solidFill>
                  <a:srgbClr val="092745"/>
                </a:solidFill>
                <a:latin typeface="Arial"/>
              </a:rPr>
              <a:t>Preliminary work has gone into 1) using the temporal specifications in CDB versioning and GeoVolumes for defining valid times to display meshes for animations and 2) using the native glTF animation specification for time-independent animations. </a:t>
            </a:r>
            <a:endParaRPr b="0" lang="en-US" sz="2800" spc="-1" strike="noStrike">
              <a:solidFill>
                <a:srgbClr val="092745"/>
              </a:solidFill>
              <a:latin typeface="Arial"/>
            </a:endParaRPr>
          </a:p>
          <a:p>
            <a:pPr>
              <a:lnSpc>
                <a:spcPct val="110000"/>
              </a:lnSpc>
              <a:spcBef>
                <a:spcPts val="1001"/>
              </a:spcBef>
              <a:spcAft>
                <a:spcPts val="601"/>
              </a:spcAft>
            </a:pPr>
            <a:r>
              <a:rPr b="0" lang="en-US" sz="2800" spc="-1" strike="noStrike">
                <a:solidFill>
                  <a:srgbClr val="092745"/>
                </a:solidFill>
                <a:latin typeface="Arial"/>
              </a:rPr>
              <a:t>InfoDao will more closely examine which specifications work well for the real-world use cases in ISR and MOVINT.</a:t>
            </a:r>
            <a:endParaRPr b="0" lang="en-US" sz="2800" spc="-1" strike="noStrike">
              <a:solidFill>
                <a:srgbClr val="092745"/>
              </a:solidFill>
              <a:latin typeface="Arial"/>
            </a:endParaRPr>
          </a:p>
        </p:txBody>
      </p:sp>
      <p:sp>
        <p:nvSpPr>
          <p:cNvPr id="115" name="Slide Number Placeholder 2"/>
          <p:cNvSpPr txBox="1"/>
          <p:nvPr/>
        </p:nvSpPr>
        <p:spPr>
          <a:xfrm>
            <a:off x="10805400" y="6545880"/>
            <a:ext cx="1140840" cy="283320"/>
          </a:xfrm>
          <a:prstGeom prst="rect">
            <a:avLst/>
          </a:prstGeom>
          <a:noFill/>
          <a:ln w="0">
            <a:noFill/>
          </a:ln>
        </p:spPr>
        <p:txBody>
          <a:bodyPr anchor="ctr">
            <a:noAutofit/>
          </a:bodyPr>
          <a:p>
            <a:pPr algn="r">
              <a:lnSpc>
                <a:spcPct val="100000"/>
              </a:lnSpc>
            </a:pPr>
            <a:fld id="{6C0AF5C0-C19E-41C6-94E3-9EB67CE7344B}" type="slidenum">
              <a:rPr b="0" lang="en-US" sz="1200" spc="-1" strike="noStrike">
                <a:solidFill>
                  <a:srgbClr val="e6e6e6"/>
                </a:solidFill>
                <a:latin typeface="Lato"/>
              </a:rPr>
              <a:t>&lt;number&gt;</a:t>
            </a:fld>
            <a:endParaRPr b="0" lang="en-US" sz="1200" spc="-1" strike="noStrike">
              <a:latin typeface="Times New Roman"/>
            </a:endParaRPr>
          </a:p>
        </p:txBody>
      </p:sp>
      <p:sp>
        <p:nvSpPr>
          <p:cNvPr id="116" name="Title 3"/>
          <p:cNvSpPr txBox="1"/>
          <p:nvPr/>
        </p:nvSpPr>
        <p:spPr>
          <a:xfrm>
            <a:off x="223560" y="55440"/>
            <a:ext cx="10515240" cy="765360"/>
          </a:xfrm>
          <a:prstGeom prst="rect">
            <a:avLst/>
          </a:prstGeom>
          <a:noFill/>
          <a:ln w="0">
            <a:noFill/>
          </a:ln>
        </p:spPr>
        <p:txBody>
          <a:bodyPr anchor="ctr">
            <a:noAutofit/>
          </a:bodyPr>
          <a:p>
            <a:pPr>
              <a:lnSpc>
                <a:spcPct val="90000"/>
              </a:lnSpc>
            </a:pPr>
            <a:r>
              <a:rPr b="1" lang="en-US" sz="3600" spc="-1" strike="noStrike">
                <a:solidFill>
                  <a:srgbClr val="f2f2f2"/>
                </a:solidFill>
                <a:latin typeface="Lato"/>
              </a:rPr>
              <a:t>High Level Scenario 3 – Enhanced Geodata</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ontent Placeholder 1"/>
          <p:cNvSpPr txBox="1"/>
          <p:nvPr/>
        </p:nvSpPr>
        <p:spPr>
          <a:xfrm>
            <a:off x="334080" y="1162800"/>
            <a:ext cx="10515240" cy="4350960"/>
          </a:xfrm>
          <a:prstGeom prst="rect">
            <a:avLst/>
          </a:prstGeom>
          <a:noFill/>
          <a:ln w="0">
            <a:noFill/>
          </a:ln>
        </p:spPr>
        <p:txBody>
          <a:bodyPr>
            <a:normAutofit fontScale="94000"/>
          </a:bodyPr>
          <a:p>
            <a:pPr indent="-228240">
              <a:lnSpc>
                <a:spcPct val="110000"/>
              </a:lnSpc>
              <a:spcBef>
                <a:spcPts val="1001"/>
              </a:spcBef>
              <a:spcAft>
                <a:spcPts val="601"/>
              </a:spcAft>
              <a:buClr>
                <a:srgbClr val="092745"/>
              </a:buClr>
              <a:buFont typeface="Arial"/>
              <a:buChar char="•"/>
            </a:pPr>
            <a:r>
              <a:rPr b="0" lang="en-US" sz="2800" spc="-1" strike="noStrike">
                <a:solidFill>
                  <a:srgbClr val="092745"/>
                </a:solidFill>
                <a:latin typeface="Arial"/>
              </a:rPr>
              <a:t>Please add any long or non-urgent questions as new issues in the GitHub repo (</a:t>
            </a:r>
            <a:r>
              <a:rPr b="0" lang="en-US" sz="2800" spc="-1" strike="noStrike" u="sng">
                <a:solidFill>
                  <a:srgbClr val="0563c1"/>
                </a:solidFill>
                <a:uFillTx/>
                <a:latin typeface="Arial"/>
                <a:hlinkClick r:id="rId1"/>
              </a:rPr>
              <a:t>https://github.com/opengeospatial/ISG-Sprint-Year-2</a:t>
            </a:r>
            <a:r>
              <a:rPr b="0" lang="en-US" sz="2800" spc="-1" strike="noStrike">
                <a:solidFill>
                  <a:srgbClr val="092745"/>
                </a:solidFill>
                <a:latin typeface="Arial"/>
              </a:rPr>
              <a:t>).</a:t>
            </a:r>
            <a:endParaRPr b="0" lang="en-US" sz="2800" spc="-1" strike="noStrike">
              <a:solidFill>
                <a:srgbClr val="092745"/>
              </a:solidFill>
              <a:latin typeface="Arial"/>
            </a:endParaRPr>
          </a:p>
          <a:p>
            <a:pPr indent="-228240">
              <a:lnSpc>
                <a:spcPct val="110000"/>
              </a:lnSpc>
              <a:spcBef>
                <a:spcPts val="1001"/>
              </a:spcBef>
              <a:spcAft>
                <a:spcPts val="601"/>
              </a:spcAft>
              <a:buClr>
                <a:srgbClr val="092745"/>
              </a:buClr>
              <a:buFont typeface="Arial"/>
              <a:buChar char="•"/>
            </a:pPr>
            <a:r>
              <a:rPr b="0" lang="en-US" sz="2800" spc="-1" strike="noStrike">
                <a:solidFill>
                  <a:srgbClr val="092745"/>
                </a:solidFill>
                <a:latin typeface="Arial"/>
              </a:rPr>
              <a:t>We will also be utilizing a Slack channel, separate email on its way</a:t>
            </a:r>
            <a:endParaRPr b="0" lang="en-US" sz="2800" spc="-1" strike="noStrike">
              <a:solidFill>
                <a:srgbClr val="092745"/>
              </a:solidFill>
              <a:latin typeface="Arial"/>
            </a:endParaRPr>
          </a:p>
          <a:p>
            <a:pPr indent="-228240">
              <a:lnSpc>
                <a:spcPct val="110000"/>
              </a:lnSpc>
              <a:spcBef>
                <a:spcPts val="1001"/>
              </a:spcBef>
              <a:spcAft>
                <a:spcPts val="601"/>
              </a:spcAft>
              <a:buClr>
                <a:srgbClr val="092745"/>
              </a:buClr>
              <a:buFont typeface="Arial"/>
              <a:buChar char="•"/>
            </a:pPr>
            <a:r>
              <a:rPr b="0" lang="en-US" sz="2800" spc="-1" strike="noStrike">
                <a:solidFill>
                  <a:srgbClr val="092745"/>
                </a:solidFill>
                <a:latin typeface="Arial"/>
              </a:rPr>
              <a:t>For further information about InfoDao, visit the following links:</a:t>
            </a:r>
            <a:endParaRPr b="0" lang="en-US" sz="2800" spc="-1" strike="noStrike">
              <a:solidFill>
                <a:srgbClr val="092745"/>
              </a:solidFill>
              <a:latin typeface="Arial"/>
            </a:endParaRPr>
          </a:p>
          <a:p>
            <a:pPr lvl="1" marL="457200" indent="-228240">
              <a:lnSpc>
                <a:spcPct val="110000"/>
              </a:lnSpc>
              <a:spcBef>
                <a:spcPts val="499"/>
              </a:spcBef>
              <a:spcAft>
                <a:spcPts val="601"/>
              </a:spcAft>
              <a:buClr>
                <a:srgbClr val="000000"/>
              </a:buClr>
              <a:buFont typeface="Arial"/>
              <a:buChar char="•"/>
            </a:pPr>
            <a:r>
              <a:rPr b="0" lang="en-US" sz="2400" spc="-1" strike="noStrike" u="sng">
                <a:solidFill>
                  <a:srgbClr val="0563c1"/>
                </a:solidFill>
                <a:uFillTx/>
                <a:latin typeface="Arial"/>
                <a:hlinkClick r:id="rId2"/>
              </a:rPr>
              <a:t>http://infodaollc.com</a:t>
            </a:r>
            <a:endParaRPr b="0" lang="en-US" sz="2400" spc="-1" strike="noStrike">
              <a:solidFill>
                <a:srgbClr val="000000"/>
              </a:solidFill>
              <a:latin typeface="Arial"/>
            </a:endParaRPr>
          </a:p>
          <a:p>
            <a:pPr>
              <a:lnSpc>
                <a:spcPct val="110000"/>
              </a:lnSpc>
              <a:spcBef>
                <a:spcPts val="499"/>
              </a:spcBef>
              <a:spcAft>
                <a:spcPts val="601"/>
              </a:spcAft>
            </a:pPr>
            <a:r>
              <a:rPr b="0" lang="en-US" sz="2400" spc="-1" strike="noStrike">
                <a:solidFill>
                  <a:srgbClr val="000000"/>
                </a:solidFill>
                <a:latin typeface="Arial"/>
              </a:rPr>
              <a:t>There will be links to hosted content for the sprint posted as they are released</a:t>
            </a:r>
            <a:endParaRPr b="0" lang="en-US" sz="2400" spc="-1" strike="noStrike">
              <a:solidFill>
                <a:srgbClr val="000000"/>
              </a:solidFill>
              <a:latin typeface="Arial"/>
            </a:endParaRPr>
          </a:p>
        </p:txBody>
      </p:sp>
      <p:sp>
        <p:nvSpPr>
          <p:cNvPr id="118" name="Slide Number Placeholder 2"/>
          <p:cNvSpPr txBox="1"/>
          <p:nvPr/>
        </p:nvSpPr>
        <p:spPr>
          <a:xfrm>
            <a:off x="10805400" y="6545880"/>
            <a:ext cx="1140840" cy="283320"/>
          </a:xfrm>
          <a:prstGeom prst="rect">
            <a:avLst/>
          </a:prstGeom>
          <a:noFill/>
          <a:ln w="0">
            <a:noFill/>
          </a:ln>
        </p:spPr>
        <p:txBody>
          <a:bodyPr anchor="ctr">
            <a:noAutofit/>
          </a:bodyPr>
          <a:p>
            <a:pPr algn="r">
              <a:lnSpc>
                <a:spcPct val="100000"/>
              </a:lnSpc>
            </a:pPr>
            <a:fld id="{FA079EFB-0B44-48D1-B4FD-58DBB6259FA3}" type="slidenum">
              <a:rPr b="0" lang="en-US" sz="1200" spc="-1" strike="noStrike">
                <a:solidFill>
                  <a:srgbClr val="e6e6e6"/>
                </a:solidFill>
                <a:latin typeface="Lato"/>
              </a:rPr>
              <a:t>&lt;number&gt;</a:t>
            </a:fld>
            <a:endParaRPr b="0" lang="en-US" sz="1200" spc="-1" strike="noStrike">
              <a:latin typeface="Times New Roman"/>
            </a:endParaRPr>
          </a:p>
        </p:txBody>
      </p:sp>
      <p:sp>
        <p:nvSpPr>
          <p:cNvPr id="119" name="Title 3"/>
          <p:cNvSpPr txBox="1"/>
          <p:nvPr/>
        </p:nvSpPr>
        <p:spPr>
          <a:xfrm>
            <a:off x="223560" y="55440"/>
            <a:ext cx="10515240" cy="765360"/>
          </a:xfrm>
          <a:prstGeom prst="rect">
            <a:avLst/>
          </a:prstGeom>
          <a:noFill/>
          <a:ln w="0">
            <a:noFill/>
          </a:ln>
        </p:spPr>
        <p:txBody>
          <a:bodyPr anchor="ctr">
            <a:noAutofit/>
          </a:bodyPr>
          <a:p>
            <a:pPr>
              <a:lnSpc>
                <a:spcPct val="90000"/>
              </a:lnSpc>
            </a:pPr>
            <a:r>
              <a:rPr b="1" lang="en-US" sz="3600" spc="-1" strike="noStrike">
                <a:solidFill>
                  <a:srgbClr val="f2f2f2"/>
                </a:solidFill>
                <a:latin typeface="Lato"/>
              </a:rPr>
              <a:t>Any Q’s?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7500</TotalTime>
  <Application>LibreOffice/7.1.3.2$Windows_X86_64 LibreOffice_project/47f78053abe362b9384784d31a6e56f8511eb1c1</Application>
  <AppVersion>15.0000</AppVersion>
  <Words>264</Words>
  <Paragraphs>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2020-04-17T22:01:33Z</dcterms:created>
  <dc:creator>Erick Felsey</dc:creator>
  <dc:description/>
  <dc:language>en-US</dc:language>
  <cp:lastModifiedBy/>
  <dcterms:modified xsi:type="dcterms:W3CDTF">2021-06-01T01:01:25Z</dcterms:modified>
  <cp:revision>146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7</vt:i4>
  </property>
</Properties>
</file>