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  <p:sldMasterId id="2147483719" r:id="rId2"/>
    <p:sldMasterId id="2147483648" r:id="rId3"/>
    <p:sldMasterId id="2147483716" r:id="rId4"/>
    <p:sldMasterId id="2147483660" r:id="rId5"/>
    <p:sldMasterId id="2147483663" r:id="rId6"/>
    <p:sldMasterId id="2147483666" r:id="rId7"/>
  </p:sldMasterIdLst>
  <p:notesMasterIdLst>
    <p:notesMasterId r:id="rId14"/>
  </p:notesMasterIdLst>
  <p:handoutMasterIdLst>
    <p:handoutMasterId r:id="rId15"/>
  </p:handoutMasterIdLst>
  <p:sldIdLst>
    <p:sldId id="270" r:id="rId8"/>
    <p:sldId id="272" r:id="rId9"/>
    <p:sldId id="273" r:id="rId10"/>
    <p:sldId id="275" r:id="rId11"/>
    <p:sldId id="27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s1" initials="U" lastIdx="1" clrIdx="0">
    <p:extLst>
      <p:ext uri="{19B8F6BF-5375-455C-9EA6-DF929625EA0E}">
        <p15:presenceInfo xmlns:p15="http://schemas.microsoft.com/office/powerpoint/2012/main" userId="S::office365a@redflashgroup.com::29337bfe-bcdc-4963-a64e-ab88f009bbc4" providerId="AD"/>
      </p:ext>
    </p:extLst>
  </p:cmAuthor>
  <p:cmAuthor id="2" name="Erick Felsey" initials="EF" lastIdx="1" clrIdx="1">
    <p:extLst>
      <p:ext uri="{19B8F6BF-5375-455C-9EA6-DF929625EA0E}">
        <p15:presenceInfo xmlns:p15="http://schemas.microsoft.com/office/powerpoint/2012/main" userId="S::erick@elearningmind.com::92ba58ee-c2fc-42d9-9196-061e6b8251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745"/>
    <a:srgbClr val="002060"/>
    <a:srgbClr val="F2F2F2"/>
    <a:srgbClr val="D6DCE5"/>
    <a:srgbClr val="0A1F60"/>
    <a:srgbClr val="2ED0FF"/>
    <a:srgbClr val="6DD6EC"/>
    <a:srgbClr val="BEF7FA"/>
    <a:srgbClr val="A7F1FB"/>
    <a:srgbClr val="A6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5AD7E-24FE-47D4-9976-829B5ADFFA1F}" v="3" dt="2021-06-05T07:58:34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5" autoAdjust="0"/>
    <p:restoredTop sz="96208" autoAdjust="0"/>
  </p:normalViewPr>
  <p:slideViewPr>
    <p:cSldViewPr snapToGrid="0" snapToObjects="1">
      <p:cViewPr varScale="1">
        <p:scale>
          <a:sx n="120" d="100"/>
          <a:sy n="120" d="100"/>
        </p:scale>
        <p:origin x="83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Thunyathep Santhanavanich" userId="aaaae3acb0a6e262" providerId="LiveId" clId="{34D5AD7E-24FE-47D4-9976-829B5ADFFA1F}"/>
    <pc:docChg chg="custSel modSld sldOrd">
      <pc:chgData name="Joe Thunyathep Santhanavanich" userId="aaaae3acb0a6e262" providerId="LiveId" clId="{34D5AD7E-24FE-47D4-9976-829B5ADFFA1F}" dt="2021-06-05T07:59:38.647" v="111" actId="1582"/>
      <pc:docMkLst>
        <pc:docMk/>
      </pc:docMkLst>
      <pc:sldChg chg="addSp modSp mod">
        <pc:chgData name="Joe Thunyathep Santhanavanich" userId="aaaae3acb0a6e262" providerId="LiveId" clId="{34D5AD7E-24FE-47D4-9976-829B5ADFFA1F}" dt="2021-06-05T07:59:38.647" v="111" actId="1582"/>
        <pc:sldMkLst>
          <pc:docMk/>
          <pc:sldMk cId="3204472853" sldId="272"/>
        </pc:sldMkLst>
        <pc:spChg chg="add mod">
          <ac:chgData name="Joe Thunyathep Santhanavanich" userId="aaaae3acb0a6e262" providerId="LiveId" clId="{34D5AD7E-24FE-47D4-9976-829B5ADFFA1F}" dt="2021-06-05T07:59:38.647" v="111" actId="1582"/>
          <ac:spMkLst>
            <pc:docMk/>
            <pc:sldMk cId="3204472853" sldId="272"/>
            <ac:spMk id="6" creationId="{E0913AC3-2147-4943-9002-542F15DD6966}"/>
          </ac:spMkLst>
        </pc:spChg>
        <pc:picChg chg="add mod">
          <ac:chgData name="Joe Thunyathep Santhanavanich" userId="aaaae3acb0a6e262" providerId="LiveId" clId="{34D5AD7E-24FE-47D4-9976-829B5ADFFA1F}" dt="2021-06-05T07:56:43.849" v="1" actId="1076"/>
          <ac:picMkLst>
            <pc:docMk/>
            <pc:sldMk cId="3204472853" sldId="272"/>
            <ac:picMk id="5" creationId="{8D2A0814-18C2-4E08-B579-1EF867F70648}"/>
          </ac:picMkLst>
        </pc:picChg>
      </pc:sldChg>
      <pc:sldChg chg="addSp delSp modSp mod ord">
        <pc:chgData name="Joe Thunyathep Santhanavanich" userId="aaaae3acb0a6e262" providerId="LiveId" clId="{34D5AD7E-24FE-47D4-9976-829B5ADFFA1F}" dt="2021-06-05T07:59:17.369" v="107" actId="20577"/>
        <pc:sldMkLst>
          <pc:docMk/>
          <pc:sldMk cId="1622948881" sldId="274"/>
        </pc:sldMkLst>
        <pc:spChg chg="mod">
          <ac:chgData name="Joe Thunyathep Santhanavanich" userId="aaaae3acb0a6e262" providerId="LiveId" clId="{34D5AD7E-24FE-47D4-9976-829B5ADFFA1F}" dt="2021-06-05T07:59:17.369" v="107" actId="20577"/>
          <ac:spMkLst>
            <pc:docMk/>
            <pc:sldMk cId="1622948881" sldId="274"/>
            <ac:spMk id="2" creationId="{E0264C0B-C210-8846-96A8-DCE006990868}"/>
          </ac:spMkLst>
        </pc:spChg>
        <pc:spChg chg="mod">
          <ac:chgData name="Joe Thunyathep Santhanavanich" userId="aaaae3acb0a6e262" providerId="LiveId" clId="{34D5AD7E-24FE-47D4-9976-829B5ADFFA1F}" dt="2021-06-05T07:57:58.067" v="51" actId="404"/>
          <ac:spMkLst>
            <pc:docMk/>
            <pc:sldMk cId="1622948881" sldId="274"/>
            <ac:spMk id="14" creationId="{19B73EFE-7186-4115-8798-4C5730989F2F}"/>
          </ac:spMkLst>
        </pc:spChg>
        <pc:spChg chg="add mod">
          <ac:chgData name="Joe Thunyathep Santhanavanich" userId="aaaae3acb0a6e262" providerId="LiveId" clId="{34D5AD7E-24FE-47D4-9976-829B5ADFFA1F}" dt="2021-06-05T07:59:12.417" v="95" actId="20577"/>
          <ac:spMkLst>
            <pc:docMk/>
            <pc:sldMk cId="1622948881" sldId="274"/>
            <ac:spMk id="32" creationId="{30D941AF-6004-4592-8409-7CC04B1334CD}"/>
          </ac:spMkLst>
        </pc:spChg>
        <pc:spChg chg="add del mod">
          <ac:chgData name="Joe Thunyathep Santhanavanich" userId="aaaae3acb0a6e262" providerId="LiveId" clId="{34D5AD7E-24FE-47D4-9976-829B5ADFFA1F}" dt="2021-06-05T07:59:01.971" v="79" actId="478"/>
          <ac:spMkLst>
            <pc:docMk/>
            <pc:sldMk cId="1622948881" sldId="274"/>
            <ac:spMk id="36" creationId="{6E2115F7-C3D0-41F7-A001-D5BB5DCE7380}"/>
          </ac:spMkLst>
        </pc:spChg>
        <pc:spChg chg="add del mod">
          <ac:chgData name="Joe Thunyathep Santhanavanich" userId="aaaae3acb0a6e262" providerId="LiveId" clId="{34D5AD7E-24FE-47D4-9976-829B5ADFFA1F}" dt="2021-06-05T07:59:00.531" v="78" actId="478"/>
          <ac:spMkLst>
            <pc:docMk/>
            <pc:sldMk cId="1622948881" sldId="274"/>
            <ac:spMk id="37" creationId="{4A5C5FF1-956E-4C78-A1A5-F867CF0C33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537F67-8843-42B4-9051-D6F4A61DD2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3B5AC-6035-4FCB-ACBF-BFFD34ED4E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AEA4-3F19-4F42-91AE-A93231ABB6AE}" type="datetimeFigureOut">
              <a:rPr lang="en-US" smtClean="0"/>
              <a:t>05-Jun-21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6D496-F68B-4433-9AEF-E7D73F3FD8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8BF13-2098-43A7-AF3D-88038BED5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2071-85AE-4634-ADF4-671944AD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64895-6A18-451E-B7CB-0F11BB972913}" type="datetimeFigureOut">
              <a:rPr lang="en-US" smtClean="0"/>
              <a:t>05-Jun-21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FD32-2F24-4FA9-B7DE-53D9032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1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E12AB-4740-48C7-A306-8BC65841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41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57135AE-A9F7-49E4-A4C5-F848A82772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0" name="Picture 9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029A5884-52CE-4BD4-B4CC-F852684E8D1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382FF6-9475-4B95-8754-697DEAD1A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22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6320-0324-4809-B373-A030DCF9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1D4E-334B-43FF-8C44-6087A899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66660E1-DC61-49B7-B1BF-758191AD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8CEC819-3D8B-4945-9089-7043186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8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8C676-7022-455C-BC96-C417EAD0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5950" y="1169129"/>
            <a:ext cx="551075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C6BE87-7DC1-4304-9721-F91A29FAEA3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1033C92-6E24-468B-B940-53DC3CA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B954B2-D76F-441F-9CC1-B9786CEA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9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3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1A3E-7A4D-2D44-B741-6836F377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4490720"/>
            <a:ext cx="10515600" cy="160528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927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4B18D-9076-9647-83FB-D6F68658F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338FA-2266-9647-AE07-C542B66504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" y="3911600"/>
            <a:ext cx="8184515" cy="579438"/>
          </a:xfrm>
          <a:prstGeom prst="rect">
            <a:avLst/>
          </a:prstGeom>
        </p:spPr>
        <p:txBody>
          <a:bodyPr anchor="b"/>
          <a:lstStyle>
            <a:lvl1pPr>
              <a:defRPr sz="24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414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8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49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54E6A5-FBEC-4C3A-B47B-6D153CDE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0DF1-7CB9-4ADA-A6E3-3CDCA86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97B7C-A314-4779-BD55-2FC2CEB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10" r:id="rId3"/>
    <p:sldLayoutId id="2147483715" r:id="rId4"/>
    <p:sldLayoutId id="2147483718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4400" b="1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:a16="http://schemas.microsoft.com/office/drawing/2014/main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D55CC2-ECB2-4C8C-AAE9-6DA13C3C1667}"/>
              </a:ext>
            </a:extLst>
          </p:cNvPr>
          <p:cNvSpPr txBox="1"/>
          <p:nvPr userDrawn="1"/>
        </p:nvSpPr>
        <p:spPr>
          <a:xfrm>
            <a:off x="1290937" y="450245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B235F-86D9-4CA4-A3A8-F1D9D5E31F50}"/>
              </a:ext>
            </a:extLst>
          </p:cNvPr>
          <p:cNvSpPr txBox="1"/>
          <p:nvPr userDrawn="1"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:a16="http://schemas.microsoft.com/office/drawing/2014/main" id="{638F4D43-BD4D-41AF-B951-05D3354CD8D8}"/>
              </a:ext>
            </a:extLst>
          </p:cNvPr>
          <p:cNvSpPr/>
          <p:nvPr userDrawn="1"/>
        </p:nvSpPr>
        <p:spPr>
          <a:xfrm>
            <a:off x="625867" y="445334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:a16="http://schemas.microsoft.com/office/drawing/2014/main" id="{C9E8958B-3720-421F-BE83-BD36693B81B1}"/>
              </a:ext>
            </a:extLst>
          </p:cNvPr>
          <p:cNvSpPr/>
          <p:nvPr userDrawn="1"/>
        </p:nvSpPr>
        <p:spPr>
          <a:xfrm>
            <a:off x="3089907" y="446587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:a16="http://schemas.microsoft.com/office/drawing/2014/main" id="{EB6376F3-3CAD-4103-8C58-5BFB967035C3}"/>
              </a:ext>
            </a:extLst>
          </p:cNvPr>
          <p:cNvSpPr/>
          <p:nvPr userDrawn="1"/>
        </p:nvSpPr>
        <p:spPr>
          <a:xfrm>
            <a:off x="618171" y="52203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:a16="http://schemas.microsoft.com/office/drawing/2014/main" id="{355FA745-80DE-47BC-BBAB-FD75AA5511A6}"/>
              </a:ext>
            </a:extLst>
          </p:cNvPr>
          <p:cNvSpPr/>
          <p:nvPr userDrawn="1"/>
        </p:nvSpPr>
        <p:spPr>
          <a:xfrm>
            <a:off x="3108605" y="52226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:a16="http://schemas.microsoft.com/office/drawing/2014/main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4267" y="445634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:a16="http://schemas.microsoft.com/office/drawing/2014/main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536" y="449468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:a16="http://schemas.microsoft.com/office/drawing/2014/main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892" y="51783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5531" y="52028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9FB623-817F-4F93-A288-978EC23E3A04}"/>
              </a:ext>
            </a:extLst>
          </p:cNvPr>
          <p:cNvSpPr txBox="1"/>
          <p:nvPr userDrawn="1"/>
        </p:nvSpPr>
        <p:spPr>
          <a:xfrm>
            <a:off x="3751637" y="453145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2939A-F19C-4224-86A7-EF97F4D2E0E6}"/>
              </a:ext>
            </a:extLst>
          </p:cNvPr>
          <p:cNvSpPr txBox="1"/>
          <p:nvPr userDrawn="1"/>
        </p:nvSpPr>
        <p:spPr>
          <a:xfrm>
            <a:off x="1288611" y="53001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27126-140B-4A3D-9476-05C34A3920A5}"/>
              </a:ext>
            </a:extLst>
          </p:cNvPr>
          <p:cNvSpPr txBox="1"/>
          <p:nvPr userDrawn="1"/>
        </p:nvSpPr>
        <p:spPr>
          <a:xfrm>
            <a:off x="3754625" y="52995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72C414-D113-4B8F-88E8-4DE4B29A2295}"/>
              </a:ext>
            </a:extLst>
          </p:cNvPr>
          <p:cNvSpPr txBox="1"/>
          <p:nvPr userDrawn="1"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world’s leading and comprehensive </a:t>
            </a:r>
            <a:b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community of experts making location information:</a:t>
            </a:r>
            <a:endParaRPr lang="en-US" b="1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45468-F921-49D3-A341-9DC9068F2906}"/>
              </a:ext>
            </a:extLst>
          </p:cNvPr>
          <p:cNvSpPr txBox="1"/>
          <p:nvPr userDrawn="1"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0533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:a16="http://schemas.microsoft.com/office/drawing/2014/main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D55CC2-ECB2-4C8C-AAE9-6DA13C3C1667}"/>
              </a:ext>
            </a:extLst>
          </p:cNvPr>
          <p:cNvSpPr txBox="1"/>
          <p:nvPr userDrawn="1"/>
        </p:nvSpPr>
        <p:spPr>
          <a:xfrm>
            <a:off x="813417" y="390301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B235F-86D9-4CA4-A3A8-F1D9D5E31F50}"/>
              </a:ext>
            </a:extLst>
          </p:cNvPr>
          <p:cNvSpPr txBox="1"/>
          <p:nvPr userDrawn="1"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:a16="http://schemas.microsoft.com/office/drawing/2014/main" id="{638F4D43-BD4D-41AF-B951-05D3354CD8D8}"/>
              </a:ext>
            </a:extLst>
          </p:cNvPr>
          <p:cNvSpPr/>
          <p:nvPr userDrawn="1"/>
        </p:nvSpPr>
        <p:spPr>
          <a:xfrm>
            <a:off x="148347" y="385390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:a16="http://schemas.microsoft.com/office/drawing/2014/main" id="{C9E8958B-3720-421F-BE83-BD36693B81B1}"/>
              </a:ext>
            </a:extLst>
          </p:cNvPr>
          <p:cNvSpPr/>
          <p:nvPr userDrawn="1"/>
        </p:nvSpPr>
        <p:spPr>
          <a:xfrm>
            <a:off x="2612387" y="386643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:a16="http://schemas.microsoft.com/office/drawing/2014/main" id="{EB6376F3-3CAD-4103-8C58-5BFB967035C3}"/>
              </a:ext>
            </a:extLst>
          </p:cNvPr>
          <p:cNvSpPr/>
          <p:nvPr userDrawn="1"/>
        </p:nvSpPr>
        <p:spPr>
          <a:xfrm>
            <a:off x="790891" y="43567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:a16="http://schemas.microsoft.com/office/drawing/2014/main" id="{355FA745-80DE-47BC-BBAB-FD75AA5511A6}"/>
              </a:ext>
            </a:extLst>
          </p:cNvPr>
          <p:cNvSpPr/>
          <p:nvPr userDrawn="1"/>
        </p:nvSpPr>
        <p:spPr>
          <a:xfrm>
            <a:off x="3281325" y="43590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:a16="http://schemas.microsoft.com/office/drawing/2014/main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6747" y="385690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:a16="http://schemas.microsoft.com/office/drawing/2014/main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016" y="389524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:a16="http://schemas.microsoft.com/office/drawing/2014/main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12" y="43147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8251" y="43392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9FB623-817F-4F93-A288-978EC23E3A04}"/>
              </a:ext>
            </a:extLst>
          </p:cNvPr>
          <p:cNvSpPr txBox="1"/>
          <p:nvPr userDrawn="1"/>
        </p:nvSpPr>
        <p:spPr>
          <a:xfrm>
            <a:off x="3274117" y="393201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2939A-F19C-4224-86A7-EF97F4D2E0E6}"/>
              </a:ext>
            </a:extLst>
          </p:cNvPr>
          <p:cNvSpPr txBox="1"/>
          <p:nvPr userDrawn="1"/>
        </p:nvSpPr>
        <p:spPr>
          <a:xfrm>
            <a:off x="1461331" y="44365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27126-140B-4A3D-9476-05C34A3920A5}"/>
              </a:ext>
            </a:extLst>
          </p:cNvPr>
          <p:cNvSpPr txBox="1"/>
          <p:nvPr userDrawn="1"/>
        </p:nvSpPr>
        <p:spPr>
          <a:xfrm>
            <a:off x="3927345" y="44359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72C414-D113-4B8F-88E8-4DE4B29A2295}"/>
              </a:ext>
            </a:extLst>
          </p:cNvPr>
          <p:cNvSpPr txBox="1"/>
          <p:nvPr userDrawn="1"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world’s leading and comprehensive </a:t>
            </a:r>
            <a:b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community of experts making location information:</a:t>
            </a:r>
            <a:endParaRPr lang="en-US" b="1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45468-F921-49D3-A341-9DC9068F2906}"/>
              </a:ext>
            </a:extLst>
          </p:cNvPr>
          <p:cNvSpPr txBox="1"/>
          <p:nvPr userDrawn="1"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36320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tar, night, sky, rain&#10;&#10;Description automatically generated">
            <a:extLst>
              <a:ext uri="{FF2B5EF4-FFF2-40B4-BE49-F238E27FC236}">
                <a16:creationId xmlns:a16="http://schemas.microsoft.com/office/drawing/2014/main" id="{7B2C781C-F1D4-43C0-8B19-F550E83D9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8" y="-10012"/>
            <a:ext cx="5689757" cy="65050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24283-A9D3-422D-9507-DB546AE54C2D}"/>
              </a:ext>
            </a:extLst>
          </p:cNvPr>
          <p:cNvSpPr/>
          <p:nvPr userDrawn="1"/>
        </p:nvSpPr>
        <p:spPr>
          <a:xfrm>
            <a:off x="5441795" y="-10014"/>
            <a:ext cx="6750205" cy="651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0A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1AAC2-6396-4424-BF19-D890A992B45C}"/>
              </a:ext>
            </a:extLst>
          </p:cNvPr>
          <p:cNvSpPr txBox="1"/>
          <p:nvPr userDrawn="1"/>
        </p:nvSpPr>
        <p:spPr>
          <a:xfrm>
            <a:off x="5724298" y="457198"/>
            <a:ext cx="5590447" cy="8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OGC?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50D0E-47C9-4289-9377-7039660FA830}"/>
              </a:ext>
            </a:extLst>
          </p:cNvPr>
          <p:cNvSpPr txBox="1"/>
          <p:nvPr userDrawn="1"/>
        </p:nvSpPr>
        <p:spPr>
          <a:xfrm>
            <a:off x="5869260" y="1548523"/>
            <a:ext cx="5783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Global consortium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over 500 industry, government, research and academic member organizations: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78EA83-B972-44E2-8502-877E21BD0A4E}"/>
              </a:ext>
            </a:extLst>
          </p:cNvPr>
          <p:cNvCxnSpPr>
            <a:cxnSpLocks/>
          </p:cNvCxnSpPr>
          <p:nvPr userDrawn="1"/>
        </p:nvCxnSpPr>
        <p:spPr>
          <a:xfrm>
            <a:off x="5952197" y="1185765"/>
            <a:ext cx="13852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738DE-268C-49A1-9F15-630125AB7E22}"/>
              </a:ext>
            </a:extLst>
          </p:cNvPr>
          <p:cNvSpPr txBox="1"/>
          <p:nvPr userDrawn="1"/>
        </p:nvSpPr>
        <p:spPr>
          <a:xfrm>
            <a:off x="2682362" y="709053"/>
            <a:ext cx="142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Communities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6D778-491D-4733-BD13-4BC240378364}"/>
              </a:ext>
            </a:extLst>
          </p:cNvPr>
          <p:cNvSpPr txBox="1"/>
          <p:nvPr userDrawn="1"/>
        </p:nvSpPr>
        <p:spPr>
          <a:xfrm>
            <a:off x="5842419" y="2966634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hub for thought leadership and innovation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related to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F216B-3971-4E4D-8083-2287E9E9CB78}"/>
              </a:ext>
            </a:extLst>
          </p:cNvPr>
          <p:cNvSpPr txBox="1"/>
          <p:nvPr userDrawn="1"/>
        </p:nvSpPr>
        <p:spPr>
          <a:xfrm>
            <a:off x="3281069" y="1759532"/>
            <a:ext cx="1518601" cy="52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Expertise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BF33A-666B-47CD-9AD2-C722B6F61016}"/>
              </a:ext>
            </a:extLst>
          </p:cNvPr>
          <p:cNvSpPr txBox="1"/>
          <p:nvPr userDrawn="1"/>
        </p:nvSpPr>
        <p:spPr>
          <a:xfrm>
            <a:off x="3720640" y="2810002"/>
            <a:ext cx="16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 Leadership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6BEC0-AED8-46D5-800D-23299C632733}"/>
              </a:ext>
            </a:extLst>
          </p:cNvPr>
          <p:cNvSpPr txBox="1"/>
          <p:nvPr userDrawn="1"/>
        </p:nvSpPr>
        <p:spPr>
          <a:xfrm>
            <a:off x="4137312" y="4910959"/>
            <a:ext cx="122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Standards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E5300-143A-47B9-A37C-143FDA06EDBF}"/>
              </a:ext>
            </a:extLst>
          </p:cNvPr>
          <p:cNvSpPr txBox="1"/>
          <p:nvPr userDrawn="1"/>
        </p:nvSpPr>
        <p:spPr>
          <a:xfrm>
            <a:off x="4051628" y="3860481"/>
            <a:ext cx="121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Forum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D05123-7DEC-45A2-BF48-CB4F45FCBFF9}"/>
              </a:ext>
            </a:extLst>
          </p:cNvPr>
          <p:cNvCxnSpPr>
            <a:cxnSpLocks/>
          </p:cNvCxnSpPr>
          <p:nvPr userDrawn="1"/>
        </p:nvCxnSpPr>
        <p:spPr>
          <a:xfrm>
            <a:off x="1719621" y="970663"/>
            <a:ext cx="938430" cy="0"/>
          </a:xfrm>
          <a:prstGeom prst="line">
            <a:avLst/>
          </a:prstGeom>
          <a:ln>
            <a:solidFill>
              <a:srgbClr val="6DD6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6FF68A-BE1D-4769-9DDE-1DD0718933EA}"/>
              </a:ext>
            </a:extLst>
          </p:cNvPr>
          <p:cNvCxnSpPr>
            <a:cxnSpLocks/>
          </p:cNvCxnSpPr>
          <p:nvPr userDrawn="1"/>
        </p:nvCxnSpPr>
        <p:spPr>
          <a:xfrm>
            <a:off x="2280060" y="2038472"/>
            <a:ext cx="991319" cy="0"/>
          </a:xfrm>
          <a:prstGeom prst="line">
            <a:avLst/>
          </a:prstGeom>
          <a:ln>
            <a:solidFill>
              <a:srgbClr val="BEF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ABBC1D-4520-465A-AAB6-25303685BDBD}"/>
              </a:ext>
            </a:extLst>
          </p:cNvPr>
          <p:cNvCxnSpPr>
            <a:cxnSpLocks/>
          </p:cNvCxnSpPr>
          <p:nvPr userDrawn="1"/>
        </p:nvCxnSpPr>
        <p:spPr>
          <a:xfrm>
            <a:off x="2570179" y="3075559"/>
            <a:ext cx="107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7C087A-3B66-4E3A-B650-C8E8211A354D}"/>
              </a:ext>
            </a:extLst>
          </p:cNvPr>
          <p:cNvCxnSpPr/>
          <p:nvPr userDrawn="1"/>
        </p:nvCxnSpPr>
        <p:spPr>
          <a:xfrm>
            <a:off x="2668499" y="4099335"/>
            <a:ext cx="1373748" cy="0"/>
          </a:xfrm>
          <a:prstGeom prst="line">
            <a:avLst/>
          </a:prstGeom>
          <a:ln>
            <a:solidFill>
              <a:srgbClr val="A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0CFCE9-4062-4014-8F61-40F0062D1B54}"/>
              </a:ext>
            </a:extLst>
          </p:cNvPr>
          <p:cNvCxnSpPr>
            <a:cxnSpLocks/>
          </p:cNvCxnSpPr>
          <p:nvPr userDrawn="1"/>
        </p:nvCxnSpPr>
        <p:spPr>
          <a:xfrm>
            <a:off x="2991849" y="5175832"/>
            <a:ext cx="1114025" cy="0"/>
          </a:xfrm>
          <a:prstGeom prst="line">
            <a:avLst/>
          </a:prstGeom>
          <a:ln>
            <a:solidFill>
              <a:srgbClr val="A6E7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C4FB14-4BBB-495D-8986-A4A3E1053D8D}"/>
              </a:ext>
            </a:extLst>
          </p:cNvPr>
          <p:cNvSpPr txBox="1"/>
          <p:nvPr userDrawn="1"/>
        </p:nvSpPr>
        <p:spPr>
          <a:xfrm>
            <a:off x="5842419" y="4819117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consensus-based open standards organization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information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FC4B8-5E3F-4EBC-BA10-AAE0E300E381}"/>
              </a:ext>
            </a:extLst>
          </p:cNvPr>
          <p:cNvSpPr txBox="1"/>
          <p:nvPr userDrawn="1"/>
        </p:nvSpPr>
        <p:spPr>
          <a:xfrm>
            <a:off x="5842419" y="3892876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neutral and trusted forum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tackling interoperability issues within and across communities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15780-4A67-4428-8E17-EC5E95832895}"/>
              </a:ext>
            </a:extLst>
          </p:cNvPr>
          <p:cNvSpPr txBox="1"/>
          <p:nvPr userDrawn="1"/>
        </p:nvSpPr>
        <p:spPr>
          <a:xfrm>
            <a:off x="662116" y="5265370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7" name="Picture 2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424DC046-7E24-4C41-9851-06E0B4DEDF8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D29AD2-AF62-47EE-AEE9-224A0BB5366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ADD31773-BFA5-4F96-BD69-A4FA49334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3" name="Picture 32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32F96E37-490A-4AE9-B5F8-3CC5C4722FA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0A513AF-3F0E-4BF4-A409-0E6A02E99C50}"/>
              </a:ext>
            </a:extLst>
          </p:cNvPr>
          <p:cNvSpPr/>
          <p:nvPr userDrawn="1"/>
        </p:nvSpPr>
        <p:spPr>
          <a:xfrm>
            <a:off x="0" y="6560736"/>
            <a:ext cx="121919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0593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aptop, indoor, computer, person&#10;&#10;Description automatically generated">
            <a:extLst>
              <a:ext uri="{FF2B5EF4-FFF2-40B4-BE49-F238E27FC236}">
                <a16:creationId xmlns:a16="http://schemas.microsoft.com/office/drawing/2014/main" id="{B5445D77-1EFD-483D-A03A-EF38776DC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620"/>
            <a:ext cx="6763432" cy="6489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465E5B-22B8-4E72-B835-DF9A4CFD14C9}"/>
              </a:ext>
            </a:extLst>
          </p:cNvPr>
          <p:cNvSpPr/>
          <p:nvPr userDrawn="1"/>
        </p:nvSpPr>
        <p:spPr>
          <a:xfrm>
            <a:off x="6297731" y="0"/>
            <a:ext cx="5902712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EB67D19A-99E1-4749-A4A8-10A9B5F7EA33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C919E-6033-44D8-A82E-BAC7C8B41DA4}"/>
              </a:ext>
            </a:extLst>
          </p:cNvPr>
          <p:cNvSpPr/>
          <p:nvPr userDrawn="1"/>
        </p:nvSpPr>
        <p:spPr>
          <a:xfrm>
            <a:off x="-2304" y="6430"/>
            <a:ext cx="6307631" cy="1957137"/>
          </a:xfrm>
          <a:prstGeom prst="rect">
            <a:avLst/>
          </a:prstGeom>
          <a:solidFill>
            <a:srgbClr val="060A2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2C3632-C874-4FE5-988C-668B6AA0FA2A}"/>
              </a:ext>
            </a:extLst>
          </p:cNvPr>
          <p:cNvSpPr/>
          <p:nvPr userDrawn="1"/>
        </p:nvSpPr>
        <p:spPr>
          <a:xfrm>
            <a:off x="6305328" y="7406"/>
            <a:ext cx="5902712" cy="1957137"/>
          </a:xfrm>
          <a:prstGeom prst="rect">
            <a:avLst/>
          </a:prstGeom>
          <a:solidFill>
            <a:srgbClr val="092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F7420-6F97-420E-AB6D-7DCC48B44A70}"/>
              </a:ext>
            </a:extLst>
          </p:cNvPr>
          <p:cNvSpPr txBox="1"/>
          <p:nvPr userDrawn="1"/>
        </p:nvSpPr>
        <p:spPr>
          <a:xfrm>
            <a:off x="6529135" y="383248"/>
            <a:ext cx="550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The world’s leading and comprehensive community of experts making location data more findable, accessible, interoperable and reusable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23890-AF8D-4846-8121-CDF7ADE81E24}"/>
              </a:ext>
            </a:extLst>
          </p:cNvPr>
          <p:cNvSpPr txBox="1"/>
          <p:nvPr userDrawn="1"/>
        </p:nvSpPr>
        <p:spPr>
          <a:xfrm>
            <a:off x="6935536" y="2226115"/>
            <a:ext cx="1845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ea typeface="MS PGothic" charset="-128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C0237-CA9B-459A-9D1C-A8F9952C7102}"/>
              </a:ext>
            </a:extLst>
          </p:cNvPr>
          <p:cNvSpPr txBox="1"/>
          <p:nvPr userDrawn="1"/>
        </p:nvSpPr>
        <p:spPr>
          <a:xfrm>
            <a:off x="6935535" y="3552272"/>
            <a:ext cx="206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75ED4-BB99-419E-8740-98414831B88D}"/>
              </a:ext>
            </a:extLst>
          </p:cNvPr>
          <p:cNvSpPr txBox="1"/>
          <p:nvPr userDrawn="1"/>
        </p:nvSpPr>
        <p:spPr>
          <a:xfrm>
            <a:off x="6935535" y="4887785"/>
            <a:ext cx="332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&amp; Academia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74F26-6D78-4CF2-88B7-6D78A1FC647C}"/>
              </a:ext>
            </a:extLst>
          </p:cNvPr>
          <p:cNvSpPr txBox="1"/>
          <p:nvPr userDrawn="1"/>
        </p:nvSpPr>
        <p:spPr>
          <a:xfrm>
            <a:off x="611977" y="383248"/>
            <a:ext cx="5165947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 are our members?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206074-9906-4596-A595-3DF70721DC35}"/>
              </a:ext>
            </a:extLst>
          </p:cNvPr>
          <p:cNvCxnSpPr>
            <a:cxnSpLocks/>
          </p:cNvCxnSpPr>
          <p:nvPr userDrawn="1"/>
        </p:nvCxnSpPr>
        <p:spPr>
          <a:xfrm flipV="1">
            <a:off x="5933937" y="433137"/>
            <a:ext cx="0" cy="113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D96724-508B-4C86-852C-9348DD865620}"/>
              </a:ext>
            </a:extLst>
          </p:cNvPr>
          <p:cNvSpPr txBox="1"/>
          <p:nvPr userDrawn="1"/>
        </p:nvSpPr>
        <p:spPr>
          <a:xfrm>
            <a:off x="6935536" y="2553019"/>
            <a:ext cx="4303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Business Development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Competitive Technical Advantage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Global; Brand Exposure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99D9C-DBAE-4B78-81E3-45BAAFA88CC2}"/>
              </a:ext>
            </a:extLst>
          </p:cNvPr>
          <p:cNvSpPr txBox="1"/>
          <p:nvPr userDrawn="1"/>
        </p:nvSpPr>
        <p:spPr>
          <a:xfrm>
            <a:off x="6935535" y="3872411"/>
            <a:ext cx="5117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Innovation and Market Support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Trusted Advice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Partnerships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Operational Policy, Support, and Certification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A093A5-D3EC-45CD-A5FA-8B94D9CD9390}"/>
              </a:ext>
            </a:extLst>
          </p:cNvPr>
          <p:cNvSpPr txBox="1"/>
          <p:nvPr userDrawn="1"/>
        </p:nvSpPr>
        <p:spPr>
          <a:xfrm>
            <a:off x="6935535" y="5196997"/>
            <a:ext cx="362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Applied Research Partners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Collaboration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Citations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EBF67-3402-4B27-B109-22EF82CBAB31}"/>
              </a:ext>
            </a:extLst>
          </p:cNvPr>
          <p:cNvSpPr txBox="1"/>
          <p:nvPr userDrawn="1"/>
        </p:nvSpPr>
        <p:spPr>
          <a:xfrm>
            <a:off x="10550013" y="1218068"/>
            <a:ext cx="147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09B4A003-567F-484E-B389-DD6F5934C67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552" y="2135917"/>
            <a:ext cx="450880" cy="450880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D98627A3-9CDA-4281-8D00-48A0905A5D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252" y="3423022"/>
            <a:ext cx="539998" cy="539998"/>
          </a:xfrm>
          <a:prstGeom prst="rect">
            <a:avLst/>
          </a:prstGeom>
        </p:spPr>
      </p:pic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:a16="http://schemas.microsoft.com/office/drawing/2014/main" id="{E07B5C55-17C4-42B7-9E39-100E77B94C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750" y="4855060"/>
            <a:ext cx="393700" cy="393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D0596D-FDD8-4353-A183-BBC22A1D96E7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D1E095-E24B-4EAC-95AF-53F0C775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4" name="Picture 3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9161A6E4-E812-4AB0-80D6-1D2E4164543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4190970-6525-44D3-9AE8-4614745807E8}"/>
              </a:ext>
            </a:extLst>
          </p:cNvPr>
          <p:cNvSpPr/>
          <p:nvPr userDrawn="1"/>
        </p:nvSpPr>
        <p:spPr>
          <a:xfrm>
            <a:off x="0" y="6147896"/>
            <a:ext cx="12192000" cy="429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F66AB522-982A-4FA7-ACDF-5358F4032C6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pic>
        <p:nvPicPr>
          <p:cNvPr id="7" name="Picture 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CED46392-1508-4C8D-9D6E-3A41BFC61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48"/>
          <a:stretch/>
        </p:blipFill>
        <p:spPr>
          <a:xfrm>
            <a:off x="0" y="0"/>
            <a:ext cx="6096000" cy="614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17066-E003-4E0F-B44B-7583D77BC76E}"/>
              </a:ext>
            </a:extLst>
          </p:cNvPr>
          <p:cNvSpPr txBox="1"/>
          <p:nvPr userDrawn="1"/>
        </p:nvSpPr>
        <p:spPr>
          <a:xfrm>
            <a:off x="6282388" y="290354"/>
            <a:ext cx="4259765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4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F0087-078C-4D1E-A87E-2D4DB1EF4F3E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3539" y="1063993"/>
            <a:ext cx="122795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20684B-B77A-4314-88F0-E06F6049CE6A}"/>
              </a:ext>
            </a:extLst>
          </p:cNvPr>
          <p:cNvSpPr txBox="1"/>
          <p:nvPr userDrawn="1"/>
        </p:nvSpPr>
        <p:spPr>
          <a:xfrm>
            <a:off x="171519" y="184151"/>
            <a:ext cx="1791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20CE82-746C-42D6-A03A-EA776CC1FB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4" y="3096747"/>
            <a:ext cx="439378" cy="439378"/>
          </a:xfrm>
          <a:prstGeom prst="rect">
            <a:avLst/>
          </a:prstGeom>
        </p:spPr>
      </p:pic>
      <p:pic>
        <p:nvPicPr>
          <p:cNvPr id="19" name="Picture 18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55F7A46D-C012-4930-9CC3-4FE49C3FFE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5" y="4374326"/>
            <a:ext cx="394259" cy="394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3D5327-B18B-4464-8A47-5205408F1ABD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3DA7BAE-9FA0-459E-9E5B-50E1679A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20A3F6FC-0327-45A8-AAC3-6D612851F9F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hunyathep.s@outlook.com" TargetMode="External"/><Relationship Id="rId2" Type="http://schemas.openxmlformats.org/officeDocument/2006/relationships/hyperlink" Target="mailto:volker.coors@stw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oukofikis-athanasios@hotmail.com" TargetMode="External"/><Relationship Id="rId5" Type="http://schemas.openxmlformats.org/officeDocument/2006/relationships/hyperlink" Target="mailto:rushikesh.padsala@hft-stuttgart.de" TargetMode="External"/><Relationship Id="rId4" Type="http://schemas.openxmlformats.org/officeDocument/2006/relationships/hyperlink" Target="mailto:patrick.wuerstle@gmx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16739B-6975-43ED-8A4D-46C87323EF67}"/>
              </a:ext>
            </a:extLst>
          </p:cNvPr>
          <p:cNvSpPr txBox="1"/>
          <p:nvPr/>
        </p:nvSpPr>
        <p:spPr>
          <a:xfrm>
            <a:off x="153003" y="1291509"/>
            <a:ext cx="621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Steinbeis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D754F-60FE-ED49-B2CE-9D2A2B66C754}"/>
              </a:ext>
            </a:extLst>
          </p:cNvPr>
          <p:cNvSpPr txBox="1"/>
          <p:nvPr/>
        </p:nvSpPr>
        <p:spPr>
          <a:xfrm>
            <a:off x="153003" y="1862153"/>
            <a:ext cx="621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OGC ISG SPRINT YEAR 2</a:t>
            </a:r>
          </a:p>
        </p:txBody>
      </p:sp>
    </p:spTree>
    <p:extLst>
      <p:ext uri="{BB962C8B-B14F-4D97-AF65-F5344CB8AC3E}">
        <p14:creationId xmlns:p14="http://schemas.microsoft.com/office/powerpoint/2010/main" val="197386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0B-C210-8846-96A8-DCE00699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8E65-B263-EB40-A09E-7BFF2C77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  <a:p>
            <a:r>
              <a:rPr lang="en-US" dirty="0"/>
              <a:t>Scenario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A0814-18C2-4E08-B579-1EF867F70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9" y="2330372"/>
            <a:ext cx="4625741" cy="17908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913AC3-2147-4943-9002-542F15DD6966}"/>
              </a:ext>
            </a:extLst>
          </p:cNvPr>
          <p:cNvSpPr/>
          <p:nvPr/>
        </p:nvSpPr>
        <p:spPr>
          <a:xfrm>
            <a:off x="2171700" y="2616200"/>
            <a:ext cx="1530350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7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0B-C210-8846-96A8-DCE00699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8E65-B263-EB40-A09E-7BFF2C775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081825"/>
            <a:ext cx="10515600" cy="2137893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Lato" panose="020F0502020204030203" pitchFamily="34" charset="0"/>
              </a:rPr>
              <a:t>D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Lato" panose="020F0502020204030203" pitchFamily="34" charset="0"/>
              </a:rPr>
              <a:t>ata visualization client using the Unreal client fetching the 3D data from the GeoVolume server.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Lato" panose="020F0502020204030203" pitchFamily="34" charset="0"/>
              </a:rPr>
              <a:t>As a Use-Case we propose to use the 3D Buildings of the HFT Stuttgart. These have been modeled with interiors and are available in different formats such as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Lato" panose="020F0502020204030203" pitchFamily="34" charset="0"/>
              </a:rPr>
              <a:t>skp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Lato" panose="020F0502020204030203" pitchFamily="34" charset="0"/>
              </a:rPr>
              <a:t> or x3d. From there they can be converted to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Lato" panose="020F0502020204030203" pitchFamily="34" charset="0"/>
              </a:rPr>
              <a:t>gltf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Lato" panose="020F0502020204030203" pitchFamily="34" charset="0"/>
              </a:rPr>
              <a:t>/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Lato" panose="020F0502020204030203" pitchFamily="34" charset="0"/>
              </a:rPr>
              <a:t>glb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Lato" panose="020F0502020204030203" pitchFamily="34" charset="0"/>
              </a:rPr>
              <a:t> or 3D Tiles. To use the indoor space, we plan to integrate measurements of the CO2 concentration inside the rooms. These measurements come from the Sensors placed in Rooms at the HFT.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9C37A-E93E-431B-B501-65325A37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20" y="3164024"/>
            <a:ext cx="6163464" cy="2746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23237-5199-4C79-B4FE-32325E7B6995}"/>
              </a:ext>
            </a:extLst>
          </p:cNvPr>
          <p:cNvSpPr txBox="1"/>
          <p:nvPr/>
        </p:nvSpPr>
        <p:spPr>
          <a:xfrm>
            <a:off x="556920" y="5900850"/>
            <a:ext cx="4859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F5F5F"/>
                </a:solidFill>
                <a:latin typeface="Lato" panose="020F0502020204030203" pitchFamily="34" charset="0"/>
              </a:rPr>
              <a:t>Steinbeis’ s System Architecture in OGC 3D IoT Pilot </a:t>
            </a:r>
            <a:endParaRPr lang="en-US" sz="1400" dirty="0">
              <a:latin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856A4-6D60-47A0-8DEB-7EEADD4F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24" y="3551284"/>
            <a:ext cx="3876111" cy="201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E6847F-4D1C-4A6A-9D22-DEDDFCA155C5}"/>
              </a:ext>
            </a:extLst>
          </p:cNvPr>
          <p:cNvSpPr txBox="1"/>
          <p:nvPr/>
        </p:nvSpPr>
        <p:spPr>
          <a:xfrm>
            <a:off x="7097419" y="5649175"/>
            <a:ext cx="3944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F5F5F"/>
                </a:solidFill>
                <a:latin typeface="Lato" panose="020F0502020204030203" pitchFamily="34" charset="0"/>
              </a:rPr>
              <a:t>Proposed Unreal Engine 4 based Application</a:t>
            </a:r>
            <a:endParaRPr lang="en-US" sz="14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3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0B-C210-8846-96A8-DCE00699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7E434-C109-494B-91FE-68FFC939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854" y="4408170"/>
            <a:ext cx="5872292" cy="18038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2A49D6-88C1-4A74-B316-507DDD039FC8}"/>
              </a:ext>
            </a:extLst>
          </p:cNvPr>
          <p:cNvSpPr txBox="1"/>
          <p:nvPr/>
        </p:nvSpPr>
        <p:spPr>
          <a:xfrm>
            <a:off x="223708" y="1135340"/>
            <a:ext cx="115745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dynamic data from the moving sensors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from different types of vehicles can be managed using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SensorThings API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Then, the client can access and render these datasets from SensorThings to simulate the 3D urban mobility. Also,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GeoVolumes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from Scenario 1 can be integrated in the same client to illustrates the 3D building models. 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The </a:t>
            </a:r>
            <a:r>
              <a:rPr lang="en-US" b="1" dirty="0"/>
              <a:t>3D data visualization </a:t>
            </a:r>
            <a:r>
              <a:rPr lang="en-US" dirty="0"/>
              <a:t>is integrated on the web client via the GeoVolumes server </a:t>
            </a:r>
            <a:r>
              <a:rPr lang="en-US" b="1" dirty="0"/>
              <a:t>in 3D Tiles or i3s format</a:t>
            </a:r>
            <a:r>
              <a:rPr lang="en-US" dirty="0"/>
              <a:t>. The web</a:t>
            </a:r>
          </a:p>
          <a:p>
            <a:r>
              <a:rPr lang="en-US" dirty="0"/>
              <a:t>client is implemented with (but not limited to) CesiumJS or ArcGIS for JavaScript API. The internet bandwidth will be</a:t>
            </a:r>
          </a:p>
          <a:p>
            <a:r>
              <a:rPr lang="en-US" dirty="0"/>
              <a:t>tested for metering the data performance on different type of devices. This test can be done with Google Chrome debug tool.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3D data visualization </a:t>
            </a:r>
            <a:r>
              <a:rPr lang="en-US" dirty="0"/>
              <a:t>of the Traffic/ land- or air-based transportation networks and other 3D models can be</a:t>
            </a:r>
          </a:p>
          <a:p>
            <a:r>
              <a:rPr lang="en-US" dirty="0"/>
              <a:t>visualized on the web client in the same way fetching the data from the SensorThings server and GeoVolume server.</a:t>
            </a:r>
          </a:p>
        </p:txBody>
      </p:sp>
    </p:spTree>
    <p:extLst>
      <p:ext uri="{BB962C8B-B14F-4D97-AF65-F5344CB8AC3E}">
        <p14:creationId xmlns:p14="http://schemas.microsoft.com/office/powerpoint/2010/main" val="310269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0B-C210-8846-96A8-DCE00699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17A69248-0373-446C-A185-E045E60B86BE}"/>
              </a:ext>
            </a:extLst>
          </p:cNvPr>
          <p:cNvSpPr/>
          <p:nvPr/>
        </p:nvSpPr>
        <p:spPr>
          <a:xfrm>
            <a:off x="2248877" y="1476083"/>
            <a:ext cx="1943100" cy="4695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  <a:cs typeface="AplusText" panose="020B0604020202020204" pitchFamily="34" charset="0"/>
            </a:endParaRPr>
          </a:p>
        </p:txBody>
      </p:sp>
      <p:sp>
        <p:nvSpPr>
          <p:cNvPr id="11" name="Rechteck 7">
            <a:extLst>
              <a:ext uri="{FF2B5EF4-FFF2-40B4-BE49-F238E27FC236}">
                <a16:creationId xmlns:a16="http://schemas.microsoft.com/office/drawing/2014/main" id="{5D539F67-713D-495E-B9F9-20AAF44F58D5}"/>
              </a:ext>
            </a:extLst>
          </p:cNvPr>
          <p:cNvSpPr/>
          <p:nvPr/>
        </p:nvSpPr>
        <p:spPr>
          <a:xfrm>
            <a:off x="4578838" y="1515648"/>
            <a:ext cx="2031023" cy="4615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cs typeface="AplusText" panose="020B0604020202020204" pitchFamily="34" charset="0"/>
            </a:endParaRPr>
          </a:p>
        </p:txBody>
      </p:sp>
      <p:sp>
        <p:nvSpPr>
          <p:cNvPr id="12" name="Textfeld 8">
            <a:extLst>
              <a:ext uri="{FF2B5EF4-FFF2-40B4-BE49-F238E27FC236}">
                <a16:creationId xmlns:a16="http://schemas.microsoft.com/office/drawing/2014/main" id="{EA087DE3-E3C3-41A1-8E1A-D7A24ACB96D3}"/>
              </a:ext>
            </a:extLst>
          </p:cNvPr>
          <p:cNvSpPr txBox="1"/>
          <p:nvPr/>
        </p:nvSpPr>
        <p:spPr>
          <a:xfrm>
            <a:off x="2328008" y="1583963"/>
            <a:ext cx="171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Lato" panose="020F0502020204030203" pitchFamily="34" charset="0"/>
                <a:cs typeface="AplusText" panose="020B0604020202020204" pitchFamily="34" charset="0"/>
              </a:rPr>
              <a:t>DATASOURCE</a:t>
            </a:r>
            <a:endParaRPr lang="en-US" b="1" dirty="0">
              <a:latin typeface="Lato" panose="020F0502020204030203" pitchFamily="34" charset="0"/>
              <a:cs typeface="AplusText" panose="020B0604020202020204" pitchFamily="34" charset="0"/>
            </a:endParaRPr>
          </a:p>
        </p:txBody>
      </p:sp>
      <p:sp>
        <p:nvSpPr>
          <p:cNvPr id="13" name="Rechteck 9">
            <a:extLst>
              <a:ext uri="{FF2B5EF4-FFF2-40B4-BE49-F238E27FC236}">
                <a16:creationId xmlns:a16="http://schemas.microsoft.com/office/drawing/2014/main" id="{5E26771B-37AF-4D18-96BA-8F41A4C1F808}"/>
              </a:ext>
            </a:extLst>
          </p:cNvPr>
          <p:cNvSpPr/>
          <p:nvPr/>
        </p:nvSpPr>
        <p:spPr>
          <a:xfrm>
            <a:off x="2477476" y="2303772"/>
            <a:ext cx="1468316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Lato" panose="020F0502020204030203" pitchFamily="34" charset="0"/>
                <a:cs typeface="AplusText" panose="020B0604020202020204" pitchFamily="34" charset="0"/>
              </a:rPr>
              <a:t>3D Models</a:t>
            </a:r>
          </a:p>
          <a:p>
            <a:pPr algn="ctr"/>
            <a:r>
              <a:rPr lang="de-DE" sz="1600" dirty="0">
                <a:latin typeface="Lato" panose="020F0502020204030203" pitchFamily="34" charset="0"/>
                <a:cs typeface="AplusText" panose="020B0604020202020204" pitchFamily="34" charset="0"/>
              </a:rPr>
              <a:t>(3D Tiles/i3s)</a:t>
            </a:r>
            <a:endParaRPr lang="en-US" sz="1600" dirty="0">
              <a:latin typeface="Lato" panose="020F0502020204030203" pitchFamily="34" charset="0"/>
              <a:cs typeface="AplusText" panose="020B0604020202020204" pitchFamily="34" charset="0"/>
            </a:endParaRPr>
          </a:p>
        </p:txBody>
      </p:sp>
      <p:sp>
        <p:nvSpPr>
          <p:cNvPr id="14" name="Rechteck 10">
            <a:extLst>
              <a:ext uri="{FF2B5EF4-FFF2-40B4-BE49-F238E27FC236}">
                <a16:creationId xmlns:a16="http://schemas.microsoft.com/office/drawing/2014/main" id="{19B73EFE-7186-4115-8798-4C5730989F2F}"/>
              </a:ext>
            </a:extLst>
          </p:cNvPr>
          <p:cNvSpPr/>
          <p:nvPr/>
        </p:nvSpPr>
        <p:spPr>
          <a:xfrm>
            <a:off x="2486269" y="4020010"/>
            <a:ext cx="1468316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Lato" panose="020F0502020204030203" pitchFamily="34" charset="0"/>
                <a:cs typeface="AplusText" panose="020B0604020202020204" pitchFamily="34" charset="0"/>
              </a:rPr>
              <a:t>Sensor Data</a:t>
            </a:r>
            <a:br>
              <a:rPr lang="de-DE" sz="1600" dirty="0">
                <a:latin typeface="Lato" panose="020F0502020204030203" pitchFamily="34" charset="0"/>
                <a:cs typeface="AplusText" panose="020B0604020202020204" pitchFamily="34" charset="0"/>
              </a:rPr>
            </a:br>
            <a:r>
              <a:rPr lang="de-DE" sz="1200" dirty="0">
                <a:latin typeface="Lato" panose="020F0502020204030203" pitchFamily="34" charset="0"/>
                <a:cs typeface="AplusText" panose="020B0604020202020204" pitchFamily="34" charset="0"/>
              </a:rPr>
              <a:t>(Dynamic Moving Sensor)</a:t>
            </a:r>
            <a:endParaRPr lang="en-US" sz="1600" dirty="0">
              <a:latin typeface="Lato" panose="020F0502020204030203" pitchFamily="34" charset="0"/>
              <a:cs typeface="AplusText" panose="020B0604020202020204" pitchFamily="34" charset="0"/>
            </a:endParaRPr>
          </a:p>
        </p:txBody>
      </p:sp>
      <p:sp>
        <p:nvSpPr>
          <p:cNvPr id="15" name="Textfeld 11">
            <a:extLst>
              <a:ext uri="{FF2B5EF4-FFF2-40B4-BE49-F238E27FC236}">
                <a16:creationId xmlns:a16="http://schemas.microsoft.com/office/drawing/2014/main" id="{C240D4A3-FC42-46DE-A236-74AC385AF6CD}"/>
              </a:ext>
            </a:extLst>
          </p:cNvPr>
          <p:cNvSpPr txBox="1"/>
          <p:nvPr/>
        </p:nvSpPr>
        <p:spPr>
          <a:xfrm>
            <a:off x="4730010" y="159807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Lato" panose="020F0502020204030203" pitchFamily="34" charset="0"/>
                <a:cs typeface="AplusText" panose="020B0604020202020204" pitchFamily="34" charset="0"/>
              </a:rPr>
              <a:t>SERVER</a:t>
            </a:r>
            <a:endParaRPr lang="en-US" b="1" dirty="0">
              <a:latin typeface="Lato" panose="020F0502020204030203" pitchFamily="34" charset="0"/>
              <a:cs typeface="AplusText" panose="020B0604020202020204" pitchFamily="34" charset="0"/>
            </a:endParaRP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0B587440-4F9A-427B-BA86-C7FF0E8960A0}"/>
              </a:ext>
            </a:extLst>
          </p:cNvPr>
          <p:cNvSpPr/>
          <p:nvPr/>
        </p:nvSpPr>
        <p:spPr>
          <a:xfrm>
            <a:off x="4842608" y="2303771"/>
            <a:ext cx="1560224" cy="940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Lato" panose="020F0502020204030203" pitchFamily="34" charset="0"/>
                <a:cs typeface="AplusText" panose="020B0604020202020204" pitchFamily="34" charset="0"/>
              </a:rPr>
              <a:t>3DPS,</a:t>
            </a:r>
            <a:br>
              <a:rPr lang="de-DE" sz="1600" dirty="0">
                <a:latin typeface="Lato" panose="020F0502020204030203" pitchFamily="34" charset="0"/>
                <a:cs typeface="AplusText" panose="020B0604020202020204" pitchFamily="34" charset="0"/>
              </a:rPr>
            </a:br>
            <a:r>
              <a:rPr lang="de-DE" sz="1600" dirty="0">
                <a:latin typeface="Lato" panose="020F0502020204030203" pitchFamily="34" charset="0"/>
                <a:cs typeface="AplusText" panose="020B0604020202020204" pitchFamily="34" charset="0"/>
              </a:rPr>
              <a:t>GeoVolumes</a:t>
            </a:r>
            <a:endParaRPr lang="en-US" sz="1600" dirty="0">
              <a:latin typeface="Lato" panose="020F0502020204030203" pitchFamily="34" charset="0"/>
              <a:cs typeface="AplusText" panose="020B0604020202020204" pitchFamily="34" charset="0"/>
            </a:endParaRPr>
          </a:p>
        </p:txBody>
      </p:sp>
      <p:sp>
        <p:nvSpPr>
          <p:cNvPr id="17" name="Rechteck 13">
            <a:extLst>
              <a:ext uri="{FF2B5EF4-FFF2-40B4-BE49-F238E27FC236}">
                <a16:creationId xmlns:a16="http://schemas.microsoft.com/office/drawing/2014/main" id="{2FDFE0D1-03CE-404E-B212-FE1EDDA5CDFF}"/>
              </a:ext>
            </a:extLst>
          </p:cNvPr>
          <p:cNvSpPr/>
          <p:nvPr/>
        </p:nvSpPr>
        <p:spPr>
          <a:xfrm>
            <a:off x="4842608" y="4020009"/>
            <a:ext cx="1560224" cy="940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Lato" panose="020F0502020204030203" pitchFamily="34" charset="0"/>
                <a:cs typeface="AplusText" panose="020B0604020202020204" pitchFamily="34" charset="0"/>
              </a:rPr>
              <a:t>Sensor Things Server</a:t>
            </a:r>
            <a:endParaRPr lang="en-US" sz="1600" dirty="0">
              <a:latin typeface="Lato" panose="020F0502020204030203" pitchFamily="34" charset="0"/>
              <a:cs typeface="AplusText" panose="020B0604020202020204" pitchFamily="34" charset="0"/>
            </a:endParaRPr>
          </a:p>
        </p:txBody>
      </p:sp>
      <p:sp>
        <p:nvSpPr>
          <p:cNvPr id="18" name="Rechteck 14">
            <a:extLst>
              <a:ext uri="{FF2B5EF4-FFF2-40B4-BE49-F238E27FC236}">
                <a16:creationId xmlns:a16="http://schemas.microsoft.com/office/drawing/2014/main" id="{DAA43822-0D8B-4949-A15A-378DEBB30ADE}"/>
              </a:ext>
            </a:extLst>
          </p:cNvPr>
          <p:cNvSpPr/>
          <p:nvPr/>
        </p:nvSpPr>
        <p:spPr>
          <a:xfrm>
            <a:off x="6996721" y="1515647"/>
            <a:ext cx="2236941" cy="4615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cs typeface="AplusText" panose="020B0604020202020204" pitchFamily="34" charset="0"/>
            </a:endParaRPr>
          </a:p>
        </p:txBody>
      </p:sp>
      <p:sp>
        <p:nvSpPr>
          <p:cNvPr id="19" name="Textfeld 15">
            <a:extLst>
              <a:ext uri="{FF2B5EF4-FFF2-40B4-BE49-F238E27FC236}">
                <a16:creationId xmlns:a16="http://schemas.microsoft.com/office/drawing/2014/main" id="{3ED62E97-8B98-4699-B92B-0DEEBC408BC5}"/>
              </a:ext>
            </a:extLst>
          </p:cNvPr>
          <p:cNvSpPr txBox="1"/>
          <p:nvPr/>
        </p:nvSpPr>
        <p:spPr>
          <a:xfrm>
            <a:off x="7154985" y="1598078"/>
            <a:ext cx="8258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Lato" panose="020F0502020204030203" pitchFamily="34" charset="0"/>
                <a:cs typeface="AplusText" panose="020B0604020202020204" pitchFamily="34" charset="0"/>
              </a:rPr>
              <a:t>Client</a:t>
            </a:r>
            <a:endParaRPr lang="en-US" b="1" dirty="0">
              <a:latin typeface="Lato" panose="020F0502020204030203" pitchFamily="34" charset="0"/>
              <a:cs typeface="AplusText" panose="020B0604020202020204" pitchFamily="34" charset="0"/>
            </a:endParaRPr>
          </a:p>
        </p:txBody>
      </p:sp>
      <p:sp>
        <p:nvSpPr>
          <p:cNvPr id="20" name="Rechteck 17">
            <a:extLst>
              <a:ext uri="{FF2B5EF4-FFF2-40B4-BE49-F238E27FC236}">
                <a16:creationId xmlns:a16="http://schemas.microsoft.com/office/drawing/2014/main" id="{6D9A2CAA-C2AA-42E3-A4F1-0556D9D7030A}"/>
              </a:ext>
            </a:extLst>
          </p:cNvPr>
          <p:cNvSpPr/>
          <p:nvPr/>
        </p:nvSpPr>
        <p:spPr>
          <a:xfrm>
            <a:off x="7244128" y="2303771"/>
            <a:ext cx="1658063" cy="940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Lato" panose="020F0502020204030203" pitchFamily="34" charset="0"/>
                <a:cs typeface="AplusText" panose="020B0604020202020204" pitchFamily="34" charset="0"/>
              </a:rPr>
              <a:t>Unreal Engine</a:t>
            </a:r>
            <a:br>
              <a:rPr lang="de-DE" sz="1600" dirty="0">
                <a:latin typeface="Lato" panose="020F0502020204030203" pitchFamily="34" charset="0"/>
                <a:cs typeface="AplusText" panose="020B0604020202020204" pitchFamily="34" charset="0"/>
              </a:rPr>
            </a:br>
            <a:endParaRPr lang="en-US" sz="1600" dirty="0">
              <a:latin typeface="Lato" panose="020F0502020204030203" pitchFamily="34" charset="0"/>
              <a:cs typeface="AplusText" panose="020B0604020202020204" pitchFamily="34" charset="0"/>
            </a:endParaRPr>
          </a:p>
        </p:txBody>
      </p:sp>
      <p:sp>
        <p:nvSpPr>
          <p:cNvPr id="21" name="Rechteck 18">
            <a:extLst>
              <a:ext uri="{FF2B5EF4-FFF2-40B4-BE49-F238E27FC236}">
                <a16:creationId xmlns:a16="http://schemas.microsoft.com/office/drawing/2014/main" id="{FADE925E-4240-4B8B-84F9-3815A3B24E0C}"/>
              </a:ext>
            </a:extLst>
          </p:cNvPr>
          <p:cNvSpPr/>
          <p:nvPr/>
        </p:nvSpPr>
        <p:spPr>
          <a:xfrm>
            <a:off x="7269283" y="4020008"/>
            <a:ext cx="1468316" cy="940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Lato" panose="020F0502020204030203" pitchFamily="34" charset="0"/>
                <a:cs typeface="AplusText" panose="020B0604020202020204" pitchFamily="34" charset="0"/>
              </a:rPr>
              <a:t>Web-base </a:t>
            </a:r>
            <a:r>
              <a:rPr lang="de-DE" sz="1600" dirty="0" err="1">
                <a:latin typeface="Lato" panose="020F0502020204030203" pitchFamily="34" charset="0"/>
                <a:cs typeface="AplusText" panose="020B0604020202020204" pitchFamily="34" charset="0"/>
              </a:rPr>
              <a:t>Application</a:t>
            </a:r>
            <a:endParaRPr lang="en-US" sz="1600" dirty="0">
              <a:latin typeface="Lato" panose="020F0502020204030203" pitchFamily="34" charset="0"/>
              <a:cs typeface="AplusText" panose="020B0604020202020204" pitchFamily="34" charset="0"/>
            </a:endParaRPr>
          </a:p>
        </p:txBody>
      </p:sp>
      <p:cxnSp>
        <p:nvCxnSpPr>
          <p:cNvPr id="22" name="Gerade Verbindung mit Pfeil 20">
            <a:extLst>
              <a:ext uri="{FF2B5EF4-FFF2-40B4-BE49-F238E27FC236}">
                <a16:creationId xmlns:a16="http://schemas.microsoft.com/office/drawing/2014/main" id="{624807FE-18BA-4739-A559-CB9DB0460C4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945792" y="2774160"/>
            <a:ext cx="896816" cy="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0BF6649-BDDA-4A84-A75D-C6AC498C7599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3954585" y="4490398"/>
            <a:ext cx="888023" cy="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4">
            <a:extLst>
              <a:ext uri="{FF2B5EF4-FFF2-40B4-BE49-F238E27FC236}">
                <a16:creationId xmlns:a16="http://schemas.microsoft.com/office/drawing/2014/main" id="{12E1EB9A-6923-48DA-867C-3DFAF42F917B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402832" y="2774160"/>
            <a:ext cx="841296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6">
            <a:extLst>
              <a:ext uri="{FF2B5EF4-FFF2-40B4-BE49-F238E27FC236}">
                <a16:creationId xmlns:a16="http://schemas.microsoft.com/office/drawing/2014/main" id="{877A6651-EF5C-4CE5-9975-98261064AFD3}"/>
              </a:ext>
            </a:extLst>
          </p:cNvPr>
          <p:cNvCxnSpPr>
            <a:cxnSpLocks/>
          </p:cNvCxnSpPr>
          <p:nvPr/>
        </p:nvCxnSpPr>
        <p:spPr>
          <a:xfrm flipV="1">
            <a:off x="6402832" y="2947682"/>
            <a:ext cx="866451" cy="131102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>
            <a:extLst>
              <a:ext uri="{FF2B5EF4-FFF2-40B4-BE49-F238E27FC236}">
                <a16:creationId xmlns:a16="http://schemas.microsoft.com/office/drawing/2014/main" id="{7ACA4386-9D21-4054-AACB-441C9CD1F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43" y="4971930"/>
            <a:ext cx="937012" cy="47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Server free icon">
            <a:extLst>
              <a:ext uri="{FF2B5EF4-FFF2-40B4-BE49-F238E27FC236}">
                <a16:creationId xmlns:a16="http://schemas.microsoft.com/office/drawing/2014/main" id="{99FAFBD9-0AD4-4473-B3BC-45AAA9CB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867" y="1611657"/>
            <a:ext cx="313944" cy="31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esponsive">
            <a:extLst>
              <a:ext uri="{FF2B5EF4-FFF2-40B4-BE49-F238E27FC236}">
                <a16:creationId xmlns:a16="http://schemas.microsoft.com/office/drawing/2014/main" id="{6FF1A046-8815-41F6-B9B4-42C1C70B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953" y="1568995"/>
            <a:ext cx="390165" cy="39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Gerade Verbindung mit Pfeil 26">
            <a:extLst>
              <a:ext uri="{FF2B5EF4-FFF2-40B4-BE49-F238E27FC236}">
                <a16:creationId xmlns:a16="http://schemas.microsoft.com/office/drawing/2014/main" id="{BA5ADF1E-2FB5-4775-A494-6A24DF3AAA3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6402832" y="4490397"/>
            <a:ext cx="866451" cy="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A788C81-8F44-45FA-8F5E-2D785D175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57" y="3244548"/>
            <a:ext cx="937012" cy="47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46A5538-78F7-45C8-828A-BC5BBAEB6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4271" y="2947682"/>
            <a:ext cx="597776" cy="5270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286A95-BC11-4E50-B5D8-43358DCC0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3160" y="4893603"/>
            <a:ext cx="597776" cy="549761"/>
          </a:xfrm>
          <a:prstGeom prst="rect">
            <a:avLst/>
          </a:prstGeom>
        </p:spPr>
      </p:pic>
      <p:pic>
        <p:nvPicPr>
          <p:cNvPr id="34" name="Picture 8" descr="ArcGIS API for JavaScript 4.1 and 3.18 - YouTube">
            <a:extLst>
              <a:ext uri="{FF2B5EF4-FFF2-40B4-BE49-F238E27FC236}">
                <a16:creationId xmlns:a16="http://schemas.microsoft.com/office/drawing/2014/main" id="{BFE55D4B-18F9-4ADB-8236-8CFB446F7F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14101"/>
          <a:stretch/>
        </p:blipFill>
        <p:spPr bwMode="auto">
          <a:xfrm>
            <a:off x="7382307" y="4865828"/>
            <a:ext cx="534040" cy="54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D634BF9-A20A-40AB-BF4C-5D6B11538932}"/>
              </a:ext>
            </a:extLst>
          </p:cNvPr>
          <p:cNvSpPr txBox="1"/>
          <p:nvPr/>
        </p:nvSpPr>
        <p:spPr>
          <a:xfrm>
            <a:off x="7310500" y="5390379"/>
            <a:ext cx="107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Lato" panose="020F0502020204030203" pitchFamily="34" charset="0"/>
              </a:rPr>
              <a:t>ArcGIS for </a:t>
            </a:r>
            <a:br>
              <a:rPr lang="en-US" sz="900" b="1" dirty="0">
                <a:latin typeface="Lato" panose="020F0502020204030203" pitchFamily="34" charset="0"/>
              </a:rPr>
            </a:br>
            <a:r>
              <a:rPr lang="en-US" sz="900" b="1" dirty="0">
                <a:latin typeface="Lato" panose="020F0502020204030203" pitchFamily="34" charset="0"/>
              </a:rPr>
              <a:t>JS</a:t>
            </a:r>
          </a:p>
        </p:txBody>
      </p:sp>
      <p:cxnSp>
        <p:nvCxnSpPr>
          <p:cNvPr id="38" name="Gerade Verbindung mit Pfeil 26">
            <a:extLst>
              <a:ext uri="{FF2B5EF4-FFF2-40B4-BE49-F238E27FC236}">
                <a16:creationId xmlns:a16="http://schemas.microsoft.com/office/drawing/2014/main" id="{DB8BAD18-E45A-4F2C-9758-5C7B120AB4BA}"/>
              </a:ext>
            </a:extLst>
          </p:cNvPr>
          <p:cNvCxnSpPr>
            <a:cxnSpLocks/>
          </p:cNvCxnSpPr>
          <p:nvPr/>
        </p:nvCxnSpPr>
        <p:spPr>
          <a:xfrm>
            <a:off x="6393118" y="3075091"/>
            <a:ext cx="866936" cy="11836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CD8FD3-6A83-44EA-B90E-01B2594683F4}"/>
              </a:ext>
            </a:extLst>
          </p:cNvPr>
          <p:cNvCxnSpPr>
            <a:cxnSpLocks/>
          </p:cNvCxnSpPr>
          <p:nvPr/>
        </p:nvCxnSpPr>
        <p:spPr>
          <a:xfrm>
            <a:off x="7195312" y="3884765"/>
            <a:ext cx="177800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0D941AF-6004-4592-8409-7CC04B1334CD}"/>
              </a:ext>
            </a:extLst>
          </p:cNvPr>
          <p:cNvSpPr txBox="1"/>
          <p:nvPr/>
        </p:nvSpPr>
        <p:spPr>
          <a:xfrm>
            <a:off x="2137090" y="1084995"/>
            <a:ext cx="7096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F5F5F"/>
                </a:solidFill>
                <a:latin typeface="Lato" panose="020F0502020204030203" pitchFamily="34" charset="0"/>
              </a:rPr>
              <a:t>Steinbeis’ s System Architecture for OGC ISG-2 </a:t>
            </a:r>
            <a:endParaRPr lang="en-US" sz="14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4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0B-C210-8846-96A8-DCE00699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118A6DB-F3E9-496D-B5A3-B9CF82D43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59510"/>
              </p:ext>
            </p:extLst>
          </p:nvPr>
        </p:nvGraphicFramePr>
        <p:xfrm>
          <a:off x="393700" y="134159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3290727109"/>
                    </a:ext>
                  </a:extLst>
                </a:gridCol>
                <a:gridCol w="5511800">
                  <a:extLst>
                    <a:ext uri="{9D8B030D-6E8A-4147-A177-3AD203B41FA5}">
                      <a16:colId xmlns:a16="http://schemas.microsoft.com/office/drawing/2014/main" val="1763307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8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Volker Coors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volker.coors@stw.de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9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Joe T. Santhanavanich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thunyathep.s@outlook.com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4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Patrick </a:t>
                      </a:r>
                      <a:r>
                        <a:rPr lang="de-DE" dirty="0"/>
                        <a:t>Würstle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patrick.wuerstle@gmx.de</a:t>
                      </a:r>
                      <a:r>
                        <a:rPr lang="de-DE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5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Rushikesh Padsala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rushikesh.padsala@hft-stuttgart.de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10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Athanasios Koukofikis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hlinkClick r:id="rId6"/>
                        </a:rPr>
                        <a:t>koukofikis-athanasios@hotmail.com</a:t>
                      </a:r>
                      <a:r>
                        <a:rPr lang="fi-FI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407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23876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at is OGC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What do our members value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Lato</vt:lpstr>
      <vt:lpstr>Times New Roman</vt:lpstr>
      <vt:lpstr>1_Custom Design</vt:lpstr>
      <vt:lpstr>2_Custom Design</vt:lpstr>
      <vt:lpstr>Title Slide</vt:lpstr>
      <vt:lpstr>1_Title Slide</vt:lpstr>
      <vt:lpstr>What is OGC?</vt:lpstr>
      <vt:lpstr>What do our members value?</vt:lpstr>
      <vt:lpstr>Thank You</vt:lpstr>
      <vt:lpstr>PowerPoint Presentation</vt:lpstr>
      <vt:lpstr>SCENARIOS AND DELIVERABLES</vt:lpstr>
      <vt:lpstr>SCENARIO 2</vt:lpstr>
      <vt:lpstr>SCENARIO 3</vt:lpstr>
      <vt:lpstr>System Architecture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Felsey</dc:creator>
  <cp:lastModifiedBy>Joe Thunyathep Santhanavanich</cp:lastModifiedBy>
  <cp:revision>152</cp:revision>
  <dcterms:created xsi:type="dcterms:W3CDTF">2020-04-17T22:01:33Z</dcterms:created>
  <dcterms:modified xsi:type="dcterms:W3CDTF">2021-06-05T08:00:04Z</dcterms:modified>
</cp:coreProperties>
</file>