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1" r:id="rId5"/>
    <p:sldId id="259" r:id="rId6"/>
    <p:sldId id="267" r:id="rId7"/>
    <p:sldId id="268" r:id="rId8"/>
    <p:sldId id="269" r:id="rId9"/>
    <p:sldId id="270" r:id="rId10"/>
    <p:sldId id="271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93"/>
    <p:restoredTop sz="94626"/>
  </p:normalViewPr>
  <p:slideViewPr>
    <p:cSldViewPr snapToGrid="0">
      <p:cViewPr>
        <p:scale>
          <a:sx n="69" d="100"/>
          <a:sy n="69" d="100"/>
        </p:scale>
        <p:origin x="216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7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7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7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7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7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7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7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7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7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hyperlink" Target="https://medium.com/@praveenbarange55/simplifying-data-annotation-with-labelimg-a-comprehensive-guide-236ecf549284#:~:text=Drawing%20Bounding%20Boxes%3A,start%20drawing%20a%20bounding%20box" TargetMode="External"/><Relationship Id="rId7" Type="http://schemas.openxmlformats.org/officeDocument/2006/relationships/hyperlink" Target="https://stackoverflow.com/questions/41121449/detect-objects-with-opencv-python" TargetMode="External"/><Relationship Id="rId6" Type="http://schemas.openxmlformats.org/officeDocument/2006/relationships/hyperlink" Target="https://jonathan-hui.medium.com/map-mean-average-precision-for-object-detection-45c121a31173" TargetMode="External"/><Relationship Id="rId5" Type="http://schemas.openxmlformats.org/officeDocument/2006/relationships/hyperlink" Target="https://developers.arcgis.com/python/latest/guide/how-ssd-works/#:~:text=SSD%20has%20two%20components%3A%20a,classification%20layer%20has%20been%20removed" TargetMode="External"/><Relationship Id="rId4" Type="http://schemas.openxmlformats.org/officeDocument/2006/relationships/hyperlink" Target="https://www.tensorflow.org/tutorials/images/data_augmentation" TargetMode="External"/><Relationship Id="rId3" Type="http://schemas.openxmlformats.org/officeDocument/2006/relationships/hyperlink" Target="https://carla.org/" TargetMode="External"/><Relationship Id="rId2" Type="http://schemas.openxmlformats.org/officeDocument/2006/relationships/hyperlink" Target="https://docs.ultralytics.com/datasets/detect/voc/" TargetMode="External"/><Relationship Id="rId1" Type="http://schemas.openxmlformats.org/officeDocument/2006/relationships/hyperlink" Target="https://cocodataset.org/#hom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“Stranger detector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Abdou-Aziz </a:t>
            </a:r>
            <a:r>
              <a:rPr lang="en-US" dirty="0" err="1"/>
              <a:t>Gajigo</a:t>
            </a:r>
            <a:endParaRPr lang="en-US" dirty="0"/>
          </a:p>
          <a:p>
            <a:r>
              <a:rPr lang="en-US" dirty="0"/>
              <a:t>Jean Rene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06453"/>
            <a:ext cx="10364451" cy="1596177"/>
          </a:xfrm>
        </p:spPr>
        <p:txBody>
          <a:bodyPr/>
          <a:lstStyle/>
          <a:p>
            <a:r>
              <a:rPr lang="en-US" dirty="0"/>
              <a:t>Timeline (4 weeks)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</p:nvPr>
        </p:nvGraphicFramePr>
        <p:xfrm>
          <a:off x="694944" y="1702630"/>
          <a:ext cx="11143488" cy="491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012"/>
                <a:gridCol w="2468394"/>
                <a:gridCol w="7099082"/>
              </a:tblGrid>
              <a:tr h="275796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  <a:endParaRPr lang="en-US" dirty="0"/>
                    </a:p>
                  </a:txBody>
                  <a:tcPr/>
                </a:tc>
              </a:tr>
              <a:tr h="1343081">
                <a:tc>
                  <a:txBody>
                    <a:bodyPr/>
                    <a:lstStyle/>
                    <a:p>
                      <a:r>
                        <a:rPr lang="en-US" dirty="0"/>
                        <a:t>Week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collection and preparation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Select pre-trained models (SSD, YOLO).</a:t>
                      </a:r>
                      <a:br>
                        <a:rPr lang="en-US" dirty="0"/>
                      </a:br>
                      <a:r>
                        <a:rPr lang="en-US" dirty="0"/>
                        <a:t>- Download and prepare COCO/PASCAL VOC datasets.</a:t>
                      </a:r>
                      <a:br>
                        <a:rPr lang="en-US" dirty="0"/>
                      </a:br>
                      <a:r>
                        <a:rPr lang="en-US" dirty="0"/>
                        <a:t>- Augment dataset to increase diversity.</a:t>
                      </a:r>
                      <a:br>
                        <a:rPr lang="en-US" dirty="0"/>
                      </a:br>
                      <a:r>
                        <a:rPr lang="en-US" dirty="0"/>
                        <a:t>- Annotate any additional custom data if needed.</a:t>
                      </a:r>
                      <a:endParaRPr lang="en-US" dirty="0"/>
                    </a:p>
                  </a:txBody>
                  <a:tcPr/>
                </a:tc>
              </a:tr>
              <a:tr h="1103183">
                <a:tc>
                  <a:txBody>
                    <a:bodyPr/>
                    <a:lstStyle/>
                    <a:p>
                      <a:r>
                        <a:rPr lang="en-US" dirty="0"/>
                        <a:t>Week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training and pre-setup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Set up TensorFlow Object Detection API.</a:t>
                      </a:r>
                      <a:br>
                        <a:rPr lang="en-US" dirty="0"/>
                      </a:br>
                      <a:r>
                        <a:rPr lang="en-US" dirty="0"/>
                        <a:t>- Train the model on pre-trained weights (transfer learning).</a:t>
                      </a:r>
                      <a:br>
                        <a:rPr lang="en-US" dirty="0"/>
                      </a:br>
                      <a:r>
                        <a:rPr lang="en-US" dirty="0"/>
                        <a:t>- Fine-tune the model for object classes (pedestrians, cars, traffic signs).</a:t>
                      </a:r>
                      <a:endParaRPr lang="en-US" dirty="0"/>
                    </a:p>
                  </a:txBody>
                  <a:tcPr/>
                </a:tc>
              </a:tr>
              <a:tr h="1103183">
                <a:tc>
                  <a:txBody>
                    <a:bodyPr/>
                    <a:lstStyle/>
                    <a:p>
                      <a:r>
                        <a:rPr lang="en-US" dirty="0"/>
                        <a:t>Week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and training evaluation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Evaluate model using </a:t>
                      </a:r>
                      <a:r>
                        <a:rPr lang="en-US" dirty="0" err="1"/>
                        <a:t>mAP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IoU</a:t>
                      </a:r>
                      <a:r>
                        <a:rPr lang="en-US" dirty="0"/>
                        <a:t>.</a:t>
                      </a:r>
                      <a:br>
                        <a:rPr lang="en-US" dirty="0"/>
                      </a:br>
                      <a:r>
                        <a:rPr lang="en-US" dirty="0"/>
                        <a:t>- Test model on real-time video streams (OpenCV).</a:t>
                      </a:r>
                      <a:br>
                        <a:rPr lang="en-US" dirty="0"/>
                      </a:br>
                      <a:r>
                        <a:rPr lang="en-US" dirty="0"/>
                        <a:t>- Adjust parameters (learning rate, augmentation) for performance improvement.</a:t>
                      </a:r>
                      <a:endParaRPr lang="en-US" dirty="0"/>
                    </a:p>
                  </a:txBody>
                  <a:tcPr/>
                </a:tc>
              </a:tr>
              <a:tr h="896336">
                <a:tc>
                  <a:txBody>
                    <a:bodyPr/>
                    <a:lstStyle/>
                    <a:p>
                      <a:r>
                        <a:rPr lang="en-US" dirty="0"/>
                        <a:t>Week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Integrating &amp; Reporting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Deploy the model for real-time object detection.</a:t>
                      </a:r>
                      <a:br>
                        <a:rPr lang="en-US" dirty="0"/>
                      </a:br>
                      <a:r>
                        <a:rPr lang="en-US" dirty="0"/>
                        <a:t>- Test on real-world video or dashcam footage.</a:t>
                      </a:r>
                      <a:br>
                        <a:rPr lang="en-US" dirty="0"/>
                      </a:br>
                      <a:r>
                        <a:rPr lang="en-US" dirty="0"/>
                        <a:t>- Prepare project documentation, performance metrics, and demo results.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Coco for common objects in context. </a:t>
            </a:r>
            <a:r>
              <a:rPr lang="en-US" dirty="0">
                <a:hlinkClick r:id="rId1"/>
              </a:rPr>
              <a:t>https://cocodataset.org/#home</a:t>
            </a:r>
            <a:endParaRPr lang="en-US" dirty="0"/>
          </a:p>
          <a:p>
            <a:r>
              <a:rPr lang="en-US" dirty="0" err="1"/>
              <a:t>Voc</a:t>
            </a:r>
            <a:r>
              <a:rPr lang="en-US" dirty="0"/>
              <a:t> dataset yolo docs. </a:t>
            </a:r>
            <a:r>
              <a:rPr lang="en-US" dirty="0">
                <a:hlinkClick r:id="rId2"/>
              </a:rPr>
              <a:t>https://docs.ultralytics.com/datasets/detect/voc/</a:t>
            </a:r>
            <a:endParaRPr lang="en-US" dirty="0"/>
          </a:p>
          <a:p>
            <a:r>
              <a:rPr lang="en-US" dirty="0"/>
              <a:t>Simulator platform Carla. </a:t>
            </a:r>
            <a:r>
              <a:rPr lang="en-US" dirty="0">
                <a:hlinkClick r:id="rId3"/>
              </a:rPr>
              <a:t>https://carla.org/</a:t>
            </a:r>
            <a:endParaRPr lang="en-US" dirty="0"/>
          </a:p>
          <a:p>
            <a:r>
              <a:rPr lang="en-US" dirty="0"/>
              <a:t>Data augmentation using tensor flow. </a:t>
            </a:r>
            <a:r>
              <a:rPr lang="en-US" dirty="0">
                <a:hlinkClick r:id="rId4"/>
              </a:rPr>
              <a:t>https://www.tensorflow.org/tutorials/images/data_augmentation</a:t>
            </a:r>
            <a:endParaRPr lang="en-US" dirty="0"/>
          </a:p>
          <a:p>
            <a:r>
              <a:rPr lang="en-US" dirty="0"/>
              <a:t>Pre-trained object detection models. </a:t>
            </a:r>
            <a:r>
              <a:rPr lang="en-US" dirty="0">
                <a:hlinkClick r:id="rId5"/>
              </a:rPr>
              <a:t>https://developers.arcgis.com/python/latest/guide/how-ssd-works/#:~:text=SSD%20has%20two%20components%3A%20a,classification%20layer%20has%20been%20removed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Mean average precision to evaluate detection performance. </a:t>
            </a:r>
            <a:r>
              <a:rPr lang="en-US" dirty="0">
                <a:hlinkClick r:id="rId6"/>
              </a:rPr>
              <a:t>https://jonathan-hui.medium.com/map-mean-average-precision-for-object-detection-45c121a31173</a:t>
            </a:r>
            <a:endParaRPr lang="en-US" dirty="0"/>
          </a:p>
          <a:p>
            <a:r>
              <a:rPr lang="en-US" dirty="0"/>
              <a:t>Intersection over union. https://</a:t>
            </a:r>
            <a:r>
              <a:rPr lang="en-US" dirty="0" err="1"/>
              <a:t>pyimagesearch.com</a:t>
            </a:r>
            <a:r>
              <a:rPr lang="en-US" dirty="0"/>
              <a:t>/2016/11/07/intersection-over-union-</a:t>
            </a:r>
            <a:r>
              <a:rPr lang="en-US" dirty="0" err="1"/>
              <a:t>iou</a:t>
            </a:r>
            <a:r>
              <a:rPr lang="en-US" dirty="0"/>
              <a:t>-for-object-detection/</a:t>
            </a:r>
            <a:endParaRPr lang="en-US" dirty="0"/>
          </a:p>
          <a:p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OpenCV: For image processing and real-time video capture from the camera.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https://stackoverflow.com/questions/41121449/detect-objects-with-opencv-python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Labeling tool </a:t>
            </a:r>
            <a:r>
              <a:rPr lang="en-US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labelmg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https://medium.com/@praveenbarange55/simplifying-data-annotation-with-labelimg-a-comprehensive-guide-236ecf549284#:~:text=Drawing%20Bounding%20Boxes%3A,start%20drawing%20a%20bounding%20box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 description</a:t>
            </a:r>
            <a:br>
              <a:rPr lang="en-US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objective is to develop a Stranger detection system for homesecurity cameras. This will let homeowners know when a stranger is detected.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Identifies Homeowners and Strangers Using Pretrained Image Data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+mn-ea"/>
              </a:rPr>
              <a:t>what we are trying to do is to enhance security cameras that will notify homeowners if someone who does not live in their house shows up.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+mn-ea"/>
              </a:rPr>
              <a:t>To represent the problem, we labeled images (homeowner and stranger).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+mn-ea"/>
              </a:rPr>
              <a:t>Objective:</a:t>
            </a:r>
            <a:endParaRPr lang="en-US" sz="18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  <a:sym typeface="+mn-ea"/>
            </a:endParaRPr>
          </a:p>
          <a:p>
            <a:pPr marL="457200" marR="0" lvl="1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+mn-ea"/>
              </a:rPr>
              <a:t>Create a facial detection system that uses AI/ML models to classify    	images as "Homeowner" or "Stranger."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  <a:sym typeface="+mn-ea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+mn-ea"/>
              </a:rPr>
              <a:t>Key Features: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  <a:sym typeface="+mn-ea"/>
            </a:endParaRPr>
          </a:p>
          <a:p>
            <a:pPr marL="457200" marR="0" lvl="1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+mn-ea"/>
              </a:rPr>
              <a:t>Sources training, validation, and testing data from folders.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  <a:sym typeface="+mn-ea"/>
            </a:endParaRPr>
          </a:p>
          <a:p>
            <a:pPr marL="457200" marR="0" lvl="1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+mn-ea"/>
              </a:rPr>
              <a:t>Uses Convolutional Neural Networks (CNNs) for image classification.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  <a:sym typeface="+mn-ea"/>
            </a:endParaRPr>
          </a:p>
          <a:p>
            <a:pPr marL="457200" marR="0" lvl="1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+mn-ea"/>
              </a:rPr>
              <a:t>Predicts and labels new images.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  <a:sym typeface="+mn-ea"/>
            </a:endParaRPr>
          </a:p>
          <a:p>
            <a:pPr marL="457200" marR="0" lvl="1" indent="45720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+mn-ea"/>
              </a:rPr>
              <a:t>Saves the trained model for future use.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  <a:sym typeface="+mn-ea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  <a:sym typeface="+mn-ea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we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b="1" dirty="0"/>
              <a:t>Frameworks and Libraries: </a:t>
            </a:r>
            <a:endParaRPr lang="en-US" b="1" dirty="0"/>
          </a:p>
          <a:p>
            <a:pPr marL="0" indent="457200">
              <a:buNone/>
            </a:pPr>
            <a:r>
              <a:rPr lang="en-US" dirty="0"/>
              <a:t>TensorFlow/Keras for building and training the model.</a:t>
            </a:r>
            <a:endParaRPr lang="en-US" dirty="0"/>
          </a:p>
          <a:p>
            <a:pPr marL="0" indent="457200">
              <a:buNone/>
            </a:pPr>
            <a:r>
              <a:rPr lang="en-US" dirty="0"/>
              <a:t>OpenCV for handling images data.</a:t>
            </a:r>
            <a:endParaRPr lang="en-US" dirty="0"/>
          </a:p>
          <a:p>
            <a:pPr marL="0" indent="457200">
              <a:buNone/>
            </a:pPr>
            <a:r>
              <a:rPr lang="en-US" dirty="0"/>
              <a:t>Matplotlib for visualizing predictions.</a:t>
            </a:r>
            <a:endParaRPr lang="en-US" dirty="0"/>
          </a:p>
          <a:p>
            <a:pPr marL="0" indent="457200">
              <a:buNone/>
            </a:pPr>
            <a:r>
              <a:rPr lang="en-US" dirty="0"/>
              <a:t>NumPy for numerical operations.</a:t>
            </a:r>
            <a:endParaRPr lang="en-US" dirty="0"/>
          </a:p>
          <a:p>
            <a:pPr marL="0" indent="457200">
              <a:buNone/>
            </a:pPr>
            <a:r>
              <a:rPr lang="en-US" dirty="0"/>
              <a:t>Programming Language: Python</a:t>
            </a:r>
            <a:endParaRPr lang="en-US" dirty="0"/>
          </a:p>
          <a:p>
            <a:pPr marL="0" indent="457200">
              <a:buNone/>
            </a:pPr>
            <a:r>
              <a:rPr lang="en-US" dirty="0"/>
              <a:t>Development Environment: visual studio code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we prepared our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p>
            <a:pPr marL="0" indent="0">
              <a:buNone/>
            </a:pPr>
            <a:r>
              <a:rPr lang="en-US" b="1"/>
              <a:t>Data Preparation</a:t>
            </a:r>
            <a:endParaRPr lang="en-US" b="1"/>
          </a:p>
          <a:p>
            <a:pPr marL="0" indent="457200">
              <a:buNone/>
            </a:pPr>
            <a:r>
              <a:rPr lang="en-US"/>
              <a:t>Training and Validation Datasets: </a:t>
            </a:r>
            <a:endParaRPr lang="en-US"/>
          </a:p>
          <a:p>
            <a:pPr marL="457200" lvl="1" indent="457200">
              <a:buNone/>
            </a:pPr>
            <a:r>
              <a:rPr lang="en-US"/>
              <a:t>Images are sourced from directories (training, validation).</a:t>
            </a:r>
            <a:endParaRPr lang="en-US"/>
          </a:p>
          <a:p>
            <a:pPr marL="457200" lvl="1" indent="457200">
              <a:buNone/>
            </a:pPr>
            <a:r>
              <a:rPr lang="en-US"/>
              <a:t>Images are rescaled to normalize pixel values (1/255).</a:t>
            </a:r>
            <a:endParaRPr lang="en-US"/>
          </a:p>
          <a:p>
            <a:pPr marL="457200" lvl="1" indent="457200">
              <a:buNone/>
            </a:pPr>
            <a:endParaRPr lang="en-US"/>
          </a:p>
          <a:p>
            <a:pPr marL="457200" lvl="1" indent="457200">
              <a:buNone/>
            </a:pPr>
            <a:r>
              <a:rPr lang="en-US"/>
              <a:t>Classes are labeled as binary: </a:t>
            </a:r>
            <a:endParaRPr lang="en-US"/>
          </a:p>
          <a:p>
            <a:pPr marL="457200" lvl="1" indent="457200">
              <a:buNone/>
            </a:pPr>
            <a:r>
              <a:rPr lang="en-US"/>
              <a:t>0: Homeowner</a:t>
            </a:r>
            <a:endParaRPr lang="en-US"/>
          </a:p>
          <a:p>
            <a:pPr marL="457200" lvl="1" indent="457200">
              <a:buNone/>
            </a:pPr>
            <a:r>
              <a:rPr lang="en-US"/>
              <a:t>1: Stranger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74024" y="2123887"/>
            <a:ext cx="10363826" cy="3424107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/>
              <a:t></a:t>
            </a:r>
            <a:r>
              <a:rPr lang="en-US" b="1"/>
              <a:t>Layers:</a:t>
            </a:r>
            <a:r>
              <a:rPr lang="en-US"/>
              <a:t> </a:t>
            </a:r>
            <a:endParaRPr lang="en-US"/>
          </a:p>
          <a:p>
            <a:pPr marL="457200" lvl="1" indent="0">
              <a:buNone/>
            </a:pPr>
            <a:r>
              <a:rPr lang="en-US"/>
              <a:t>Convolutional layers for feature extraction.</a:t>
            </a:r>
            <a:endParaRPr lang="en-US"/>
          </a:p>
          <a:p>
            <a:pPr marL="0" indent="457200">
              <a:buNone/>
            </a:pPr>
            <a:r>
              <a:rPr lang="en-US"/>
              <a:t>MaxPooling layers to reduce spatial dimensions.</a:t>
            </a:r>
            <a:endParaRPr lang="en-US"/>
          </a:p>
          <a:p>
            <a:pPr marL="0" indent="457200">
              <a:buNone/>
            </a:pPr>
            <a:r>
              <a:rPr lang="en-US"/>
              <a:t>Flatten layer to convert 2D arrays to 1D vectors.</a:t>
            </a:r>
            <a:endParaRPr lang="en-US"/>
          </a:p>
          <a:p>
            <a:pPr marL="0" indent="457200">
              <a:buNone/>
            </a:pPr>
            <a:r>
              <a:rPr lang="en-US"/>
              <a:t>Dense (fully connected) layers for classification.</a:t>
            </a:r>
            <a:endParaRPr lang="en-US"/>
          </a:p>
          <a:p>
            <a:pPr marL="0" indent="457200">
              <a:buNone/>
            </a:pPr>
            <a:r>
              <a:rPr lang="en-US"/>
              <a:t>Activation Functions: </a:t>
            </a:r>
            <a:endParaRPr lang="en-US"/>
          </a:p>
          <a:p>
            <a:pPr marL="0" indent="457200">
              <a:buNone/>
            </a:pPr>
            <a:r>
              <a:rPr lang="en-US"/>
              <a:t>ReLU for intermediate layers.</a:t>
            </a:r>
            <a:endParaRPr lang="en-US"/>
          </a:p>
          <a:p>
            <a:pPr marL="0" indent="457200">
              <a:buNone/>
            </a:pPr>
            <a:r>
              <a:rPr lang="en-US"/>
              <a:t>Sigmoid for the output layer (binary classification). 0 and 1</a:t>
            </a:r>
            <a:endParaRPr lang="en-US"/>
          </a:p>
        </p:txBody>
      </p:sp>
      <p:pic>
        <p:nvPicPr>
          <p:cNvPr id="4" name="Picture 3" descr="Image 12-3-24 at 7.44 AM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8515" y="2748280"/>
            <a:ext cx="5509260" cy="21761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Model Training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27999" y="1921322"/>
            <a:ext cx="10363826" cy="3424107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/>
              <a:t>Loss Function: Binary Crossentropy</a:t>
            </a:r>
            <a:endParaRPr lang="en-US"/>
          </a:p>
          <a:p>
            <a:pPr marL="0" indent="457200">
              <a:buNone/>
            </a:pPr>
            <a:r>
              <a:rPr lang="en-US"/>
              <a:t>Optimizer: RMSProp (learning rate = 0.001)</a:t>
            </a:r>
            <a:endParaRPr lang="en-US"/>
          </a:p>
          <a:p>
            <a:pPr marL="0" indent="457200">
              <a:buNone/>
            </a:pPr>
            <a:r>
              <a:rPr lang="en-US"/>
              <a:t>Metrics: Accuracy</a:t>
            </a:r>
            <a:endParaRPr lang="en-US"/>
          </a:p>
          <a:p>
            <a:pPr marL="0" indent="457200">
              <a:buNone/>
            </a:pPr>
            <a:r>
              <a:rPr lang="en-US" b="1"/>
              <a:t>training Details:</a:t>
            </a:r>
            <a:r>
              <a:rPr lang="en-US"/>
              <a:t> </a:t>
            </a:r>
            <a:endParaRPr lang="en-US"/>
          </a:p>
          <a:p>
            <a:pPr marL="457200" lvl="1" indent="457200">
              <a:buNone/>
            </a:pPr>
            <a:r>
              <a:rPr lang="en-US"/>
              <a:t>Steps per epoch: 3</a:t>
            </a:r>
            <a:endParaRPr lang="en-US"/>
          </a:p>
          <a:p>
            <a:pPr marL="457200" lvl="1" indent="457200">
              <a:buNone/>
            </a:pPr>
            <a:r>
              <a:rPr lang="en-US"/>
              <a:t>Total epochs: 15</a:t>
            </a:r>
            <a:endParaRPr lang="en-US"/>
          </a:p>
          <a:p>
            <a:pPr marL="457200" lvl="1" indent="457200">
              <a:buNone/>
            </a:pPr>
            <a:r>
              <a:rPr lang="en-US"/>
              <a:t>we used training and Validation data .</a:t>
            </a:r>
            <a:endParaRPr lang="en-US"/>
          </a:p>
        </p:txBody>
      </p:sp>
      <p:pic>
        <p:nvPicPr>
          <p:cNvPr id="4" name="Picture 3" descr="Image 12-3-24 at 7.44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3520" y="3429000"/>
            <a:ext cx="5602605" cy="23799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Testing and final results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p>
            <a:pPr marL="0" indent="0">
              <a:buNone/>
            </a:pPr>
            <a:r>
              <a:rPr lang="en-US"/>
              <a:t></a:t>
            </a:r>
            <a:r>
              <a:rPr lang="en-US" b="1"/>
              <a:t>Testing Process </a:t>
            </a:r>
            <a:endParaRPr lang="en-US"/>
          </a:p>
          <a:p>
            <a:pPr marL="457200" lvl="1" indent="457200">
              <a:buNone/>
            </a:pPr>
            <a:r>
              <a:rPr lang="en-US"/>
              <a:t>Preprocess testing images (resize, normalize).</a:t>
            </a:r>
            <a:endParaRPr lang="en-US"/>
          </a:p>
          <a:p>
            <a:pPr marL="457200" lvl="1" indent="457200">
              <a:buNone/>
            </a:pPr>
            <a:r>
              <a:rPr lang="en-US"/>
              <a:t>Predict class labels using the trained model.</a:t>
            </a:r>
            <a:endParaRPr lang="en-US"/>
          </a:p>
          <a:p>
            <a:pPr marL="457200" lvl="1" indent="457200">
              <a:buNone/>
            </a:pPr>
            <a:r>
              <a:rPr lang="en-US"/>
              <a:t>Display results with matplotlib.</a:t>
            </a:r>
            <a:endParaRPr lang="en-US"/>
          </a:p>
        </p:txBody>
      </p:sp>
      <p:pic>
        <p:nvPicPr>
          <p:cNvPr id="4" name="Picture 3" descr="Image 12-3-24 at 7.43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1815" y="2698750"/>
            <a:ext cx="3622040" cy="36874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 Challenges and Future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65" y="2367280"/>
            <a:ext cx="9567545" cy="324866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b="1"/>
              <a:t>Challenges: </a:t>
            </a:r>
            <a:endParaRPr lang="en-US" b="1"/>
          </a:p>
          <a:p>
            <a:pPr marL="0" indent="457200">
              <a:buNone/>
            </a:pPr>
            <a:r>
              <a:rPr lang="en-US"/>
              <a:t>real time video streams</a:t>
            </a:r>
            <a:endParaRPr lang="en-US"/>
          </a:p>
          <a:p>
            <a:pPr marL="0" indent="457200">
              <a:buNone/>
            </a:pPr>
            <a:r>
              <a:rPr lang="en-US"/>
              <a:t>Handling edge cases (e.g., unclear or partial faces).</a:t>
            </a:r>
            <a:endParaRPr lang="en-US"/>
          </a:p>
          <a:p>
            <a:pPr marL="0" indent="0">
              <a:buNone/>
            </a:pPr>
            <a:r>
              <a:rPr lang="en-US" b="1"/>
              <a:t>Future Enhancements: </a:t>
            </a:r>
            <a:endParaRPr lang="en-US" b="1"/>
          </a:p>
          <a:p>
            <a:pPr marL="0" indent="457200">
              <a:buNone/>
            </a:pPr>
            <a:r>
              <a:rPr lang="en-US"/>
              <a:t>Include support for real-time video streams.</a:t>
            </a:r>
            <a:endParaRPr lang="en-US"/>
          </a:p>
          <a:p>
            <a:pPr marL="0" indent="457200">
              <a:buNone/>
            </a:pPr>
            <a:r>
              <a:rPr lang="en-US"/>
              <a:t>Expand the model for multi-class classification for example delivery drivers.</a:t>
            </a:r>
            <a:endParaRPr lang="en-US"/>
          </a:p>
          <a:p>
            <a:pPr marL="0" indent="457200">
              <a:buNone/>
            </a:pPr>
            <a:r>
              <a:rPr lang="en-US"/>
              <a:t>Add a notification system to alert homeowners when a stranger is detected.</a:t>
            </a:r>
            <a:endParaRPr lang="en-US"/>
          </a:p>
        </p:txBody>
      </p:sp>
      <p:pic>
        <p:nvPicPr>
          <p:cNvPr id="4" name="Picture 3" descr="Image 12-3-24 at 8.35 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7010" y="2032635"/>
            <a:ext cx="3672205" cy="2047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0</TotalTime>
  <Words>4329</Words>
  <Application>WPS Spreadsheets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Aptos</vt:lpstr>
      <vt:lpstr>苹方-简</vt:lpstr>
      <vt:lpstr>Times New Roman</vt:lpstr>
      <vt:lpstr>Tw Cen MT</vt:lpstr>
      <vt:lpstr>Microsoft YaHei</vt:lpstr>
      <vt:lpstr>汉仪旗黑</vt:lpstr>
      <vt:lpstr>Arial Unicode MS</vt:lpstr>
      <vt:lpstr>Calibri</vt:lpstr>
      <vt:lpstr>Helvetica Neue</vt:lpstr>
      <vt:lpstr>Droplet</vt:lpstr>
      <vt:lpstr>  “Stranger detector</vt:lpstr>
      <vt:lpstr>Problem description </vt:lpstr>
      <vt:lpstr>Problem representation and data format </vt:lpstr>
      <vt:lpstr>Tools and infrastructure needed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Timeline (4 weeks)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for self-driving vehicles</dc:title>
  <dc:creator>Abdou Aziz Gajigo</dc:creator>
  <cp:lastModifiedBy>Abdou Aziz Gajigo</cp:lastModifiedBy>
  <cp:revision>4</cp:revision>
  <dcterms:created xsi:type="dcterms:W3CDTF">2024-12-03T13:47:20Z</dcterms:created>
  <dcterms:modified xsi:type="dcterms:W3CDTF">2024-12-03T13:47:20Z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B53AD48D454C1AB3E80B4F673DD51C7D_43</vt:lpwstr>
  </property>
  <property fmtid="{D5CDD505-2E9C-101B-9397-08002B2CF9AE}" pid="3" name="KSOProductBuildVer">
    <vt:lpwstr>1033-6.10.1.8197</vt:lpwstr>
  </property>
</Properties>
</file>