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/>
    <p:restoredTop sz="94683"/>
  </p:normalViewPr>
  <p:slideViewPr>
    <p:cSldViewPr snapToGrid="0">
      <p:cViewPr varScale="1">
        <p:scale>
          <a:sx n="196" d="100"/>
          <a:sy n="196" d="100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d036a45e3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d036a45e36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2d036a45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68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2d036a45e3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036a45e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2d036a45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75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1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Georgia" panose="02040502050405020303" pitchFamily="18" charset="0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latin typeface="Georgia" panose="02040502050405020303" pitchFamily="18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61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xk6181@mavs.uta.edu" TargetMode="External"/><Relationship Id="rId4" Type="http://schemas.openxmlformats.org/officeDocument/2006/relationships/hyperlink" Target="mailto:gajendra.gurung@u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df"/><Relationship Id="rId5" Type="http://schemas.openxmlformats.org/officeDocument/2006/relationships/image" Target="../media/image27.pdf"/><Relationship Id="rId4" Type="http://schemas.openxmlformats.org/officeDocument/2006/relationships/image" Target="../media/image26.pd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3" Type="http://schemas.openxmlformats.org/officeDocument/2006/relationships/image" Target="../media/image3.pdf"/><Relationship Id="rId7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5.pdf"/><Relationship Id="rId4" Type="http://schemas.openxmlformats.org/officeDocument/2006/relationships/image" Target="../media/image4.pd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df"/><Relationship Id="rId3" Type="http://schemas.openxmlformats.org/officeDocument/2006/relationships/image" Target="../media/image9.pdf"/><Relationship Id="rId7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df"/><Relationship Id="rId5" Type="http://schemas.openxmlformats.org/officeDocument/2006/relationships/image" Target="../media/image11.pdf"/><Relationship Id="rId4" Type="http://schemas.openxmlformats.org/officeDocument/2006/relationships/image" Target="../media/image10.pd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15.pdf"/><Relationship Id="rId7" Type="http://schemas.openxmlformats.org/officeDocument/2006/relationships/image" Target="../media/image1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7.pdf"/><Relationship Id="rId4" Type="http://schemas.openxmlformats.org/officeDocument/2006/relationships/image" Target="../media/image1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U T A logo"/>
          <p:cNvPicPr preferRelativeResize="0"/>
          <p:nvPr/>
        </p:nvPicPr>
        <p:blipFill rotWithShape="1">
          <a:blip r:embed="rId3">
            <a:alphaModFix/>
          </a:blip>
          <a:srcRect l="2176" r="2087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3144398"/>
            <a:ext cx="6157530" cy="17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Gajendra Gurung</a:t>
            </a:r>
            <a:r>
              <a:rPr lang="en" sz="2100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Rohan Ruthvik Kendyala</a:t>
            </a:r>
            <a:endParaRPr sz="2100" dirty="0">
              <a:solidFill>
                <a:srgbClr val="C55A1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Statistical Theory &amp; Applications 5303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Group 4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April 30, 2024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888878" y="755169"/>
            <a:ext cx="707037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Multivariate Regression Model For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Housing Price Prediction </a:t>
            </a:r>
            <a:endParaRPr sz="36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d</a:t>
            </a: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5"/>
              </a:rPr>
              <a:t>rxk6181@mavs.uta.edu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77A8-9550-ED74-5B9A-ACD9165740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B928-437A-E155-833F-1FD55F3B69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6E656-1411-A476-5D19-7BB30F0D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graph of black dots and red lines&#10;&#10;Description automatically generated">
            <a:extLst>
              <a:ext uri="{FF2B5EF4-FFF2-40B4-BE49-F238E27FC236}">
                <a16:creationId xmlns:a16="http://schemas.microsoft.com/office/drawing/2014/main" id="{27A706B7-E05A-33F2-4F06-CA7DC14A9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r="2208"/>
          <a:stretch/>
        </p:blipFill>
        <p:spPr>
          <a:xfrm>
            <a:off x="4623376" y="-17328"/>
            <a:ext cx="4466564" cy="2589078"/>
          </a:xfrm>
          <a:prstGeom prst="rect">
            <a:avLst/>
          </a:prstGeom>
        </p:spPr>
      </p:pic>
      <p:pic>
        <p:nvPicPr>
          <p:cNvPr id="8" name="Picture 7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ABF9428B-E9D9-DA62-CBE0-B03A7AB8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2" r="5165"/>
          <a:stretch/>
        </p:blipFill>
        <p:spPr>
          <a:xfrm>
            <a:off x="89257" y="634482"/>
            <a:ext cx="3925028" cy="2224932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">
            <a:extLst>
              <a:ext uri="{FF2B5EF4-FFF2-40B4-BE49-F238E27FC236}">
                <a16:creationId xmlns:a16="http://schemas.microsoft.com/office/drawing/2014/main" id="{D12A82D3-5CB6-7EBE-5BF9-6E2752D22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07" r="4183"/>
          <a:stretch/>
        </p:blipFill>
        <p:spPr>
          <a:xfrm>
            <a:off x="4745716" y="2428032"/>
            <a:ext cx="4412544" cy="2546304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39D2C4-0BC5-9B3B-FEA9-F960F59F3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27" r="4274"/>
          <a:stretch/>
        </p:blipFill>
        <p:spPr>
          <a:xfrm>
            <a:off x="564469" y="2582190"/>
            <a:ext cx="4202428" cy="243492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BCD4B8F-9625-F83F-3A3B-31BFF306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843" y="1432274"/>
            <a:ext cx="3277414" cy="2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K-fold Cross-Verification</a:t>
            </a:r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8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Introduction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Data set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Analysis Technique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Results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Further </a:t>
            </a: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" sz="2800" dirty="0" err="1">
                <a:latin typeface="Georgia" panose="02040502050405020303" pitchFamily="18" charset="0"/>
              </a:rPr>
              <a:t>reatment</a:t>
            </a:r>
            <a:r>
              <a:rPr lang="en" sz="2800" dirty="0">
                <a:latin typeface="Georgia" panose="02040502050405020303" pitchFamily="18" charset="0"/>
              </a:rPr>
              <a:t> of Data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Summary</a:t>
            </a:r>
            <a:endParaRPr sz="28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63D0-2921-549D-644A-2A819C1683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D827-29BE-3B8B-FC33-60C08D67D0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7AB0-3860-B5EF-F2A9-2AFD10D66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3624" y="747486"/>
            <a:ext cx="8448661" cy="365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Regression Analysis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Assessing its accuracy in predicting housing prices.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Influencing Factors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Identifying critical determinants of housing costs.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Valuation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Determining correct housing prices based on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data.</a:t>
            </a:r>
          </a:p>
          <a:p>
            <a:pPr marL="139700" indent="0" algn="l">
              <a:buNone/>
            </a:pP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CA1C-0A3A-6221-F5CD-239F8A306E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9374-7FE1-C751-3D6D-FF9371E79E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8AFF-3BDC-21D4-B9F0-DB0D29FDC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set information 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25776" y="816300"/>
            <a:ext cx="3633746" cy="36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Price: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Area: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Bedrooms: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Bathrooms: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Stories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Parking: </a:t>
            </a:r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DA6ED-9840-672E-EBF2-885F0C71D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C92A1-C2F7-8BEC-5E29-203D635D81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EE92-8C03-F8F0-9A2A-4395AB657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6D06-818D-54A2-0735-B07601A2B688}"/>
              </a:ext>
            </a:extLst>
          </p:cNvPr>
          <p:cNvSpPr txBox="1"/>
          <p:nvPr/>
        </p:nvSpPr>
        <p:spPr>
          <a:xfrm>
            <a:off x="4531253" y="964767"/>
            <a:ext cx="35308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Mainroad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Guestroom:</a:t>
            </a:r>
            <a:endParaRPr lang="en-US" sz="32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Basement: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Hot Water Heating: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Air Conditioning: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Prefarea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4FFE-559D-6FF7-CEA5-9828CE2BE033}"/>
              </a:ext>
            </a:extLst>
          </p:cNvPr>
          <p:cNvSpPr txBox="1"/>
          <p:nvPr/>
        </p:nvSpPr>
        <p:spPr>
          <a:xfrm>
            <a:off x="2743201" y="205334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Integer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0225F-1257-2AE6-8F08-D8DB0F3779CD}"/>
              </a:ext>
            </a:extLst>
          </p:cNvPr>
          <p:cNvSpPr txBox="1"/>
          <p:nvPr/>
        </p:nvSpPr>
        <p:spPr>
          <a:xfrm>
            <a:off x="7310842" y="1889582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Boolean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9EF830-3FC1-C1A5-136C-4F691612C849}"/>
              </a:ext>
            </a:extLst>
          </p:cNvPr>
          <p:cNvSpPr/>
          <p:nvPr/>
        </p:nvSpPr>
        <p:spPr>
          <a:xfrm>
            <a:off x="2406012" y="961190"/>
            <a:ext cx="254443" cy="1955569"/>
          </a:xfrm>
          <a:prstGeom prst="rightBrace">
            <a:avLst>
              <a:gd name="adj1" fmla="val 65377"/>
              <a:gd name="adj2" fmla="val 50000"/>
            </a:avLst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287F48-2113-674B-0738-7605B92225BE}"/>
              </a:ext>
            </a:extLst>
          </p:cNvPr>
          <p:cNvSpPr/>
          <p:nvPr/>
        </p:nvSpPr>
        <p:spPr>
          <a:xfrm>
            <a:off x="6966568" y="1194118"/>
            <a:ext cx="357563" cy="1801974"/>
          </a:xfrm>
          <a:prstGeom prst="rightBrace">
            <a:avLst>
              <a:gd name="adj1" fmla="val 38777"/>
              <a:gd name="adj2" fmla="val 50000"/>
            </a:avLst>
          </a:prstGeom>
          <a:ln w="317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F03AD-8CB1-AD3C-5557-9F63C225CA7F}"/>
              </a:ext>
            </a:extLst>
          </p:cNvPr>
          <p:cNvGrpSpPr/>
          <p:nvPr/>
        </p:nvGrpSpPr>
        <p:grpSpPr>
          <a:xfrm>
            <a:off x="1873522" y="3290388"/>
            <a:ext cx="4572000" cy="400110"/>
            <a:chOff x="1992656" y="3616754"/>
            <a:chExt cx="45720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CD92F4-4EC1-3FD9-6D7F-94828CA8322C}"/>
                </a:ext>
              </a:extLst>
            </p:cNvPr>
            <p:cNvSpPr txBox="1"/>
            <p:nvPr/>
          </p:nvSpPr>
          <p:spPr>
            <a:xfrm>
              <a:off x="1992656" y="364753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Courier New" panose="02070309020205020404" pitchFamily="49" charset="0"/>
                <a:buChar char="o"/>
              </a:pPr>
              <a:r>
                <a:rPr lang="en-US" sz="1800" i="0" dirty="0">
                  <a:solidFill>
                    <a:schemeClr val="accent3">
                      <a:lumMod val="50000"/>
                    </a:schemeClr>
                  </a:solidFill>
                  <a:effectLst/>
                  <a:highlight>
                    <a:srgbClr val="FFFFFF"/>
                  </a:highlight>
                  <a:latin typeface="Georgia" panose="02040502050405020303" pitchFamily="18" charset="0"/>
                </a:rPr>
                <a:t>Furnishing Status: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26739-AFE2-9BDA-BAEE-F4F5DE08D687}"/>
                </a:ext>
              </a:extLst>
            </p:cNvPr>
            <p:cNvSpPr txBox="1"/>
            <p:nvPr/>
          </p:nvSpPr>
          <p:spPr>
            <a:xfrm>
              <a:off x="4420072" y="3616754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Categorical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B2B2077-BF13-C7E4-1905-04173084F255}"/>
                </a:ext>
              </a:extLst>
            </p:cNvPr>
            <p:cNvSpPr/>
            <p:nvPr/>
          </p:nvSpPr>
          <p:spPr>
            <a:xfrm>
              <a:off x="4307137" y="3680485"/>
              <a:ext cx="112935" cy="256331"/>
            </a:xfrm>
            <a:prstGeom prst="rightBrace">
              <a:avLst>
                <a:gd name="adj1" fmla="val 31150"/>
                <a:gd name="adj2" fmla="val 50000"/>
              </a:avLst>
            </a:prstGeom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BEE9A2-B633-C7DE-C6B7-BF7DFE1BAD2B}"/>
              </a:ext>
            </a:extLst>
          </p:cNvPr>
          <p:cNvSpPr txBox="1"/>
          <p:nvPr/>
        </p:nvSpPr>
        <p:spPr>
          <a:xfrm>
            <a:off x="223625" y="4343847"/>
            <a:ext cx="635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Source: https://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www.kaggle.com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/datasets/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harishkumardatalab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/housing-price-prediction</a:t>
            </a:r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43C3-8956-DAC2-D7D2-0A7E4BDEC32B}"/>
              </a:ext>
            </a:extLst>
          </p:cNvPr>
          <p:cNvSpPr txBox="1"/>
          <p:nvPr/>
        </p:nvSpPr>
        <p:spPr>
          <a:xfrm>
            <a:off x="868210" y="3841574"/>
            <a:ext cx="6611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Data Treatment: Removed all missing data (N/A)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8518B-2093-3916-09A1-A0847A0610A1}"/>
              </a:ext>
            </a:extLst>
          </p:cNvPr>
          <p:cNvGrpSpPr/>
          <p:nvPr/>
        </p:nvGrpSpPr>
        <p:grpSpPr>
          <a:xfrm>
            <a:off x="172976" y="716494"/>
            <a:ext cx="8875759" cy="3826477"/>
            <a:chOff x="172976" y="716494"/>
            <a:chExt cx="8875759" cy="3826477"/>
          </a:xfrm>
        </p:grpSpPr>
        <p:pic>
          <p:nvPicPr>
            <p:cNvPr id="6" name="Picture 5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7B26445B-2A5F-3CCC-F516-1D8F1E3B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76" y="816300"/>
              <a:ext cx="2844479" cy="1755450"/>
            </a:xfrm>
            <a:prstGeom prst="rect">
              <a:avLst/>
            </a:prstGeom>
          </p:spPr>
        </p:pic>
        <p:pic>
          <p:nvPicPr>
            <p:cNvPr id="8" name="Picture 7" descr="A graph of a number of areas&#10;&#10;Description automatically generated">
              <a:extLst>
                <a:ext uri="{FF2B5EF4-FFF2-40B4-BE49-F238E27FC236}">
                  <a16:creationId xmlns:a16="http://schemas.microsoft.com/office/drawing/2014/main" id="{74D8E68E-D058-697D-F0B7-57903881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5" y="2694634"/>
              <a:ext cx="2994990" cy="184833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45CAB6-1A0B-BB80-F09F-962755278F90}"/>
                </a:ext>
              </a:extLst>
            </p:cNvPr>
            <p:cNvGrpSpPr/>
            <p:nvPr/>
          </p:nvGrpSpPr>
          <p:grpSpPr>
            <a:xfrm>
              <a:off x="3017455" y="716494"/>
              <a:ext cx="6031280" cy="3826477"/>
              <a:chOff x="3017455" y="716494"/>
              <a:chExt cx="6031280" cy="3826477"/>
            </a:xfrm>
          </p:grpSpPr>
          <p:pic>
            <p:nvPicPr>
              <p:cNvPr id="10" name="Picture 9" descr="A graph of parking and parking&#10;&#10;Description automatically generated">
                <a:extLst>
                  <a:ext uri="{FF2B5EF4-FFF2-40B4-BE49-F238E27FC236}">
                    <a16:creationId xmlns:a16="http://schemas.microsoft.com/office/drawing/2014/main" id="{9E63B7F9-FA63-8377-24E6-1330BC8C8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45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2" name="Picture 11" descr="A graph of bathroom and bathrooms&#10;&#10;Description automatically generated">
                <a:extLst>
                  <a:ext uri="{FF2B5EF4-FFF2-40B4-BE49-F238E27FC236}">
                    <a16:creationId xmlns:a16="http://schemas.microsoft.com/office/drawing/2014/main" id="{DED8A030-D748-EA85-E082-6221D8DB0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5395" y="2714171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4" name="Picture 13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F07BD19B-08B4-0E76-4723-EB2F1CAE8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539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8" name="Picture 17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2E255B79-ADFB-8A01-8384-9F21976B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330" y="2714171"/>
                <a:ext cx="2963340" cy="18288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1" name="Picture 20" descr="A pie chart of basement&#10;&#10;Description automatically generated">
            <a:extLst>
              <a:ext uri="{FF2B5EF4-FFF2-40B4-BE49-F238E27FC236}">
                <a16:creationId xmlns:a16="http://schemas.microsoft.com/office/drawing/2014/main" id="{BE4BFB4A-2DAF-F462-2413-D4A1C526E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3" r="25651" b="19347"/>
          <a:stretch/>
        </p:blipFill>
        <p:spPr>
          <a:xfrm>
            <a:off x="6784467" y="2833325"/>
            <a:ext cx="1473199" cy="1732365"/>
          </a:xfrm>
          <a:prstGeom prst="snip1Rect">
            <a:avLst/>
          </a:prstGeom>
        </p:spPr>
      </p:pic>
      <p:pic>
        <p:nvPicPr>
          <p:cNvPr id="25" name="Picture 24" descr="A pie chart of mainroad&#10;&#10;Description automatically generated">
            <a:extLst>
              <a:ext uri="{FF2B5EF4-FFF2-40B4-BE49-F238E27FC236}">
                <a16:creationId xmlns:a16="http://schemas.microsoft.com/office/drawing/2014/main" id="{C38C0098-8FD7-A8FA-C7EB-0648F33FB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5" r="21964" b="23708"/>
          <a:stretch/>
        </p:blipFill>
        <p:spPr>
          <a:xfrm>
            <a:off x="547359" y="2757509"/>
            <a:ext cx="1643072" cy="1580740"/>
          </a:xfrm>
          <a:prstGeom prst="snip1Rect">
            <a:avLst/>
          </a:prstGeom>
        </p:spPr>
      </p:pic>
      <p:pic>
        <p:nvPicPr>
          <p:cNvPr id="6" name="Picture 5" descr="A pie chart of hot water heating&#10;&#10;Description automatically generated">
            <a:extLst>
              <a:ext uri="{FF2B5EF4-FFF2-40B4-BE49-F238E27FC236}">
                <a16:creationId xmlns:a16="http://schemas.microsoft.com/office/drawing/2014/main" id="{42E5DF71-A72D-F9DA-F82F-B5122B678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72" t="3286" r="19634" b="24733"/>
          <a:stretch/>
        </p:blipFill>
        <p:spPr>
          <a:xfrm>
            <a:off x="3358416" y="2989108"/>
            <a:ext cx="1817308" cy="1470637"/>
          </a:xfrm>
          <a:prstGeom prst="snip1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074E9AC-615E-4B8D-C7AB-4D7D8F30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8" y="880544"/>
            <a:ext cx="2740381" cy="1691206"/>
          </a:xfrm>
          <a:prstGeom prst="rect">
            <a:avLst/>
          </a:prstGeom>
        </p:spPr>
      </p:pic>
      <p:pic>
        <p:nvPicPr>
          <p:cNvPr id="12" name="Picture 11" descr="A graph of water heating&#10;&#10;Description automatically generated">
            <a:extLst>
              <a:ext uri="{FF2B5EF4-FFF2-40B4-BE49-F238E27FC236}">
                <a16:creationId xmlns:a16="http://schemas.microsoft.com/office/drawing/2014/main" id="{1AF07973-D695-6D27-F7EF-4465C6505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24" y="1101113"/>
            <a:ext cx="3059250" cy="1887995"/>
          </a:xfrm>
          <a:prstGeom prst="rect">
            <a:avLst/>
          </a:prstGeom>
        </p:spPr>
      </p:pic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E7D7BF-F4F0-8423-558F-14E141B27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455" y="608462"/>
            <a:ext cx="3059252" cy="18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" name="Picture 14" descr="A pie chart of preferred area&#10;&#10;Description automatically generated">
            <a:extLst>
              <a:ext uri="{FF2B5EF4-FFF2-40B4-BE49-F238E27FC236}">
                <a16:creationId xmlns:a16="http://schemas.microsoft.com/office/drawing/2014/main" id="{26AF247B-310F-E39F-9C1E-B32D32F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5" t="1912" r="19507" b="24142"/>
          <a:stretch/>
        </p:blipFill>
        <p:spPr>
          <a:xfrm>
            <a:off x="3679995" y="3074278"/>
            <a:ext cx="1665400" cy="1454590"/>
          </a:xfrm>
          <a:prstGeom prst="snip1Rect">
            <a:avLst/>
          </a:prstGeom>
        </p:spPr>
      </p:pic>
      <p:pic>
        <p:nvPicPr>
          <p:cNvPr id="17" name="Picture 16" descr="A pie chart of air conditioning&#10;&#10;Description automatically generated">
            <a:extLst>
              <a:ext uri="{FF2B5EF4-FFF2-40B4-BE49-F238E27FC236}">
                <a16:creationId xmlns:a16="http://schemas.microsoft.com/office/drawing/2014/main" id="{51D95C67-531C-AAC5-9AD9-02810BEC5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6" r="20344" b="23511"/>
          <a:stretch/>
        </p:blipFill>
        <p:spPr>
          <a:xfrm>
            <a:off x="6777920" y="2831204"/>
            <a:ext cx="1744411" cy="1523492"/>
          </a:xfrm>
          <a:prstGeom prst="snip1Rect">
            <a:avLst/>
          </a:prstGeom>
        </p:spPr>
      </p:pic>
      <p:pic>
        <p:nvPicPr>
          <p:cNvPr id="27" name="Picture 26" descr="A pie chart of a person&#10;&#10;Description automatically generated">
            <a:extLst>
              <a:ext uri="{FF2B5EF4-FFF2-40B4-BE49-F238E27FC236}">
                <a16:creationId xmlns:a16="http://schemas.microsoft.com/office/drawing/2014/main" id="{B8CF39D7-8B23-BB31-1D9D-738177A73A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3" t="3850" r="24529" b="29024"/>
          <a:stretch/>
        </p:blipFill>
        <p:spPr>
          <a:xfrm>
            <a:off x="761146" y="3002442"/>
            <a:ext cx="1583871" cy="1435851"/>
          </a:xfrm>
          <a:prstGeom prst="snip1Rect">
            <a:avLst/>
          </a:prstGeom>
        </p:spPr>
      </p:pic>
      <p:pic>
        <p:nvPicPr>
          <p:cNvPr id="28" name="Picture 27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730A4209-21A2-4A83-D4E3-E75ABC3CE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0" y="954236"/>
            <a:ext cx="2932564" cy="1809811"/>
          </a:xfrm>
          <a:prstGeom prst="rect">
            <a:avLst/>
          </a:prstGeom>
        </p:spPr>
      </p:pic>
      <p:pic>
        <p:nvPicPr>
          <p:cNvPr id="30" name="Picture 2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CF0B8FD-0C97-C2F9-BE11-B6792C666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411" y="1223183"/>
            <a:ext cx="2999459" cy="1851095"/>
          </a:xfrm>
          <a:prstGeom prst="rect">
            <a:avLst/>
          </a:prstGeom>
        </p:spPr>
      </p:pic>
      <p:pic>
        <p:nvPicPr>
          <p:cNvPr id="36" name="Picture 35" descr="A graph of a number of air conditioning&#10;&#10;Description automatically generated">
            <a:extLst>
              <a:ext uri="{FF2B5EF4-FFF2-40B4-BE49-F238E27FC236}">
                <a16:creationId xmlns:a16="http://schemas.microsoft.com/office/drawing/2014/main" id="{4181D9EB-F901-5EB1-E4C4-56DAFD542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764" y="609539"/>
            <a:ext cx="3237837" cy="19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B3E40A4-6E8B-4B8A-7EDE-BFAFABD7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3" y="1146628"/>
            <a:ext cx="4772553" cy="2945347"/>
          </a:xfrm>
          <a:prstGeom prst="rect">
            <a:avLst/>
          </a:prstGeom>
        </p:spPr>
      </p:pic>
      <p:pic>
        <p:nvPicPr>
          <p:cNvPr id="8" name="Picture 7" descr="A pie chart of furnishing status&#10;&#10;Description automatically generated">
            <a:extLst>
              <a:ext uri="{FF2B5EF4-FFF2-40B4-BE49-F238E27FC236}">
                <a16:creationId xmlns:a16="http://schemas.microsoft.com/office/drawing/2014/main" id="{7794F662-AFA0-F4E6-50EC-D32F79BD0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1" t="5122" r="16321" b="22861"/>
          <a:stretch/>
        </p:blipFill>
        <p:spPr>
          <a:xfrm>
            <a:off x="5139580" y="1377950"/>
            <a:ext cx="337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graph with red and orange squares&#10;&#10;Description automatically generated">
            <a:extLst>
              <a:ext uri="{FF2B5EF4-FFF2-40B4-BE49-F238E27FC236}">
                <a16:creationId xmlns:a16="http://schemas.microsoft.com/office/drawing/2014/main" id="{5B416BE9-500C-260D-9DF0-7B7C00B6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r="2050" b="4327"/>
          <a:stretch/>
        </p:blipFill>
        <p:spPr>
          <a:xfrm>
            <a:off x="2988616" y="663397"/>
            <a:ext cx="6124720" cy="3816706"/>
          </a:xfrm>
          <a:prstGeom prst="rect">
            <a:avLst/>
          </a:prstGeom>
        </p:spPr>
      </p:pic>
      <p:pic>
        <p:nvPicPr>
          <p:cNvPr id="10" name="Picture 9" descr="A graph of red squares&#10;&#10;Description automatically generated with medium confidence">
            <a:extLst>
              <a:ext uri="{FF2B5EF4-FFF2-40B4-BE49-F238E27FC236}">
                <a16:creationId xmlns:a16="http://schemas.microsoft.com/office/drawing/2014/main" id="{8910BA0E-C1B7-1833-AEBE-54AE03E0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31"/>
          <a:stretch/>
        </p:blipFill>
        <p:spPr>
          <a:xfrm>
            <a:off x="0" y="1796145"/>
            <a:ext cx="3571861" cy="26065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BC9334-8137-DE29-1F9F-B1B96AC466E2}"/>
              </a:ext>
            </a:extLst>
          </p:cNvPr>
          <p:cNvSpPr/>
          <p:nvPr/>
        </p:nvSpPr>
        <p:spPr>
          <a:xfrm>
            <a:off x="4306757" y="3099432"/>
            <a:ext cx="395913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DD910E-15DD-A61D-5751-015D82500062}"/>
              </a:ext>
            </a:extLst>
          </p:cNvPr>
          <p:cNvSpPr/>
          <p:nvPr/>
        </p:nvSpPr>
        <p:spPr>
          <a:xfrm>
            <a:off x="4717460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45FACE-823A-86D0-A53E-B4A6B3FDA85B}"/>
              </a:ext>
            </a:extLst>
          </p:cNvPr>
          <p:cNvSpPr/>
          <p:nvPr/>
        </p:nvSpPr>
        <p:spPr>
          <a:xfrm>
            <a:off x="5221158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28155B-DCF9-D57C-A02A-14EAADE05A27}"/>
              </a:ext>
            </a:extLst>
          </p:cNvPr>
          <p:cNvSpPr/>
          <p:nvPr/>
        </p:nvSpPr>
        <p:spPr>
          <a:xfrm>
            <a:off x="6685464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327</Words>
  <Application>Microsoft Macintosh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Office Theme</vt:lpstr>
      <vt:lpstr>PowerPoint Presentation</vt:lpstr>
      <vt:lpstr>Outline</vt:lpstr>
      <vt:lpstr>Introduction &amp; Objectives</vt:lpstr>
      <vt:lpstr>Data set information </vt:lpstr>
      <vt:lpstr>Data summary and plots </vt:lpstr>
      <vt:lpstr>Data summary and plots </vt:lpstr>
      <vt:lpstr>Data summary and plots </vt:lpstr>
      <vt:lpstr>Data summary and plots </vt:lpstr>
      <vt:lpstr>Correlation Matrix</vt:lpstr>
      <vt:lpstr>Results </vt:lpstr>
      <vt:lpstr>K-fold Cross-Verification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Gurung, Gajendra</cp:lastModifiedBy>
  <cp:revision>4</cp:revision>
  <dcterms:modified xsi:type="dcterms:W3CDTF">2024-04-30T14:09:42Z</dcterms:modified>
</cp:coreProperties>
</file>