
<file path=[Content_Types].xml><?xml version="1.0" encoding="utf-8"?>
<Types xmlns="http://schemas.openxmlformats.org/package/2006/content-types"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3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5" r:id="rId9"/>
    <p:sldId id="266" r:id="rId10"/>
    <p:sldId id="261" r:id="rId11"/>
    <p:sldId id="267" r:id="rId12"/>
    <p:sldId id="268" r:id="rId13"/>
    <p:sldId id="262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6"/>
    <p:restoredTop sz="94683"/>
  </p:normalViewPr>
  <p:slideViewPr>
    <p:cSldViewPr snapToGrid="0">
      <p:cViewPr varScale="1">
        <p:scale>
          <a:sx n="196" d="100"/>
          <a:sy n="196" d="100"/>
        </p:scale>
        <p:origin x="664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d036a45e36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2d036a45e36_1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g2d036a45e36_1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036a45e14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" name="Google Shape;108;g2d036a45e1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036a45e36_2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2d036a45e36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1681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036a45e36_2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2d036a45e36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d036a45e36_1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" name="Google Shape;84;g2d036a45e36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036a45e14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2d036a45e1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036a45e14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2d036a45e1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036a45e36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d036a45e3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036a45e36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g2d036a45e3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0752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036a45e36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g2d036a45e3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5970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036a45e36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d036a45e3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4142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036a45e36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g2d036a45e3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080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500"/>
              <a:buFont typeface="Calibri"/>
              <a:buNone/>
              <a:defRPr sz="4500">
                <a:solidFill>
                  <a:srgbClr val="2F5496"/>
                </a:solidFill>
                <a:latin typeface="Georgia" panose="02040502050405020303" pitchFamily="18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Georgia" panose="02040502050405020303" pitchFamily="18" charset="0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 dirty="0"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82073" y="4704521"/>
            <a:ext cx="9218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4/30/24</a:t>
            </a: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1880981" y="4704521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 dirty="0"/>
              <a:t>G. Gurung &amp; R. Kendyala | Housing Price Prediction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129208" y="4704521"/>
            <a:ext cx="3317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223631" y="101770"/>
            <a:ext cx="7640707" cy="703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  <a:defRPr>
                <a:solidFill>
                  <a:srgbClr val="2F5496"/>
                </a:solidFill>
                <a:latin typeface="Georgia" panose="02040502050405020303" pitchFamily="18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223631" y="961611"/>
            <a:ext cx="8291720" cy="3671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 dirty="0"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02585" y="4767263"/>
            <a:ext cx="92682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latin typeface="Georgia" panose="02040502050405020303" pitchFamily="18" charset="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 dirty="0"/>
              <a:t>4/30/24</a:t>
            </a:r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1903343" y="4767263"/>
            <a:ext cx="392502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latin typeface="Georgia" panose="02040502050405020303" pitchFamily="18" charset="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 dirty="0"/>
              <a:t>G. Gurung &amp; R. Kendyala | Housing Price Prediction</a:t>
            </a:r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223631" y="4767263"/>
            <a:ext cx="40502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>
                <a:latin typeface="Georgia" panose="02040502050405020303" pitchFamily="18" charset="0"/>
              </a:defRPr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pic>
        <p:nvPicPr>
          <p:cNvPr id="68" name="Google Shape;68;p15" descr="A white horse with blue man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93545" y="4274302"/>
            <a:ext cx="926824" cy="7168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90B4C0F-AE98-92DA-C8D6-4D01A63D4E74}"/>
              </a:ext>
            </a:extLst>
          </p:cNvPr>
          <p:cNvCxnSpPr>
            <a:cxnSpLocks/>
          </p:cNvCxnSpPr>
          <p:nvPr userDrawn="1"/>
        </p:nvCxnSpPr>
        <p:spPr>
          <a:xfrm>
            <a:off x="223631" y="4632722"/>
            <a:ext cx="764070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223631" y="101770"/>
            <a:ext cx="7640707" cy="703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  <a:defRPr>
                <a:solidFill>
                  <a:srgbClr val="2F5496"/>
                </a:solidFill>
                <a:latin typeface="Georgia" panose="02040502050405020303" pitchFamily="18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223631" y="961611"/>
            <a:ext cx="8291720" cy="3671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02585" y="4767263"/>
            <a:ext cx="92682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eorgia" panose="02040502050405020303" pitchFamily="18" charset="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 dirty="0"/>
              <a:t>4/30/24</a:t>
            </a:r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1903343" y="4767263"/>
            <a:ext cx="392502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latin typeface="Georgia" panose="02040502050405020303" pitchFamily="18" charset="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 dirty="0"/>
              <a:t>G. Gurung &amp; R. Kendyala | Housing Price Prediction</a:t>
            </a:r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223631" y="4767263"/>
            <a:ext cx="40502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" name="Google Shape;68;p15" descr="A white horse with blue man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93545" y="4274302"/>
            <a:ext cx="926824" cy="7168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90B4C0F-AE98-92DA-C8D6-4D01A63D4E74}"/>
              </a:ext>
            </a:extLst>
          </p:cNvPr>
          <p:cNvCxnSpPr>
            <a:cxnSpLocks/>
          </p:cNvCxnSpPr>
          <p:nvPr userDrawn="1"/>
        </p:nvCxnSpPr>
        <p:spPr>
          <a:xfrm>
            <a:off x="223631" y="4632722"/>
            <a:ext cx="764070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178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4/30/24</a:t>
            </a:r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 dirty="0"/>
              <a:t>G. Gurung &amp; R. Kendyala | Housing Price Prediction</a:t>
            </a:r>
            <a:endParaRPr dirty="0"/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 dirty="0"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4/30/24</a:t>
            </a: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G. Gurung &amp; R. Kendyala | Housing Price Prediction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4" r:id="rId3"/>
    <p:sldLayoutId id="2147483661" r:id="rId4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rxk6181@mavs.uta.edu" TargetMode="External"/><Relationship Id="rId4" Type="http://schemas.openxmlformats.org/officeDocument/2006/relationships/hyperlink" Target="mailto:gajendra.gurung@uta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df"/><Relationship Id="rId5" Type="http://schemas.openxmlformats.org/officeDocument/2006/relationships/image" Target="../media/image27.pdf"/><Relationship Id="rId4" Type="http://schemas.openxmlformats.org/officeDocument/2006/relationships/image" Target="../media/image26.pd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df"/><Relationship Id="rId3" Type="http://schemas.openxmlformats.org/officeDocument/2006/relationships/image" Target="../media/image3.pdf"/><Relationship Id="rId7" Type="http://schemas.openxmlformats.org/officeDocument/2006/relationships/image" Target="../media/image7.pd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df"/><Relationship Id="rId5" Type="http://schemas.openxmlformats.org/officeDocument/2006/relationships/image" Target="../media/image5.pdf"/><Relationship Id="rId4" Type="http://schemas.openxmlformats.org/officeDocument/2006/relationships/image" Target="../media/image4.pd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df"/><Relationship Id="rId3" Type="http://schemas.openxmlformats.org/officeDocument/2006/relationships/image" Target="../media/image9.pdf"/><Relationship Id="rId7" Type="http://schemas.openxmlformats.org/officeDocument/2006/relationships/image" Target="../media/image13.pd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df"/><Relationship Id="rId5" Type="http://schemas.openxmlformats.org/officeDocument/2006/relationships/image" Target="../media/image11.pdf"/><Relationship Id="rId4" Type="http://schemas.openxmlformats.org/officeDocument/2006/relationships/image" Target="../media/image10.pd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df"/><Relationship Id="rId3" Type="http://schemas.openxmlformats.org/officeDocument/2006/relationships/image" Target="../media/image15.pdf"/><Relationship Id="rId7" Type="http://schemas.openxmlformats.org/officeDocument/2006/relationships/image" Target="../media/image19.pd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df"/><Relationship Id="rId5" Type="http://schemas.openxmlformats.org/officeDocument/2006/relationships/image" Target="../media/image17.pdf"/><Relationship Id="rId4" Type="http://schemas.openxmlformats.org/officeDocument/2006/relationships/image" Target="../media/image16.pd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d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d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d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d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 descr="U T A logo"/>
          <p:cNvPicPr preferRelativeResize="0"/>
          <p:nvPr/>
        </p:nvPicPr>
        <p:blipFill rotWithShape="1">
          <a:blip r:embed="rId3">
            <a:alphaModFix/>
          </a:blip>
          <a:srcRect l="2176" r="2087"/>
          <a:stretch/>
        </p:blipFill>
        <p:spPr>
          <a:xfrm>
            <a:off x="354725" y="4171582"/>
            <a:ext cx="3863172" cy="78831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/>
        </p:nvSpPr>
        <p:spPr>
          <a:xfrm>
            <a:off x="293072" y="3144398"/>
            <a:ext cx="6157530" cy="172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 dirty="0">
                <a:solidFill>
                  <a:srgbClr val="C55A11"/>
                </a:solidFill>
                <a:latin typeface="Georgia" panose="02040502050405020303" pitchFamily="18" charset="0"/>
                <a:ea typeface="Calibri"/>
                <a:cs typeface="Calibri"/>
                <a:sym typeface="Calibri"/>
              </a:rPr>
              <a:t>Gajendra Gurung</a:t>
            </a:r>
            <a:r>
              <a:rPr lang="en" sz="2100" dirty="0">
                <a:solidFill>
                  <a:srgbClr val="C55A11"/>
                </a:solidFill>
                <a:latin typeface="Georgia" panose="02040502050405020303" pitchFamily="18" charset="0"/>
                <a:ea typeface="Calibri"/>
                <a:cs typeface="Calibri"/>
                <a:sym typeface="Calibri"/>
              </a:rPr>
              <a:t> &amp; Rohan Ruthvik Kendyala</a:t>
            </a:r>
            <a:endParaRPr sz="2100" dirty="0">
              <a:solidFill>
                <a:srgbClr val="C55A11"/>
              </a:solidFill>
              <a:latin typeface="Georgia" panose="02040502050405020303" pitchFamily="18" charset="0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73763"/>
                </a:solidFill>
                <a:latin typeface="Georgia" panose="02040502050405020303" pitchFamily="18" charset="0"/>
                <a:ea typeface="Calibri"/>
                <a:cs typeface="Calibri"/>
                <a:sym typeface="Calibri"/>
              </a:rPr>
              <a:t>Statistical Theory &amp; Applications 5303 </a:t>
            </a:r>
            <a:endParaRPr dirty="0">
              <a:solidFill>
                <a:srgbClr val="073763"/>
              </a:solidFill>
              <a:latin typeface="Georgia" panose="02040502050405020303" pitchFamily="18" charset="0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73763"/>
                </a:solidFill>
                <a:latin typeface="Georgia" panose="02040502050405020303" pitchFamily="18" charset="0"/>
                <a:ea typeface="Calibri"/>
                <a:cs typeface="Calibri"/>
                <a:sym typeface="Calibri"/>
              </a:rPr>
              <a:t>Group 4 </a:t>
            </a:r>
            <a:endParaRPr dirty="0">
              <a:solidFill>
                <a:srgbClr val="073763"/>
              </a:solidFill>
              <a:latin typeface="Georgia" panose="02040502050405020303" pitchFamily="18" charset="0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73763"/>
                </a:solidFill>
                <a:latin typeface="Georgia" panose="02040502050405020303" pitchFamily="18" charset="0"/>
                <a:ea typeface="Calibri"/>
                <a:cs typeface="Calibri"/>
                <a:sym typeface="Calibri"/>
              </a:rPr>
              <a:t>April 30, 2024</a:t>
            </a:r>
            <a:endParaRPr dirty="0">
              <a:solidFill>
                <a:srgbClr val="073763"/>
              </a:solidFill>
              <a:latin typeface="Georgia" panose="02040502050405020303" pitchFamily="18" charset="0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80" name="Google Shape;80;p17"/>
          <p:cNvSpPr txBox="1"/>
          <p:nvPr/>
        </p:nvSpPr>
        <p:spPr>
          <a:xfrm>
            <a:off x="888878" y="755169"/>
            <a:ext cx="7070378" cy="1731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3366"/>
                </a:solidFill>
                <a:latin typeface="Georgia" panose="02040502050405020303" pitchFamily="18" charset="0"/>
                <a:ea typeface="Calibri"/>
                <a:cs typeface="Calibri"/>
                <a:sym typeface="Calibri"/>
              </a:rPr>
              <a:t>Multivariate Regression Model For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3366"/>
                </a:solidFill>
                <a:latin typeface="Georgia" panose="02040502050405020303" pitchFamily="18" charset="0"/>
                <a:ea typeface="Calibri"/>
                <a:cs typeface="Calibri"/>
                <a:sym typeface="Calibri"/>
              </a:rPr>
              <a:t>Housing Price Prediction </a:t>
            </a:r>
            <a:endParaRPr sz="3600" b="0" i="0" u="none" strike="noStrike" cap="none" dirty="0">
              <a:solidFill>
                <a:schemeClr val="dk1"/>
              </a:solidFill>
              <a:latin typeface="Georgia" panose="02040502050405020303" pitchFamily="18" charset="0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6450602" y="4370125"/>
            <a:ext cx="2244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sng" strike="noStrike" cap="none" dirty="0">
                <a:solidFill>
                  <a:schemeClr val="hlink"/>
                </a:solidFill>
                <a:latin typeface="Georgia" panose="02040502050405020303" pitchFamily="18" charset="0"/>
                <a:ea typeface="Calibri"/>
                <a:cs typeface="Calibri"/>
                <a:sym typeface="Calibri"/>
                <a:hlinkClick r:id="rId4"/>
              </a:rPr>
              <a:t>gajendra.gurung@uta.e</a:t>
            </a:r>
            <a:r>
              <a:rPr lang="en" u="sng" dirty="0">
                <a:solidFill>
                  <a:schemeClr val="hlink"/>
                </a:solidFill>
                <a:latin typeface="Georgia" panose="02040502050405020303" pitchFamily="18" charset="0"/>
                <a:ea typeface="Calibri"/>
                <a:cs typeface="Calibri"/>
                <a:sym typeface="Calibri"/>
                <a:hlinkClick r:id="rId4"/>
              </a:rPr>
              <a:t>d</a:t>
            </a:r>
            <a:r>
              <a:rPr lang="en" sz="1400" b="0" i="0" u="sng" strike="noStrike" cap="none" dirty="0">
                <a:solidFill>
                  <a:schemeClr val="hlink"/>
                </a:solidFill>
                <a:latin typeface="Georgia" panose="02040502050405020303" pitchFamily="18" charset="0"/>
                <a:ea typeface="Calibri"/>
                <a:cs typeface="Calibri"/>
                <a:sym typeface="Calibri"/>
                <a:hlinkClick r:id="rId4"/>
              </a:rPr>
              <a:t>u</a:t>
            </a:r>
            <a:endParaRPr dirty="0">
              <a:solidFill>
                <a:schemeClr val="dk1"/>
              </a:solidFill>
              <a:latin typeface="Georgia" panose="02040502050405020303" pitchFamily="18" charset="0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latin typeface="Georgia" panose="02040502050405020303" pitchFamily="18" charset="0"/>
                <a:ea typeface="Calibri"/>
                <a:cs typeface="Calibri"/>
                <a:sym typeface="Calibri"/>
                <a:hlinkClick r:id="rId5"/>
              </a:rPr>
              <a:t>rxk6181@mavs.uta.edu</a:t>
            </a:r>
            <a:endParaRPr dirty="0">
              <a:solidFill>
                <a:schemeClr val="dk1"/>
              </a:solidFill>
              <a:latin typeface="Georgia" panose="02040502050405020303" pitchFamily="18" charset="0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223625" y="113100"/>
            <a:ext cx="8291700" cy="7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 dirty="0"/>
              <a:t>Results </a:t>
            </a:r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7777A8-9550-ED74-5B9A-ACD9165740F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4/30/24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1DB928-437A-E155-833F-1FD55F3B698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G. Gurung &amp; R. Kendyala | Housing Price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6E656-1411-A476-5D19-7BB30F0DE6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6" name="Picture 5" descr="A graph of black dots and red lines&#10;&#10;Description automatically generated">
            <a:extLst>
              <a:ext uri="{FF2B5EF4-FFF2-40B4-BE49-F238E27FC236}">
                <a16:creationId xmlns:a16="http://schemas.microsoft.com/office/drawing/2014/main" id="{27A706B7-E05A-33F2-4F06-CA7DC14A9D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48" r="2208"/>
          <a:stretch/>
        </p:blipFill>
        <p:spPr>
          <a:xfrm>
            <a:off x="4623376" y="-17328"/>
            <a:ext cx="4466564" cy="2589078"/>
          </a:xfrm>
          <a:prstGeom prst="rect">
            <a:avLst/>
          </a:prstGeom>
        </p:spPr>
      </p:pic>
      <p:pic>
        <p:nvPicPr>
          <p:cNvPr id="8" name="Picture 7" descr="A graph of a graph showing a number of values&#10;&#10;Description automatically generated with medium confidence">
            <a:extLst>
              <a:ext uri="{FF2B5EF4-FFF2-40B4-BE49-F238E27FC236}">
                <a16:creationId xmlns:a16="http://schemas.microsoft.com/office/drawing/2014/main" id="{ABF9428B-E9D9-DA62-CBE0-B03A7AB8D1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892" r="5165"/>
          <a:stretch/>
        </p:blipFill>
        <p:spPr>
          <a:xfrm>
            <a:off x="89257" y="634482"/>
            <a:ext cx="3925028" cy="2224932"/>
          </a:xfrm>
          <a:prstGeom prst="rect">
            <a:avLst/>
          </a:prstGeom>
        </p:spPr>
      </p:pic>
      <p:pic>
        <p:nvPicPr>
          <p:cNvPr id="10" name="Picture 9" descr="A graph of a line&#10;&#10;Description automatically generated">
            <a:extLst>
              <a:ext uri="{FF2B5EF4-FFF2-40B4-BE49-F238E27FC236}">
                <a16:creationId xmlns:a16="http://schemas.microsoft.com/office/drawing/2014/main" id="{D12A82D3-5CB6-7EBE-5BF9-6E2752D229D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407" r="4183"/>
          <a:stretch/>
        </p:blipFill>
        <p:spPr>
          <a:xfrm>
            <a:off x="4745716" y="2428032"/>
            <a:ext cx="4412544" cy="2546304"/>
          </a:xfrm>
          <a:prstGeom prst="rect">
            <a:avLst/>
          </a:prstGeom>
        </p:spPr>
      </p:pic>
      <p:pic>
        <p:nvPicPr>
          <p:cNvPr id="12" name="Picture 11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1B39D2C4-0BC5-9B3B-FEA9-F960F59F381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0127" r="4274"/>
          <a:stretch/>
        </p:blipFill>
        <p:spPr>
          <a:xfrm>
            <a:off x="564469" y="2582190"/>
            <a:ext cx="4202428" cy="2434920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6BCD4B8F-9625-F83F-3A3B-31BFF306AA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3843" y="1432274"/>
            <a:ext cx="3277414" cy="22805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223625" y="113100"/>
            <a:ext cx="8291700" cy="7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 dirty="0"/>
              <a:t>Further Treatment of Data</a:t>
            </a:r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5C3819-516B-5941-7D6B-6090A1C6BAA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4/30/24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501FD3-C3C0-8BCE-D495-40DF49B1CA4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G. Gurung &amp; R. Kendyala | Housing Price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4269E-448F-ADBD-8B7C-8ED1E00CA9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8" name="Picture 7" descr="A close-up of a text&#10;&#10;Description automatically generated">
            <a:extLst>
              <a:ext uri="{FF2B5EF4-FFF2-40B4-BE49-F238E27FC236}">
                <a16:creationId xmlns:a16="http://schemas.microsoft.com/office/drawing/2014/main" id="{964C183D-972C-07DF-30EA-38CA5C8039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83" b="12663"/>
          <a:stretch/>
        </p:blipFill>
        <p:spPr>
          <a:xfrm>
            <a:off x="361290" y="971076"/>
            <a:ext cx="4673600" cy="716117"/>
          </a:xfrm>
          <a:prstGeom prst="rect">
            <a:avLst/>
          </a:prstGeom>
        </p:spPr>
      </p:pic>
      <p:pic>
        <p:nvPicPr>
          <p:cNvPr id="12" name="Picture 11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887ACB9D-A018-4867-9FCA-A35BF39C3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90" y="2571629"/>
            <a:ext cx="6146800" cy="850900"/>
          </a:xfrm>
          <a:prstGeom prst="rect">
            <a:avLst/>
          </a:prstGeom>
        </p:spPr>
      </p:pic>
      <p:pic>
        <p:nvPicPr>
          <p:cNvPr id="14" name="Picture 13" descr="A black text with a blue line&#10;&#10;Description automatically generated with medium confidence">
            <a:extLst>
              <a:ext uri="{FF2B5EF4-FFF2-40B4-BE49-F238E27FC236}">
                <a16:creationId xmlns:a16="http://schemas.microsoft.com/office/drawing/2014/main" id="{2DFFF310-D31A-6E83-8604-4F449A1549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290" y="3498183"/>
            <a:ext cx="4978400" cy="990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45FA0F1-A8E1-9F07-0560-71A56A5F6B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290" y="1778636"/>
            <a:ext cx="7772400" cy="65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20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7A9F-8A89-F924-4A8E-EF06D7436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D5FB8-CAD9-C6D6-9EEF-27E985EC7C3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4/30/24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47B13-B173-5D83-6DB9-4E727610632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G. Gurung &amp; R. Kendyala | Housing Price Prediction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9A5EB-35CF-F78A-EAAC-FE9628F161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1514FD-8B7A-90BC-AECE-6B1E47313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31" y="3875256"/>
            <a:ext cx="7772400" cy="498521"/>
          </a:xfrm>
          <a:prstGeom prst="rect">
            <a:avLst/>
          </a:prstGeom>
        </p:spPr>
      </p:pic>
      <p:pic>
        <p:nvPicPr>
          <p:cNvPr id="10" name="Picture 9" descr="A graph of different colored rectangular shapes&#10;&#10;Description automatically generated">
            <a:extLst>
              <a:ext uri="{FF2B5EF4-FFF2-40B4-BE49-F238E27FC236}">
                <a16:creationId xmlns:a16="http://schemas.microsoft.com/office/drawing/2014/main" id="{6C6240CF-CE68-AD32-FFE5-CEFB4A7BE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46" y="968563"/>
            <a:ext cx="4445000" cy="2743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0CC2D0B-9BEA-8F67-C122-45061B14209E}"/>
              </a:ext>
            </a:extLst>
          </p:cNvPr>
          <p:cNvSpPr txBox="1"/>
          <p:nvPr/>
        </p:nvSpPr>
        <p:spPr>
          <a:xfrm>
            <a:off x="4884419" y="3062960"/>
            <a:ext cx="395813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Georgia" panose="02040502050405020303" pitchFamily="18" charset="0"/>
              </a:rPr>
              <a:t>Comparison Parameter:</a:t>
            </a:r>
          </a:p>
          <a:p>
            <a:r>
              <a:rPr lang="en-US" sz="2000" dirty="0">
                <a:solidFill>
                  <a:srgbClr val="002060"/>
                </a:solidFill>
                <a:latin typeface="Georgia" panose="02040502050405020303" pitchFamily="18" charset="0"/>
              </a:rPr>
              <a:t>Root Mean Square Error (RMSE)</a:t>
            </a:r>
          </a:p>
        </p:txBody>
      </p:sp>
    </p:spTree>
    <p:extLst>
      <p:ext uri="{BB962C8B-B14F-4D97-AF65-F5344CB8AC3E}">
        <p14:creationId xmlns:p14="http://schemas.microsoft.com/office/powerpoint/2010/main" val="562048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223625" y="113100"/>
            <a:ext cx="8291700" cy="7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223631" y="961611"/>
            <a:ext cx="8291700" cy="2540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dirty="0">
                <a:solidFill>
                  <a:srgbClr val="002060"/>
                </a:solidFill>
                <a:latin typeface="Georgia" panose="02040502050405020303" pitchFamily="18" charset="0"/>
              </a:rPr>
              <a:t>Area, Number of Bathrooms, and availability of air-conditioning impact the price of the house the most.</a:t>
            </a:r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dirty="0">
                <a:solidFill>
                  <a:srgbClr val="002060"/>
                </a:solidFill>
                <a:latin typeface="Georgia" panose="02040502050405020303" pitchFamily="18" charset="0"/>
              </a:rPr>
              <a:t>A linear (simple) regression model works best to describe the data.</a:t>
            </a:r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dirty="0">
                <a:solidFill>
                  <a:srgbClr val="002060"/>
                </a:solidFill>
                <a:latin typeface="Georgia" panose="02040502050405020303" pitchFamily="18" charset="0"/>
              </a:rPr>
              <a:t>To improve the model:</a:t>
            </a:r>
          </a:p>
          <a:p>
            <a:pPr marL="635000" lvl="1" indent="-171450">
              <a:spcBef>
                <a:spcPts val="800"/>
              </a:spcBef>
              <a:buSzPts val="2100"/>
            </a:pPr>
            <a:r>
              <a:rPr lang="en-US" dirty="0">
                <a:solidFill>
                  <a:srgbClr val="002060"/>
                </a:solidFill>
                <a:latin typeface="Georgia" panose="02040502050405020303" pitchFamily="18" charset="0"/>
              </a:rPr>
              <a:t>We need more data</a:t>
            </a:r>
          </a:p>
          <a:p>
            <a:pPr marL="635000" lvl="1" indent="-171450">
              <a:spcBef>
                <a:spcPts val="800"/>
              </a:spcBef>
              <a:buSzPts val="2100"/>
            </a:pPr>
            <a:r>
              <a:rPr lang="en-US" dirty="0">
                <a:solidFill>
                  <a:srgbClr val="002060"/>
                </a:solidFill>
                <a:latin typeface="Georgia" panose="02040502050405020303" pitchFamily="18" charset="0"/>
              </a:rPr>
              <a:t>More parameters like location, number of supermarkets within a mile, school nearby,  etc.</a:t>
            </a:r>
            <a:endParaRPr dirty="0">
              <a:solidFill>
                <a:srgbClr val="002060"/>
              </a:solidFill>
              <a:latin typeface="Georgia" panose="02040502050405020303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5C3819-516B-5941-7D6B-6090A1C6BAA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4/30/24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501FD3-C3C0-8BCE-D495-40DF49B1CA4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G. Gurung &amp; R. Kendyala | Housing Price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4269E-448F-ADBD-8B7C-8ED1E00CA9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9182C9-54F5-3CDE-2F03-940114A4D695}"/>
              </a:ext>
            </a:extLst>
          </p:cNvPr>
          <p:cNvSpPr txBox="1"/>
          <p:nvPr/>
        </p:nvSpPr>
        <p:spPr>
          <a:xfrm>
            <a:off x="2723744" y="4181889"/>
            <a:ext cx="4152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[</a:t>
            </a:r>
            <a:r>
              <a:rPr lang="en-US" sz="2000" dirty="0" err="1">
                <a:solidFill>
                  <a:srgbClr val="002060"/>
                </a:solidFill>
                <a:latin typeface="Georgia" panose="02040502050405020303" pitchFamily="18" charset="0"/>
              </a:rPr>
              <a:t>github.com</a:t>
            </a:r>
            <a:r>
              <a:rPr lang="en-US" sz="2000" dirty="0">
                <a:solidFill>
                  <a:srgbClr val="002060"/>
                </a:solidFill>
                <a:latin typeface="Georgia" panose="02040502050405020303" pitchFamily="18" charset="0"/>
              </a:rPr>
              <a:t>/</a:t>
            </a:r>
            <a:r>
              <a:rPr lang="en-US" sz="2000" dirty="0" err="1">
                <a:solidFill>
                  <a:srgbClr val="002060"/>
                </a:solidFill>
                <a:latin typeface="Georgia" panose="02040502050405020303" pitchFamily="18" charset="0"/>
              </a:rPr>
              <a:t>gajjugrg</a:t>
            </a:r>
            <a:r>
              <a:rPr lang="en-US" sz="2000" dirty="0">
                <a:solidFill>
                  <a:srgbClr val="002060"/>
                </a:solidFill>
                <a:latin typeface="Georgia" panose="02040502050405020303" pitchFamily="18" charset="0"/>
              </a:rPr>
              <a:t>/</a:t>
            </a:r>
            <a:r>
              <a:rPr lang="en-US" sz="2000" dirty="0" err="1">
                <a:solidFill>
                  <a:srgbClr val="002060"/>
                </a:solidFill>
                <a:latin typeface="Georgia" panose="02040502050405020303" pitchFamily="18" charset="0"/>
              </a:rPr>
              <a:t>asds_final</a:t>
            </a:r>
            <a:r>
              <a:rPr lang="en-US" sz="2000" dirty="0">
                <a:latin typeface="Georgia" panose="02040502050405020303" pitchFamily="18" charset="0"/>
              </a:rPr>
              <a:t>]</a:t>
            </a:r>
          </a:p>
        </p:txBody>
      </p:sp>
      <p:pic>
        <p:nvPicPr>
          <p:cNvPr id="11" name="Picture 10" descr="A black and white logo&#10;&#10;Description automatically generated">
            <a:extLst>
              <a:ext uri="{FF2B5EF4-FFF2-40B4-BE49-F238E27FC236}">
                <a16:creationId xmlns:a16="http://schemas.microsoft.com/office/drawing/2014/main" id="{B95FCDDC-3C0E-404E-AAE7-EB6B0022F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219" y="4164476"/>
            <a:ext cx="425118" cy="40011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223631" y="101770"/>
            <a:ext cx="7640707" cy="703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 dirty="0"/>
              <a:t>Outline</a:t>
            </a:r>
            <a:endParaRPr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223631" y="961611"/>
            <a:ext cx="8291720" cy="3671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257300" lvl="0" indent="-342900" algn="l" rtl="0">
              <a:spcBef>
                <a:spcPts val="800"/>
              </a:spcBef>
              <a:spcAft>
                <a:spcPts val="0"/>
              </a:spcAft>
              <a:buSzPts val="1400"/>
              <a:buFont typeface="Courier New" panose="02070309020205020404" pitchFamily="49" charset="0"/>
              <a:buChar char="o"/>
            </a:pPr>
            <a:r>
              <a:rPr lang="en" sz="2800" dirty="0">
                <a:latin typeface="Georgia" panose="02040502050405020303" pitchFamily="18" charset="0"/>
              </a:rPr>
              <a:t>Introduction</a:t>
            </a:r>
            <a:endParaRPr sz="2800" dirty="0">
              <a:latin typeface="Georgia" panose="02040502050405020303" pitchFamily="18" charset="0"/>
            </a:endParaRPr>
          </a:p>
          <a:p>
            <a:pPr marL="1257300" lvl="0" indent="-342900" algn="l" rtl="0">
              <a:spcBef>
                <a:spcPts val="800"/>
              </a:spcBef>
              <a:spcAft>
                <a:spcPts val="0"/>
              </a:spcAft>
              <a:buSzPts val="1400"/>
              <a:buFont typeface="Courier New" panose="02070309020205020404" pitchFamily="49" charset="0"/>
              <a:buChar char="o"/>
            </a:pPr>
            <a:r>
              <a:rPr lang="en" sz="2800" dirty="0">
                <a:latin typeface="Georgia" panose="02040502050405020303" pitchFamily="18" charset="0"/>
              </a:rPr>
              <a:t>Data set</a:t>
            </a:r>
            <a:endParaRPr sz="2800" dirty="0">
              <a:latin typeface="Georgia" panose="02040502050405020303" pitchFamily="18" charset="0"/>
            </a:endParaRPr>
          </a:p>
          <a:p>
            <a:pPr marL="1257300" lvl="0" indent="-342900" algn="l" rtl="0">
              <a:spcBef>
                <a:spcPts val="800"/>
              </a:spcBef>
              <a:spcAft>
                <a:spcPts val="0"/>
              </a:spcAft>
              <a:buSzPts val="1400"/>
              <a:buFont typeface="Courier New" panose="02070309020205020404" pitchFamily="49" charset="0"/>
              <a:buChar char="o"/>
            </a:pPr>
            <a:r>
              <a:rPr lang="en" sz="2800" dirty="0">
                <a:latin typeface="Georgia" panose="02040502050405020303" pitchFamily="18" charset="0"/>
              </a:rPr>
              <a:t>Analysis Technique</a:t>
            </a:r>
            <a:endParaRPr sz="2800" dirty="0">
              <a:latin typeface="Georgia" panose="02040502050405020303" pitchFamily="18" charset="0"/>
            </a:endParaRPr>
          </a:p>
          <a:p>
            <a:pPr marL="1257300" lvl="0" indent="-342900" algn="l" rtl="0">
              <a:spcBef>
                <a:spcPts val="800"/>
              </a:spcBef>
              <a:spcAft>
                <a:spcPts val="0"/>
              </a:spcAft>
              <a:buSzPts val="1400"/>
              <a:buFont typeface="Courier New" panose="02070309020205020404" pitchFamily="49" charset="0"/>
              <a:buChar char="o"/>
            </a:pPr>
            <a:r>
              <a:rPr lang="en" sz="2800" dirty="0">
                <a:latin typeface="Georgia" panose="02040502050405020303" pitchFamily="18" charset="0"/>
              </a:rPr>
              <a:t>Results</a:t>
            </a:r>
            <a:endParaRPr sz="2800" dirty="0">
              <a:latin typeface="Georgia" panose="02040502050405020303" pitchFamily="18" charset="0"/>
            </a:endParaRPr>
          </a:p>
          <a:p>
            <a:pPr marL="1257300" lvl="0" indent="-342900" algn="l" rtl="0">
              <a:spcBef>
                <a:spcPts val="800"/>
              </a:spcBef>
              <a:spcAft>
                <a:spcPts val="0"/>
              </a:spcAft>
              <a:buSzPts val="1400"/>
              <a:buFont typeface="Courier New" panose="02070309020205020404" pitchFamily="49" charset="0"/>
              <a:buChar char="o"/>
            </a:pPr>
            <a:r>
              <a:rPr lang="en" sz="2800" dirty="0">
                <a:latin typeface="Georgia" panose="02040502050405020303" pitchFamily="18" charset="0"/>
              </a:rPr>
              <a:t>Further </a:t>
            </a:r>
            <a:r>
              <a:rPr lang="en-US" sz="2800" dirty="0">
                <a:latin typeface="Georgia" panose="02040502050405020303" pitchFamily="18" charset="0"/>
              </a:rPr>
              <a:t>T</a:t>
            </a:r>
            <a:r>
              <a:rPr lang="en" sz="2800" dirty="0" err="1">
                <a:latin typeface="Georgia" panose="02040502050405020303" pitchFamily="18" charset="0"/>
              </a:rPr>
              <a:t>reatment</a:t>
            </a:r>
            <a:r>
              <a:rPr lang="en" sz="2800" dirty="0">
                <a:latin typeface="Georgia" panose="02040502050405020303" pitchFamily="18" charset="0"/>
              </a:rPr>
              <a:t> of Data</a:t>
            </a:r>
            <a:endParaRPr sz="2800" dirty="0">
              <a:latin typeface="Georgia" panose="02040502050405020303" pitchFamily="18" charset="0"/>
            </a:endParaRPr>
          </a:p>
          <a:p>
            <a:pPr marL="1257300" lvl="0" indent="-342900" algn="l" rtl="0">
              <a:spcBef>
                <a:spcPts val="800"/>
              </a:spcBef>
              <a:spcAft>
                <a:spcPts val="0"/>
              </a:spcAft>
              <a:buSzPts val="1400"/>
              <a:buFont typeface="Courier New" panose="02070309020205020404" pitchFamily="49" charset="0"/>
              <a:buChar char="o"/>
            </a:pPr>
            <a:r>
              <a:rPr lang="en" sz="2800" dirty="0">
                <a:latin typeface="Georgia" panose="02040502050405020303" pitchFamily="18" charset="0"/>
              </a:rPr>
              <a:t>Summary</a:t>
            </a:r>
            <a:endParaRPr sz="2800" dirty="0">
              <a:latin typeface="Georgia" panose="02040502050405020303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6663D0-2921-549D-644A-2A819C1683B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4/30/24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0D827-29BE-3B8B-FC33-60C08D67D08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G. Gurung &amp; R. Kendyala | Housing Price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AA7AB0-3860-B5EF-F2A9-2AFD10D660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223625" y="113100"/>
            <a:ext cx="8291700" cy="7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 dirty="0"/>
              <a:t>Introduction &amp; Objectives</a:t>
            </a:r>
            <a:endParaRPr dirty="0"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223624" y="747486"/>
            <a:ext cx="8448661" cy="365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US" sz="2400" b="1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Regression Analysis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: </a:t>
            </a:r>
          </a:p>
          <a:p>
            <a:pPr marL="139700" indent="0" algn="l">
              <a:buNone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	Assessing its accuracy in predicting housing prices.</a:t>
            </a:r>
          </a:p>
          <a:p>
            <a:pPr algn="l">
              <a:buFont typeface="Wingdings" pitchFamily="2" charset="2"/>
              <a:buChar char="Ø"/>
            </a:pPr>
            <a:r>
              <a:rPr lang="en-US" sz="2400" b="1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Influencing Factors</a:t>
            </a:r>
            <a:r>
              <a:rPr lang="en-US" sz="2400" b="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: </a:t>
            </a:r>
          </a:p>
          <a:p>
            <a:pPr marL="139700" indent="0" algn="l">
              <a:buNone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	Identifying critical determinants of housing costs.</a:t>
            </a:r>
          </a:p>
          <a:p>
            <a:pPr algn="l">
              <a:buFont typeface="Wingdings" pitchFamily="2" charset="2"/>
              <a:buChar char="Ø"/>
            </a:pPr>
            <a:r>
              <a:rPr lang="en-US" sz="2400" b="1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Market Valuation</a:t>
            </a:r>
            <a:r>
              <a:rPr lang="en-US" sz="2400" b="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: </a:t>
            </a:r>
          </a:p>
          <a:p>
            <a:pPr marL="139700" indent="0" algn="l">
              <a:buNone/>
            </a:pPr>
            <a:r>
              <a:rPr lang="en-US" sz="2400" dirty="0">
                <a:solidFill>
                  <a:srgbClr val="002060"/>
                </a:solidFill>
                <a:highlight>
                  <a:srgbClr val="FFFFFF"/>
                </a:highlight>
                <a:latin typeface="Georgia" panose="02040502050405020303" pitchFamily="18" charset="0"/>
              </a:rPr>
              <a:t>	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Determining correct housing prices based on </a:t>
            </a:r>
          </a:p>
          <a:p>
            <a:pPr marL="139700" indent="0" algn="l">
              <a:buNone/>
            </a:pP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Georgia" panose="02040502050405020303" pitchFamily="18" charset="0"/>
              </a:rPr>
              <a:t>	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market data.</a:t>
            </a:r>
          </a:p>
          <a:p>
            <a:pPr marL="139700" indent="0" algn="l">
              <a:buNone/>
            </a:pPr>
            <a:br>
              <a:rPr lang="en-US" sz="2400" dirty="0">
                <a:latin typeface="Georgia" panose="02040502050405020303" pitchFamily="18" charset="0"/>
              </a:rPr>
            </a:br>
            <a:endParaRPr lang="en-US" sz="2400" dirty="0">
              <a:latin typeface="Georgia" panose="02040502050405020303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8BCA1C-0A3A-6221-F5CD-239F8A306E9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4/30/24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1D9374-7FE1-C751-3D6D-FF9371E79EF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G. Gurung &amp; R. Kendyala | Housing Price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98AFF-3BDC-21D4-B9F0-DB0D29FDCE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223625" y="113100"/>
            <a:ext cx="8291700" cy="7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 dirty="0"/>
              <a:t>Data set information </a:t>
            </a:r>
            <a:endParaRPr dirty="0"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525776" y="816300"/>
            <a:ext cx="3633746" cy="3627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algn="l">
              <a:buFont typeface="Courier New" panose="02070309020205020404" pitchFamily="49" charset="0"/>
              <a:buChar char="o"/>
            </a:pPr>
            <a:r>
              <a:rPr lang="en-US" sz="1800" i="0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Price: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1800" i="0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Area: 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1800" i="0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Bedrooms: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1800" i="0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Bathrooms: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1800" i="0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Stories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Georgia" panose="02040502050405020303" pitchFamily="18" charset="0"/>
              </a:rPr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i="0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Parking: </a:t>
            </a:r>
            <a:endParaRPr lang="en-US" sz="1800" dirty="0">
              <a:solidFill>
                <a:schemeClr val="accent2">
                  <a:lumMod val="75000"/>
                </a:schemeClr>
              </a:solidFill>
              <a:highlight>
                <a:srgbClr val="FFFFFF"/>
              </a:highlight>
              <a:latin typeface="Georgia" panose="02040502050405020303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FDA6ED-9840-672E-EBF2-885F0C71D14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4/30/24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3C92A1-C2F7-8BEC-5E29-203D635D81F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G. Gurung &amp; R. Kendyala | Housing Price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5EE92-8C03-F8F0-9A2A-4395AB6576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D26D06-818D-54A2-0735-B07601A2B688}"/>
              </a:ext>
            </a:extLst>
          </p:cNvPr>
          <p:cNvSpPr txBox="1"/>
          <p:nvPr/>
        </p:nvSpPr>
        <p:spPr>
          <a:xfrm>
            <a:off x="4531253" y="964767"/>
            <a:ext cx="353084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8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Georgia" panose="02040502050405020303" pitchFamily="18" charset="0"/>
            </a:endParaRP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1800" i="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Mainroad</a:t>
            </a:r>
            <a:r>
              <a:rPr lang="en-US" sz="180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: 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180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Guestroom:</a:t>
            </a:r>
            <a:endParaRPr lang="en-US" sz="3200" dirty="0">
              <a:solidFill>
                <a:srgbClr val="002060"/>
              </a:solidFill>
              <a:highlight>
                <a:srgbClr val="FFFFFF"/>
              </a:highlight>
            </a:endParaRP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180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Basement: 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180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Hot Water Heating: 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180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Air Conditioning: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1800" i="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Prefarea</a:t>
            </a:r>
            <a:r>
              <a:rPr lang="en-US" sz="180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844FFE-559D-6FF7-CEA5-9828CE2BE033}"/>
              </a:ext>
            </a:extLst>
          </p:cNvPr>
          <p:cNvSpPr txBox="1"/>
          <p:nvPr/>
        </p:nvSpPr>
        <p:spPr>
          <a:xfrm>
            <a:off x="2743201" y="2053344"/>
            <a:ext cx="1622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Integer Type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A0225F-1257-2AE6-8F08-D8DB0F3779CD}"/>
              </a:ext>
            </a:extLst>
          </p:cNvPr>
          <p:cNvSpPr txBox="1"/>
          <p:nvPr/>
        </p:nvSpPr>
        <p:spPr>
          <a:xfrm>
            <a:off x="7310842" y="1889582"/>
            <a:ext cx="1725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Georgia" panose="02040502050405020303" pitchFamily="18" charset="0"/>
              </a:rPr>
              <a:t>Boolean Type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A59EF830-3FC1-C1A5-136C-4F691612C849}"/>
              </a:ext>
            </a:extLst>
          </p:cNvPr>
          <p:cNvSpPr/>
          <p:nvPr/>
        </p:nvSpPr>
        <p:spPr>
          <a:xfrm>
            <a:off x="2406012" y="961190"/>
            <a:ext cx="254443" cy="1955569"/>
          </a:xfrm>
          <a:prstGeom prst="rightBrace">
            <a:avLst>
              <a:gd name="adj1" fmla="val 65377"/>
              <a:gd name="adj2" fmla="val 50000"/>
            </a:avLst>
          </a:prstGeom>
          <a:ln w="317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29287F48-2113-674B-0738-7605B92225BE}"/>
              </a:ext>
            </a:extLst>
          </p:cNvPr>
          <p:cNvSpPr/>
          <p:nvPr/>
        </p:nvSpPr>
        <p:spPr>
          <a:xfrm>
            <a:off x="6966568" y="1194118"/>
            <a:ext cx="357563" cy="1801974"/>
          </a:xfrm>
          <a:prstGeom prst="rightBrace">
            <a:avLst>
              <a:gd name="adj1" fmla="val 38777"/>
              <a:gd name="adj2" fmla="val 50000"/>
            </a:avLst>
          </a:prstGeom>
          <a:ln w="317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B7F03AD-8CB1-AD3C-5557-9F63C225CA7F}"/>
              </a:ext>
            </a:extLst>
          </p:cNvPr>
          <p:cNvGrpSpPr/>
          <p:nvPr/>
        </p:nvGrpSpPr>
        <p:grpSpPr>
          <a:xfrm>
            <a:off x="1873522" y="3290388"/>
            <a:ext cx="4572000" cy="400110"/>
            <a:chOff x="1992656" y="3616754"/>
            <a:chExt cx="4572000" cy="40011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BCD92F4-4EC1-3FD9-6D7F-94828CA8322C}"/>
                </a:ext>
              </a:extLst>
            </p:cNvPr>
            <p:cNvSpPr txBox="1"/>
            <p:nvPr/>
          </p:nvSpPr>
          <p:spPr>
            <a:xfrm>
              <a:off x="1992656" y="3647532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algn="l">
                <a:buFont typeface="Courier New" panose="02070309020205020404" pitchFamily="49" charset="0"/>
                <a:buChar char="o"/>
              </a:pPr>
              <a:r>
                <a:rPr lang="en-US" sz="1800" i="0" dirty="0">
                  <a:solidFill>
                    <a:schemeClr val="accent3">
                      <a:lumMod val="50000"/>
                    </a:schemeClr>
                  </a:solidFill>
                  <a:effectLst/>
                  <a:highlight>
                    <a:srgbClr val="FFFFFF"/>
                  </a:highlight>
                  <a:latin typeface="Georgia" panose="02040502050405020303" pitchFamily="18" charset="0"/>
                </a:rPr>
                <a:t>Furnishing Status: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5326739-AFE2-9BDA-BAEE-F4F5DE08D687}"/>
                </a:ext>
              </a:extLst>
            </p:cNvPr>
            <p:cNvSpPr txBox="1"/>
            <p:nvPr/>
          </p:nvSpPr>
          <p:spPr>
            <a:xfrm>
              <a:off x="4420072" y="3616754"/>
              <a:ext cx="14606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Categorical</a:t>
              </a:r>
            </a:p>
          </p:txBody>
        </p:sp>
        <p:sp>
          <p:nvSpPr>
            <p:cNvPr id="14" name="Right Brace 13">
              <a:extLst>
                <a:ext uri="{FF2B5EF4-FFF2-40B4-BE49-F238E27FC236}">
                  <a16:creationId xmlns:a16="http://schemas.microsoft.com/office/drawing/2014/main" id="{3B2B2077-BF13-C7E4-1905-04173084F255}"/>
                </a:ext>
              </a:extLst>
            </p:cNvPr>
            <p:cNvSpPr/>
            <p:nvPr/>
          </p:nvSpPr>
          <p:spPr>
            <a:xfrm>
              <a:off x="4307137" y="3680485"/>
              <a:ext cx="112935" cy="256331"/>
            </a:xfrm>
            <a:prstGeom prst="rightBrace">
              <a:avLst>
                <a:gd name="adj1" fmla="val 31150"/>
                <a:gd name="adj2" fmla="val 50000"/>
              </a:avLst>
            </a:prstGeom>
            <a:ln w="317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4BEE9A2-B633-C7DE-C6B7-BF7DFE1BAD2B}"/>
              </a:ext>
            </a:extLst>
          </p:cNvPr>
          <p:cNvSpPr txBox="1"/>
          <p:nvPr/>
        </p:nvSpPr>
        <p:spPr>
          <a:xfrm>
            <a:off x="223625" y="4343847"/>
            <a:ext cx="6354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</a:t>
            </a:r>
            <a:r>
              <a:rPr lang="en-US" sz="1200" dirty="0">
                <a:solidFill>
                  <a:srgbClr val="002060"/>
                </a:solidFill>
                <a:latin typeface="Georgia" panose="02040502050405020303" pitchFamily="18" charset="0"/>
              </a:rPr>
              <a:t>Source: https://</a:t>
            </a:r>
            <a:r>
              <a:rPr lang="en-US" sz="1200" dirty="0" err="1">
                <a:solidFill>
                  <a:srgbClr val="002060"/>
                </a:solidFill>
                <a:latin typeface="Georgia" panose="02040502050405020303" pitchFamily="18" charset="0"/>
              </a:rPr>
              <a:t>www.kaggle.com</a:t>
            </a:r>
            <a:r>
              <a:rPr lang="en-US" sz="1200" dirty="0">
                <a:solidFill>
                  <a:srgbClr val="002060"/>
                </a:solidFill>
                <a:latin typeface="Georgia" panose="02040502050405020303" pitchFamily="18" charset="0"/>
              </a:rPr>
              <a:t>/datasets/</a:t>
            </a:r>
            <a:r>
              <a:rPr lang="en-US" sz="1200" dirty="0" err="1">
                <a:solidFill>
                  <a:srgbClr val="002060"/>
                </a:solidFill>
                <a:latin typeface="Georgia" panose="02040502050405020303" pitchFamily="18" charset="0"/>
              </a:rPr>
              <a:t>harishkumardatalab</a:t>
            </a:r>
            <a:r>
              <a:rPr lang="en-US" sz="1200" dirty="0">
                <a:solidFill>
                  <a:srgbClr val="002060"/>
                </a:solidFill>
                <a:latin typeface="Georgia" panose="02040502050405020303" pitchFamily="18" charset="0"/>
              </a:rPr>
              <a:t>/housing-price-prediction</a:t>
            </a:r>
            <a:r>
              <a:rPr lang="en-US" sz="1200" dirty="0"/>
              <a:t>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3B43C3-8956-DAC2-D7D2-0A7E4BDEC32B}"/>
              </a:ext>
            </a:extLst>
          </p:cNvPr>
          <p:cNvSpPr txBox="1"/>
          <p:nvPr/>
        </p:nvSpPr>
        <p:spPr>
          <a:xfrm>
            <a:off x="868210" y="3841574"/>
            <a:ext cx="7635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Georgia" panose="02040502050405020303" pitchFamily="18" charset="0"/>
              </a:rPr>
              <a:t>Data Treatment: Replace all missing data (N/A) values with mean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223625" y="113100"/>
            <a:ext cx="8291700" cy="7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 dirty="0"/>
              <a:t>Data summary and plots </a:t>
            </a:r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F18435-03CB-C28C-835D-771E591F16F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4/30/24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DA973D-735A-A8A7-6CBC-1FE733E796B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G. Gurung &amp; R. Kendyala | Housing Price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C175C-AF26-5B56-713E-50882A9F3A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858518B-2093-3916-09A1-A0847A0610A1}"/>
              </a:ext>
            </a:extLst>
          </p:cNvPr>
          <p:cNvGrpSpPr/>
          <p:nvPr/>
        </p:nvGrpSpPr>
        <p:grpSpPr>
          <a:xfrm>
            <a:off x="172976" y="716494"/>
            <a:ext cx="8875759" cy="3826477"/>
            <a:chOff x="172976" y="716494"/>
            <a:chExt cx="8875759" cy="3826477"/>
          </a:xfrm>
        </p:grpSpPr>
        <p:pic>
          <p:nvPicPr>
            <p:cNvPr id="6" name="Picture 5" descr="A graph of a number of people&#10;&#10;Description automatically generated with medium confidence">
              <a:extLst>
                <a:ext uri="{FF2B5EF4-FFF2-40B4-BE49-F238E27FC236}">
                  <a16:creationId xmlns:a16="http://schemas.microsoft.com/office/drawing/2014/main" id="{7B26445B-2A5F-3CCC-F516-1D8F1E3B7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976" y="816300"/>
              <a:ext cx="2844479" cy="1755450"/>
            </a:xfrm>
            <a:prstGeom prst="rect">
              <a:avLst/>
            </a:prstGeom>
          </p:spPr>
        </p:pic>
        <p:pic>
          <p:nvPicPr>
            <p:cNvPr id="8" name="Picture 7" descr="A graph of a number of areas&#10;&#10;Description automatically generated">
              <a:extLst>
                <a:ext uri="{FF2B5EF4-FFF2-40B4-BE49-F238E27FC236}">
                  <a16:creationId xmlns:a16="http://schemas.microsoft.com/office/drawing/2014/main" id="{74D8E68E-D058-697D-F0B7-579038811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3625" y="2694634"/>
              <a:ext cx="2994990" cy="1848337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645CAB6-1A0B-BB80-F09F-962755278F90}"/>
                </a:ext>
              </a:extLst>
            </p:cNvPr>
            <p:cNvGrpSpPr/>
            <p:nvPr/>
          </p:nvGrpSpPr>
          <p:grpSpPr>
            <a:xfrm>
              <a:off x="3017455" y="716494"/>
              <a:ext cx="6031280" cy="3826477"/>
              <a:chOff x="3017455" y="716494"/>
              <a:chExt cx="6031280" cy="3826477"/>
            </a:xfrm>
          </p:grpSpPr>
          <p:pic>
            <p:nvPicPr>
              <p:cNvPr id="10" name="Picture 9" descr="A graph of parking and parking&#10;&#10;Description automatically generated">
                <a:extLst>
                  <a:ext uri="{FF2B5EF4-FFF2-40B4-BE49-F238E27FC236}">
                    <a16:creationId xmlns:a16="http://schemas.microsoft.com/office/drawing/2014/main" id="{9E63B7F9-FA63-8377-24E6-1330BC8C8D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17455" y="716494"/>
                <a:ext cx="2963340" cy="1828800"/>
              </a:xfrm>
              <a:prstGeom prst="rect">
                <a:avLst/>
              </a:prstGeom>
            </p:spPr>
          </p:pic>
          <p:pic>
            <p:nvPicPr>
              <p:cNvPr id="12" name="Picture 11" descr="A graph of bathroom and bathrooms&#10;&#10;Description automatically generated">
                <a:extLst>
                  <a:ext uri="{FF2B5EF4-FFF2-40B4-BE49-F238E27FC236}">
                    <a16:creationId xmlns:a16="http://schemas.microsoft.com/office/drawing/2014/main" id="{DED8A030-D748-EA85-E082-6221D8DB0B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85395" y="2714171"/>
                <a:ext cx="2963340" cy="1828800"/>
              </a:xfrm>
              <a:prstGeom prst="rect">
                <a:avLst/>
              </a:prstGeom>
            </p:spPr>
          </p:pic>
          <p:pic>
            <p:nvPicPr>
              <p:cNvPr id="14" name="Picture 13" descr="A graph of different colored squares&#10;&#10;Description automatically generated">
                <a:extLst>
                  <a:ext uri="{FF2B5EF4-FFF2-40B4-BE49-F238E27FC236}">
                    <a16:creationId xmlns:a16="http://schemas.microsoft.com/office/drawing/2014/main" id="{F07BD19B-08B4-0E76-4723-EB2F1CAE80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85395" y="716494"/>
                <a:ext cx="2963340" cy="1828800"/>
              </a:xfrm>
              <a:prstGeom prst="rect">
                <a:avLst/>
              </a:prstGeom>
            </p:spPr>
          </p:pic>
          <p:pic>
            <p:nvPicPr>
              <p:cNvPr id="18" name="Picture 17" descr="A graph of different colored squares&#10;&#10;Description automatically generated">
                <a:extLst>
                  <a:ext uri="{FF2B5EF4-FFF2-40B4-BE49-F238E27FC236}">
                    <a16:creationId xmlns:a16="http://schemas.microsoft.com/office/drawing/2014/main" id="{2E255B79-ADFB-8A01-8384-9F21976B3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90330" y="2714171"/>
                <a:ext cx="2963340" cy="1828800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223625" y="113100"/>
            <a:ext cx="8291700" cy="7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 dirty="0"/>
              <a:t>Data summary and plots </a:t>
            </a:r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F18435-03CB-C28C-835D-771E591F16F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4/30/24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DA973D-735A-A8A7-6CBC-1FE733E796B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G. Gurung &amp; R. Kendyala | Housing Price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C175C-AF26-5B56-713E-50882A9F3A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21" name="Picture 20" descr="A pie chart of basement&#10;&#10;Description automatically generated">
            <a:extLst>
              <a:ext uri="{FF2B5EF4-FFF2-40B4-BE49-F238E27FC236}">
                <a16:creationId xmlns:a16="http://schemas.microsoft.com/office/drawing/2014/main" id="{BE4BFB4A-2DAF-F462-2413-D4A1C526E1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253" r="25651" b="19347"/>
          <a:stretch/>
        </p:blipFill>
        <p:spPr>
          <a:xfrm>
            <a:off x="6784467" y="2833325"/>
            <a:ext cx="1473199" cy="1732365"/>
          </a:xfrm>
          <a:prstGeom prst="snip1Rect">
            <a:avLst/>
          </a:prstGeom>
        </p:spPr>
      </p:pic>
      <p:pic>
        <p:nvPicPr>
          <p:cNvPr id="25" name="Picture 24" descr="A pie chart of mainroad&#10;&#10;Description automatically generated">
            <a:extLst>
              <a:ext uri="{FF2B5EF4-FFF2-40B4-BE49-F238E27FC236}">
                <a16:creationId xmlns:a16="http://schemas.microsoft.com/office/drawing/2014/main" id="{C38C0098-8FD7-A8FA-C7EB-0648F33FB4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095" r="21964" b="23708"/>
          <a:stretch/>
        </p:blipFill>
        <p:spPr>
          <a:xfrm>
            <a:off x="547359" y="2757509"/>
            <a:ext cx="1643072" cy="1580740"/>
          </a:xfrm>
          <a:prstGeom prst="snip1Rect">
            <a:avLst/>
          </a:prstGeom>
        </p:spPr>
      </p:pic>
      <p:pic>
        <p:nvPicPr>
          <p:cNvPr id="6" name="Picture 5" descr="A pie chart of hot water heating&#10;&#10;Description automatically generated">
            <a:extLst>
              <a:ext uri="{FF2B5EF4-FFF2-40B4-BE49-F238E27FC236}">
                <a16:creationId xmlns:a16="http://schemas.microsoft.com/office/drawing/2014/main" id="{42E5DF71-A72D-F9DA-F82F-B5122B678C9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472" t="3286" r="19634" b="24733"/>
          <a:stretch/>
        </p:blipFill>
        <p:spPr>
          <a:xfrm>
            <a:off x="3358416" y="2989108"/>
            <a:ext cx="1817308" cy="1470637"/>
          </a:xfrm>
          <a:prstGeom prst="snip1Rect">
            <a:avLst/>
          </a:prstGeom>
        </p:spPr>
      </p:pic>
      <p:pic>
        <p:nvPicPr>
          <p:cNvPr id="9" name="Picture 8" descr="A graph of a number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D074E9AC-615E-4B8D-C7AB-4D7D8F307C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18" y="880544"/>
            <a:ext cx="2740381" cy="1691206"/>
          </a:xfrm>
          <a:prstGeom prst="rect">
            <a:avLst/>
          </a:prstGeom>
        </p:spPr>
      </p:pic>
      <p:pic>
        <p:nvPicPr>
          <p:cNvPr id="12" name="Picture 11" descr="A graph of water heating&#10;&#10;Description automatically generated">
            <a:extLst>
              <a:ext uri="{FF2B5EF4-FFF2-40B4-BE49-F238E27FC236}">
                <a16:creationId xmlns:a16="http://schemas.microsoft.com/office/drawing/2014/main" id="{1AF07973-D695-6D27-F7EF-4465C65057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7824" y="1101113"/>
            <a:ext cx="3059250" cy="1887995"/>
          </a:xfrm>
          <a:prstGeom prst="rect">
            <a:avLst/>
          </a:prstGeom>
        </p:spPr>
      </p:pic>
      <p:pic>
        <p:nvPicPr>
          <p:cNvPr id="14" name="Picture 13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4EE7D7BF-F4F0-8423-558F-14E141B277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55455" y="608462"/>
            <a:ext cx="3059252" cy="188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48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223625" y="113100"/>
            <a:ext cx="8291700" cy="7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 dirty="0"/>
              <a:t>Data summary and plots </a:t>
            </a:r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F18435-03CB-C28C-835D-771E591F16F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4/30/24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DA973D-735A-A8A7-6CBC-1FE733E796B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G. Gurung &amp; R. Kendyala | Housing Price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C175C-AF26-5B56-713E-50882A9F3A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15" name="Picture 14" descr="A pie chart of preferred area&#10;&#10;Description automatically generated">
            <a:extLst>
              <a:ext uri="{FF2B5EF4-FFF2-40B4-BE49-F238E27FC236}">
                <a16:creationId xmlns:a16="http://schemas.microsoft.com/office/drawing/2014/main" id="{26AF247B-310F-E39F-9C1E-B32D32F118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245" t="1912" r="19507" b="24142"/>
          <a:stretch/>
        </p:blipFill>
        <p:spPr>
          <a:xfrm>
            <a:off x="3679995" y="3074278"/>
            <a:ext cx="1665400" cy="1454590"/>
          </a:xfrm>
          <a:prstGeom prst="snip1Rect">
            <a:avLst/>
          </a:prstGeom>
        </p:spPr>
      </p:pic>
      <p:pic>
        <p:nvPicPr>
          <p:cNvPr id="17" name="Picture 16" descr="A pie chart of air conditioning&#10;&#10;Description automatically generated">
            <a:extLst>
              <a:ext uri="{FF2B5EF4-FFF2-40B4-BE49-F238E27FC236}">
                <a16:creationId xmlns:a16="http://schemas.microsoft.com/office/drawing/2014/main" id="{51D95C67-531C-AAC5-9AD9-02810BEC5E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606" r="20344" b="23511"/>
          <a:stretch/>
        </p:blipFill>
        <p:spPr>
          <a:xfrm>
            <a:off x="6777920" y="2831204"/>
            <a:ext cx="1744411" cy="1523492"/>
          </a:xfrm>
          <a:prstGeom prst="snip1Rect">
            <a:avLst/>
          </a:prstGeom>
        </p:spPr>
      </p:pic>
      <p:pic>
        <p:nvPicPr>
          <p:cNvPr id="27" name="Picture 26" descr="A pie chart of a person&#10;&#10;Description automatically generated">
            <a:extLst>
              <a:ext uri="{FF2B5EF4-FFF2-40B4-BE49-F238E27FC236}">
                <a16:creationId xmlns:a16="http://schemas.microsoft.com/office/drawing/2014/main" id="{B8CF39D7-8B23-BB31-1D9D-738177A73A4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773" t="3850" r="24529" b="29024"/>
          <a:stretch/>
        </p:blipFill>
        <p:spPr>
          <a:xfrm>
            <a:off x="761146" y="3002442"/>
            <a:ext cx="1583871" cy="1435851"/>
          </a:xfrm>
          <a:prstGeom prst="snip1Rect">
            <a:avLst/>
          </a:prstGeom>
        </p:spPr>
      </p:pic>
      <p:pic>
        <p:nvPicPr>
          <p:cNvPr id="28" name="Picture 27" descr="A graph of a number of different colored bars&#10;&#10;Description automatically generated">
            <a:extLst>
              <a:ext uri="{FF2B5EF4-FFF2-40B4-BE49-F238E27FC236}">
                <a16:creationId xmlns:a16="http://schemas.microsoft.com/office/drawing/2014/main" id="{730A4209-21A2-4A83-D4E3-E75ABC3CEC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530" y="954236"/>
            <a:ext cx="2932564" cy="1809811"/>
          </a:xfrm>
          <a:prstGeom prst="rect">
            <a:avLst/>
          </a:prstGeom>
        </p:spPr>
      </p:pic>
      <p:pic>
        <p:nvPicPr>
          <p:cNvPr id="30" name="Picture 29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4CF0B8FD-0C97-C2F9-BE11-B6792C6668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6411" y="1223183"/>
            <a:ext cx="2999459" cy="1851095"/>
          </a:xfrm>
          <a:prstGeom prst="rect">
            <a:avLst/>
          </a:prstGeom>
        </p:spPr>
      </p:pic>
      <p:pic>
        <p:nvPicPr>
          <p:cNvPr id="36" name="Picture 35" descr="A graph of a number of air conditioning&#10;&#10;Description automatically generated">
            <a:extLst>
              <a:ext uri="{FF2B5EF4-FFF2-40B4-BE49-F238E27FC236}">
                <a16:creationId xmlns:a16="http://schemas.microsoft.com/office/drawing/2014/main" id="{4181D9EB-F901-5EB1-E4C4-56DAFD542D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02764" y="609539"/>
            <a:ext cx="3237837" cy="199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673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223625" y="113100"/>
            <a:ext cx="8291700" cy="7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 dirty="0"/>
              <a:t>Data summary and plots </a:t>
            </a:r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F18435-03CB-C28C-835D-771E591F16F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4/30/24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DA973D-735A-A8A7-6CBC-1FE733E796B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G. Gurung &amp; R. Kendyala | Housing Price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C175C-AF26-5B56-713E-50882A9F3A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6" name="Picture 5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2B3E40A4-6E8B-4B8A-7EDE-BFAFABD7F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83" y="1146628"/>
            <a:ext cx="4772553" cy="2945347"/>
          </a:xfrm>
          <a:prstGeom prst="rect">
            <a:avLst/>
          </a:prstGeom>
        </p:spPr>
      </p:pic>
      <p:pic>
        <p:nvPicPr>
          <p:cNvPr id="8" name="Picture 7" descr="A pie chart of furnishing status&#10;&#10;Description automatically generated">
            <a:extLst>
              <a:ext uri="{FF2B5EF4-FFF2-40B4-BE49-F238E27FC236}">
                <a16:creationId xmlns:a16="http://schemas.microsoft.com/office/drawing/2014/main" id="{7794F662-AFA0-F4E6-50EC-D32F79BD02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841" t="5122" r="16321" b="22861"/>
          <a:stretch/>
        </p:blipFill>
        <p:spPr>
          <a:xfrm>
            <a:off x="5139580" y="1377950"/>
            <a:ext cx="3375745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566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223625" y="113100"/>
            <a:ext cx="8291700" cy="7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 dirty="0"/>
              <a:t>Correlation Matrix</a:t>
            </a:r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F18435-03CB-C28C-835D-771E591F16F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4/30/24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DA973D-735A-A8A7-6CBC-1FE733E796B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G. Gurung &amp; R. Kendyala | Housing Price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C175C-AF26-5B56-713E-50882A9F3A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7" name="Picture 6" descr="A graph with red and orange squares&#10;&#10;Description automatically generated">
            <a:extLst>
              <a:ext uri="{FF2B5EF4-FFF2-40B4-BE49-F238E27FC236}">
                <a16:creationId xmlns:a16="http://schemas.microsoft.com/office/drawing/2014/main" id="{5B416BE9-500C-260D-9DF0-7B7C00B613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2" r="2050" b="4327"/>
          <a:stretch/>
        </p:blipFill>
        <p:spPr>
          <a:xfrm>
            <a:off x="2988616" y="663397"/>
            <a:ext cx="6124720" cy="3816706"/>
          </a:xfrm>
          <a:prstGeom prst="rect">
            <a:avLst/>
          </a:prstGeom>
        </p:spPr>
      </p:pic>
      <p:pic>
        <p:nvPicPr>
          <p:cNvPr id="10" name="Picture 9" descr="A graph of red squares&#10;&#10;Description automatically generated with medium confidence">
            <a:extLst>
              <a:ext uri="{FF2B5EF4-FFF2-40B4-BE49-F238E27FC236}">
                <a16:creationId xmlns:a16="http://schemas.microsoft.com/office/drawing/2014/main" id="{8910BA0E-C1B7-1833-AEBE-54AE03E05C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431"/>
          <a:stretch/>
        </p:blipFill>
        <p:spPr>
          <a:xfrm>
            <a:off x="0" y="1796145"/>
            <a:ext cx="3571861" cy="2606575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3DBC9334-8137-DE29-1F9F-B1B96AC466E2}"/>
              </a:ext>
            </a:extLst>
          </p:cNvPr>
          <p:cNvSpPr/>
          <p:nvPr/>
        </p:nvSpPr>
        <p:spPr>
          <a:xfrm>
            <a:off x="4306757" y="3099432"/>
            <a:ext cx="3959130" cy="296911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DD910E-15DD-A61D-5751-015D82500062}"/>
              </a:ext>
            </a:extLst>
          </p:cNvPr>
          <p:cNvSpPr/>
          <p:nvPr/>
        </p:nvSpPr>
        <p:spPr>
          <a:xfrm>
            <a:off x="4717460" y="3099432"/>
            <a:ext cx="272500" cy="296911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D45FACE-823A-86D0-A53E-B4A6B3FDA85B}"/>
              </a:ext>
            </a:extLst>
          </p:cNvPr>
          <p:cNvSpPr/>
          <p:nvPr/>
        </p:nvSpPr>
        <p:spPr>
          <a:xfrm>
            <a:off x="5221158" y="3099432"/>
            <a:ext cx="272500" cy="296911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C28155B-DCF9-D57C-A02A-14EAADE05A27}"/>
              </a:ext>
            </a:extLst>
          </p:cNvPr>
          <p:cNvSpPr/>
          <p:nvPr/>
        </p:nvSpPr>
        <p:spPr>
          <a:xfrm>
            <a:off x="6685464" y="3099432"/>
            <a:ext cx="272500" cy="296911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08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426</Words>
  <Application>Microsoft Macintosh PowerPoint</Application>
  <PresentationFormat>On-screen Show (16:9)</PresentationFormat>
  <Paragraphs>100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Georgia</vt:lpstr>
      <vt:lpstr>Wingdings</vt:lpstr>
      <vt:lpstr>Office Theme</vt:lpstr>
      <vt:lpstr>PowerPoint Presentation</vt:lpstr>
      <vt:lpstr>Outline</vt:lpstr>
      <vt:lpstr>Introduction &amp; Objectives</vt:lpstr>
      <vt:lpstr>Data set information </vt:lpstr>
      <vt:lpstr>Data summary and plots </vt:lpstr>
      <vt:lpstr>Data summary and plots </vt:lpstr>
      <vt:lpstr>Data summary and plots </vt:lpstr>
      <vt:lpstr>Data summary and plots </vt:lpstr>
      <vt:lpstr>Correlation Matrix</vt:lpstr>
      <vt:lpstr>Results </vt:lpstr>
      <vt:lpstr>Further Treatment of Data</vt:lpstr>
      <vt:lpstr>Model Comparisons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Gurung, Gajendra</cp:lastModifiedBy>
  <cp:revision>6</cp:revision>
  <dcterms:modified xsi:type="dcterms:W3CDTF">2024-04-30T16:18:57Z</dcterms:modified>
</cp:coreProperties>
</file>