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50541-921D-4A75-8C93-357D848AD6EA}" v="1" dt="2021-01-10T10:47:27.416"/>
    <p1510:client id="{0F1079BD-5F42-40CB-8157-EAF0CF68EAE6}" v="2" dt="2021-01-08T08:36:33.286"/>
    <p1510:client id="{19467C3B-E9F4-4625-8C1B-142D31476987}" v="2" dt="2021-01-28T16:48:13.976"/>
    <p1510:client id="{3DEB2A6C-2AC9-4746-A577-4DEFE5FAB7D7}" v="1" dt="2020-12-21T08:18:12.645"/>
    <p1510:client id="{428B8D6F-7394-473D-9D64-710541D3B111}" v="1" dt="2021-01-08T09:06:05.102"/>
    <p1510:client id="{4F8AC69D-085A-4F26-9798-793E70ABD86C}" v="5" dt="2021-01-11T06:47:24.070"/>
    <p1510:client id="{505D4B96-CF44-420C-A182-EC48B079A95E}" v="2" dt="2021-01-10T09:48:49.849"/>
    <p1510:client id="{6284B188-0E1F-4098-B41C-73C1C9E8B226}" v="1" dt="2021-01-08T09:39:39.789"/>
    <p1510:client id="{76DD0C06-CB8B-4605-9E61-88C5B3AA18D6}" v="1" dt="2021-01-28T16:48:47.839"/>
    <p1510:client id="{E1D686BF-0C7B-45F3-A39C-75EC73386B7F}" v="4" dt="2021-01-08T09:03:18.362"/>
    <p1510:client id="{E4C05C3D-7B95-4056-8125-1D9464E19DED}" v="2" dt="2021-01-08T08:41:46.699"/>
    <p1510:client id="{F730FFAA-CBD6-45EC-803C-24E53ACBAAE4}" v="3" dt="2021-01-08T08:54:04.747"/>
    <p1510:client id="{FB6AD88F-5B58-46B8-A8A3-94AD59B00E92}" v="2" dt="2021-01-08T08:59:54.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KUMAR" userId="S::119cs0129@nitrkl.ac.in::7774a9e6-c10e-433f-bfe9-b62e27c98848" providerId="AD" clId="Web-{0F1079BD-5F42-40CB-8157-EAF0CF68EAE6}"/>
    <pc:docChg chg="modSld">
      <pc:chgData name="ALOK KUMAR" userId="S::119cs0129@nitrkl.ac.in::7774a9e6-c10e-433f-bfe9-b62e27c98848" providerId="AD" clId="Web-{0F1079BD-5F42-40CB-8157-EAF0CF68EAE6}" dt="2021-01-08T08:36:33.286" v="1" actId="1076"/>
      <pc:docMkLst>
        <pc:docMk/>
      </pc:docMkLst>
      <pc:sldChg chg="modSp">
        <pc:chgData name="ALOK KUMAR" userId="S::119cs0129@nitrkl.ac.in::7774a9e6-c10e-433f-bfe9-b62e27c98848" providerId="AD" clId="Web-{0F1079BD-5F42-40CB-8157-EAF0CF68EAE6}" dt="2021-01-08T08:36:33.286" v="1" actId="1076"/>
        <pc:sldMkLst>
          <pc:docMk/>
          <pc:sldMk cId="3670244729" sldId="275"/>
        </pc:sldMkLst>
        <pc:picChg chg="mod">
          <ac:chgData name="ALOK KUMAR" userId="S::119cs0129@nitrkl.ac.in::7774a9e6-c10e-433f-bfe9-b62e27c98848" providerId="AD" clId="Web-{0F1079BD-5F42-40CB-8157-EAF0CF68EAE6}" dt="2021-01-08T08:36:33.286" v="1" actId="1076"/>
          <ac:picMkLst>
            <pc:docMk/>
            <pc:sldMk cId="3670244729" sldId="275"/>
            <ac:picMk id="6" creationId="{00000000-0000-0000-0000-000000000000}"/>
          </ac:picMkLst>
        </pc:picChg>
      </pc:sldChg>
    </pc:docChg>
  </pc:docChgLst>
  <pc:docChgLst>
    <pc:chgData name="PRASHANT SINGH" userId="S::119cs0171@nitrkl.ac.in::d96b941e-406d-491c-bbe2-7054c0c2afe8" providerId="AD" clId="Web-{F730FFAA-CBD6-45EC-803C-24E53ACBAAE4}"/>
    <pc:docChg chg="modSld">
      <pc:chgData name="PRASHANT SINGH" userId="S::119cs0171@nitrkl.ac.in::d96b941e-406d-491c-bbe2-7054c0c2afe8" providerId="AD" clId="Web-{F730FFAA-CBD6-45EC-803C-24E53ACBAAE4}" dt="2021-01-08T08:54:04.747" v="2" actId="1076"/>
      <pc:docMkLst>
        <pc:docMk/>
      </pc:docMkLst>
      <pc:sldChg chg="modSp">
        <pc:chgData name="PRASHANT SINGH" userId="S::119cs0171@nitrkl.ac.in::d96b941e-406d-491c-bbe2-7054c0c2afe8" providerId="AD" clId="Web-{F730FFAA-CBD6-45EC-803C-24E53ACBAAE4}" dt="2021-01-08T08:54:04.747" v="2" actId="1076"/>
        <pc:sldMkLst>
          <pc:docMk/>
          <pc:sldMk cId="3670244729" sldId="275"/>
        </pc:sldMkLst>
        <pc:picChg chg="mod">
          <ac:chgData name="PRASHANT SINGH" userId="S::119cs0171@nitrkl.ac.in::d96b941e-406d-491c-bbe2-7054c0c2afe8" providerId="AD" clId="Web-{F730FFAA-CBD6-45EC-803C-24E53ACBAAE4}" dt="2021-01-08T08:54:04.747" v="2" actId="1076"/>
          <ac:picMkLst>
            <pc:docMk/>
            <pc:sldMk cId="3670244729" sldId="275"/>
            <ac:picMk id="6" creationId="{00000000-0000-0000-0000-000000000000}"/>
          </ac:picMkLst>
        </pc:picChg>
      </pc:sldChg>
    </pc:docChg>
  </pc:docChgLst>
  <pc:docChgLst>
    <pc:chgData name="RAGHAV RAJKUMAR JHAWAR" userId="S::119cs0126@nitrkl.ac.in::380f98f2-eb93-48a4-b462-c0b90324df1e" providerId="AD" clId="Web-{505D4B96-CF44-420C-A182-EC48B079A95E}"/>
    <pc:docChg chg="modSld">
      <pc:chgData name="RAGHAV RAJKUMAR JHAWAR" userId="S::119cs0126@nitrkl.ac.in::380f98f2-eb93-48a4-b462-c0b90324df1e" providerId="AD" clId="Web-{505D4B96-CF44-420C-A182-EC48B079A95E}" dt="2021-01-10T09:48:49.849" v="1" actId="1076"/>
      <pc:docMkLst>
        <pc:docMk/>
      </pc:docMkLst>
      <pc:sldChg chg="modSp">
        <pc:chgData name="RAGHAV RAJKUMAR JHAWAR" userId="S::119cs0126@nitrkl.ac.in::380f98f2-eb93-48a4-b462-c0b90324df1e" providerId="AD" clId="Web-{505D4B96-CF44-420C-A182-EC48B079A95E}" dt="2021-01-10T09:48:49.849" v="1" actId="1076"/>
        <pc:sldMkLst>
          <pc:docMk/>
          <pc:sldMk cId="613467652" sldId="272"/>
        </pc:sldMkLst>
        <pc:picChg chg="mod">
          <ac:chgData name="RAGHAV RAJKUMAR JHAWAR" userId="S::119cs0126@nitrkl.ac.in::380f98f2-eb93-48a4-b462-c0b90324df1e" providerId="AD" clId="Web-{505D4B96-CF44-420C-A182-EC48B079A95E}" dt="2021-01-10T09:48:49.849" v="1" actId="1076"/>
          <ac:picMkLst>
            <pc:docMk/>
            <pc:sldMk cId="613467652" sldId="272"/>
            <ac:picMk id="6" creationId="{00000000-0000-0000-0000-000000000000}"/>
          </ac:picMkLst>
        </pc:picChg>
      </pc:sldChg>
    </pc:docChg>
  </pc:docChgLst>
  <pc:docChgLst>
    <pc:chgData name="PRIYANSHU KUMAR" userId="S::119cs0101@nitrkl.ac.in::5f6dc5ea-a83a-488d-abfb-74401750a7bf" providerId="AD" clId="Web-{FB6AD88F-5B58-46B8-A8A3-94AD59B00E92}"/>
    <pc:docChg chg="modSld">
      <pc:chgData name="PRIYANSHU KUMAR" userId="S::119cs0101@nitrkl.ac.in::5f6dc5ea-a83a-488d-abfb-74401750a7bf" providerId="AD" clId="Web-{FB6AD88F-5B58-46B8-A8A3-94AD59B00E92}" dt="2021-01-08T08:59:54.458" v="1" actId="1076"/>
      <pc:docMkLst>
        <pc:docMk/>
      </pc:docMkLst>
      <pc:sldChg chg="modSp">
        <pc:chgData name="PRIYANSHU KUMAR" userId="S::119cs0101@nitrkl.ac.in::5f6dc5ea-a83a-488d-abfb-74401750a7bf" providerId="AD" clId="Web-{FB6AD88F-5B58-46B8-A8A3-94AD59B00E92}" dt="2021-01-08T08:59:54.458" v="1" actId="1076"/>
        <pc:sldMkLst>
          <pc:docMk/>
          <pc:sldMk cId="3670244729" sldId="275"/>
        </pc:sldMkLst>
        <pc:picChg chg="mod">
          <ac:chgData name="PRIYANSHU KUMAR" userId="S::119cs0101@nitrkl.ac.in::5f6dc5ea-a83a-488d-abfb-74401750a7bf" providerId="AD" clId="Web-{FB6AD88F-5B58-46B8-A8A3-94AD59B00E92}" dt="2021-01-08T08:59:54.458" v="1" actId="1076"/>
          <ac:picMkLst>
            <pc:docMk/>
            <pc:sldMk cId="3670244729" sldId="275"/>
            <ac:picMk id="6" creationId="{00000000-0000-0000-0000-000000000000}"/>
          </ac:picMkLst>
        </pc:picChg>
      </pc:sldChg>
    </pc:docChg>
  </pc:docChgLst>
  <pc:docChgLst>
    <pc:chgData name="SAI THARUN MOKKA" userId="S::119cs0138@nitrkl.ac.in::6023d4d1-6573-412b-b96a-50a0f4a3cc9a" providerId="AD" clId="Web-{3DEB2A6C-2AC9-4746-A577-4DEFE5FAB7D7}"/>
    <pc:docChg chg="modSld">
      <pc:chgData name="SAI THARUN MOKKA" userId="S::119cs0138@nitrkl.ac.in::6023d4d1-6573-412b-b96a-50a0f4a3cc9a" providerId="AD" clId="Web-{3DEB2A6C-2AC9-4746-A577-4DEFE5FAB7D7}" dt="2020-12-21T08:18:12.645" v="0" actId="1076"/>
      <pc:docMkLst>
        <pc:docMk/>
      </pc:docMkLst>
      <pc:sldChg chg="modSp">
        <pc:chgData name="SAI THARUN MOKKA" userId="S::119cs0138@nitrkl.ac.in::6023d4d1-6573-412b-b96a-50a0f4a3cc9a" providerId="AD" clId="Web-{3DEB2A6C-2AC9-4746-A577-4DEFE5FAB7D7}" dt="2020-12-21T08:18:12.645" v="0" actId="1076"/>
        <pc:sldMkLst>
          <pc:docMk/>
          <pc:sldMk cId="3727274520" sldId="264"/>
        </pc:sldMkLst>
        <pc:spChg chg="mod">
          <ac:chgData name="SAI THARUN MOKKA" userId="S::119cs0138@nitrkl.ac.in::6023d4d1-6573-412b-b96a-50a0f4a3cc9a" providerId="AD" clId="Web-{3DEB2A6C-2AC9-4746-A577-4DEFE5FAB7D7}" dt="2020-12-21T08:18:12.645" v="0" actId="1076"/>
          <ac:spMkLst>
            <pc:docMk/>
            <pc:sldMk cId="3727274520" sldId="264"/>
            <ac:spMk id="2" creationId="{00000000-0000-0000-0000-000000000000}"/>
          </ac:spMkLst>
        </pc:spChg>
      </pc:sldChg>
    </pc:docChg>
  </pc:docChgLst>
  <pc:docChgLst>
    <pc:chgData name="AMAN SINGH" userId="S::119cs0168@nitrkl.ac.in::09522981-1022-43c6-b4e6-293d46f041d3" providerId="AD" clId="Web-{428B8D6F-7394-473D-9D64-710541D3B111}"/>
    <pc:docChg chg="modSld">
      <pc:chgData name="AMAN SINGH" userId="S::119cs0168@nitrkl.ac.in::09522981-1022-43c6-b4e6-293d46f041d3" providerId="AD" clId="Web-{428B8D6F-7394-473D-9D64-710541D3B111}" dt="2021-01-08T09:06:05.102" v="0" actId="1076"/>
      <pc:docMkLst>
        <pc:docMk/>
      </pc:docMkLst>
      <pc:sldChg chg="modSp">
        <pc:chgData name="AMAN SINGH" userId="S::119cs0168@nitrkl.ac.in::09522981-1022-43c6-b4e6-293d46f041d3" providerId="AD" clId="Web-{428B8D6F-7394-473D-9D64-710541D3B111}" dt="2021-01-08T09:06:05.102" v="0" actId="1076"/>
        <pc:sldMkLst>
          <pc:docMk/>
          <pc:sldMk cId="3670244729" sldId="275"/>
        </pc:sldMkLst>
        <pc:picChg chg="mod">
          <ac:chgData name="AMAN SINGH" userId="S::119cs0168@nitrkl.ac.in::09522981-1022-43c6-b4e6-293d46f041d3" providerId="AD" clId="Web-{428B8D6F-7394-473D-9D64-710541D3B111}" dt="2021-01-08T09:06:05.102" v="0" actId="1076"/>
          <ac:picMkLst>
            <pc:docMk/>
            <pc:sldMk cId="3670244729" sldId="275"/>
            <ac:picMk id="6" creationId="{00000000-0000-0000-0000-000000000000}"/>
          </ac:picMkLst>
        </pc:picChg>
      </pc:sldChg>
    </pc:docChg>
  </pc:docChgLst>
  <pc:docChgLst>
    <pc:chgData name="PANGAM VENKATA SATYA SAI AVINASH" userId="S::119cs0107@nitrkl.ac.in::e9fd2e2e-381b-4875-8d2a-ec9098703e41" providerId="AD" clId="Web-{E4C05C3D-7B95-4056-8125-1D9464E19DED}"/>
    <pc:docChg chg="modSld">
      <pc:chgData name="PANGAM VENKATA SATYA SAI AVINASH" userId="S::119cs0107@nitrkl.ac.in::e9fd2e2e-381b-4875-8d2a-ec9098703e41" providerId="AD" clId="Web-{E4C05C3D-7B95-4056-8125-1D9464E19DED}" dt="2021-01-08T08:41:46.699" v="1" actId="1076"/>
      <pc:docMkLst>
        <pc:docMk/>
      </pc:docMkLst>
      <pc:sldChg chg="modSp">
        <pc:chgData name="PANGAM VENKATA SATYA SAI AVINASH" userId="S::119cs0107@nitrkl.ac.in::e9fd2e2e-381b-4875-8d2a-ec9098703e41" providerId="AD" clId="Web-{E4C05C3D-7B95-4056-8125-1D9464E19DED}" dt="2021-01-08T08:41:46.699" v="1" actId="1076"/>
        <pc:sldMkLst>
          <pc:docMk/>
          <pc:sldMk cId="3670244729" sldId="275"/>
        </pc:sldMkLst>
        <pc:picChg chg="mod">
          <ac:chgData name="PANGAM VENKATA SATYA SAI AVINASH" userId="S::119cs0107@nitrkl.ac.in::e9fd2e2e-381b-4875-8d2a-ec9098703e41" providerId="AD" clId="Web-{E4C05C3D-7B95-4056-8125-1D9464E19DED}" dt="2021-01-08T08:41:46.699" v="1" actId="1076"/>
          <ac:picMkLst>
            <pc:docMk/>
            <pc:sldMk cId="3670244729" sldId="275"/>
            <ac:picMk id="6" creationId="{00000000-0000-0000-0000-000000000000}"/>
          </ac:picMkLst>
        </pc:picChg>
      </pc:sldChg>
    </pc:docChg>
  </pc:docChgLst>
  <pc:docChgLst>
    <pc:chgData name="RAGHAV RAJKUMAR JHAWAR" userId="S::119cs0126@nitrkl.ac.in::380f98f2-eb93-48a4-b462-c0b90324df1e" providerId="AD" clId="Web-{08950541-921D-4A75-8C93-357D848AD6EA}"/>
    <pc:docChg chg="modSld">
      <pc:chgData name="RAGHAV RAJKUMAR JHAWAR" userId="S::119cs0126@nitrkl.ac.in::380f98f2-eb93-48a4-b462-c0b90324df1e" providerId="AD" clId="Web-{08950541-921D-4A75-8C93-357D848AD6EA}" dt="2021-01-10T10:47:27.416" v="0" actId="1076"/>
      <pc:docMkLst>
        <pc:docMk/>
      </pc:docMkLst>
      <pc:sldChg chg="modSp">
        <pc:chgData name="RAGHAV RAJKUMAR JHAWAR" userId="S::119cs0126@nitrkl.ac.in::380f98f2-eb93-48a4-b462-c0b90324df1e" providerId="AD" clId="Web-{08950541-921D-4A75-8C93-357D848AD6EA}" dt="2021-01-10T10:47:27.416" v="0" actId="1076"/>
        <pc:sldMkLst>
          <pc:docMk/>
          <pc:sldMk cId="2839108540" sldId="271"/>
        </pc:sldMkLst>
        <pc:picChg chg="mod">
          <ac:chgData name="RAGHAV RAJKUMAR JHAWAR" userId="S::119cs0126@nitrkl.ac.in::380f98f2-eb93-48a4-b462-c0b90324df1e" providerId="AD" clId="Web-{08950541-921D-4A75-8C93-357D848AD6EA}" dt="2021-01-10T10:47:27.416" v="0" actId="1076"/>
          <ac:picMkLst>
            <pc:docMk/>
            <pc:sldMk cId="2839108540" sldId="271"/>
            <ac:picMk id="4" creationId="{00000000-0000-0000-0000-000000000000}"/>
          </ac:picMkLst>
        </pc:picChg>
      </pc:sldChg>
    </pc:docChg>
  </pc:docChgLst>
  <pc:docChgLst>
    <pc:chgData name="AMAN SINGH" userId="S::119cs0168@nitrkl.ac.in::09522981-1022-43c6-b4e6-293d46f041d3" providerId="AD" clId="Web-{E1D686BF-0C7B-45F3-A39C-75EC73386B7F}"/>
    <pc:docChg chg="modSld">
      <pc:chgData name="AMAN SINGH" userId="S::119cs0168@nitrkl.ac.in::09522981-1022-43c6-b4e6-293d46f041d3" providerId="AD" clId="Web-{E1D686BF-0C7B-45F3-A39C-75EC73386B7F}" dt="2021-01-08T09:03:18.362" v="3" actId="1076"/>
      <pc:docMkLst>
        <pc:docMk/>
      </pc:docMkLst>
      <pc:sldChg chg="modSp">
        <pc:chgData name="AMAN SINGH" userId="S::119cs0168@nitrkl.ac.in::09522981-1022-43c6-b4e6-293d46f041d3" providerId="AD" clId="Web-{E1D686BF-0C7B-45F3-A39C-75EC73386B7F}" dt="2021-01-08T09:03:18.362" v="3" actId="1076"/>
        <pc:sldMkLst>
          <pc:docMk/>
          <pc:sldMk cId="613467652" sldId="272"/>
        </pc:sldMkLst>
        <pc:picChg chg="mod">
          <ac:chgData name="AMAN SINGH" userId="S::119cs0168@nitrkl.ac.in::09522981-1022-43c6-b4e6-293d46f041d3" providerId="AD" clId="Web-{E1D686BF-0C7B-45F3-A39C-75EC73386B7F}" dt="2021-01-08T09:03:18.362" v="3" actId="1076"/>
          <ac:picMkLst>
            <pc:docMk/>
            <pc:sldMk cId="613467652" sldId="272"/>
            <ac:picMk id="8" creationId="{00000000-0000-0000-0000-000000000000}"/>
          </ac:picMkLst>
        </pc:picChg>
      </pc:sldChg>
    </pc:docChg>
  </pc:docChgLst>
  <pc:docChgLst>
    <pc:chgData name="SIDDHARTH SHANKAR JANI" userId="S::118cs0170@nitrkl.ac.in::a4e1f9d4-f475-4497-bba6-b4c3563b19ec" providerId="AD" clId="Web-{4F8AC69D-085A-4F26-9798-793E70ABD86C}"/>
    <pc:docChg chg="modSld">
      <pc:chgData name="SIDDHARTH SHANKAR JANI" userId="S::118cs0170@nitrkl.ac.in::a4e1f9d4-f475-4497-bba6-b4c3563b19ec" providerId="AD" clId="Web-{4F8AC69D-085A-4F26-9798-793E70ABD86C}" dt="2021-01-11T06:47:24.070" v="4" actId="1076"/>
      <pc:docMkLst>
        <pc:docMk/>
      </pc:docMkLst>
      <pc:sldChg chg="modSp">
        <pc:chgData name="SIDDHARTH SHANKAR JANI" userId="S::118cs0170@nitrkl.ac.in::a4e1f9d4-f475-4497-bba6-b4c3563b19ec" providerId="AD" clId="Web-{4F8AC69D-085A-4F26-9798-793E70ABD86C}" dt="2021-01-11T06:38:58.288" v="1" actId="1076"/>
        <pc:sldMkLst>
          <pc:docMk/>
          <pc:sldMk cId="3022749535" sldId="267"/>
        </pc:sldMkLst>
        <pc:picChg chg="mod">
          <ac:chgData name="SIDDHARTH SHANKAR JANI" userId="S::118cs0170@nitrkl.ac.in::a4e1f9d4-f475-4497-bba6-b4c3563b19ec" providerId="AD" clId="Web-{4F8AC69D-085A-4F26-9798-793E70ABD86C}" dt="2021-01-11T06:38:58.288" v="1" actId="1076"/>
          <ac:picMkLst>
            <pc:docMk/>
            <pc:sldMk cId="3022749535" sldId="267"/>
            <ac:picMk id="4" creationId="{00000000-0000-0000-0000-000000000000}"/>
          </ac:picMkLst>
        </pc:picChg>
      </pc:sldChg>
      <pc:sldChg chg="modSp">
        <pc:chgData name="SIDDHARTH SHANKAR JANI" userId="S::118cs0170@nitrkl.ac.in::a4e1f9d4-f475-4497-bba6-b4c3563b19ec" providerId="AD" clId="Web-{4F8AC69D-085A-4F26-9798-793E70ABD86C}" dt="2021-01-11T06:41:00.737" v="3" actId="1076"/>
        <pc:sldMkLst>
          <pc:docMk/>
          <pc:sldMk cId="613467652" sldId="272"/>
        </pc:sldMkLst>
        <pc:picChg chg="mod">
          <ac:chgData name="SIDDHARTH SHANKAR JANI" userId="S::118cs0170@nitrkl.ac.in::a4e1f9d4-f475-4497-bba6-b4c3563b19ec" providerId="AD" clId="Web-{4F8AC69D-085A-4F26-9798-793E70ABD86C}" dt="2021-01-11T06:40:17.530" v="2" actId="1076"/>
          <ac:picMkLst>
            <pc:docMk/>
            <pc:sldMk cId="613467652" sldId="272"/>
            <ac:picMk id="6" creationId="{00000000-0000-0000-0000-000000000000}"/>
          </ac:picMkLst>
        </pc:picChg>
        <pc:picChg chg="mod">
          <ac:chgData name="SIDDHARTH SHANKAR JANI" userId="S::118cs0170@nitrkl.ac.in::a4e1f9d4-f475-4497-bba6-b4c3563b19ec" providerId="AD" clId="Web-{4F8AC69D-085A-4F26-9798-793E70ABD86C}" dt="2021-01-11T06:41:00.737" v="3" actId="1076"/>
          <ac:picMkLst>
            <pc:docMk/>
            <pc:sldMk cId="613467652" sldId="272"/>
            <ac:picMk id="8" creationId="{00000000-0000-0000-0000-000000000000}"/>
          </ac:picMkLst>
        </pc:picChg>
      </pc:sldChg>
      <pc:sldChg chg="modSp">
        <pc:chgData name="SIDDHARTH SHANKAR JANI" userId="S::118cs0170@nitrkl.ac.in::a4e1f9d4-f475-4497-bba6-b4c3563b19ec" providerId="AD" clId="Web-{4F8AC69D-085A-4F26-9798-793E70ABD86C}" dt="2021-01-11T06:47:24.070" v="4" actId="1076"/>
        <pc:sldMkLst>
          <pc:docMk/>
          <pc:sldMk cId="239011953" sldId="276"/>
        </pc:sldMkLst>
        <pc:picChg chg="mod">
          <ac:chgData name="SIDDHARTH SHANKAR JANI" userId="S::118cs0170@nitrkl.ac.in::a4e1f9d4-f475-4497-bba6-b4c3563b19ec" providerId="AD" clId="Web-{4F8AC69D-085A-4F26-9798-793E70ABD86C}" dt="2021-01-11T06:47:24.070" v="4" actId="1076"/>
          <ac:picMkLst>
            <pc:docMk/>
            <pc:sldMk cId="239011953" sldId="276"/>
            <ac:picMk id="2" creationId="{00000000-0000-0000-0000-000000000000}"/>
          </ac:picMkLst>
        </pc:picChg>
      </pc:sldChg>
    </pc:docChg>
  </pc:docChgLst>
  <pc:docChgLst>
    <pc:chgData name="POKALA KUSAL" userId="S::119cs0100@nitrkl.ac.in::efac5caa-2c54-4e63-87b8-08b5006e5c44" providerId="AD" clId="Web-{6284B188-0E1F-4098-B41C-73C1C9E8B226}"/>
    <pc:docChg chg="modSld">
      <pc:chgData name="POKALA KUSAL" userId="S::119cs0100@nitrkl.ac.in::efac5caa-2c54-4e63-87b8-08b5006e5c44" providerId="AD" clId="Web-{6284B188-0E1F-4098-B41C-73C1C9E8B226}" dt="2021-01-08T09:39:39.789" v="0" actId="1076"/>
      <pc:docMkLst>
        <pc:docMk/>
      </pc:docMkLst>
      <pc:sldChg chg="modSp">
        <pc:chgData name="POKALA KUSAL" userId="S::119cs0100@nitrkl.ac.in::efac5caa-2c54-4e63-87b8-08b5006e5c44" providerId="AD" clId="Web-{6284B188-0E1F-4098-B41C-73C1C9E8B226}" dt="2021-01-08T09:39:39.789" v="0" actId="1076"/>
        <pc:sldMkLst>
          <pc:docMk/>
          <pc:sldMk cId="239011953" sldId="276"/>
        </pc:sldMkLst>
        <pc:picChg chg="mod">
          <ac:chgData name="POKALA KUSAL" userId="S::119cs0100@nitrkl.ac.in::efac5caa-2c54-4e63-87b8-08b5006e5c44" providerId="AD" clId="Web-{6284B188-0E1F-4098-B41C-73C1C9E8B226}" dt="2021-01-08T09:39:39.789" v="0" actId="1076"/>
          <ac:picMkLst>
            <pc:docMk/>
            <pc:sldMk cId="239011953" sldId="276"/>
            <ac:picMk id="2" creationId="{00000000-0000-0000-0000-000000000000}"/>
          </ac:picMkLst>
        </pc:picChg>
      </pc:sldChg>
    </pc:docChg>
  </pc:docChgLst>
  <pc:docChgLst>
    <pc:chgData name="VADDEPALLY ACHYUTH KUMAR" userId="S::118cs0172@nitrkl.ac.in::acb69653-3312-45e6-84e4-273ff7fdbe05" providerId="AD" clId="Web-{19467C3B-E9F4-4625-8C1B-142D31476987}"/>
    <pc:docChg chg="sldOrd">
      <pc:chgData name="VADDEPALLY ACHYUTH KUMAR" userId="S::118cs0172@nitrkl.ac.in::acb69653-3312-45e6-84e4-273ff7fdbe05" providerId="AD" clId="Web-{19467C3B-E9F4-4625-8C1B-142D31476987}" dt="2021-01-28T16:48:13.976" v="1"/>
      <pc:docMkLst>
        <pc:docMk/>
      </pc:docMkLst>
      <pc:sldChg chg="ord">
        <pc:chgData name="VADDEPALLY ACHYUTH KUMAR" userId="S::118cs0172@nitrkl.ac.in::acb69653-3312-45e6-84e4-273ff7fdbe05" providerId="AD" clId="Web-{19467C3B-E9F4-4625-8C1B-142D31476987}" dt="2021-01-28T16:48:13.976" v="1"/>
        <pc:sldMkLst>
          <pc:docMk/>
          <pc:sldMk cId="3724567017" sldId="260"/>
        </pc:sldMkLst>
      </pc:sldChg>
    </pc:docChg>
  </pc:docChgLst>
  <pc:docChgLst>
    <pc:chgData name="VADDEPALLY ACHYUTH KUMAR" userId="S::118cs0172@nitrkl.ac.in::acb69653-3312-45e6-84e4-273ff7fdbe05" providerId="AD" clId="Web-{76DD0C06-CB8B-4605-9E61-88C5B3AA18D6}"/>
    <pc:docChg chg="sldOrd">
      <pc:chgData name="VADDEPALLY ACHYUTH KUMAR" userId="S::118cs0172@nitrkl.ac.in::acb69653-3312-45e6-84e4-273ff7fdbe05" providerId="AD" clId="Web-{76DD0C06-CB8B-4605-9E61-88C5B3AA18D6}" dt="2021-01-28T16:48:47.839" v="0"/>
      <pc:docMkLst>
        <pc:docMk/>
      </pc:docMkLst>
      <pc:sldChg chg="ord">
        <pc:chgData name="VADDEPALLY ACHYUTH KUMAR" userId="S::118cs0172@nitrkl.ac.in::acb69653-3312-45e6-84e4-273ff7fdbe05" providerId="AD" clId="Web-{76DD0C06-CB8B-4605-9E61-88C5B3AA18D6}" dt="2021-01-28T16:48:47.839" v="0"/>
        <pc:sldMkLst>
          <pc:docMk/>
          <pc:sldMk cId="3724567017"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98A14E-6228-47F7-A145-D5F1331FE6D3}"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274034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98A14E-6228-47F7-A145-D5F1331FE6D3}"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215547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98A14E-6228-47F7-A145-D5F1331FE6D3}"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21328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98A14E-6228-47F7-A145-D5F1331FE6D3}"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1813545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8A14E-6228-47F7-A145-D5F1331FE6D3}"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186111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B98A14E-6228-47F7-A145-D5F1331FE6D3}"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182858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B98A14E-6228-47F7-A145-D5F1331FE6D3}" type="datetimeFigureOut">
              <a:rPr lang="en-IN" smtClean="0"/>
              <a:t>28-01-2022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47022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B98A14E-6228-47F7-A145-D5F1331FE6D3}" type="datetimeFigureOut">
              <a:rPr lang="en-IN" smtClean="0"/>
              <a:t>28-01-2022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56675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8A14E-6228-47F7-A145-D5F1331FE6D3}" type="datetimeFigureOut">
              <a:rPr lang="en-IN" smtClean="0"/>
              <a:t>28-01-2022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20113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98A14E-6228-47F7-A145-D5F1331FE6D3}"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343157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98A14E-6228-47F7-A145-D5F1331FE6D3}"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2DD341-C024-491C-9927-A3D4F024B07D}" type="slidenum">
              <a:rPr lang="en-IN" smtClean="0"/>
              <a:t>‹#›</a:t>
            </a:fld>
            <a:endParaRPr lang="en-IN"/>
          </a:p>
        </p:txBody>
      </p:sp>
    </p:spTree>
    <p:extLst>
      <p:ext uri="{BB962C8B-B14F-4D97-AF65-F5344CB8AC3E}">
        <p14:creationId xmlns:p14="http://schemas.microsoft.com/office/powerpoint/2010/main" val="291618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8A14E-6228-47F7-A145-D5F1331FE6D3}" type="datetimeFigureOut">
              <a:rPr lang="en-IN" smtClean="0"/>
              <a:t>28-01-2022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DD341-C024-491C-9927-A3D4F024B07D}" type="slidenum">
              <a:rPr lang="en-IN" smtClean="0"/>
              <a:t>‹#›</a:t>
            </a:fld>
            <a:endParaRPr lang="en-IN"/>
          </a:p>
        </p:txBody>
      </p:sp>
    </p:spTree>
    <p:extLst>
      <p:ext uri="{BB962C8B-B14F-4D97-AF65-F5344CB8AC3E}">
        <p14:creationId xmlns:p14="http://schemas.microsoft.com/office/powerpoint/2010/main" val="651354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921" y="3135086"/>
            <a:ext cx="10284822" cy="1559242"/>
          </a:xfrm>
        </p:spPr>
        <p:txBody>
          <a:bodyPr>
            <a:normAutofit fontScale="90000"/>
          </a:bodyPr>
          <a:lstStyle/>
          <a:p>
            <a:r>
              <a:rPr lang="en-IN" dirty="0"/>
              <a:t>CS-2074</a:t>
            </a:r>
            <a:br>
              <a:rPr lang="en-IN" dirty="0"/>
            </a:br>
            <a:r>
              <a:rPr lang="en-IN" dirty="0"/>
              <a:t>Computer Organization Laboratory</a:t>
            </a:r>
            <a:br>
              <a:rPr lang="en-IN" dirty="0"/>
            </a:br>
            <a:r>
              <a:rPr lang="en-IN" dirty="0"/>
              <a:t/>
            </a:r>
            <a:br>
              <a:rPr lang="en-IN" dirty="0"/>
            </a:br>
            <a:r>
              <a:rPr lang="en-IN" sz="4000" b="1" dirty="0"/>
              <a:t>A.Y. </a:t>
            </a:r>
            <a:r>
              <a:rPr lang="en-IN" sz="4000" b="1" dirty="0" smtClean="0"/>
              <a:t>2021-2022(SPRING</a:t>
            </a:r>
            <a:r>
              <a:rPr lang="en-IN" sz="4000" b="1" dirty="0"/>
              <a:t>)</a:t>
            </a:r>
          </a:p>
        </p:txBody>
      </p:sp>
    </p:spTree>
    <p:extLst>
      <p:ext uri="{BB962C8B-B14F-4D97-AF65-F5344CB8AC3E}">
        <p14:creationId xmlns:p14="http://schemas.microsoft.com/office/powerpoint/2010/main" val="168016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417741"/>
          </a:xfrm>
        </p:spPr>
        <p:txBody>
          <a:bodyPr>
            <a:noAutofit/>
          </a:bodyPr>
          <a:lstStyle/>
          <a:p>
            <a:r>
              <a:rPr lang="en-IN" sz="3600"/>
              <a:t>Nets and Variables</a:t>
            </a:r>
          </a:p>
        </p:txBody>
      </p:sp>
      <p:sp>
        <p:nvSpPr>
          <p:cNvPr id="3" name="Content Placeholder 2"/>
          <p:cNvSpPr>
            <a:spLocks noGrp="1"/>
          </p:cNvSpPr>
          <p:nvPr>
            <p:ph idx="1"/>
          </p:nvPr>
        </p:nvSpPr>
        <p:spPr>
          <a:xfrm>
            <a:off x="838200" y="565152"/>
            <a:ext cx="10515600" cy="5916295"/>
          </a:xfrm>
        </p:spPr>
        <p:txBody>
          <a:bodyPr>
            <a:noAutofit/>
          </a:bodyPr>
          <a:lstStyle/>
          <a:p>
            <a:pPr algn="just"/>
            <a:r>
              <a:rPr lang="en-US" sz="1800" b="1" i="1"/>
              <a:t>Nets :</a:t>
            </a:r>
            <a:r>
              <a:rPr lang="en-US" sz="1800"/>
              <a:t> Nets are used to connect between hardware entities like logic gates and hence do not store any value on its own.</a:t>
            </a:r>
          </a:p>
          <a:p>
            <a:pPr marL="685800" lvl="2" algn="just">
              <a:spcBef>
                <a:spcPts val="1000"/>
              </a:spcBef>
            </a:pPr>
            <a:r>
              <a:rPr lang="en-US" sz="1800"/>
              <a:t>A </a:t>
            </a:r>
            <a:r>
              <a:rPr lang="en-US" sz="1800" b="1" i="1"/>
              <a:t>wire</a:t>
            </a:r>
            <a:r>
              <a:rPr lang="en-US" sz="1800"/>
              <a:t> is a Verilog data-type used to connect elements and to connect nets that are driven by a single gate or continuous assignment. The wire is similar to the electrical wire that is used to connect two components on a breadboard.</a:t>
            </a:r>
          </a:p>
          <a:p>
            <a:pPr marL="0" indent="0" algn="just">
              <a:buNone/>
            </a:pPr>
            <a:endParaRPr lang="en-US" sz="1800"/>
          </a:p>
          <a:p>
            <a:pPr marL="0" indent="0" algn="just">
              <a:buNone/>
            </a:pPr>
            <a:endParaRPr lang="en-US" sz="1800"/>
          </a:p>
          <a:p>
            <a:pPr marL="0" indent="0" algn="just">
              <a:buNone/>
            </a:pPr>
            <a:endParaRPr lang="en-US" sz="1800"/>
          </a:p>
          <a:p>
            <a:pPr marL="0" indent="0" algn="just">
              <a:buNone/>
            </a:pPr>
            <a:endParaRPr lang="en-US" sz="1800"/>
          </a:p>
          <a:p>
            <a:pPr algn="just"/>
            <a:r>
              <a:rPr lang="en-US" sz="1800" b="1" i="1"/>
              <a:t>Variable : </a:t>
            </a:r>
            <a:r>
              <a:rPr lang="en-US" sz="1800"/>
              <a:t>A variable on the other hand is an abstraction of a data storage element and can hold values.</a:t>
            </a:r>
          </a:p>
          <a:p>
            <a:pPr lvl="1" algn="just"/>
            <a:r>
              <a:rPr lang="en-US" sz="1800"/>
              <a:t>Verilog data-type </a:t>
            </a:r>
            <a:r>
              <a:rPr lang="en-US" sz="1800" b="1" i="1" err="1"/>
              <a:t>reg</a:t>
            </a:r>
            <a:r>
              <a:rPr lang="en-US" sz="1800"/>
              <a:t> can be used to model hardware registers since it can hold values between assignments.</a:t>
            </a:r>
          </a:p>
          <a:p>
            <a:pPr marL="457200" lvl="1" indent="0" algn="just">
              <a:buNone/>
            </a:pPr>
            <a:endParaRPr lang="en-US" sz="1800"/>
          </a:p>
          <a:p>
            <a:pPr algn="just"/>
            <a:r>
              <a:rPr lang="en-US" sz="1800" b="1" i="1"/>
              <a:t>Other Datatypes</a:t>
            </a:r>
          </a:p>
          <a:p>
            <a:pPr lvl="1" algn="just"/>
            <a:r>
              <a:rPr lang="en-US" sz="1800"/>
              <a:t>An </a:t>
            </a:r>
            <a:r>
              <a:rPr lang="en-US" sz="1800" b="1" i="1"/>
              <a:t>integer</a:t>
            </a:r>
            <a:r>
              <a:rPr lang="en-US" sz="1800"/>
              <a:t> is a general purpose variable of 32-bits wide that can be used for other purposes while modeling hardware and stores integer values.</a:t>
            </a:r>
          </a:p>
          <a:p>
            <a:pPr lvl="1" algn="just"/>
            <a:r>
              <a:rPr lang="en-US" sz="1800"/>
              <a:t>A </a:t>
            </a:r>
            <a:r>
              <a:rPr lang="en-US" sz="1800" b="1" i="1"/>
              <a:t>time</a:t>
            </a:r>
            <a:r>
              <a:rPr lang="en-US" sz="1800"/>
              <a:t> variable is unsigned, 64-bits wide and can be used to store simulation time quantities for debugging purposes.</a:t>
            </a:r>
          </a:p>
          <a:p>
            <a:pPr lvl="1" algn="just"/>
            <a:r>
              <a:rPr lang="en-US" sz="1800"/>
              <a:t>A </a:t>
            </a:r>
            <a:r>
              <a:rPr lang="en-US" sz="1800" b="1" i="1"/>
              <a:t>real</a:t>
            </a:r>
            <a:r>
              <a:rPr lang="en-US" sz="1800"/>
              <a:t> variable can store floating point values and can be assigned the same way as </a:t>
            </a:r>
            <a:r>
              <a:rPr lang="en-US" sz="1800" b="1" i="1"/>
              <a:t>integer</a:t>
            </a:r>
            <a:r>
              <a:rPr lang="en-US" sz="1800"/>
              <a:t> and </a:t>
            </a:r>
            <a:r>
              <a:rPr lang="en-US" sz="1800" b="1" i="1"/>
              <a:t>reg</a:t>
            </a:r>
            <a:r>
              <a:rPr lang="en-US" sz="1800"/>
              <a:t>.</a:t>
            </a:r>
          </a:p>
        </p:txBody>
      </p:sp>
      <p:pic>
        <p:nvPicPr>
          <p:cNvPr id="4" name="Picture 3"/>
          <p:cNvPicPr>
            <a:picLocks noChangeAspect="1"/>
          </p:cNvPicPr>
          <p:nvPr/>
        </p:nvPicPr>
        <p:blipFill>
          <a:blip r:embed="rId2"/>
          <a:stretch>
            <a:fillRect/>
          </a:stretch>
        </p:blipFill>
        <p:spPr>
          <a:xfrm>
            <a:off x="1645240" y="2000024"/>
            <a:ext cx="7110549" cy="1448571"/>
          </a:xfrm>
          <a:prstGeom prst="rect">
            <a:avLst/>
          </a:prstGeom>
        </p:spPr>
      </p:pic>
      <p:pic>
        <p:nvPicPr>
          <p:cNvPr id="5" name="Picture 4"/>
          <p:cNvPicPr>
            <a:picLocks noChangeAspect="1"/>
          </p:cNvPicPr>
          <p:nvPr/>
        </p:nvPicPr>
        <p:blipFill>
          <a:blip r:embed="rId3"/>
          <a:stretch>
            <a:fillRect/>
          </a:stretch>
        </p:blipFill>
        <p:spPr>
          <a:xfrm>
            <a:off x="1645240" y="4449129"/>
            <a:ext cx="9058275" cy="238125"/>
          </a:xfrm>
          <a:prstGeom prst="rect">
            <a:avLst/>
          </a:prstGeom>
        </p:spPr>
      </p:pic>
    </p:spTree>
    <p:extLst>
      <p:ext uri="{BB962C8B-B14F-4D97-AF65-F5344CB8AC3E}">
        <p14:creationId xmlns:p14="http://schemas.microsoft.com/office/powerpoint/2010/main" val="390332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331"/>
            <a:ext cx="10515600" cy="462189"/>
          </a:xfrm>
        </p:spPr>
        <p:txBody>
          <a:bodyPr>
            <a:noAutofit/>
          </a:bodyPr>
          <a:lstStyle/>
          <a:p>
            <a:r>
              <a:rPr lang="en-IN" sz="3600"/>
              <a:t>Arrays in Verilog</a:t>
            </a:r>
          </a:p>
        </p:txBody>
      </p:sp>
      <p:sp>
        <p:nvSpPr>
          <p:cNvPr id="3" name="Content Placeholder 2"/>
          <p:cNvSpPr>
            <a:spLocks noGrp="1"/>
          </p:cNvSpPr>
          <p:nvPr>
            <p:ph idx="1"/>
          </p:nvPr>
        </p:nvSpPr>
        <p:spPr>
          <a:xfrm>
            <a:off x="838200" y="969555"/>
            <a:ext cx="10515600" cy="5192894"/>
          </a:xfrm>
        </p:spPr>
        <p:txBody>
          <a:bodyPr>
            <a:normAutofit/>
          </a:bodyPr>
          <a:lstStyle/>
          <a:p>
            <a:pPr algn="just"/>
            <a:r>
              <a:rPr lang="en-US" sz="2400"/>
              <a:t>An array declaration of a net or variable can be either scalar or vector. Any number of dimensions can be created by specifying an address range after the identifier name and is called a multi-dimensional array. Arrays are allowed in Verilog for </a:t>
            </a:r>
            <a:r>
              <a:rPr lang="en-US" sz="2400" b="1" i="1" err="1"/>
              <a:t>reg</a:t>
            </a:r>
            <a:r>
              <a:rPr lang="en-US" sz="2400" b="1" i="1"/>
              <a:t> , wire , integer </a:t>
            </a:r>
            <a:r>
              <a:rPr lang="en-US" sz="2400"/>
              <a:t>and </a:t>
            </a:r>
            <a:r>
              <a:rPr lang="en-US" sz="2400" b="1" i="1"/>
              <a:t>real </a:t>
            </a:r>
            <a:r>
              <a:rPr lang="en-US" sz="2400"/>
              <a:t>data types.</a:t>
            </a:r>
          </a:p>
          <a:p>
            <a:pPr algn="just"/>
            <a:endParaRPr lang="en-US" sz="2400"/>
          </a:p>
          <a:p>
            <a:pPr algn="just"/>
            <a:endParaRPr lang="en-US" sz="2400"/>
          </a:p>
          <a:p>
            <a:pPr marL="0" indent="0" algn="just">
              <a:buNone/>
            </a:pPr>
            <a:endParaRPr lang="en-US" sz="800"/>
          </a:p>
          <a:p>
            <a:pPr lvl="1" algn="just"/>
            <a:endParaRPr lang="en-US" sz="2000"/>
          </a:p>
          <a:p>
            <a:pPr lvl="1" algn="just"/>
            <a:r>
              <a:rPr lang="en-US" sz="2000" b="1"/>
              <a:t>Assignment in Arrays</a:t>
            </a:r>
          </a:p>
          <a:p>
            <a:pPr marL="0" indent="0" algn="just">
              <a:buNone/>
            </a:pPr>
            <a:endParaRPr lang="en-US" sz="2400"/>
          </a:p>
          <a:p>
            <a:pPr algn="just"/>
            <a:endParaRPr lang="en-IN" sz="2400"/>
          </a:p>
        </p:txBody>
      </p:sp>
      <p:pic>
        <p:nvPicPr>
          <p:cNvPr id="4" name="Picture 3"/>
          <p:cNvPicPr>
            <a:picLocks noChangeAspect="1"/>
          </p:cNvPicPr>
          <p:nvPr/>
        </p:nvPicPr>
        <p:blipFill>
          <a:blip r:embed="rId2"/>
          <a:stretch>
            <a:fillRect/>
          </a:stretch>
        </p:blipFill>
        <p:spPr>
          <a:xfrm>
            <a:off x="1204912" y="2375377"/>
            <a:ext cx="9782175" cy="1190625"/>
          </a:xfrm>
          <a:prstGeom prst="rect">
            <a:avLst/>
          </a:prstGeom>
        </p:spPr>
      </p:pic>
      <p:pic>
        <p:nvPicPr>
          <p:cNvPr id="5" name="Picture 4"/>
          <p:cNvPicPr>
            <a:picLocks noChangeAspect="1"/>
          </p:cNvPicPr>
          <p:nvPr/>
        </p:nvPicPr>
        <p:blipFill>
          <a:blip r:embed="rId3"/>
          <a:stretch>
            <a:fillRect/>
          </a:stretch>
        </p:blipFill>
        <p:spPr>
          <a:xfrm>
            <a:off x="1204912" y="4276499"/>
            <a:ext cx="9763125" cy="1885950"/>
          </a:xfrm>
          <a:prstGeom prst="rect">
            <a:avLst/>
          </a:prstGeom>
        </p:spPr>
      </p:pic>
    </p:spTree>
    <p:extLst>
      <p:ext uri="{BB962C8B-B14F-4D97-AF65-F5344CB8AC3E}">
        <p14:creationId xmlns:p14="http://schemas.microsoft.com/office/powerpoint/2010/main" val="390661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23"/>
            <a:ext cx="10515600" cy="444772"/>
          </a:xfrm>
        </p:spPr>
        <p:txBody>
          <a:bodyPr>
            <a:normAutofit fontScale="90000"/>
          </a:bodyPr>
          <a:lstStyle/>
          <a:p>
            <a:r>
              <a:rPr lang="en-IN"/>
              <a:t>Verilog Module</a:t>
            </a:r>
          </a:p>
        </p:txBody>
      </p:sp>
      <p:sp>
        <p:nvSpPr>
          <p:cNvPr id="3" name="Content Placeholder 2"/>
          <p:cNvSpPr>
            <a:spLocks noGrp="1"/>
          </p:cNvSpPr>
          <p:nvPr>
            <p:ph idx="1"/>
          </p:nvPr>
        </p:nvSpPr>
        <p:spPr>
          <a:xfrm>
            <a:off x="838200" y="879566"/>
            <a:ext cx="10515600" cy="5297397"/>
          </a:xfrm>
        </p:spPr>
        <p:txBody>
          <a:bodyPr>
            <a:noAutofit/>
          </a:bodyPr>
          <a:lstStyle/>
          <a:p>
            <a:pPr algn="just"/>
            <a:r>
              <a:rPr lang="en-US" sz="2400"/>
              <a:t>A </a:t>
            </a:r>
            <a:r>
              <a:rPr lang="en-US" sz="2400" b="1" i="1"/>
              <a:t>module</a:t>
            </a:r>
            <a:r>
              <a:rPr lang="en-US" sz="2400"/>
              <a:t> is a block of Verilog code that implements a certain functionality. Module can be embedded within other modules and a higher level module can communicate with its lower level modules using their input and output ports.</a:t>
            </a:r>
          </a:p>
          <a:p>
            <a:pPr lvl="1" algn="just"/>
            <a:r>
              <a:rPr lang="en-IN" b="1"/>
              <a:t>Syntax</a:t>
            </a:r>
          </a:p>
          <a:p>
            <a:pPr algn="just"/>
            <a:endParaRPr lang="en-IN" sz="2400"/>
          </a:p>
          <a:p>
            <a:pPr algn="just"/>
            <a:endParaRPr lang="en-IN" sz="2400"/>
          </a:p>
          <a:p>
            <a:pPr algn="just"/>
            <a:endParaRPr lang="en-IN" sz="2400"/>
          </a:p>
          <a:p>
            <a:pPr algn="just"/>
            <a:endParaRPr lang="en-IN" sz="2400"/>
          </a:p>
          <a:p>
            <a:pPr algn="just"/>
            <a:endParaRPr lang="en-IN" sz="2400"/>
          </a:p>
          <a:p>
            <a:pPr algn="just"/>
            <a:endParaRPr lang="en-IN" sz="2400"/>
          </a:p>
          <a:p>
            <a:pPr algn="just"/>
            <a:r>
              <a:rPr lang="en-US" sz="2400"/>
              <a:t>All variable declarations, dataflow statements, functions or tasks and lower module instances if any, must be defined within the </a:t>
            </a:r>
            <a:r>
              <a:rPr lang="en-US" sz="2400" b="1" i="1"/>
              <a:t>module</a:t>
            </a:r>
            <a:r>
              <a:rPr lang="en-US" sz="2400"/>
              <a:t> and </a:t>
            </a:r>
            <a:r>
              <a:rPr lang="en-US" sz="2400" b="1" i="1" err="1"/>
              <a:t>endmodule</a:t>
            </a:r>
            <a:r>
              <a:rPr lang="en-US" sz="2400" b="1" i="1"/>
              <a:t> </a:t>
            </a:r>
            <a:r>
              <a:rPr lang="en-US" sz="2400"/>
              <a:t>keywords. There can be multiple modules with different names in the same file and can be defined in any order.</a:t>
            </a:r>
            <a:endParaRPr lang="en-IN" sz="2400"/>
          </a:p>
          <a:p>
            <a:pPr algn="just"/>
            <a:endParaRPr lang="en-IN" sz="2400"/>
          </a:p>
          <a:p>
            <a:pPr algn="just"/>
            <a:endParaRPr lang="en-IN" sz="2400"/>
          </a:p>
          <a:p>
            <a:pPr algn="just"/>
            <a:endParaRPr lang="en-IN" sz="2400"/>
          </a:p>
          <a:p>
            <a:pPr algn="just"/>
            <a:endParaRPr lang="en-IN" sz="2400"/>
          </a:p>
          <a:p>
            <a:pPr algn="just"/>
            <a:endParaRPr lang="en-IN" sz="2400"/>
          </a:p>
        </p:txBody>
      </p:sp>
      <p:pic>
        <p:nvPicPr>
          <p:cNvPr id="4" name="Picture 3"/>
          <p:cNvPicPr>
            <a:picLocks noChangeAspect="1"/>
          </p:cNvPicPr>
          <p:nvPr/>
        </p:nvPicPr>
        <p:blipFill>
          <a:blip r:embed="rId2"/>
          <a:stretch>
            <a:fillRect/>
          </a:stretch>
        </p:blipFill>
        <p:spPr>
          <a:xfrm>
            <a:off x="1312339" y="2328113"/>
            <a:ext cx="9891420" cy="2759326"/>
          </a:xfrm>
          <a:prstGeom prst="rect">
            <a:avLst/>
          </a:prstGeom>
        </p:spPr>
      </p:pic>
    </p:spTree>
    <p:extLst>
      <p:ext uri="{BB962C8B-B14F-4D97-AF65-F5344CB8AC3E}">
        <p14:creationId xmlns:p14="http://schemas.microsoft.com/office/powerpoint/2010/main" val="302274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789"/>
            <a:ext cx="10515600" cy="470898"/>
          </a:xfrm>
        </p:spPr>
        <p:txBody>
          <a:bodyPr>
            <a:normAutofit fontScale="90000"/>
          </a:bodyPr>
          <a:lstStyle/>
          <a:p>
            <a:pPr algn="just"/>
            <a:r>
              <a:rPr lang="en-IN"/>
              <a:t>Verilog Ports</a:t>
            </a:r>
          </a:p>
        </p:txBody>
      </p:sp>
      <p:sp>
        <p:nvSpPr>
          <p:cNvPr id="3" name="Content Placeholder 2"/>
          <p:cNvSpPr>
            <a:spLocks noGrp="1"/>
          </p:cNvSpPr>
          <p:nvPr>
            <p:ph idx="1"/>
          </p:nvPr>
        </p:nvSpPr>
        <p:spPr>
          <a:xfrm>
            <a:off x="838200" y="870857"/>
            <a:ext cx="10515600" cy="5904412"/>
          </a:xfrm>
        </p:spPr>
        <p:txBody>
          <a:bodyPr>
            <a:normAutofit/>
          </a:bodyPr>
          <a:lstStyle/>
          <a:p>
            <a:pPr algn="just"/>
            <a:r>
              <a:rPr lang="en-US" sz="2400"/>
              <a:t>Ports are a set of signals that act as inputs and outputs to a particular module and are the primary way of communicating with it. Think of a module as a fabricated chip placed on PCB and it becomes quite oblivious that the only way to communicate with the chip is through its pins. Ports are like pins and are used by design to send and receive signals from the outside world.</a:t>
            </a:r>
          </a:p>
          <a:p>
            <a:pPr lvl="1" algn="just"/>
            <a:r>
              <a:rPr lang="en-IN" b="1"/>
              <a:t>Types of Ports</a:t>
            </a:r>
          </a:p>
          <a:p>
            <a:pPr algn="just"/>
            <a:endParaRPr lang="en-IN"/>
          </a:p>
          <a:p>
            <a:pPr algn="just"/>
            <a:endParaRPr lang="en-IN"/>
          </a:p>
          <a:p>
            <a:pPr algn="just"/>
            <a:endParaRPr lang="en-IN"/>
          </a:p>
          <a:p>
            <a:pPr marL="0" indent="0" algn="just">
              <a:buNone/>
            </a:pPr>
            <a:endParaRPr lang="en-IN" sz="800"/>
          </a:p>
          <a:p>
            <a:pPr lvl="1" algn="just"/>
            <a:r>
              <a:rPr lang="en-IN" b="1"/>
              <a:t>Syntax</a:t>
            </a:r>
          </a:p>
          <a:p>
            <a:pPr algn="just"/>
            <a:endParaRPr lang="en-IN" sz="2400"/>
          </a:p>
        </p:txBody>
      </p:sp>
      <p:pic>
        <p:nvPicPr>
          <p:cNvPr id="4" name="Picture 3"/>
          <p:cNvPicPr>
            <a:picLocks noChangeAspect="1"/>
          </p:cNvPicPr>
          <p:nvPr/>
        </p:nvPicPr>
        <p:blipFill>
          <a:blip r:embed="rId2"/>
          <a:stretch>
            <a:fillRect/>
          </a:stretch>
        </p:blipFill>
        <p:spPr>
          <a:xfrm>
            <a:off x="1489166" y="3023643"/>
            <a:ext cx="9181284" cy="1720377"/>
          </a:xfrm>
          <a:prstGeom prst="rect">
            <a:avLst/>
          </a:prstGeom>
        </p:spPr>
      </p:pic>
      <p:pic>
        <p:nvPicPr>
          <p:cNvPr id="5" name="Picture 4"/>
          <p:cNvPicPr>
            <a:picLocks noChangeAspect="1"/>
          </p:cNvPicPr>
          <p:nvPr/>
        </p:nvPicPr>
        <p:blipFill>
          <a:blip r:embed="rId3"/>
          <a:stretch>
            <a:fillRect/>
          </a:stretch>
        </p:blipFill>
        <p:spPr>
          <a:xfrm>
            <a:off x="1489166" y="5180784"/>
            <a:ext cx="9791700" cy="1390650"/>
          </a:xfrm>
          <a:prstGeom prst="rect">
            <a:avLst/>
          </a:prstGeom>
        </p:spPr>
      </p:pic>
    </p:spTree>
    <p:extLst>
      <p:ext uri="{BB962C8B-B14F-4D97-AF65-F5344CB8AC3E}">
        <p14:creationId xmlns:p14="http://schemas.microsoft.com/office/powerpoint/2010/main" val="318390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79"/>
            <a:ext cx="10515600" cy="523149"/>
          </a:xfrm>
        </p:spPr>
        <p:txBody>
          <a:bodyPr>
            <a:normAutofit fontScale="90000"/>
          </a:bodyPr>
          <a:lstStyle/>
          <a:p>
            <a:r>
              <a:rPr lang="en-IN" sz="3600"/>
              <a:t>Port Variations</a:t>
            </a:r>
          </a:p>
        </p:txBody>
      </p:sp>
      <p:sp>
        <p:nvSpPr>
          <p:cNvPr id="3" name="Content Placeholder 2"/>
          <p:cNvSpPr>
            <a:spLocks noGrp="1"/>
          </p:cNvSpPr>
          <p:nvPr>
            <p:ph idx="1"/>
          </p:nvPr>
        </p:nvSpPr>
        <p:spPr>
          <a:xfrm>
            <a:off x="838200" y="949234"/>
            <a:ext cx="10515600" cy="5599612"/>
          </a:xfrm>
        </p:spPr>
        <p:txBody>
          <a:bodyPr>
            <a:normAutofit/>
          </a:bodyPr>
          <a:lstStyle/>
          <a:p>
            <a:r>
              <a:rPr lang="en-IN"/>
              <a:t>Verilog 1995</a:t>
            </a:r>
          </a:p>
          <a:p>
            <a:endParaRPr lang="en-IN"/>
          </a:p>
          <a:p>
            <a:endParaRPr lang="en-IN"/>
          </a:p>
          <a:p>
            <a:endParaRPr lang="en-IN"/>
          </a:p>
          <a:p>
            <a:endParaRPr lang="en-IN"/>
          </a:p>
          <a:p>
            <a:endParaRPr lang="en-IN"/>
          </a:p>
          <a:p>
            <a:endParaRPr lang="en-IN"/>
          </a:p>
          <a:p>
            <a:pPr marL="0" indent="0">
              <a:buNone/>
            </a:pPr>
            <a:endParaRPr lang="en-IN"/>
          </a:p>
        </p:txBody>
      </p:sp>
      <p:pic>
        <p:nvPicPr>
          <p:cNvPr id="4" name="Picture 3"/>
          <p:cNvPicPr>
            <a:picLocks noChangeAspect="1"/>
          </p:cNvPicPr>
          <p:nvPr/>
        </p:nvPicPr>
        <p:blipFill>
          <a:blip r:embed="rId2"/>
          <a:stretch>
            <a:fillRect/>
          </a:stretch>
        </p:blipFill>
        <p:spPr>
          <a:xfrm>
            <a:off x="1140822" y="1444670"/>
            <a:ext cx="6514011" cy="5339515"/>
          </a:xfrm>
          <a:prstGeom prst="rect">
            <a:avLst/>
          </a:prstGeom>
        </p:spPr>
      </p:pic>
    </p:spTree>
    <p:extLst>
      <p:ext uri="{BB962C8B-B14F-4D97-AF65-F5344CB8AC3E}">
        <p14:creationId xmlns:p14="http://schemas.microsoft.com/office/powerpoint/2010/main" val="66237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3"/>
            <a:ext cx="10515600" cy="6072460"/>
          </a:xfrm>
        </p:spPr>
        <p:txBody>
          <a:bodyPr/>
          <a:lstStyle/>
          <a:p>
            <a:r>
              <a:rPr lang="en-IN"/>
              <a:t>Verilog 2001 onwards (More ANSI-C Style)</a:t>
            </a:r>
          </a:p>
          <a:p>
            <a:pPr marL="0" indent="0">
              <a:buNone/>
            </a:pPr>
            <a:endParaRPr lang="en-IN"/>
          </a:p>
        </p:txBody>
      </p:sp>
      <p:pic>
        <p:nvPicPr>
          <p:cNvPr id="4" name="Picture 3"/>
          <p:cNvPicPr>
            <a:picLocks noChangeAspect="1"/>
          </p:cNvPicPr>
          <p:nvPr/>
        </p:nvPicPr>
        <p:blipFill>
          <a:blip r:embed="rId2"/>
          <a:stretch>
            <a:fillRect/>
          </a:stretch>
        </p:blipFill>
        <p:spPr>
          <a:xfrm>
            <a:off x="838200" y="564696"/>
            <a:ext cx="8943704" cy="6227990"/>
          </a:xfrm>
          <a:prstGeom prst="rect">
            <a:avLst/>
          </a:prstGeom>
        </p:spPr>
      </p:pic>
    </p:spTree>
    <p:extLst>
      <p:ext uri="{BB962C8B-B14F-4D97-AF65-F5344CB8AC3E}">
        <p14:creationId xmlns:p14="http://schemas.microsoft.com/office/powerpoint/2010/main" val="278328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538"/>
            <a:ext cx="10515600" cy="436064"/>
          </a:xfrm>
        </p:spPr>
        <p:txBody>
          <a:bodyPr>
            <a:noAutofit/>
          </a:bodyPr>
          <a:lstStyle/>
          <a:p>
            <a:r>
              <a:rPr lang="en-IN" sz="3600"/>
              <a:t>Verilog Module Instantiation</a:t>
            </a:r>
          </a:p>
        </p:txBody>
      </p:sp>
      <p:sp>
        <p:nvSpPr>
          <p:cNvPr id="3" name="Content Placeholder 2"/>
          <p:cNvSpPr>
            <a:spLocks noGrp="1"/>
          </p:cNvSpPr>
          <p:nvPr>
            <p:ph idx="1"/>
          </p:nvPr>
        </p:nvSpPr>
        <p:spPr>
          <a:xfrm>
            <a:off x="838200" y="1080747"/>
            <a:ext cx="10515600" cy="5358357"/>
          </a:xfrm>
        </p:spPr>
        <p:txBody>
          <a:bodyPr>
            <a:normAutofit/>
          </a:bodyPr>
          <a:lstStyle/>
          <a:p>
            <a:r>
              <a:rPr lang="en-US" sz="2400" b="1"/>
              <a:t>Port Connection by ordered list</a:t>
            </a:r>
          </a:p>
          <a:p>
            <a:endParaRPr lang="en-IN" sz="2400"/>
          </a:p>
        </p:txBody>
      </p:sp>
      <p:pic>
        <p:nvPicPr>
          <p:cNvPr id="4" name="Picture 3"/>
          <p:cNvPicPr>
            <a:picLocks noChangeAspect="1"/>
          </p:cNvPicPr>
          <p:nvPr/>
        </p:nvPicPr>
        <p:blipFill>
          <a:blip r:embed="rId2"/>
          <a:stretch>
            <a:fillRect/>
          </a:stretch>
        </p:blipFill>
        <p:spPr>
          <a:xfrm>
            <a:off x="846859" y="1493743"/>
            <a:ext cx="9839325" cy="5124450"/>
          </a:xfrm>
          <a:prstGeom prst="rect">
            <a:avLst/>
          </a:prstGeom>
        </p:spPr>
      </p:pic>
    </p:spTree>
    <p:extLst>
      <p:ext uri="{BB962C8B-B14F-4D97-AF65-F5344CB8AC3E}">
        <p14:creationId xmlns:p14="http://schemas.microsoft.com/office/powerpoint/2010/main" val="283910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846"/>
            <a:ext cx="10515600" cy="5724117"/>
          </a:xfrm>
        </p:spPr>
        <p:txBody>
          <a:bodyPr>
            <a:normAutofit/>
          </a:bodyPr>
          <a:lstStyle/>
          <a:p>
            <a:r>
              <a:rPr lang="en-US" sz="2400" b="1"/>
              <a:t>Port Connection by name</a:t>
            </a:r>
          </a:p>
          <a:p>
            <a:endParaRPr lang="en-US" sz="2400"/>
          </a:p>
          <a:p>
            <a:endParaRPr lang="en-US" sz="2400"/>
          </a:p>
          <a:p>
            <a:endParaRPr lang="en-US" sz="2400"/>
          </a:p>
          <a:p>
            <a:endParaRPr lang="en-US" sz="2400"/>
          </a:p>
          <a:p>
            <a:endParaRPr lang="en-US" sz="2400"/>
          </a:p>
          <a:p>
            <a:endParaRPr lang="en-US" sz="2400"/>
          </a:p>
          <a:p>
            <a:pPr marL="0" indent="0">
              <a:buNone/>
            </a:pPr>
            <a:endParaRPr lang="en-IN" sz="800" b="1"/>
          </a:p>
          <a:p>
            <a:r>
              <a:rPr lang="en-IN" sz="2400" b="1"/>
              <a:t>Unconnected/Floating Ports</a:t>
            </a:r>
          </a:p>
        </p:txBody>
      </p:sp>
      <p:pic>
        <p:nvPicPr>
          <p:cNvPr id="6" name="Picture 5"/>
          <p:cNvPicPr>
            <a:picLocks noChangeAspect="1"/>
          </p:cNvPicPr>
          <p:nvPr/>
        </p:nvPicPr>
        <p:blipFill>
          <a:blip r:embed="rId2"/>
          <a:stretch>
            <a:fillRect/>
          </a:stretch>
        </p:blipFill>
        <p:spPr>
          <a:xfrm>
            <a:off x="781050" y="860243"/>
            <a:ext cx="9801225" cy="2743200"/>
          </a:xfrm>
          <a:prstGeom prst="rect">
            <a:avLst/>
          </a:prstGeom>
        </p:spPr>
      </p:pic>
      <p:pic>
        <p:nvPicPr>
          <p:cNvPr id="8" name="Picture 7"/>
          <p:cNvPicPr>
            <a:picLocks noChangeAspect="1"/>
          </p:cNvPicPr>
          <p:nvPr/>
        </p:nvPicPr>
        <p:blipFill>
          <a:blip r:embed="rId3"/>
          <a:stretch>
            <a:fillRect/>
          </a:stretch>
        </p:blipFill>
        <p:spPr>
          <a:xfrm>
            <a:off x="838200" y="4258490"/>
            <a:ext cx="10091394" cy="2223351"/>
          </a:xfrm>
          <a:prstGeom prst="rect">
            <a:avLst/>
          </a:prstGeom>
        </p:spPr>
      </p:pic>
    </p:spTree>
    <p:extLst>
      <p:ext uri="{BB962C8B-B14F-4D97-AF65-F5344CB8AC3E}">
        <p14:creationId xmlns:p14="http://schemas.microsoft.com/office/powerpoint/2010/main" val="613467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6064"/>
          </a:xfrm>
        </p:spPr>
        <p:txBody>
          <a:bodyPr>
            <a:noAutofit/>
          </a:bodyPr>
          <a:lstStyle/>
          <a:p>
            <a:r>
              <a:rPr lang="en-IN" sz="3600"/>
              <a:t>Verilog Concatenation</a:t>
            </a:r>
          </a:p>
        </p:txBody>
      </p:sp>
      <p:sp>
        <p:nvSpPr>
          <p:cNvPr id="3" name="Content Placeholder 2"/>
          <p:cNvSpPr>
            <a:spLocks noGrp="1"/>
          </p:cNvSpPr>
          <p:nvPr>
            <p:ph idx="1"/>
          </p:nvPr>
        </p:nvSpPr>
        <p:spPr>
          <a:xfrm>
            <a:off x="838200" y="1018903"/>
            <a:ext cx="10515600" cy="5677988"/>
          </a:xfrm>
        </p:spPr>
        <p:txBody>
          <a:bodyPr>
            <a:normAutofit/>
          </a:bodyPr>
          <a:lstStyle/>
          <a:p>
            <a:pPr algn="just"/>
            <a:r>
              <a:rPr lang="en-US" sz="2000"/>
              <a:t>Multi-bit Verilog wires and variables can be clubbed together to form a bigger multi-net wire or variable using </a:t>
            </a:r>
            <a:r>
              <a:rPr lang="en-US" sz="2000" b="1" i="1"/>
              <a:t>‘{‘</a:t>
            </a:r>
            <a:r>
              <a:rPr lang="en-US" sz="2000"/>
              <a:t> and  </a:t>
            </a:r>
            <a:r>
              <a:rPr lang="en-US" sz="2000" b="1" i="1"/>
              <a:t>‘}’</a:t>
            </a:r>
            <a:r>
              <a:rPr lang="en-US" sz="2000"/>
              <a:t> separated by commas. Concatenation is also allowed to have expressions and sized constants as operands in addition to wires and variables.</a:t>
            </a:r>
            <a:r>
              <a:rPr lang="en-US" sz="800"/>
              <a:t> </a:t>
            </a:r>
          </a:p>
          <a:p>
            <a:pPr algn="just"/>
            <a:r>
              <a:rPr lang="en-US" sz="2000"/>
              <a:t>Size of each operand must be known in order to calculate the complete size of concatenation. </a:t>
            </a:r>
          </a:p>
          <a:p>
            <a:pPr algn="just"/>
            <a:endParaRPr lang="en-IN" sz="2000"/>
          </a:p>
        </p:txBody>
      </p:sp>
      <p:pic>
        <p:nvPicPr>
          <p:cNvPr id="4" name="Picture 3"/>
          <p:cNvPicPr>
            <a:picLocks noChangeAspect="1"/>
          </p:cNvPicPr>
          <p:nvPr/>
        </p:nvPicPr>
        <p:blipFill>
          <a:blip r:embed="rId2"/>
          <a:stretch>
            <a:fillRect/>
          </a:stretch>
        </p:blipFill>
        <p:spPr>
          <a:xfrm>
            <a:off x="1175658" y="2392910"/>
            <a:ext cx="7515497" cy="4303981"/>
          </a:xfrm>
          <a:prstGeom prst="rect">
            <a:avLst/>
          </a:prstGeom>
        </p:spPr>
      </p:pic>
    </p:spTree>
    <p:extLst>
      <p:ext uri="{BB962C8B-B14F-4D97-AF65-F5344CB8AC3E}">
        <p14:creationId xmlns:p14="http://schemas.microsoft.com/office/powerpoint/2010/main" val="193746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Autofit/>
          </a:bodyPr>
          <a:lstStyle/>
          <a:p>
            <a:r>
              <a:rPr lang="en-IN" sz="3600" dirty="0"/>
              <a:t>Gate Level </a:t>
            </a:r>
            <a:r>
              <a:rPr lang="en-IN" sz="3600" dirty="0" smtClean="0"/>
              <a:t>Modelling</a:t>
            </a:r>
            <a:endParaRPr lang="en-IN" sz="3600" dirty="0"/>
          </a:p>
        </p:txBody>
      </p:sp>
      <p:sp>
        <p:nvSpPr>
          <p:cNvPr id="3" name="Content Placeholder 2"/>
          <p:cNvSpPr>
            <a:spLocks noGrp="1"/>
          </p:cNvSpPr>
          <p:nvPr>
            <p:ph idx="1"/>
          </p:nvPr>
        </p:nvSpPr>
        <p:spPr>
          <a:xfrm>
            <a:off x="838200" y="975360"/>
            <a:ext cx="10515600" cy="5634446"/>
          </a:xfrm>
        </p:spPr>
        <p:txBody>
          <a:bodyPr>
            <a:normAutofit lnSpcReduction="10000"/>
          </a:bodyPr>
          <a:lstStyle/>
          <a:p>
            <a:pPr algn="just"/>
            <a:r>
              <a:rPr lang="en-US" sz="2400"/>
              <a:t>Most digital designs are done at a higher level of abstraction like RTL, although at times it becomes intuitive to build smaller deterministic circuits at a lower level by using combinational elements. Modeling done at this level is usually called </a:t>
            </a:r>
            <a:r>
              <a:rPr lang="en-US" sz="2400" b="1" i="1"/>
              <a:t>gate level modeling </a:t>
            </a:r>
            <a:r>
              <a:rPr lang="en-US" sz="2400"/>
              <a:t>as it involves gates and has a one relation between a hardware schematic and the Verilog code.</a:t>
            </a:r>
          </a:p>
          <a:p>
            <a:pPr marL="0" indent="0" algn="just">
              <a:buNone/>
            </a:pPr>
            <a:endParaRPr lang="en-US" sz="900"/>
          </a:p>
          <a:p>
            <a:pPr algn="just"/>
            <a:r>
              <a:rPr lang="en-US" sz="2400"/>
              <a:t>Verilog supports a few basic logic gates known as primitives as they can be instantiated like modules since they are already predefined.</a:t>
            </a:r>
          </a:p>
          <a:p>
            <a:pPr marL="0" indent="0" algn="just">
              <a:buNone/>
            </a:pPr>
            <a:endParaRPr lang="en-US" sz="900"/>
          </a:p>
          <a:p>
            <a:pPr algn="just"/>
            <a:r>
              <a:rPr lang="en-US" sz="2400"/>
              <a:t>Primitives gate List are  -</a:t>
            </a:r>
          </a:p>
          <a:p>
            <a:pPr lvl="1" algn="just"/>
            <a:r>
              <a:rPr lang="en-US" sz="2000" b="1" i="1"/>
              <a:t>and(out,in1,in2)</a:t>
            </a:r>
          </a:p>
          <a:p>
            <a:pPr lvl="1" algn="just"/>
            <a:r>
              <a:rPr lang="en-US" sz="2000" b="1" i="1"/>
              <a:t>or(out,in1,in2)</a:t>
            </a:r>
          </a:p>
          <a:p>
            <a:pPr lvl="1" algn="just"/>
            <a:r>
              <a:rPr lang="en-US" sz="2000" b="1" i="1" err="1"/>
              <a:t>xor</a:t>
            </a:r>
            <a:r>
              <a:rPr lang="en-US" sz="2000" b="1" i="1"/>
              <a:t>(out,in1,in2)</a:t>
            </a:r>
          </a:p>
          <a:p>
            <a:pPr lvl="1" algn="just"/>
            <a:r>
              <a:rPr lang="en-US" sz="2000" b="1" i="1" err="1"/>
              <a:t>nand</a:t>
            </a:r>
            <a:r>
              <a:rPr lang="en-US" sz="2000" b="1" i="1"/>
              <a:t>(out,in1,in2)</a:t>
            </a:r>
          </a:p>
          <a:p>
            <a:pPr lvl="1" algn="just"/>
            <a:r>
              <a:rPr lang="en-US" sz="2000" b="1" i="1"/>
              <a:t>nor(out,in1,in2)</a:t>
            </a:r>
          </a:p>
          <a:p>
            <a:pPr lvl="1" algn="just"/>
            <a:r>
              <a:rPr lang="en-US" sz="2000" b="1" i="1" err="1"/>
              <a:t>xnor</a:t>
            </a:r>
            <a:r>
              <a:rPr lang="en-US" sz="2000" b="1" i="1"/>
              <a:t>(out,in1,in2)</a:t>
            </a:r>
          </a:p>
          <a:p>
            <a:pPr lvl="1" algn="just"/>
            <a:r>
              <a:rPr lang="en-US" sz="2000" b="1" i="1" err="1"/>
              <a:t>buf</a:t>
            </a:r>
            <a:r>
              <a:rPr lang="en-US" sz="2000" b="1" i="1"/>
              <a:t>(out,in1)</a:t>
            </a:r>
          </a:p>
          <a:p>
            <a:pPr lvl="1" algn="just"/>
            <a:r>
              <a:rPr lang="en-US" sz="2000" b="1" i="1"/>
              <a:t>not(out,in1)</a:t>
            </a:r>
          </a:p>
          <a:p>
            <a:pPr lvl="1" algn="just"/>
            <a:endParaRPr lang="en-US" sz="2000"/>
          </a:p>
          <a:p>
            <a:pPr lvl="1" algn="just"/>
            <a:endParaRPr lang="en-US" sz="2000"/>
          </a:p>
          <a:p>
            <a:pPr lvl="1" algn="just"/>
            <a:endParaRPr lang="en-IN" sz="2400"/>
          </a:p>
          <a:p>
            <a:pPr marL="0" indent="0" algn="just">
              <a:buNone/>
            </a:pPr>
            <a:endParaRPr lang="en-IN" sz="2400"/>
          </a:p>
        </p:txBody>
      </p:sp>
    </p:spTree>
    <p:extLst>
      <p:ext uri="{BB962C8B-B14F-4D97-AF65-F5344CB8AC3E}">
        <p14:creationId xmlns:p14="http://schemas.microsoft.com/office/powerpoint/2010/main" val="104700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664"/>
            <a:ext cx="10515600" cy="819240"/>
          </a:xfrm>
        </p:spPr>
        <p:txBody>
          <a:bodyPr/>
          <a:lstStyle/>
          <a:p>
            <a:pPr algn="just"/>
            <a:r>
              <a:rPr lang="en-IN"/>
              <a:t>Introduction to Verilog</a:t>
            </a:r>
          </a:p>
        </p:txBody>
      </p:sp>
      <p:sp>
        <p:nvSpPr>
          <p:cNvPr id="3" name="Content Placeholder 2"/>
          <p:cNvSpPr>
            <a:spLocks noGrp="1"/>
          </p:cNvSpPr>
          <p:nvPr>
            <p:ph idx="1"/>
          </p:nvPr>
        </p:nvSpPr>
        <p:spPr>
          <a:xfrm>
            <a:off x="838200" y="1175657"/>
            <a:ext cx="10515600" cy="5355772"/>
          </a:xfrm>
        </p:spPr>
        <p:txBody>
          <a:bodyPr>
            <a:normAutofit lnSpcReduction="10000"/>
          </a:bodyPr>
          <a:lstStyle/>
          <a:p>
            <a:pPr algn="just"/>
            <a:r>
              <a:rPr lang="en-US" sz="2400"/>
              <a:t>In the early days of integrated circuits, engineers had to sit down and physically draw transistors and their connections on paper to design them such that it can be fabricated on silicon.</a:t>
            </a:r>
          </a:p>
          <a:p>
            <a:pPr marL="0" indent="0" algn="just">
              <a:buNone/>
            </a:pPr>
            <a:endParaRPr lang="en-US" sz="800"/>
          </a:p>
          <a:p>
            <a:pPr algn="just"/>
            <a:r>
              <a:rPr lang="en-US" sz="2400"/>
              <a:t>Bigger and complex circuits demanded more engineers, time and other resources and soon enough there was a need to have a better way of designing integrated circuits.</a:t>
            </a:r>
            <a:endParaRPr lang="en-US" sz="800"/>
          </a:p>
          <a:p>
            <a:pPr marL="0" indent="0" algn="just">
              <a:buNone/>
            </a:pPr>
            <a:endParaRPr lang="en-US" sz="800"/>
          </a:p>
          <a:p>
            <a:pPr algn="just"/>
            <a:r>
              <a:rPr lang="en-US" sz="2400"/>
              <a:t>VHDL (</a:t>
            </a:r>
            <a:r>
              <a:rPr lang="en-US" sz="2400" b="1" i="1">
                <a:solidFill>
                  <a:srgbClr val="FF0000"/>
                </a:solidFill>
              </a:rPr>
              <a:t>Very High Speed Integrated Circuit Hardware Description Language) </a:t>
            </a:r>
            <a:r>
              <a:rPr lang="en-US" sz="2400"/>
              <a:t>was developed to enhance the design process by allowing engineers to describe functionality of the desired hardware and let automation tools convert that behavior into actual hardware elements like combinational gates and sequential logic.</a:t>
            </a:r>
            <a:endParaRPr lang="en-US" sz="800"/>
          </a:p>
          <a:p>
            <a:pPr marL="0" indent="0" algn="just">
              <a:buNone/>
            </a:pPr>
            <a:endParaRPr lang="en-US" sz="800"/>
          </a:p>
          <a:p>
            <a:pPr algn="just"/>
            <a:r>
              <a:rPr lang="en-IN" sz="2400" b="1" i="1">
                <a:solidFill>
                  <a:srgbClr val="FF0000"/>
                </a:solidFill>
              </a:rPr>
              <a:t>Verilog</a:t>
            </a:r>
            <a:r>
              <a:rPr lang="en-IN" sz="2400"/>
              <a:t> </a:t>
            </a:r>
            <a:r>
              <a:rPr lang="en-US" sz="2400"/>
              <a:t>was developed to simplify the process and make the </a:t>
            </a:r>
            <a:r>
              <a:rPr lang="en-US" sz="2400" b="1" i="1">
                <a:solidFill>
                  <a:srgbClr val="FF0000"/>
                </a:solidFill>
              </a:rPr>
              <a:t>Hardware Description Language (HDL)</a:t>
            </a:r>
            <a:r>
              <a:rPr lang="en-US" sz="2400"/>
              <a:t> more robust and flexible. Verilog is the most popular HDL used and practiced throughout the semiconductor industry.</a:t>
            </a:r>
            <a:endParaRPr lang="en-IN" sz="2400"/>
          </a:p>
        </p:txBody>
      </p:sp>
    </p:spTree>
    <p:extLst>
      <p:ext uri="{BB962C8B-B14F-4D97-AF65-F5344CB8AC3E}">
        <p14:creationId xmlns:p14="http://schemas.microsoft.com/office/powerpoint/2010/main" val="3172184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55320" y="240665"/>
            <a:ext cx="10515600" cy="464729"/>
          </a:xfrm>
        </p:spPr>
        <p:txBody>
          <a:bodyPr>
            <a:normAutofit lnSpcReduction="10000"/>
          </a:bodyPr>
          <a:lstStyle/>
          <a:p>
            <a:r>
              <a:rPr lang="en-IN"/>
              <a:t>Example - 1</a:t>
            </a:r>
          </a:p>
        </p:txBody>
      </p:sp>
      <p:pic>
        <p:nvPicPr>
          <p:cNvPr id="6" name="Picture 5"/>
          <p:cNvPicPr>
            <a:picLocks noChangeAspect="1"/>
          </p:cNvPicPr>
          <p:nvPr/>
        </p:nvPicPr>
        <p:blipFill>
          <a:blip r:embed="rId2"/>
          <a:stretch>
            <a:fillRect/>
          </a:stretch>
        </p:blipFill>
        <p:spPr>
          <a:xfrm>
            <a:off x="658320" y="661843"/>
            <a:ext cx="8559028" cy="6159844"/>
          </a:xfrm>
          <a:prstGeom prst="rect">
            <a:avLst/>
          </a:prstGeom>
        </p:spPr>
      </p:pic>
    </p:spTree>
    <p:extLst>
      <p:ext uri="{BB962C8B-B14F-4D97-AF65-F5344CB8AC3E}">
        <p14:creationId xmlns:p14="http://schemas.microsoft.com/office/powerpoint/2010/main" val="367024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55320" y="240665"/>
            <a:ext cx="10515600" cy="464729"/>
          </a:xfrm>
        </p:spPr>
        <p:txBody>
          <a:bodyPr>
            <a:normAutofit lnSpcReduction="10000"/>
          </a:bodyPr>
          <a:lstStyle/>
          <a:p>
            <a:r>
              <a:rPr lang="en-IN"/>
              <a:t>Example - 2</a:t>
            </a:r>
          </a:p>
        </p:txBody>
      </p:sp>
      <p:pic>
        <p:nvPicPr>
          <p:cNvPr id="2" name="Picture 1"/>
          <p:cNvPicPr>
            <a:picLocks noChangeAspect="1"/>
          </p:cNvPicPr>
          <p:nvPr/>
        </p:nvPicPr>
        <p:blipFill>
          <a:blip r:embed="rId2"/>
          <a:stretch>
            <a:fillRect/>
          </a:stretch>
        </p:blipFill>
        <p:spPr>
          <a:xfrm>
            <a:off x="792730" y="587610"/>
            <a:ext cx="7923304" cy="6154022"/>
          </a:xfrm>
          <a:prstGeom prst="rect">
            <a:avLst/>
          </a:prstGeom>
        </p:spPr>
      </p:pic>
    </p:spTree>
    <p:extLst>
      <p:ext uri="{BB962C8B-B14F-4D97-AF65-F5344CB8AC3E}">
        <p14:creationId xmlns:p14="http://schemas.microsoft.com/office/powerpoint/2010/main" val="239011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Autofit/>
          </a:bodyPr>
          <a:lstStyle/>
          <a:p>
            <a:r>
              <a:rPr lang="en-IN" sz="2000" b="1">
                <a:solidFill>
                  <a:srgbClr val="FF0000"/>
                </a:solidFill>
              </a:rPr>
              <a:t>Open Command Prompt and change the directory where your Verilog files are located.</a:t>
            </a:r>
          </a:p>
        </p:txBody>
      </p:sp>
      <p:pic>
        <p:nvPicPr>
          <p:cNvPr id="7" name="Picture 6"/>
          <p:cNvPicPr>
            <a:picLocks noChangeAspect="1"/>
          </p:cNvPicPr>
          <p:nvPr/>
        </p:nvPicPr>
        <p:blipFill>
          <a:blip r:embed="rId2"/>
          <a:stretch>
            <a:fillRect/>
          </a:stretch>
        </p:blipFill>
        <p:spPr>
          <a:xfrm>
            <a:off x="838200" y="850447"/>
            <a:ext cx="9620794" cy="5564459"/>
          </a:xfrm>
          <a:prstGeom prst="rect">
            <a:avLst/>
          </a:prstGeom>
        </p:spPr>
      </p:pic>
    </p:spTree>
    <p:extLst>
      <p:ext uri="{BB962C8B-B14F-4D97-AF65-F5344CB8AC3E}">
        <p14:creationId xmlns:p14="http://schemas.microsoft.com/office/powerpoint/2010/main" val="307582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Autofit/>
          </a:bodyPr>
          <a:lstStyle/>
          <a:p>
            <a:r>
              <a:rPr lang="en-US" sz="2000" b="1"/>
              <a:t>Compile the program with a command : </a:t>
            </a:r>
            <a:r>
              <a:rPr lang="en-US" sz="2000" b="1" i="1" err="1">
                <a:solidFill>
                  <a:srgbClr val="FF0000"/>
                </a:solidFill>
              </a:rPr>
              <a:t>iverilog</a:t>
            </a:r>
            <a:r>
              <a:rPr lang="en-US" sz="2000" b="1" i="1">
                <a:solidFill>
                  <a:srgbClr val="FF0000"/>
                </a:solidFill>
              </a:rPr>
              <a:t> -o  </a:t>
            </a:r>
            <a:r>
              <a:rPr lang="en-US" sz="2000" b="1" i="1" err="1">
                <a:solidFill>
                  <a:srgbClr val="FF0000"/>
                </a:solidFill>
              </a:rPr>
              <a:t>output_file_name</a:t>
            </a:r>
            <a:r>
              <a:rPr lang="en-US" sz="2000" b="1" i="1">
                <a:solidFill>
                  <a:srgbClr val="FF0000"/>
                </a:solidFill>
              </a:rPr>
              <a:t>   </a:t>
            </a:r>
            <a:r>
              <a:rPr lang="en-US" sz="2000" b="1" i="1" err="1">
                <a:solidFill>
                  <a:srgbClr val="FF0000"/>
                </a:solidFill>
              </a:rPr>
              <a:t>input_file_name.vl</a:t>
            </a:r>
            <a:endParaRPr lang="en-IN" sz="2000" b="1" i="1">
              <a:solidFill>
                <a:srgbClr val="FF0000"/>
              </a:solidFill>
            </a:endParaRPr>
          </a:p>
        </p:txBody>
      </p:sp>
      <p:pic>
        <p:nvPicPr>
          <p:cNvPr id="4" name="Picture 3"/>
          <p:cNvPicPr>
            <a:picLocks noChangeAspect="1"/>
          </p:cNvPicPr>
          <p:nvPr/>
        </p:nvPicPr>
        <p:blipFill>
          <a:blip r:embed="rId2"/>
          <a:stretch>
            <a:fillRect/>
          </a:stretch>
        </p:blipFill>
        <p:spPr>
          <a:xfrm>
            <a:off x="838200" y="1050743"/>
            <a:ext cx="9870794" cy="5724526"/>
          </a:xfrm>
          <a:prstGeom prst="rect">
            <a:avLst/>
          </a:prstGeom>
        </p:spPr>
      </p:pic>
    </p:spTree>
    <p:extLst>
      <p:ext uri="{BB962C8B-B14F-4D97-AF65-F5344CB8AC3E}">
        <p14:creationId xmlns:p14="http://schemas.microsoft.com/office/powerpoint/2010/main" val="1633102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Autofit/>
          </a:bodyPr>
          <a:lstStyle/>
          <a:p>
            <a:r>
              <a:rPr lang="en-IN" sz="2000" b="1"/>
              <a:t>Run the code with a command :     </a:t>
            </a:r>
            <a:r>
              <a:rPr lang="en-IN" sz="2000" b="1" i="1" err="1">
                <a:solidFill>
                  <a:srgbClr val="FF0000"/>
                </a:solidFill>
              </a:rPr>
              <a:t>vvp</a:t>
            </a:r>
            <a:r>
              <a:rPr lang="en-IN" sz="2000" b="1" i="1">
                <a:solidFill>
                  <a:srgbClr val="FF0000"/>
                </a:solidFill>
              </a:rPr>
              <a:t>    </a:t>
            </a:r>
            <a:r>
              <a:rPr lang="en-US" sz="2000" b="1" i="1" err="1">
                <a:solidFill>
                  <a:srgbClr val="FF0000"/>
                </a:solidFill>
              </a:rPr>
              <a:t>output_file_name</a:t>
            </a:r>
            <a:endParaRPr lang="en-IN" sz="2000" b="1" i="1">
              <a:solidFill>
                <a:srgbClr val="FF0000"/>
              </a:solidFill>
            </a:endParaRPr>
          </a:p>
        </p:txBody>
      </p:sp>
      <p:pic>
        <p:nvPicPr>
          <p:cNvPr id="4" name="Picture 3"/>
          <p:cNvPicPr>
            <a:picLocks noChangeAspect="1"/>
          </p:cNvPicPr>
          <p:nvPr/>
        </p:nvPicPr>
        <p:blipFill>
          <a:blip r:embed="rId2"/>
          <a:stretch>
            <a:fillRect/>
          </a:stretch>
        </p:blipFill>
        <p:spPr>
          <a:xfrm>
            <a:off x="838200" y="944063"/>
            <a:ext cx="9977170" cy="5787661"/>
          </a:xfrm>
          <a:prstGeom prst="rect">
            <a:avLst/>
          </a:prstGeom>
        </p:spPr>
      </p:pic>
    </p:spTree>
    <p:extLst>
      <p:ext uri="{BB962C8B-B14F-4D97-AF65-F5344CB8AC3E}">
        <p14:creationId xmlns:p14="http://schemas.microsoft.com/office/powerpoint/2010/main" val="373398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7"/>
            <a:ext cx="10515600" cy="793115"/>
          </a:xfrm>
        </p:spPr>
        <p:txBody>
          <a:bodyPr vert="horz" lIns="91440" tIns="45720" rIns="91440" bIns="45720" rtlCol="0" anchor="ctr">
            <a:normAutofit/>
          </a:bodyPr>
          <a:lstStyle/>
          <a:p>
            <a:pPr algn="just"/>
            <a:r>
              <a:rPr lang="en-IN"/>
              <a:t>Verilog Syntax</a:t>
            </a:r>
          </a:p>
        </p:txBody>
      </p:sp>
      <p:sp>
        <p:nvSpPr>
          <p:cNvPr id="3" name="Content Placeholder 2"/>
          <p:cNvSpPr>
            <a:spLocks noGrp="1"/>
          </p:cNvSpPr>
          <p:nvPr>
            <p:ph idx="1"/>
          </p:nvPr>
        </p:nvSpPr>
        <p:spPr>
          <a:xfrm>
            <a:off x="838200" y="1184367"/>
            <a:ext cx="10515600" cy="4949054"/>
          </a:xfrm>
        </p:spPr>
        <p:txBody>
          <a:bodyPr>
            <a:normAutofit/>
          </a:bodyPr>
          <a:lstStyle/>
          <a:p>
            <a:r>
              <a:rPr lang="en-US" sz="2400"/>
              <a:t>Lexical conventions in Verilog are similar to C.</a:t>
            </a:r>
          </a:p>
          <a:p>
            <a:pPr marL="0" indent="0">
              <a:buNone/>
            </a:pPr>
            <a:endParaRPr lang="en-US" sz="800"/>
          </a:p>
          <a:p>
            <a:r>
              <a:rPr lang="en-IN" sz="2400"/>
              <a:t>All lines </a:t>
            </a:r>
            <a:r>
              <a:rPr lang="en-US" sz="2400"/>
              <a:t>should be </a:t>
            </a:r>
            <a:r>
              <a:rPr lang="en-US" sz="2400" b="1" i="1"/>
              <a:t>terminated by a semi-colon (;)</a:t>
            </a:r>
          </a:p>
          <a:p>
            <a:pPr marL="0" indent="0">
              <a:buNone/>
            </a:pPr>
            <a:endParaRPr lang="en-US" sz="800" b="1" i="1"/>
          </a:p>
          <a:p>
            <a:r>
              <a:rPr lang="en-US" sz="2400"/>
              <a:t>Verilog is </a:t>
            </a:r>
            <a:r>
              <a:rPr lang="en-US" sz="2400" b="1" i="1"/>
              <a:t>case-sensitive</a:t>
            </a:r>
            <a:r>
              <a:rPr lang="en-US" sz="2400"/>
              <a:t>, so </a:t>
            </a:r>
            <a:r>
              <a:rPr lang="en-US" sz="2400" i="1" err="1"/>
              <a:t>var_</a:t>
            </a:r>
            <a:r>
              <a:rPr lang="en-US" sz="2400" err="1"/>
              <a:t>a</a:t>
            </a:r>
            <a:r>
              <a:rPr lang="en-US" sz="2400"/>
              <a:t> and </a:t>
            </a:r>
            <a:r>
              <a:rPr lang="en-US" sz="2400" i="1" err="1"/>
              <a:t>var_A</a:t>
            </a:r>
            <a:r>
              <a:rPr lang="en-US" sz="2400"/>
              <a:t> are different.</a:t>
            </a:r>
          </a:p>
          <a:p>
            <a:pPr marL="0" indent="0">
              <a:buNone/>
            </a:pPr>
            <a:endParaRPr lang="en-US" sz="800"/>
          </a:p>
          <a:p>
            <a:r>
              <a:rPr lang="en-US" sz="2400" b="1" i="1"/>
              <a:t>Comments</a:t>
            </a:r>
            <a:r>
              <a:rPr lang="en-US" sz="2000"/>
              <a:t> : </a:t>
            </a:r>
          </a:p>
          <a:p>
            <a:pPr lvl="1"/>
            <a:r>
              <a:rPr lang="en-US"/>
              <a:t>A single line comment starts with //</a:t>
            </a:r>
          </a:p>
          <a:p>
            <a:pPr lvl="1"/>
            <a:r>
              <a:rPr lang="en-US"/>
              <a:t>A multiple-line comment starts with /* and ends with */</a:t>
            </a:r>
          </a:p>
          <a:p>
            <a:pPr marL="457200" lvl="1" indent="0">
              <a:buNone/>
            </a:pPr>
            <a:endParaRPr lang="en-US" sz="800"/>
          </a:p>
          <a:p>
            <a:r>
              <a:rPr lang="en-US" sz="2400" b="1" i="1"/>
              <a:t>Whitespace</a:t>
            </a:r>
            <a:r>
              <a:rPr lang="en-US" sz="2400"/>
              <a:t> : Whitespace is a term used to represent the characters for spaces, tabs, newlines and </a:t>
            </a:r>
            <a:r>
              <a:rPr lang="en-US" sz="2400" err="1"/>
              <a:t>formfeeds</a:t>
            </a:r>
            <a:r>
              <a:rPr lang="en-US" sz="2400"/>
              <a:t> and usually ignored by Verilog except when it separates tokens or used inside string.</a:t>
            </a:r>
          </a:p>
        </p:txBody>
      </p:sp>
    </p:spTree>
    <p:extLst>
      <p:ext uri="{BB962C8B-B14F-4D97-AF65-F5344CB8AC3E}">
        <p14:creationId xmlns:p14="http://schemas.microsoft.com/office/powerpoint/2010/main" val="163750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a:t>Operators in Verilog </a:t>
            </a:r>
          </a:p>
        </p:txBody>
      </p:sp>
      <p:pic>
        <p:nvPicPr>
          <p:cNvPr id="6" name="Picture 5"/>
          <p:cNvPicPr>
            <a:picLocks noChangeAspect="1"/>
          </p:cNvPicPr>
          <p:nvPr/>
        </p:nvPicPr>
        <p:blipFill>
          <a:blip r:embed="rId2"/>
          <a:stretch>
            <a:fillRect/>
          </a:stretch>
        </p:blipFill>
        <p:spPr>
          <a:xfrm>
            <a:off x="603069" y="1680754"/>
            <a:ext cx="5677226" cy="3239590"/>
          </a:xfrm>
          <a:prstGeom prst="rect">
            <a:avLst/>
          </a:prstGeom>
        </p:spPr>
      </p:pic>
      <p:pic>
        <p:nvPicPr>
          <p:cNvPr id="7" name="Picture 6"/>
          <p:cNvPicPr>
            <a:picLocks noChangeAspect="1"/>
          </p:cNvPicPr>
          <p:nvPr/>
        </p:nvPicPr>
        <p:blipFill>
          <a:blip r:embed="rId3"/>
          <a:stretch>
            <a:fillRect/>
          </a:stretch>
        </p:blipFill>
        <p:spPr>
          <a:xfrm>
            <a:off x="6503140" y="1680754"/>
            <a:ext cx="5071889" cy="3002916"/>
          </a:xfrm>
          <a:prstGeom prst="rect">
            <a:avLst/>
          </a:prstGeom>
        </p:spPr>
      </p:pic>
    </p:spTree>
    <p:extLst>
      <p:ext uri="{BB962C8B-B14F-4D97-AF65-F5344CB8AC3E}">
        <p14:creationId xmlns:p14="http://schemas.microsoft.com/office/powerpoint/2010/main" val="121692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743"/>
            <a:ext cx="10515600" cy="606968"/>
          </a:xfrm>
        </p:spPr>
        <p:txBody>
          <a:bodyPr>
            <a:normAutofit/>
          </a:bodyPr>
          <a:lstStyle/>
          <a:p>
            <a:r>
              <a:rPr lang="en-IN" sz="3600"/>
              <a:t>Number Format in Verilog </a:t>
            </a:r>
          </a:p>
        </p:txBody>
      </p:sp>
      <p:sp>
        <p:nvSpPr>
          <p:cNvPr id="3" name="Content Placeholder 2"/>
          <p:cNvSpPr>
            <a:spLocks noGrp="1"/>
          </p:cNvSpPr>
          <p:nvPr>
            <p:ph idx="1"/>
          </p:nvPr>
        </p:nvSpPr>
        <p:spPr>
          <a:xfrm>
            <a:off x="838200" y="757646"/>
            <a:ext cx="10515600" cy="5878285"/>
          </a:xfrm>
        </p:spPr>
        <p:txBody>
          <a:bodyPr>
            <a:normAutofit/>
          </a:bodyPr>
          <a:lstStyle/>
          <a:p>
            <a:pPr algn="just"/>
            <a:r>
              <a:rPr lang="en-US" sz="2000"/>
              <a:t>By default, Verilog simulators treat numbers as decimal, to represent numbers in different radix, certain rules have to be followed showed below :</a:t>
            </a:r>
          </a:p>
          <a:p>
            <a:pPr marL="0" indent="0" algn="just">
              <a:buNone/>
            </a:pPr>
            <a:endParaRPr lang="en-US" sz="2000"/>
          </a:p>
          <a:p>
            <a:pPr marL="0" indent="0" algn="just">
              <a:buNone/>
            </a:pPr>
            <a:endParaRPr lang="en-US" sz="2000"/>
          </a:p>
          <a:p>
            <a:pPr algn="just"/>
            <a:r>
              <a:rPr lang="en-US" sz="2000" b="1" i="1"/>
              <a:t>Sized</a:t>
            </a:r>
            <a:r>
              <a:rPr lang="en-US" sz="2000"/>
              <a:t> : Sized numbers are represented as shown below, where size is written only in decimal to specify number of bits in the number.</a:t>
            </a:r>
          </a:p>
          <a:p>
            <a:pPr algn="just"/>
            <a:endParaRPr lang="en-US" sz="2000"/>
          </a:p>
          <a:p>
            <a:pPr marL="0" indent="0" algn="just">
              <a:buNone/>
            </a:pPr>
            <a:endParaRPr lang="en-US" sz="2000"/>
          </a:p>
          <a:p>
            <a:pPr marL="0" indent="0" algn="just">
              <a:buNone/>
            </a:pPr>
            <a:endParaRPr lang="en-IN" sz="2000"/>
          </a:p>
        </p:txBody>
      </p:sp>
      <p:pic>
        <p:nvPicPr>
          <p:cNvPr id="4" name="Picture 3"/>
          <p:cNvPicPr>
            <a:picLocks noChangeAspect="1"/>
          </p:cNvPicPr>
          <p:nvPr/>
        </p:nvPicPr>
        <p:blipFill>
          <a:blip r:embed="rId2"/>
          <a:stretch>
            <a:fillRect/>
          </a:stretch>
        </p:blipFill>
        <p:spPr>
          <a:xfrm>
            <a:off x="1733685" y="1284786"/>
            <a:ext cx="5782626" cy="905623"/>
          </a:xfrm>
          <a:prstGeom prst="rect">
            <a:avLst/>
          </a:prstGeom>
        </p:spPr>
      </p:pic>
      <p:pic>
        <p:nvPicPr>
          <p:cNvPr id="5" name="Picture 4"/>
          <p:cNvPicPr>
            <a:picLocks noChangeAspect="1"/>
          </p:cNvPicPr>
          <p:nvPr/>
        </p:nvPicPr>
        <p:blipFill>
          <a:blip r:embed="rId3"/>
          <a:stretch>
            <a:fillRect/>
          </a:stretch>
        </p:blipFill>
        <p:spPr>
          <a:xfrm>
            <a:off x="1733685" y="2842939"/>
            <a:ext cx="7410450" cy="600075"/>
          </a:xfrm>
          <a:prstGeom prst="rect">
            <a:avLst/>
          </a:prstGeom>
        </p:spPr>
      </p:pic>
      <p:pic>
        <p:nvPicPr>
          <p:cNvPr id="6" name="Picture 5"/>
          <p:cNvPicPr>
            <a:picLocks noChangeAspect="1"/>
          </p:cNvPicPr>
          <p:nvPr/>
        </p:nvPicPr>
        <p:blipFill>
          <a:blip r:embed="rId4"/>
          <a:stretch>
            <a:fillRect/>
          </a:stretch>
        </p:blipFill>
        <p:spPr>
          <a:xfrm>
            <a:off x="1733685" y="3443014"/>
            <a:ext cx="7410450" cy="3248025"/>
          </a:xfrm>
          <a:prstGeom prst="rect">
            <a:avLst/>
          </a:prstGeom>
        </p:spPr>
      </p:pic>
    </p:spTree>
    <p:extLst>
      <p:ext uri="{BB962C8B-B14F-4D97-AF65-F5344CB8AC3E}">
        <p14:creationId xmlns:p14="http://schemas.microsoft.com/office/powerpoint/2010/main" val="372456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743"/>
            <a:ext cx="10515600" cy="606968"/>
          </a:xfrm>
        </p:spPr>
        <p:txBody>
          <a:bodyPr>
            <a:normAutofit/>
          </a:bodyPr>
          <a:lstStyle/>
          <a:p>
            <a:r>
              <a:rPr lang="en-IN" sz="3600"/>
              <a:t>Number Format in Verilog                                        cont.… </a:t>
            </a:r>
          </a:p>
        </p:txBody>
      </p:sp>
      <p:sp>
        <p:nvSpPr>
          <p:cNvPr id="3" name="Content Placeholder 2"/>
          <p:cNvSpPr>
            <a:spLocks noGrp="1"/>
          </p:cNvSpPr>
          <p:nvPr>
            <p:ph idx="1"/>
          </p:nvPr>
        </p:nvSpPr>
        <p:spPr>
          <a:xfrm>
            <a:off x="838200" y="757646"/>
            <a:ext cx="10515600" cy="5878285"/>
          </a:xfrm>
        </p:spPr>
        <p:txBody>
          <a:bodyPr>
            <a:normAutofit/>
          </a:bodyPr>
          <a:lstStyle/>
          <a:p>
            <a:pPr algn="just"/>
            <a:r>
              <a:rPr lang="en-IN" sz="2400" b="1" i="1" err="1"/>
              <a:t>Unsized</a:t>
            </a:r>
            <a:r>
              <a:rPr lang="en-IN" sz="2400" b="1" i="1"/>
              <a:t>: </a:t>
            </a:r>
            <a:r>
              <a:rPr lang="en-US" sz="2400"/>
              <a:t>Numbers without a </a:t>
            </a:r>
            <a:r>
              <a:rPr lang="en-US" sz="2400" b="1" i="1" err="1"/>
              <a:t>base_format</a:t>
            </a:r>
            <a:r>
              <a:rPr lang="en-US" sz="2400" i="1"/>
              <a:t> </a:t>
            </a:r>
            <a:r>
              <a:rPr lang="en-US" sz="2400"/>
              <a:t>specification are decimal by default.  Numbers  without a </a:t>
            </a:r>
            <a:r>
              <a:rPr lang="en-US" sz="2400" b="1" i="1"/>
              <a:t>size</a:t>
            </a:r>
            <a:r>
              <a:rPr lang="en-US" sz="2400"/>
              <a:t> specification have a default number of bits depending on the type of simulator and machine.</a:t>
            </a:r>
          </a:p>
          <a:p>
            <a:pPr algn="just"/>
            <a:endParaRPr lang="en-US" sz="2400"/>
          </a:p>
          <a:p>
            <a:pPr algn="just"/>
            <a:endParaRPr lang="en-US" sz="2400"/>
          </a:p>
          <a:p>
            <a:pPr marL="0" indent="0" algn="just">
              <a:buNone/>
            </a:pPr>
            <a:endParaRPr lang="en-US" sz="1200"/>
          </a:p>
          <a:p>
            <a:pPr marL="0" indent="0" algn="just">
              <a:buNone/>
            </a:pPr>
            <a:endParaRPr lang="en-US" sz="1200"/>
          </a:p>
          <a:p>
            <a:pPr marL="0" indent="0" algn="just">
              <a:buNone/>
            </a:pPr>
            <a:endParaRPr lang="en-US" sz="1200"/>
          </a:p>
          <a:p>
            <a:pPr algn="just"/>
            <a:r>
              <a:rPr lang="en-IN" b="1" i="1"/>
              <a:t>Negative: </a:t>
            </a:r>
            <a:r>
              <a:rPr lang="en-US"/>
              <a:t>Negative numbers are specified by placing a minus (-) sign before the size of the number. It is illegal to have minus (-) sign between </a:t>
            </a:r>
            <a:r>
              <a:rPr lang="en-US" i="1" err="1"/>
              <a:t>base_format</a:t>
            </a:r>
            <a:r>
              <a:rPr lang="en-US" i="1"/>
              <a:t> </a:t>
            </a:r>
            <a:r>
              <a:rPr lang="en-US"/>
              <a:t>and </a:t>
            </a:r>
            <a:r>
              <a:rPr lang="en-US" i="1"/>
              <a:t>number</a:t>
            </a:r>
            <a:r>
              <a:rPr lang="en-US"/>
              <a:t>.</a:t>
            </a:r>
            <a:endParaRPr lang="en-US" sz="2400"/>
          </a:p>
          <a:p>
            <a:pPr algn="just"/>
            <a:endParaRPr lang="en-US" sz="2400"/>
          </a:p>
          <a:p>
            <a:pPr algn="just"/>
            <a:endParaRPr lang="en-US" sz="2400"/>
          </a:p>
          <a:p>
            <a:pPr algn="just"/>
            <a:endParaRPr lang="en-IN" sz="2400"/>
          </a:p>
        </p:txBody>
      </p:sp>
      <p:pic>
        <p:nvPicPr>
          <p:cNvPr id="7" name="Picture 6"/>
          <p:cNvPicPr>
            <a:picLocks noChangeAspect="1"/>
          </p:cNvPicPr>
          <p:nvPr/>
        </p:nvPicPr>
        <p:blipFill>
          <a:blip r:embed="rId2"/>
          <a:stretch>
            <a:fillRect/>
          </a:stretch>
        </p:blipFill>
        <p:spPr>
          <a:xfrm>
            <a:off x="3371849" y="2020252"/>
            <a:ext cx="3769179" cy="1199284"/>
          </a:xfrm>
          <a:prstGeom prst="rect">
            <a:avLst/>
          </a:prstGeom>
        </p:spPr>
      </p:pic>
      <p:pic>
        <p:nvPicPr>
          <p:cNvPr id="8" name="Picture 7"/>
          <p:cNvPicPr>
            <a:picLocks noChangeAspect="1"/>
          </p:cNvPicPr>
          <p:nvPr/>
        </p:nvPicPr>
        <p:blipFill>
          <a:blip r:embed="rId3"/>
          <a:stretch>
            <a:fillRect/>
          </a:stretch>
        </p:blipFill>
        <p:spPr>
          <a:xfrm>
            <a:off x="1968000" y="5072606"/>
            <a:ext cx="7419975" cy="1171575"/>
          </a:xfrm>
          <a:prstGeom prst="rect">
            <a:avLst/>
          </a:prstGeom>
        </p:spPr>
      </p:pic>
    </p:spTree>
    <p:extLst>
      <p:ext uri="{BB962C8B-B14F-4D97-AF65-F5344CB8AC3E}">
        <p14:creationId xmlns:p14="http://schemas.microsoft.com/office/powerpoint/2010/main" val="319807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2"/>
            <a:ext cx="10515600" cy="6331131"/>
          </a:xfrm>
        </p:spPr>
        <p:txBody>
          <a:bodyPr/>
          <a:lstStyle/>
          <a:p>
            <a:pPr algn="just"/>
            <a:r>
              <a:rPr lang="en-IN" b="1" i="1"/>
              <a:t>Strings</a:t>
            </a:r>
            <a:r>
              <a:rPr lang="en-IN"/>
              <a:t> : </a:t>
            </a:r>
            <a:r>
              <a:rPr lang="en-US"/>
              <a:t>A sequence of characters enclosed in a double quote (" ") is called a string. It cannot be split into multiple lines and every character in the string take 1-byte to be stored.</a:t>
            </a:r>
          </a:p>
          <a:p>
            <a:pPr algn="just"/>
            <a:endParaRPr lang="en-IN" b="1" i="1"/>
          </a:p>
          <a:p>
            <a:pPr algn="just"/>
            <a:endParaRPr lang="en-IN" b="1" i="1"/>
          </a:p>
          <a:p>
            <a:pPr marL="0" indent="0" algn="just">
              <a:buNone/>
            </a:pPr>
            <a:endParaRPr lang="en-IN" sz="800" b="1" i="1"/>
          </a:p>
          <a:p>
            <a:pPr algn="just"/>
            <a:r>
              <a:rPr lang="en-IN" b="1" i="1"/>
              <a:t>Identifiers : </a:t>
            </a:r>
            <a:r>
              <a:rPr lang="en-US"/>
              <a:t>Identifiers are names of variables so that they can be referenced later on. They are made up of alphanumeric characters ( [a-z][A-Z][0-9] ), underscores (_) or dollar sign ($) and are case sensitive. They cannot start with a digit or a dollar sign.</a:t>
            </a:r>
            <a:endParaRPr lang="en-IN"/>
          </a:p>
        </p:txBody>
      </p:sp>
      <p:pic>
        <p:nvPicPr>
          <p:cNvPr id="4" name="Picture 3"/>
          <p:cNvPicPr>
            <a:picLocks noChangeAspect="1"/>
          </p:cNvPicPr>
          <p:nvPr/>
        </p:nvPicPr>
        <p:blipFill>
          <a:blip r:embed="rId2"/>
          <a:stretch>
            <a:fillRect/>
          </a:stretch>
        </p:blipFill>
        <p:spPr>
          <a:xfrm>
            <a:off x="2455816" y="1505426"/>
            <a:ext cx="5831749" cy="1215569"/>
          </a:xfrm>
          <a:prstGeom prst="rect">
            <a:avLst/>
          </a:prstGeom>
        </p:spPr>
      </p:pic>
      <p:pic>
        <p:nvPicPr>
          <p:cNvPr id="5" name="Picture 4"/>
          <p:cNvPicPr>
            <a:picLocks noChangeAspect="1"/>
          </p:cNvPicPr>
          <p:nvPr/>
        </p:nvPicPr>
        <p:blipFill>
          <a:blip r:embed="rId3"/>
          <a:stretch>
            <a:fillRect/>
          </a:stretch>
        </p:blipFill>
        <p:spPr>
          <a:xfrm>
            <a:off x="2405062" y="4483417"/>
            <a:ext cx="7381875" cy="1914525"/>
          </a:xfrm>
          <a:prstGeom prst="rect">
            <a:avLst/>
          </a:prstGeom>
        </p:spPr>
      </p:pic>
    </p:spTree>
    <p:extLst>
      <p:ext uri="{BB962C8B-B14F-4D97-AF65-F5344CB8AC3E}">
        <p14:creationId xmlns:p14="http://schemas.microsoft.com/office/powerpoint/2010/main" val="359233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330"/>
            <a:ext cx="10515600" cy="584109"/>
          </a:xfrm>
        </p:spPr>
        <p:txBody>
          <a:bodyPr>
            <a:normAutofit fontScale="90000"/>
          </a:bodyPr>
          <a:lstStyle/>
          <a:p>
            <a:r>
              <a:rPr lang="en-IN"/>
              <a:t>Keywords in Verilog</a:t>
            </a:r>
          </a:p>
        </p:txBody>
      </p:sp>
      <p:pic>
        <p:nvPicPr>
          <p:cNvPr id="4" name="Content Placeholder 3"/>
          <p:cNvPicPr>
            <a:picLocks noGrp="1" noChangeAspect="1"/>
          </p:cNvPicPr>
          <p:nvPr>
            <p:ph idx="1"/>
          </p:nvPr>
        </p:nvPicPr>
        <p:blipFill>
          <a:blip r:embed="rId2"/>
          <a:stretch>
            <a:fillRect/>
          </a:stretch>
        </p:blipFill>
        <p:spPr>
          <a:xfrm>
            <a:off x="1942011" y="1118661"/>
            <a:ext cx="7074171" cy="5162805"/>
          </a:xfrm>
          <a:prstGeom prst="rect">
            <a:avLst/>
          </a:prstGeom>
        </p:spPr>
      </p:pic>
    </p:spTree>
    <p:extLst>
      <p:ext uri="{BB962C8B-B14F-4D97-AF65-F5344CB8AC3E}">
        <p14:creationId xmlns:p14="http://schemas.microsoft.com/office/powerpoint/2010/main" val="166890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343" y="273503"/>
            <a:ext cx="10515600" cy="514441"/>
          </a:xfrm>
        </p:spPr>
        <p:txBody>
          <a:bodyPr>
            <a:normAutofit fontScale="90000"/>
          </a:bodyPr>
          <a:lstStyle/>
          <a:p>
            <a:r>
              <a:rPr lang="en-IN"/>
              <a:t>Data Types in Verilog</a:t>
            </a:r>
          </a:p>
        </p:txBody>
      </p:sp>
      <p:sp>
        <p:nvSpPr>
          <p:cNvPr id="3" name="Content Placeholder 2"/>
          <p:cNvSpPr>
            <a:spLocks noGrp="1"/>
          </p:cNvSpPr>
          <p:nvPr>
            <p:ph idx="1"/>
          </p:nvPr>
        </p:nvSpPr>
        <p:spPr>
          <a:xfrm>
            <a:off x="838200" y="949235"/>
            <a:ext cx="10515600" cy="4975180"/>
          </a:xfrm>
        </p:spPr>
        <p:txBody>
          <a:bodyPr>
            <a:normAutofit/>
          </a:bodyPr>
          <a:lstStyle/>
          <a:p>
            <a:pPr algn="just"/>
            <a:r>
              <a:rPr lang="en-US" sz="2400"/>
              <a:t>The primary intent of data-types in the Verilog language is to represent data storage elements like bits in flip-flop and transmission elements like wires that connect between logic gates and sequential structures.</a:t>
            </a:r>
          </a:p>
          <a:p>
            <a:pPr marL="0" indent="0" algn="just">
              <a:buNone/>
            </a:pPr>
            <a:endParaRPr lang="en-IN" sz="800"/>
          </a:p>
          <a:p>
            <a:pPr algn="just"/>
            <a:r>
              <a:rPr lang="en-US" sz="2400"/>
              <a:t>What values do variables hold ?</a:t>
            </a:r>
          </a:p>
          <a:p>
            <a:pPr lvl="1" algn="just"/>
            <a:r>
              <a:rPr lang="en-US" sz="2000"/>
              <a:t>Almost all data-types can only have one of the four different values as given below except for real and event data types.</a:t>
            </a:r>
          </a:p>
          <a:p>
            <a:pPr lvl="1" algn="just"/>
            <a:endParaRPr lang="en-US" sz="2000"/>
          </a:p>
          <a:p>
            <a:pPr marL="0" indent="0" algn="just">
              <a:buNone/>
            </a:pPr>
            <a:endParaRPr lang="en-IN" sz="2400"/>
          </a:p>
        </p:txBody>
      </p:sp>
      <p:pic>
        <p:nvPicPr>
          <p:cNvPr id="4" name="Picture 3"/>
          <p:cNvPicPr>
            <a:picLocks noChangeAspect="1"/>
          </p:cNvPicPr>
          <p:nvPr/>
        </p:nvPicPr>
        <p:blipFill>
          <a:blip r:embed="rId2"/>
          <a:stretch>
            <a:fillRect/>
          </a:stretch>
        </p:blipFill>
        <p:spPr>
          <a:xfrm>
            <a:off x="1552575" y="3322048"/>
            <a:ext cx="9801225" cy="1885950"/>
          </a:xfrm>
          <a:prstGeom prst="rect">
            <a:avLst/>
          </a:prstGeom>
        </p:spPr>
      </p:pic>
      <p:pic>
        <p:nvPicPr>
          <p:cNvPr id="5" name="Picture 4"/>
          <p:cNvPicPr>
            <a:picLocks noChangeAspect="1"/>
          </p:cNvPicPr>
          <p:nvPr/>
        </p:nvPicPr>
        <p:blipFill>
          <a:blip r:embed="rId3"/>
          <a:stretch>
            <a:fillRect/>
          </a:stretch>
        </p:blipFill>
        <p:spPr>
          <a:xfrm>
            <a:off x="3080248" y="5223147"/>
            <a:ext cx="5038725" cy="1438275"/>
          </a:xfrm>
          <a:prstGeom prst="rect">
            <a:avLst/>
          </a:prstGeom>
        </p:spPr>
      </p:pic>
    </p:spTree>
    <p:extLst>
      <p:ext uri="{BB962C8B-B14F-4D97-AF65-F5344CB8AC3E}">
        <p14:creationId xmlns:p14="http://schemas.microsoft.com/office/powerpoint/2010/main" val="372727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BDB205346CF94A842FF745987B5A06" ma:contentTypeVersion="5" ma:contentTypeDescription="Create a new document." ma:contentTypeScope="" ma:versionID="4281de830c23c1827d4bbf4b19c16688">
  <xsd:schema xmlns:xsd="http://www.w3.org/2001/XMLSchema" xmlns:xs="http://www.w3.org/2001/XMLSchema" xmlns:p="http://schemas.microsoft.com/office/2006/metadata/properties" xmlns:ns2="e0a1a612-0643-4335-b720-851ed6e49253" targetNamespace="http://schemas.microsoft.com/office/2006/metadata/properties" ma:root="true" ma:fieldsID="8627401cbf62e3e1e62b745662ccfab6" ns2:_="">
    <xsd:import namespace="e0a1a612-0643-4335-b720-851ed6e4925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a1a612-0643-4335-b720-851ed6e492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FCAF36-B0F9-4DAF-BDA4-BD7E0382983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7B604E1-951B-42E8-96F4-4D55165DD3C5}"/>
</file>

<file path=customXml/itemProps3.xml><?xml version="1.0" encoding="utf-8"?>
<ds:datastoreItem xmlns:ds="http://schemas.openxmlformats.org/officeDocument/2006/customXml" ds:itemID="{DAB8C0C2-3C48-4976-84C6-C26C937553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1170</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CS-2074 Computer Organization Laboratory  A.Y. 2021-2022(SPRING)</vt:lpstr>
      <vt:lpstr>Introduction to Verilog</vt:lpstr>
      <vt:lpstr>Verilog Syntax</vt:lpstr>
      <vt:lpstr>Operators in Verilog </vt:lpstr>
      <vt:lpstr>Number Format in Verilog </vt:lpstr>
      <vt:lpstr>Number Format in Verilog                                        cont.… </vt:lpstr>
      <vt:lpstr>PowerPoint Presentation</vt:lpstr>
      <vt:lpstr>Keywords in Verilog</vt:lpstr>
      <vt:lpstr>Data Types in Verilog</vt:lpstr>
      <vt:lpstr>Nets and Variables</vt:lpstr>
      <vt:lpstr>Arrays in Verilog</vt:lpstr>
      <vt:lpstr>Verilog Module</vt:lpstr>
      <vt:lpstr>Verilog Ports</vt:lpstr>
      <vt:lpstr>Port Variations</vt:lpstr>
      <vt:lpstr>PowerPoint Presentation</vt:lpstr>
      <vt:lpstr>Verilog Module Instantiation</vt:lpstr>
      <vt:lpstr>PowerPoint Presentation</vt:lpstr>
      <vt:lpstr>Verilog Concatenation</vt:lpstr>
      <vt:lpstr>Gate Level Modelling</vt:lpstr>
      <vt:lpstr>PowerPoint Presentation</vt:lpstr>
      <vt:lpstr>PowerPoint Presentation</vt:lpstr>
      <vt:lpstr>Open Command Prompt and change the directory where your Verilog files are located.</vt:lpstr>
      <vt:lpstr>Compile the program with a command : iverilog -o  output_file_name   input_file_name.vl</vt:lpstr>
      <vt:lpstr>Run the code with a command :     vvp    output_file_name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CS-2074 Computer Organization Laboratory</dc:title>
  <dc:creator>Sumanto</dc:creator>
  <cp:lastModifiedBy>Sumanto</cp:lastModifiedBy>
  <cp:revision>11</cp:revision>
  <dcterms:created xsi:type="dcterms:W3CDTF">2020-12-17T05:46:37Z</dcterms:created>
  <dcterms:modified xsi:type="dcterms:W3CDTF">2022-01-28T04:37:06Z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0x01010065BDB205346CF94A842FF745987B5A06</vt:lpwstr>
  </property>
</Properties>
</file>