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8" r:id="rId5"/>
    <p:sldId id="2462" r:id="rId6"/>
    <p:sldId id="259" r:id="rId7"/>
    <p:sldId id="2451" r:id="rId8"/>
    <p:sldId id="2432" r:id="rId9"/>
    <p:sldId id="2433" r:id="rId10"/>
    <p:sldId id="2450" r:id="rId11"/>
    <p:sldId id="260" r:id="rId12"/>
    <p:sldId id="2457" r:id="rId13"/>
    <p:sldId id="2453" r:id="rId14"/>
    <p:sldId id="262" r:id="rId15"/>
    <p:sldId id="2454" r:id="rId16"/>
    <p:sldId id="2456" r:id="rId17"/>
    <p:sldId id="24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19" autoAdjust="0"/>
    <p:restoredTop sz="95033" autoAdjust="0"/>
  </p:normalViewPr>
  <p:slideViewPr>
    <p:cSldViewPr snapToGrid="0">
      <p:cViewPr varScale="1">
        <p:scale>
          <a:sx n="47" d="100"/>
          <a:sy n="47" d="100"/>
        </p:scale>
        <p:origin x="-1038" y="-90"/>
      </p:cViewPr>
      <p:guideLst>
        <p:guide orient="horz" pos="1992"/>
        <p:guide orient="horz" pos="1416"/>
        <p:guide pos="3840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1786294291338585"/>
          <c:y val="9.520740463557073E-2"/>
          <c:w val="0.78510057634217678"/>
          <c:h val="0.68571017685364233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Sector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Pt>
            <c:idx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dPt>
            <c:idx val="2"/>
            <c:extLst xmlns:c16r2="http://schemas.microsoft.com/office/drawing/2015/06/chart">
              <c:ext xmlns:c16="http://schemas.microsoft.com/office/drawing/2014/chart" uri="{C3380CC4-5D6E-409C-BE32-E72D297353CC}">
                <c16:uniqueId val="{00000005-A3A2-4DE0-8664-F0E576FF22DB}"/>
              </c:ext>
            </c:extLst>
          </c:dPt>
          <c:dPt>
            <c:idx val="3"/>
            <c:extLst xmlns:c16r2="http://schemas.microsoft.com/office/drawing/2015/06/chart">
              <c:ext xmlns:c16="http://schemas.microsoft.com/office/drawing/2014/chart" uri="{C3380CC4-5D6E-409C-BE32-E72D297353CC}">
                <c16:uniqueId val="{00000007-A3A2-4DE0-8664-F0E576FF22DB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Sector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9-81E4-4B7A-B54D-B343FC3DBA4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Sector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81E4-4B7A-B54D-B343FC3DBA4F}"/>
            </c:ext>
          </c:extLst>
        </c:ser>
        <c:dLbls/>
        <c:gapWidth val="75"/>
        <c:axId val="176670208"/>
        <c:axId val="176671744"/>
      </c:barChart>
      <c:catAx>
        <c:axId val="176670208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76671744"/>
        <c:crosses val="autoZero"/>
        <c:auto val="1"/>
        <c:lblAlgn val="ctr"/>
        <c:lblOffset val="100"/>
      </c:catAx>
      <c:valAx>
        <c:axId val="176671744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7667020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976744317449653"/>
          <c:w val="1"/>
          <c:h val="3.7969524642752987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 sz="1500">
          <a:latin typeface="Roboto" panose="02000000000000000000" pitchFamily="2" charset="0"/>
          <a:ea typeface="Roboto" panose="02000000000000000000" pitchFamily="2" charset="0"/>
        </a:defRPr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pPr/>
              <a:t>2/7/2021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pPr/>
              <a:t>2/7/2021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001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xmlns="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xmlns="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16A7FA3-8C13-4E5A-88C4-4357C8ACD7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 smtClean="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xmlns="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xmlns="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xmlns="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xmlns="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xmlns="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xmlns="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AA8588E-221D-4931-A290-C5C418443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xmlns="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xmlns="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xmlns="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xmlns="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xmlns="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xmlns="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xmlns="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xmlns="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93AF7-D4DC-42B5-8A4F-B5F3ABBB03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xmlns="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 smtClean="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xmlns="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 smtClean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xmlns="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smtClean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 smtClean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xmlns="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smtClean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xmlns="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xmlns="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 smtClean="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xmlns="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xmlns="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xmlns="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xmlns="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xmlns="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1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microsoft.com/office/2007/relationships/hdphoto" Target="../media/hdphoto1216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311.wdp"/><Relationship Id="rId7" Type="http://schemas.microsoft.com/office/2007/relationships/hdphoto" Target="../media/hdphoto15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microsoft.com/office/2007/relationships/hdphoto" Target="../media/hdphoto1413.wdp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610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3.wdp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92.svg"/><Relationship Id="rId4" Type="http://schemas.openxmlformats.org/officeDocument/2006/relationships/image" Target="../media/image18.png"/><Relationship Id="rId9" Type="http://schemas.openxmlformats.org/officeDocument/2006/relationships/image" Target="../media/image233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1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4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95.wdp"/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66.wdp"/><Relationship Id="rId11" Type="http://schemas.microsoft.com/office/2007/relationships/hdphoto" Target="../media/hdphoto87.wdp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microsoft.com/office/2007/relationships/hdphoto" Target="../media/hdphoto58.wdp"/><Relationship Id="rId9" Type="http://schemas.microsoft.com/office/2007/relationships/hdphoto" Target="../media/hdphoto79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xmlns="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news detection using ml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no:-3</a:t>
            </a:r>
          </a:p>
          <a:p>
            <a:r>
              <a:rPr lang="en-US" dirty="0" smtClean="0"/>
              <a:t>G.DEEPIKA</a:t>
            </a:r>
          </a:p>
          <a:p>
            <a:r>
              <a:rPr lang="en-US" dirty="0" smtClean="0"/>
              <a:t>G.LAVAN KUMAR</a:t>
            </a:r>
          </a:p>
          <a:p>
            <a:r>
              <a:rPr lang="en-US" dirty="0" smtClean="0"/>
              <a:t>G.PAVITHRA</a:t>
            </a:r>
          </a:p>
          <a:p>
            <a:r>
              <a:rPr lang="en-US" dirty="0" smtClean="0"/>
              <a:t>P.PAVITHRA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A457865-6CE4-48F7-9DE8-065695261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300" dirty="0"/>
              <a:t>quarterly</a:t>
            </a:r>
            <a:r>
              <a:rPr lang="en-US" sz="4800" dirty="0"/>
              <a:t> timeline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6177953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26">
                  <a:extLst>
                    <a:ext uri="{9D8B030D-6E8A-4147-A177-3AD203B41FA5}">
                      <a16:colId xmlns:a16="http://schemas.microsoft.com/office/drawing/2014/main" xmlns="" val="71143974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xmlns="" val="3789717619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xmlns="" val="26078397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xmlns="" val="176914425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xmlns="" val="15379072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xmlns="" val="1920672763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xmlns="" val="121714869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xmlns="" val="24739526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xmlns="" val="1231269635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xmlns="" val="358798515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xmlns="" val="3023193756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xmlns="" val="1420336204"/>
                    </a:ext>
                  </a:extLst>
                </a:gridCol>
              </a:tblGrid>
              <a:tr h="58521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39761096"/>
                  </a:ext>
                </a:extLst>
              </a:tr>
              <a:tr h="164592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910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xmlns="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q2</a:t>
            </a:r>
          </a:p>
        </p:txBody>
      </p:sp>
      <p:pic>
        <p:nvPicPr>
          <p:cNvPr id="15" name="Picture Placeholder 14" descr="group professional photo">
            <a:extLst>
              <a:ext uri="{FF2B5EF4-FFF2-40B4-BE49-F238E27FC236}">
                <a16:creationId xmlns:a16="http://schemas.microsoft.com/office/drawing/2014/main" xmlns="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t="22475" b="22475"/>
          <a:stretch>
            <a:fillRect/>
          </a:stretch>
        </p:blipFill>
        <p:spPr/>
      </p:pic>
      <p:pic>
        <p:nvPicPr>
          <p:cNvPr id="10" name="Picture Placeholder 9" descr="close up of computer boards">
            <a:extLst>
              <a:ext uri="{FF2B5EF4-FFF2-40B4-BE49-F238E27FC236}">
                <a16:creationId xmlns:a16="http://schemas.microsoft.com/office/drawing/2014/main" xmlns="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EMPLOYEE 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BUSINESS PRIORITIES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End of fiscal celebration on July 15th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day of learning on August 14th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Yoga on September 3rd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Seminar series begins September 10th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Increase customer satisfaction by 2%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Maintain growth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Initiative partnership with 3rd party organizations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926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q2 </a:t>
            </a:r>
          </a:p>
        </p:txBody>
      </p:sp>
      <p:pic>
        <p:nvPicPr>
          <p:cNvPr id="14" name="Picture Placeholder 13" descr="person staring at blueprints on a wall">
            <a:extLst>
              <a:ext uri="{FF2B5EF4-FFF2-40B4-BE49-F238E27FC236}">
                <a16:creationId xmlns:a16="http://schemas.microsoft.com/office/drawing/2014/main" xmlns="" id="{0FFF32E4-AD91-40FC-9DF7-A33545782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6" name="Picture Placeholder 15" descr="sticky notes on a clear dry erase board">
            <a:extLst>
              <a:ext uri="{FF2B5EF4-FFF2-40B4-BE49-F238E27FC236}">
                <a16:creationId xmlns:a16="http://schemas.microsoft.com/office/drawing/2014/main" xmlns="" id="{50D4325D-C08E-44CB-8E25-A519866BD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9" name="Picture Placeholder 18" descr="group of people at a conference table">
            <a:extLst>
              <a:ext uri="{FF2B5EF4-FFF2-40B4-BE49-F238E27FC236}">
                <a16:creationId xmlns:a16="http://schemas.microsoft.com/office/drawing/2014/main" xmlns="" id="{FB89929D-9F1B-48CA-B694-B0344FFC9F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email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t="4341" b="4341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pc="300" dirty="0"/>
              <a:t>BUSINESS </a:t>
            </a:r>
            <a:br>
              <a:rPr lang="en-US" spc="300" dirty="0"/>
            </a:br>
            <a:r>
              <a:rPr lang="en-US" spc="300" dirty="0"/>
              <a:t>PRIORITIES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Increase customer satisfaction by 2%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Maintain growth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pc="300" dirty="0"/>
          </a:p>
          <a:p>
            <a:endParaRPr lang="en-US" dirty="0"/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xmlns="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1520" y="3670301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 dirty="0"/>
              <a:t>ADDED </a:t>
            </a:r>
            <a:br>
              <a:rPr lang="en-US" sz="2400" spc="300" dirty="0"/>
            </a:br>
            <a:r>
              <a:rPr lang="en-US" sz="2400" spc="300" dirty="0"/>
              <a:t>PRIORITIES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Improve social media presence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Ensure the cost of development stays below budget</a:t>
            </a:r>
          </a:p>
          <a:p>
            <a:endParaRPr lang="en-US" dirty="0"/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xmlns="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 spc="300" dirty="0"/>
              <a:t>EMPLOYEE OPPORTUNITIES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Interns begin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Indoor rec leagues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Chess tournaments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Big Game watching party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xmlns="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96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xmlns="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BUSINESS IS GOOD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Profits are up in the last quarter by 3%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GETTING OUR WORK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finished the consolidation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DELIVERING FOR OUR CUSTOMERS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Customer satisfaction increased from 70 to 80%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CUSTOMERS KEEP COMING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increased customer retention by 4%</a:t>
            </a:r>
          </a:p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689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xmlns="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xmlns="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xmlns="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xmlns="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+1 (589) 555-0199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victoria@fabrikam.com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xmlns="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xmlns="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RESULTS FROM LAST YEAR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WHAT’S NEXT</a:t>
            </a:r>
          </a:p>
          <a:p>
            <a:r>
              <a:rPr lang="en-US" dirty="0"/>
              <a:t>CLOSING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xmlns="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HOW WE DID LAST YEAR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Profits are up, and losses are down! We are very proud of the progress our team has made.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Today we’ll review our wins and losses from last year and give you an overview of what you can expect for next year.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from last year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xmlns="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by sector</a:t>
            </a:r>
          </a:p>
        </p:txBody>
      </p:sp>
      <p:graphicFrame>
        <p:nvGraphicFramePr>
          <p:cNvPr id="6" name="Chart" descr="Chart goes here">
            <a:extLst>
              <a:ext uri="{FF2B5EF4-FFF2-40B4-BE49-F238E27FC236}">
                <a16:creationId xmlns:a16="http://schemas.microsoft.com/office/drawing/2014/main" xmlns="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xmlns="" val="22201656"/>
              </p:ext>
            </p:extLst>
          </p:nvPr>
        </p:nvGraphicFramePr>
        <p:xfrm>
          <a:off x="0" y="1371600"/>
          <a:ext cx="12192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97EF4CE-E0F9-4353-9C7D-5294DDF363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94520" y="241898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xmlns="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Growth by sector </a:t>
            </a:r>
          </a:p>
        </p:txBody>
      </p:sp>
      <p:graphicFrame>
        <p:nvGraphicFramePr>
          <p:cNvPr id="6" name="Table 2" descr="Table Goes Here">
            <a:extLst>
              <a:ext uri="{FF2B5EF4-FFF2-40B4-BE49-F238E27FC236}">
                <a16:creationId xmlns:a16="http://schemas.microsoft.com/office/drawing/2014/main" xmlns="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996309014"/>
              </p:ext>
            </p:extLst>
          </p:nvPr>
        </p:nvGraphicFramePr>
        <p:xfrm>
          <a:off x="595313" y="2406285"/>
          <a:ext cx="11001375" cy="277599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xmlns="" val="2481577866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2836427615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31009386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202395101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xmlns="" val="2906063091"/>
                    </a:ext>
                  </a:extLst>
                </a:gridCol>
              </a:tblGrid>
              <a:tr h="581433"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34204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1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32462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2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1.8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026078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3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71258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xmlns="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SATISFIED CUTOMER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FABRIKAM WAS GREAT TO WORK WITH. LARISSA WAS MY REPRESENTATIVE AND SHE ANTICIPATED MY NEEDS AND WORKED DILIGENTLY TO FIX MY ISSUE.</a:t>
            </a:r>
          </a:p>
        </p:txBody>
      </p:sp>
    </p:spTree>
    <p:extLst>
      <p:ext uri="{BB962C8B-B14F-4D97-AF65-F5344CB8AC3E}">
        <p14:creationId xmlns:p14="http://schemas.microsoft.com/office/powerpoint/2010/main" xmlns="" val="8397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11" name="Picture Placeholder 10" descr="portrait">
            <a:extLst>
              <a:ext uri="{FF2B5EF4-FFF2-40B4-BE49-F238E27FC236}">
                <a16:creationId xmlns:a16="http://schemas.microsoft.com/office/drawing/2014/main" xmlns="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t="5389" b="5389"/>
          <a:stretch/>
        </p:blipFill>
        <p:spPr/>
      </p:pic>
      <p:pic>
        <p:nvPicPr>
          <p:cNvPr id="16" name="Picture Placeholder 15" descr="portrait">
            <a:extLst>
              <a:ext uri="{FF2B5EF4-FFF2-40B4-BE49-F238E27FC236}">
                <a16:creationId xmlns:a16="http://schemas.microsoft.com/office/drawing/2014/main" xmlns="" id="{740533F4-86F2-4B1E-96A3-2FA4F436D3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l="33885" t="18388" r="16167" b="36404"/>
          <a:stretch/>
        </p:blipFill>
        <p:spPr>
          <a:xfrm>
            <a:off x="4051300" y="365125"/>
            <a:ext cx="2997200" cy="1781979"/>
          </a:xfrm>
        </p:spPr>
      </p:pic>
      <p:pic>
        <p:nvPicPr>
          <p:cNvPr id="18" name="Picture Placeholder 17" descr="portrait">
            <a:extLst>
              <a:ext uri="{FF2B5EF4-FFF2-40B4-BE49-F238E27FC236}">
                <a16:creationId xmlns:a16="http://schemas.microsoft.com/office/drawing/2014/main" xmlns="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email">
            <a:grayscl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5389" b="5389"/>
          <a:stretch/>
        </p:blipFill>
        <p:spPr/>
      </p:pic>
      <p:pic>
        <p:nvPicPr>
          <p:cNvPr id="22" name="Picture Placeholder 21" descr="portrait">
            <a:extLst>
              <a:ext uri="{FF2B5EF4-FFF2-40B4-BE49-F238E27FC236}">
                <a16:creationId xmlns:a16="http://schemas.microsoft.com/office/drawing/2014/main" xmlns="" id="{AF3616EE-41A1-44FC-B25A-038F0C3213D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t="5389" b="5389"/>
          <a:stretch/>
        </p:blipFill>
        <p:spPr/>
      </p:pic>
      <p:pic>
        <p:nvPicPr>
          <p:cNvPr id="24" name="Picture Placeholder 23" descr="portrait">
            <a:extLst>
              <a:ext uri="{FF2B5EF4-FFF2-40B4-BE49-F238E27FC236}">
                <a16:creationId xmlns:a16="http://schemas.microsoft.com/office/drawing/2014/main" xmlns="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t="5389" b="5389"/>
          <a:stretch/>
        </p:blipFill>
        <p:spPr/>
      </p:pic>
      <p:pic>
        <p:nvPicPr>
          <p:cNvPr id="20" name="Picture Placeholder 19" descr="portrait">
            <a:extLst>
              <a:ext uri="{FF2B5EF4-FFF2-40B4-BE49-F238E27FC236}">
                <a16:creationId xmlns:a16="http://schemas.microsoft.com/office/drawing/2014/main" xmlns="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 xmlns="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l="8985" t="7844" r="6193" b="16511"/>
          <a:stretch/>
        </p:blipFill>
        <p:spPr>
          <a:xfrm>
            <a:off x="4051300" y="4479925"/>
            <a:ext cx="2997200" cy="178197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300" dirty="0"/>
              <a:t>ANA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CEO</a:t>
            </a:r>
          </a:p>
          <a:p>
            <a:pPr marL="0" indent="0">
              <a:buNone/>
            </a:pPr>
            <a:r>
              <a:rPr lang="en-US" sz="1800" spc="300" dirty="0"/>
              <a:t>LARISSA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CFO</a:t>
            </a:r>
          </a:p>
          <a:p>
            <a:pPr marL="0" indent="0">
              <a:buNone/>
            </a:pPr>
            <a:r>
              <a:rPr lang="en-US" sz="1800" spc="300" dirty="0"/>
              <a:t>ROMAN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CTO</a:t>
            </a:r>
          </a:p>
          <a:p>
            <a:pPr marL="0" indent="0">
              <a:buNone/>
            </a:pPr>
            <a:r>
              <a:rPr lang="en-US" sz="1800" spc="300" dirty="0"/>
              <a:t>FEDERICO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CPO</a:t>
            </a:r>
          </a:p>
          <a:p>
            <a:pPr marL="0" indent="0">
              <a:buNone/>
            </a:pPr>
            <a:r>
              <a:rPr lang="en-US" sz="1800" spc="300" dirty="0"/>
              <a:t>ALEJANDRA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CMO</a:t>
            </a:r>
          </a:p>
          <a:p>
            <a:pPr marL="0" indent="0">
              <a:buNone/>
            </a:pPr>
            <a:r>
              <a:rPr lang="en-US" sz="1800" spc="300" dirty="0"/>
              <a:t>JIM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3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xmlns="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4405530"/>
      </p:ext>
    </p:extLst>
  </p:cSld>
  <p:clrMapOvr>
    <a:masterClrMapping/>
  </p:clrMapOvr>
</p:sld>
</file>

<file path=ppt/theme/theme1.xml><?xml version="1.0" encoding="utf-8"?>
<a:theme xmlns:a="http://schemas.openxmlformats.org/drawingml/2006/main" name="tf55661986_win32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tf55661986_win32</Template>
  <TotalTime>0</TotalTime>
  <Words>389</Words>
  <Application>Microsoft Office PowerPoint</Application>
  <PresentationFormat>Custom</PresentationFormat>
  <Paragraphs>134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tf55661986_win32</vt:lpstr>
      <vt:lpstr>Fake news detection using ml</vt:lpstr>
      <vt:lpstr>Agenda</vt:lpstr>
      <vt:lpstr>INTRODUCTION</vt:lpstr>
      <vt:lpstr>Results from last year</vt:lpstr>
      <vt:lpstr>Growth by sector</vt:lpstr>
      <vt:lpstr>Growth by sector </vt:lpstr>
      <vt:lpstr>A SATISFIED CUTOMER</vt:lpstr>
      <vt:lpstr>Meet the team</vt:lpstr>
      <vt:lpstr>What’s next</vt:lpstr>
      <vt:lpstr>quarterly timeline</vt:lpstr>
      <vt:lpstr>Goals for q2</vt:lpstr>
      <vt:lpstr>Goals for q2 </vt:lpstr>
      <vt:lpstr>SUMMARY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2021-02-07T14:27:43Z</dcterms:created>
  <dcterms:modified xsi:type="dcterms:W3CDTF">2021-02-07T14:32:19Z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