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344" r:id="rId4"/>
    <p:sldId id="350" r:id="rId5"/>
    <p:sldId id="351" r:id="rId6"/>
    <p:sldId id="261" r:id="rId7"/>
    <p:sldId id="260" r:id="rId8"/>
    <p:sldId id="388" r:id="rId9"/>
    <p:sldId id="384" r:id="rId10"/>
    <p:sldId id="317" r:id="rId11"/>
    <p:sldId id="381" r:id="rId12"/>
    <p:sldId id="320" r:id="rId13"/>
    <p:sldId id="357" r:id="rId14"/>
    <p:sldId id="318" r:id="rId15"/>
    <p:sldId id="323" r:id="rId16"/>
    <p:sldId id="376" r:id="rId17"/>
    <p:sldId id="358" r:id="rId18"/>
    <p:sldId id="360" r:id="rId19"/>
    <p:sldId id="372" r:id="rId20"/>
    <p:sldId id="371" r:id="rId21"/>
    <p:sldId id="374" r:id="rId22"/>
    <p:sldId id="373" r:id="rId23"/>
    <p:sldId id="362" r:id="rId24"/>
    <p:sldId id="326" r:id="rId25"/>
    <p:sldId id="328" r:id="rId26"/>
    <p:sldId id="329" r:id="rId27"/>
    <p:sldId id="330" r:id="rId28"/>
    <p:sldId id="332" r:id="rId29"/>
    <p:sldId id="339" r:id="rId30"/>
    <p:sldId id="334" r:id="rId31"/>
    <p:sldId id="335" r:id="rId32"/>
    <p:sldId id="336" r:id="rId33"/>
    <p:sldId id="337" r:id="rId34"/>
    <p:sldId id="340" r:id="rId35"/>
    <p:sldId id="33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DDDDDD"/>
    <a:srgbClr val="D9D9D9"/>
    <a:srgbClr val="11574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79864" autoAdjust="0"/>
  </p:normalViewPr>
  <p:slideViewPr>
    <p:cSldViewPr snapToGrid="0">
      <p:cViewPr varScale="1">
        <p:scale>
          <a:sx n="53" d="100"/>
          <a:sy n="53" d="100"/>
        </p:scale>
        <p:origin x="16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37375-C6A3-467C-90D4-340B51949792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58490-B7DD-4CE9-B9E2-D9FC8CA2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everyone! My name is Gurunath, and I will be presenting our paper titled “</a:t>
            </a:r>
            <a:r>
              <a:rPr lang="en-US" dirty="0" err="1"/>
              <a:t>BCoal</a:t>
            </a:r>
            <a:r>
              <a:rPr lang="en-US" dirty="0"/>
              <a:t> … “.</a:t>
            </a:r>
          </a:p>
          <a:p>
            <a:r>
              <a:rPr lang="en-US" dirty="0"/>
              <a:t>This work was done at William and Mary and with our collaborator at Penn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71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9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font – merge if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5786-58F6-4B42-A43D-81432AD6E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66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8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4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font – merge if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5786-58F6-4B42-A43D-81432AD6E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946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by examining what bucketing means.</a:t>
            </a:r>
          </a:p>
          <a:p>
            <a:r>
              <a:rPr lang="en-US" dirty="0"/>
              <a:t>We aim to devise a performance efficient secure coalescing, which eliminates the relationship between the # of coalesced accesses and observed execution time.</a:t>
            </a:r>
          </a:p>
          <a:p>
            <a:r>
              <a:rPr lang="en-US" dirty="0"/>
              <a:t>It can be achieved by reducing the variance in the execution time.</a:t>
            </a:r>
          </a:p>
          <a:p>
            <a:r>
              <a:rPr lang="en-US" dirty="0"/>
              <a:t>Lets look at an example of 5 different encryptions generating 5 distinct number of coalesced accesses.</a:t>
            </a:r>
          </a:p>
          <a:p>
            <a:r>
              <a:rPr lang="en-US" dirty="0"/>
              <a:t>The corresponding execution time will be different as well.</a:t>
            </a:r>
          </a:p>
          <a:p>
            <a:r>
              <a:rPr lang="en-US" dirty="0"/>
              <a:t>Since, the execution time is governed by the # of coalesced accesses, the attacker can correlate them to recover the key.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eliminate the correlation, we want to reduce the variance in the execution time.</a:t>
            </a:r>
          </a:p>
          <a:p>
            <a:r>
              <a:rPr lang="en-US" dirty="0"/>
              <a:t>This can be achieved by always generating same number of coalesced accesses.</a:t>
            </a:r>
          </a:p>
          <a:p>
            <a:r>
              <a:rPr lang="en-US" dirty="0"/>
              <a:t>The result is no correlation.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49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4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one such attack, called correlation timing attack, was demonstrated to recover the AES encryption Key.</a:t>
            </a:r>
          </a:p>
          <a:p>
            <a:r>
              <a:rPr lang="en-US" dirty="0"/>
              <a:t>This attack exploited the deterministic GPU coalescing, used for memory access optimization.</a:t>
            </a:r>
          </a:p>
          <a:p>
            <a:r>
              <a:rPr lang="en-US" dirty="0"/>
              <a:t>In response, we presented a defense scheme, </a:t>
            </a:r>
            <a:r>
              <a:rPr lang="en-US" dirty="0" err="1"/>
              <a:t>RCoal</a:t>
            </a:r>
            <a:r>
              <a:rPr lang="en-US" dirty="0"/>
              <a:t>, which randomized the GPU coalescing logic to mitigate the attack.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8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2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1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49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67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the transition from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08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Rework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5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font – merge if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5786-58F6-4B42-A43D-81432AD6E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366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3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53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font – merge if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5786-58F6-4B42-A43D-81432AD6E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28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</a:t>
            </a:r>
            <a:r>
              <a:rPr lang="en-US" dirty="0" err="1"/>
              <a:t>RCoal</a:t>
            </a:r>
            <a:r>
              <a:rPr lang="en-US" dirty="0"/>
              <a:t> is not secure with MSHRs and caches, and result in high performance degradation.</a:t>
            </a:r>
          </a:p>
          <a:p>
            <a:r>
              <a:rPr lang="en-US" dirty="0"/>
              <a:t>Now, we present a performance efficient defense scheme, </a:t>
            </a:r>
            <a:r>
              <a:rPr lang="en-US" dirty="0" err="1"/>
              <a:t>BCoal</a:t>
            </a:r>
            <a:r>
              <a:rPr lang="en-US" dirty="0"/>
              <a:t>.</a:t>
            </a:r>
          </a:p>
          <a:p>
            <a:r>
              <a:rPr lang="en-US" dirty="0" err="1"/>
              <a:t>BCoal</a:t>
            </a:r>
            <a:r>
              <a:rPr lang="en-US" dirty="0"/>
              <a:t> employs a Bucket-based coalescing logic to thwart the timing attack. </a:t>
            </a:r>
            <a:r>
              <a:rPr lang="en-US" dirty="0" err="1"/>
              <a:t>BCoal</a:t>
            </a:r>
            <a:r>
              <a:rPr lang="en-US" dirty="0"/>
              <a:t> is secure with MSHRs and caches.</a:t>
            </a:r>
          </a:p>
          <a:p>
            <a:r>
              <a:rPr lang="en-US" dirty="0" err="1"/>
              <a:t>BCoal</a:t>
            </a:r>
            <a:r>
              <a:rPr lang="en-US" dirty="0"/>
              <a:t> offers a good security and performance tradeoff compared to the state-of-the-art.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2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</a:t>
            </a:r>
            <a:r>
              <a:rPr lang="en-US" dirty="0" err="1"/>
              <a:t>BCoal</a:t>
            </a:r>
            <a:r>
              <a:rPr lang="en-US" dirty="0"/>
              <a:t> employs a Bucketing Based Coalescing for Efficient and Secure Coalescing.</a:t>
            </a:r>
          </a:p>
          <a:p>
            <a:r>
              <a:rPr lang="en-US" dirty="0"/>
              <a:t>It is secure with MSHRs </a:t>
            </a:r>
            <a:r>
              <a:rPr lang="en-US"/>
              <a:t>and Caches…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2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Outline of my talk. I will present some background on the GPU memory optimization techniques and correlation timing attack.</a:t>
            </a:r>
          </a:p>
          <a:p>
            <a:r>
              <a:rPr lang="en-US" dirty="0"/>
              <a:t>Then, I will discuss the previous defense scheme, </a:t>
            </a:r>
            <a:r>
              <a:rPr lang="en-US" dirty="0" err="1"/>
              <a:t>RCoal</a:t>
            </a:r>
            <a:r>
              <a:rPr lang="en-US" dirty="0"/>
              <a:t> and its shortcomings.</a:t>
            </a:r>
          </a:p>
          <a:p>
            <a:r>
              <a:rPr lang="en-US" dirty="0"/>
              <a:t>Following that I will present new performance efficient </a:t>
            </a:r>
            <a:r>
              <a:rPr lang="en-US" dirty="0" err="1"/>
              <a:t>denfese</a:t>
            </a:r>
            <a:r>
              <a:rPr lang="en-US" dirty="0"/>
              <a:t> scheme, </a:t>
            </a:r>
            <a:r>
              <a:rPr lang="en-US" dirty="0" err="1"/>
              <a:t>BCoal</a:t>
            </a:r>
            <a:r>
              <a:rPr lang="en-US" dirty="0"/>
              <a:t> and its evaluation.</a:t>
            </a:r>
          </a:p>
          <a:p>
            <a:r>
              <a:rPr lang="en-US" dirty="0"/>
              <a:t>…leading to the conclusion.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5786-58F6-4B42-A43D-81432AD6E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58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font – merge if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5786-58F6-4B42-A43D-81432AD6E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50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Bandwidth is an important resource on GPUs, as a result, different optimization techniques are used to exploit the access locality.</a:t>
            </a:r>
          </a:p>
          <a:p>
            <a:r>
              <a:rPr lang="en-US" dirty="0"/>
              <a:t>The first optimization is access coalescing, which merges accesses going to the same memory block to generate as few accesses as possible.</a:t>
            </a:r>
          </a:p>
          <a:p>
            <a:r>
              <a:rPr lang="en-US" dirty="0"/>
              <a:t>Next, GPUs used caching at two levels, L1 and L2, to exploit temporal and spatial locality.</a:t>
            </a:r>
          </a:p>
          <a:p>
            <a:r>
              <a:rPr lang="en-US" dirty="0"/>
              <a:t>The cache missed accesses going to the next memory level are further optimized in MSHRs, which merges the accesses going to the same memory block.</a:t>
            </a:r>
          </a:p>
          <a:p>
            <a:r>
              <a:rPr lang="en-US" dirty="0"/>
              <a:t>If fewer accesses are generated then the execution time is short, otherwise with large number of accesses the execution time increases.</a:t>
            </a:r>
          </a:p>
          <a:p>
            <a:r>
              <a:rPr lang="en-US" dirty="0"/>
              <a:t>The number of accesses govern the execution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96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look at the correlation timing attack. We begin with the attack model.</a:t>
            </a:r>
          </a:p>
          <a:p>
            <a:r>
              <a:rPr lang="en-US" dirty="0"/>
              <a:t>The goal is to recover the AES encryption key.</a:t>
            </a:r>
          </a:p>
          <a:p>
            <a:r>
              <a:rPr lang="en-US" dirty="0"/>
              <a:t>The model assumes that the attacker can remotely access the encryption server, which stores the encryption key.</a:t>
            </a:r>
          </a:p>
          <a:p>
            <a:r>
              <a:rPr lang="en-US" dirty="0"/>
              <a:t>The attacker can send plaintexts to the server for encryption and time the execution time for each encryption.</a:t>
            </a:r>
          </a:p>
          <a:p>
            <a:r>
              <a:rPr lang="en-US" dirty="0"/>
              <a:t>The attacker then receives the ciphertext. The attacker can repeat the process to collect multiple </a:t>
            </a:r>
            <a:r>
              <a:rPr lang="en-US" dirty="0" err="1"/>
              <a:t>cipertexts</a:t>
            </a:r>
            <a:r>
              <a:rPr lang="en-US" dirty="0"/>
              <a:t> and related execution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4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 see the attack in detail: The attack focuses on the last round of the AES encryption.</a:t>
            </a:r>
          </a:p>
          <a:p>
            <a:r>
              <a:rPr lang="en-US" dirty="0"/>
              <a:t>The last round can be summarized in following equation.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3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begin the attack, the attacker executes the encryption on the server and observes the execution time.</a:t>
            </a:r>
          </a:p>
          <a:p>
            <a:r>
              <a:rPr lang="en-US" dirty="0"/>
              <a:t>This execution time corresponds to the real key byte value, which attack is unaware of.</a:t>
            </a:r>
          </a:p>
          <a:p>
            <a:r>
              <a:rPr lang="en-US" dirty="0"/>
              <a:t>In second step, the attacker performs an invert table lookup. She then plugs in a guess key byte value to deduce the memory addresses generated.</a:t>
            </a:r>
          </a:p>
          <a:p>
            <a:r>
              <a:rPr lang="en-US" dirty="0"/>
              <a:t>The attack assumes that the attacker is aware of the memory layout.</a:t>
            </a:r>
          </a:p>
          <a:p>
            <a:r>
              <a:rPr lang="en-US" dirty="0"/>
              <a:t>With the help of the memory layout and the memory addresses, attacker can find out the number of coalesced accesses corresponding to the guess key byte.</a:t>
            </a:r>
          </a:p>
          <a:p>
            <a:r>
              <a:rPr lang="en-US" dirty="0"/>
              <a:t>For the final step the attacker exploits the relationship between the # of accesses and the execution time.</a:t>
            </a:r>
          </a:p>
          <a:p>
            <a:r>
              <a:rPr lang="en-US" dirty="0"/>
              <a:t>To do so, she correlates the # of coalesced accesses with the observed execution time. Among the guess key byte values, the correlation is higher for the correct guess.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58490-B7DD-4CE9-B9E2-D9FC8CA2C2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FB0D-A584-4FEF-AFB5-947E82230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68AA5-A55B-4361-8ACE-7A6F10BE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E2D9-DF99-4C4B-85F2-B9BAA93D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2612-7FE6-4ED8-B7B0-906F3A496E1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19FB-D17C-4507-B4FE-ECCFAAEA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37947-6634-4D75-B8B8-11FC5E68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6455-7824-473B-AFD6-B229377C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8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B06C-C79D-421B-9796-7F12EEDC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CE03E-E655-4E80-BCC9-7FEADBB83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E6D4-241A-4DB6-83C2-178EB9B9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2612-7FE6-4ED8-B7B0-906F3A496E1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B813-6EAD-4D8C-81B5-9E4AB503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BDF7-80EA-4178-BD75-748FFBF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6455-7824-473B-AFD6-B229377C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958CB-EB3E-4122-8893-D3C4B0C9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3FF4E-1088-4F6F-ACAE-D1DA688A9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08CF-1770-4FF9-B33C-7FADCAFE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2612-7FE6-4ED8-B7B0-906F3A496E1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5F951-5A09-40EB-A40B-2B7D0C99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78885-ACE4-4ED9-A2CF-0982AAF8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6455-7824-473B-AFD6-B229377C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</p:spPr>
        <p:txBody>
          <a:bodyPr/>
          <a:lstStyle/>
          <a:p>
            <a:fld id="{49876B99-1F5C-4E45-ACF8-A757952A326E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02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016"/>
            <a:ext cx="8229600" cy="1143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66457"/>
            <a:ext cx="8229600" cy="48597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0196"/>
            <a:ext cx="2133600" cy="365125"/>
          </a:xfrm>
        </p:spPr>
        <p:txBody>
          <a:bodyPr/>
          <a:lstStyle/>
          <a:p>
            <a:fld id="{DCFE7AC9-246F-274F-90B0-9B5F72AD257B}" type="datetime1">
              <a:rPr lang="en-US" smtClean="0"/>
              <a:t>3/15/2020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0196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90196"/>
            <a:ext cx="2133600" cy="365125"/>
          </a:xfrm>
        </p:spPr>
        <p:txBody>
          <a:bodyPr/>
          <a:lstStyle>
            <a:lvl1pPr>
              <a:defRPr sz="2400"/>
            </a:lvl1pPr>
          </a:lstStyle>
          <a:p>
            <a:fld id="{3CD5B470-24F1-6744-BE88-730898E97D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1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20"/>
            <a:ext cx="8229600" cy="1143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908"/>
            <a:ext cx="8229600" cy="48502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9647"/>
            <a:ext cx="2133600" cy="365125"/>
          </a:xfrm>
        </p:spPr>
        <p:txBody>
          <a:bodyPr/>
          <a:lstStyle/>
          <a:p>
            <a:fld id="{FF5C5FA7-125C-0C4A-A698-3C3B1B89F9E6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9647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99647"/>
            <a:ext cx="2133600" cy="365125"/>
          </a:xfrm>
        </p:spPr>
        <p:txBody>
          <a:bodyPr/>
          <a:lstStyle>
            <a:lvl1pPr>
              <a:defRPr sz="2133"/>
            </a:lvl1pPr>
          </a:lstStyle>
          <a:p>
            <a:fld id="{3CD5B470-24F1-6744-BE88-730898E97D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C47E-A1DB-2145-AD89-7CD67B276434}" type="datetime1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1612-8457-0F45-9037-542885C50CD0}" type="datetime1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08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2B47-1129-A14A-A2B6-9E4149B6642C}" type="datetime1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86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8229600" cy="1162051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3"/>
            <a:ext cx="5111751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5497-67D5-5B4B-AD21-B28310D102AE}" type="datetime1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46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A91A-B92F-8744-80AE-4EADCD339B75}" type="datetime1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3ACA-597A-43BF-81FE-3A236245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5DDC-74DE-4D5C-AA79-D3F80D64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768A-A6B4-4B17-AF29-FDBD636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2612-7FE6-4ED8-B7B0-906F3A496E1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D2C2-8E8A-4B75-934E-A771E926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0524-FB39-4EA3-B3F5-9B4D68B6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6455-7824-473B-AFD6-B229377C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1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4605-632E-8E46-B0E8-8E407C6C1C1B}" type="datetime1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3539518"/>
            <a:ext cx="5486400" cy="380389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-Johnny Appleseed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9605" y="1854361"/>
            <a:ext cx="7854315" cy="1396841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latin typeface="+mn-lt"/>
              </a:defRPr>
            </a:lvl1pPr>
          </a:lstStyle>
          <a:p>
            <a:pPr lvl="0"/>
            <a:r>
              <a:rPr lang="en-US" dirty="0"/>
              <a:t>“Type a quote here.”</a:t>
            </a:r>
          </a:p>
        </p:txBody>
      </p:sp>
    </p:spTree>
    <p:extLst>
      <p:ext uri="{BB962C8B-B14F-4D97-AF65-F5344CB8AC3E}">
        <p14:creationId xmlns:p14="http://schemas.microsoft.com/office/powerpoint/2010/main" val="3256047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1871-E45C-4AF1-8987-02FB0F371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02BE4-0464-45D8-B7FC-FB02D8089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3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2565-8969-4DEB-837A-C50C65DB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9761-FE3C-46A9-8EB4-23A12C470C9C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D97E-67F9-4507-8788-7357214A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744DA-4FEA-47A2-9ABF-201E8B0A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036A-A961-4FA9-B8B8-F964629D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9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6960-A41B-45F0-89A3-340F08E6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3B9FD-A996-488E-89D1-0B0F8AD42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41120-7658-48CE-A69E-8AFB1787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2612-7FE6-4ED8-B7B0-906F3A496E1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19BA-F1CD-4E72-9541-5C0741F3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D37E-589C-4048-A4DF-36BCA29D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6455-7824-473B-AFD6-B229377C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8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2A41-9BE0-429C-9994-42D0CED8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B440-EF04-439C-9177-A36E36766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6E581-7711-4575-AAD9-DFDE7130C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BAA13-3BF3-4E54-9EEF-B303CCCD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2612-7FE6-4ED8-B7B0-906F3A496E1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61A52-E382-4A3D-8903-7447EF61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B8598-8DEA-476B-A059-850E3984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6455-7824-473B-AFD6-B229377C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4176-B5C1-43BA-89EE-740B9FEF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370D-ABB7-4F72-A366-253794F2B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8D177-1C0C-4C80-96F9-81BA24015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66384-853D-4510-9F36-D9B0EB0EE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FAFC8-4D9E-440C-BC9C-760D90623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D7EDF-5436-4988-9BED-D1DEFD0B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2612-7FE6-4ED8-B7B0-906F3A496E1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9C4C4-9B05-485D-8388-1A600608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C80AF-C5BE-4B56-86D2-621934C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6455-7824-473B-AFD6-B229377C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4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FE79-90FC-4AB0-8304-1678F18D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6A544-ECB6-46AE-A497-1B93509F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2612-7FE6-4ED8-B7B0-906F3A496E1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B29C2-3772-4909-B6E6-EF100483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ED67-0D52-48B2-ABB9-5742E8F7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6455-7824-473B-AFD6-B229377C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9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0FCC1-A3D6-4F7F-9C92-D6DBAF40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2612-7FE6-4ED8-B7B0-906F3A496E1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8AB55-9E4D-4F87-ADAB-C592DB5F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BFAC7-ED2F-4CD5-B06A-311A2B7E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6455-7824-473B-AFD6-B229377C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0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61A9-12B5-4FF3-9C86-341F25C4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089C-932C-4059-9084-FF7C1075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76F7B-C758-4745-B998-EAFE2C96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55AC4-037B-480D-A6BB-92DC9028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2612-7FE6-4ED8-B7B0-906F3A496E1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27106-07B2-41B0-AEF8-2E7162F7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7CE66-93FC-4F4C-BAB2-F623C945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6455-7824-473B-AFD6-B229377C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1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3E1C-3E25-4862-B564-35250B59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0C133-484D-487C-9F64-4617488CC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F0B3D-ABD2-4FA4-8896-454AAE1A5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CD97B-909C-4C15-9411-C782443C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2612-7FE6-4ED8-B7B0-906F3A496E1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B7D30-3DCC-4248-84E6-6077BE6F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D0704-E573-4112-B8DE-7C7252D3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6455-7824-473B-AFD6-B229377C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911AC-1C76-4B08-B501-9C1FD9D3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43CA-C13D-4FAD-9742-516246797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9E99-7DD8-448F-A661-6994D9AEB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2612-7FE6-4ED8-B7B0-906F3A496E1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6095-AED6-4BE6-AD80-9E849CEE2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6CB3F-F804-4480-83EB-19F93E852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6455-7824-473B-AFD6-B229377C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0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7527057D-347E-4F49-87E4-D800B7A46B0A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3CD5B470-24F1-6744-BE88-730898E97D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2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gif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FF216-CA21-41D4-BF30-A5693D72EAD2}"/>
              </a:ext>
            </a:extLst>
          </p:cNvPr>
          <p:cNvSpPr/>
          <p:nvPr/>
        </p:nvSpPr>
        <p:spPr>
          <a:xfrm>
            <a:off x="0" y="0"/>
            <a:ext cx="9144000" cy="4683760"/>
          </a:xfrm>
          <a:prstGeom prst="rect">
            <a:avLst/>
          </a:prstGeom>
          <a:solidFill>
            <a:srgbClr val="115740"/>
          </a:solidFill>
          <a:ln>
            <a:solidFill>
              <a:srgbClr val="1157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DE055-6889-4E1C-A14E-995F118F8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218122"/>
            <a:ext cx="8249920" cy="264699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BCoal</a:t>
            </a:r>
            <a:r>
              <a:rPr lang="en-US" dirty="0">
                <a:solidFill>
                  <a:schemeClr val="bg1"/>
                </a:solidFill>
              </a:rPr>
              <a:t>: Bucketing-based Memory Coalescing for Efficient and Secure GPUs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D7217-4A63-40A5-90B4-C89353A81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22918"/>
            <a:ext cx="6858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Gurunath Kadam, William &amp; Mary</a:t>
            </a:r>
          </a:p>
          <a:p>
            <a:r>
              <a:rPr lang="en-US" sz="2800" dirty="0" err="1">
                <a:solidFill>
                  <a:srgbClr val="FFFFFF"/>
                </a:solidFill>
              </a:rPr>
              <a:t>Danfeng</a:t>
            </a:r>
            <a:r>
              <a:rPr lang="en-US" sz="2800" dirty="0">
                <a:solidFill>
                  <a:srgbClr val="FFFFFF"/>
                </a:solidFill>
              </a:rPr>
              <a:t> Zhang, Penn State University</a:t>
            </a:r>
          </a:p>
          <a:p>
            <a:r>
              <a:rPr lang="en-US" sz="2800" dirty="0" err="1">
                <a:solidFill>
                  <a:srgbClr val="FFFFFF"/>
                </a:solidFill>
              </a:rPr>
              <a:t>Adwait</a:t>
            </a:r>
            <a:r>
              <a:rPr lang="en-US" sz="2800" dirty="0">
                <a:solidFill>
                  <a:srgbClr val="FFFFFF"/>
                </a:solidFill>
              </a:rPr>
              <a:t> Jog, William &amp; 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C0C6B-3F7C-46C6-961B-44C62A4B7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31" y="5199998"/>
            <a:ext cx="2569978" cy="11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2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61A5-890F-4105-A24C-95D43DFF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70738"/>
            <a:ext cx="8541211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Timing Attacks on GPUs [Jiang+, HPCA’16]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E0AA-FA91-4E72-B7E6-67640F25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0653"/>
            <a:ext cx="8229600" cy="5192514"/>
          </a:xfrm>
        </p:spPr>
        <p:txBody>
          <a:bodyPr/>
          <a:lstStyle/>
          <a:p>
            <a:r>
              <a:rPr lang="en-US" sz="2400" dirty="0"/>
              <a:t>Last Round Execution</a:t>
            </a:r>
          </a:p>
          <a:p>
            <a:endParaRPr lang="en-US" sz="2400" dirty="0"/>
          </a:p>
          <a:p>
            <a:r>
              <a:rPr lang="en-US" sz="2400" dirty="0"/>
              <a:t>Invert Table Lookup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7155A-7534-4ED8-A29A-08649003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6EEF16-D8CC-4CDC-B851-7CDF0B78E831}"/>
                  </a:ext>
                </a:extLst>
              </p:cNvPr>
              <p:cNvSpPr txBox="1"/>
              <p:nvPr/>
            </p:nvSpPr>
            <p:spPr>
              <a:xfrm>
                <a:off x="1015466" y="1865156"/>
                <a:ext cx="2649132" cy="4461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𝑡𝑖𝑑</m:t>
                        </m:r>
                      </m:sup>
                    </m:sSubSup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𝑡𝑖𝑑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6EEF16-D8CC-4CDC-B851-7CDF0B78E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66" y="1865156"/>
                <a:ext cx="2649132" cy="44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3DBF97-EF2B-4659-824A-BBE49967B618}"/>
              </a:ext>
            </a:extLst>
          </p:cNvPr>
          <p:cNvSpPr txBox="1"/>
          <p:nvPr/>
        </p:nvSpPr>
        <p:spPr>
          <a:xfrm>
            <a:off x="5209659" y="1895897"/>
            <a:ext cx="4025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Execution Time [</a:t>
            </a:r>
            <a:r>
              <a:rPr lang="en-US" sz="2000" b="1" dirty="0">
                <a:solidFill>
                  <a:srgbClr val="008A3E"/>
                </a:solidFill>
              </a:rPr>
              <a:t>Real Key Byte</a:t>
            </a:r>
            <a:r>
              <a:rPr lang="en-US" sz="2000" b="1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F3FBC1-6499-417A-994E-714BE7648FAB}"/>
                  </a:ext>
                </a:extLst>
              </p:cNvPr>
              <p:cNvSpPr txBox="1"/>
              <p:nvPr/>
            </p:nvSpPr>
            <p:spPr>
              <a:xfrm>
                <a:off x="654518" y="3002129"/>
                <a:ext cx="3031958" cy="4461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𝑡𝑖𝑑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𝑡𝑖𝑑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F3FBC1-6499-417A-994E-714BE7648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18" y="3002129"/>
                <a:ext cx="3031958" cy="44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EFC278-09F4-4BDD-B370-37B817A3933A}"/>
              </a:ext>
            </a:extLst>
          </p:cNvPr>
          <p:cNvSpPr/>
          <p:nvPr/>
        </p:nvSpPr>
        <p:spPr>
          <a:xfrm>
            <a:off x="3053968" y="2963629"/>
            <a:ext cx="601579" cy="5592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F7564-2396-46A6-9315-350E2F5D7B0A}"/>
              </a:ext>
            </a:extLst>
          </p:cNvPr>
          <p:cNvSpPr txBox="1"/>
          <p:nvPr/>
        </p:nvSpPr>
        <p:spPr>
          <a:xfrm>
            <a:off x="3129639" y="3596800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Guess Key Byte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7E3CC-19D5-40C5-AE91-0661C4FE4F23}"/>
              </a:ext>
            </a:extLst>
          </p:cNvPr>
          <p:cNvSpPr txBox="1"/>
          <p:nvPr/>
        </p:nvSpPr>
        <p:spPr>
          <a:xfrm>
            <a:off x="-22227" y="3593225"/>
            <a:ext cx="184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Mem Address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DABD09-4C47-44EC-BCEA-648A045C10F0}"/>
              </a:ext>
            </a:extLst>
          </p:cNvPr>
          <p:cNvSpPr/>
          <p:nvPr/>
        </p:nvSpPr>
        <p:spPr>
          <a:xfrm>
            <a:off x="606393" y="2954885"/>
            <a:ext cx="601579" cy="5592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4E0AD926-B81F-420E-98D7-B370EC464393}"/>
              </a:ext>
            </a:extLst>
          </p:cNvPr>
          <p:cNvSpPr/>
          <p:nvPr/>
        </p:nvSpPr>
        <p:spPr>
          <a:xfrm>
            <a:off x="36888" y="5060700"/>
            <a:ext cx="2502282" cy="708373"/>
          </a:xfrm>
          <a:prstGeom prst="cloud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 Memory Configuration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B33EA-97DF-413D-B727-C5189F9605F9}"/>
              </a:ext>
            </a:extLst>
          </p:cNvPr>
          <p:cNvSpPr txBox="1"/>
          <p:nvPr/>
        </p:nvSpPr>
        <p:spPr>
          <a:xfrm>
            <a:off x="3905589" y="5096425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# of coalesced accesses [</a:t>
            </a:r>
            <a:r>
              <a:rPr lang="en-US" sz="2000" b="1" dirty="0">
                <a:solidFill>
                  <a:srgbClr val="FF0000"/>
                </a:solidFill>
              </a:rPr>
              <a:t>Guess Key Byte</a:t>
            </a:r>
            <a:r>
              <a:rPr lang="en-US" sz="2000" b="1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0C1928-3A2D-436E-8EE1-F28FD5941366}"/>
              </a:ext>
            </a:extLst>
          </p:cNvPr>
          <p:cNvSpPr txBox="1"/>
          <p:nvPr/>
        </p:nvSpPr>
        <p:spPr>
          <a:xfrm>
            <a:off x="6235746" y="359322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Correlation?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11F7BF-650B-47E0-929B-9BB9061EC994}"/>
              </a:ext>
            </a:extLst>
          </p:cNvPr>
          <p:cNvSpPr/>
          <p:nvPr/>
        </p:nvSpPr>
        <p:spPr>
          <a:xfrm>
            <a:off x="2399944" y="5936738"/>
            <a:ext cx="5502804" cy="532715"/>
          </a:xfrm>
          <a:prstGeom prst="round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Correlation is HIGHEST for REAL key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9E26FE8-7293-4C2E-909F-F9415FD9005A}"/>
              </a:ext>
            </a:extLst>
          </p:cNvPr>
          <p:cNvSpPr/>
          <p:nvPr/>
        </p:nvSpPr>
        <p:spPr>
          <a:xfrm>
            <a:off x="1942675" y="699328"/>
            <a:ext cx="5570257" cy="591638"/>
          </a:xfrm>
          <a:prstGeom prst="round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dirty="0"/>
              <a:t># of Accesses </a:t>
            </a:r>
            <a:r>
              <a:rPr lang="el-GR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α</a:t>
            </a:r>
            <a:r>
              <a:rPr lang="en-US" sz="2400" b="1" dirty="0"/>
              <a:t> Execution Time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F934C5-E2E6-4E7E-9E42-30939DF3CE29}"/>
              </a:ext>
            </a:extLst>
          </p:cNvPr>
          <p:cNvCxnSpPr/>
          <p:nvPr/>
        </p:nvCxnSpPr>
        <p:spPr>
          <a:xfrm>
            <a:off x="3891810" y="2105240"/>
            <a:ext cx="125953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99154C11-EC72-402F-AFB1-E6F55FA47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3" y="5936703"/>
            <a:ext cx="662508" cy="64008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A18C8C-D4B6-4DD7-82F3-803279F38937}"/>
              </a:ext>
            </a:extLst>
          </p:cNvPr>
          <p:cNvCxnSpPr/>
          <p:nvPr/>
        </p:nvCxnSpPr>
        <p:spPr>
          <a:xfrm flipH="1">
            <a:off x="1826400" y="3796855"/>
            <a:ext cx="125967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08162-34FF-4BE0-8090-F9BDB4E4E114}"/>
              </a:ext>
            </a:extLst>
          </p:cNvPr>
          <p:cNvCxnSpPr/>
          <p:nvPr/>
        </p:nvCxnSpPr>
        <p:spPr>
          <a:xfrm flipV="1">
            <a:off x="5613990" y="2631131"/>
            <a:ext cx="0" cy="21800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F3A888-EB82-4F33-B682-935FCBC941B8}"/>
              </a:ext>
            </a:extLst>
          </p:cNvPr>
          <p:cNvCxnSpPr>
            <a:cxnSpLocks/>
          </p:cNvCxnSpPr>
          <p:nvPr/>
        </p:nvCxnSpPr>
        <p:spPr>
          <a:xfrm>
            <a:off x="1621856" y="4553652"/>
            <a:ext cx="2439287" cy="5230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0EB7A2-7BD3-4F70-8899-125ECB6C9498}"/>
              </a:ext>
            </a:extLst>
          </p:cNvPr>
          <p:cNvSpPr txBox="1"/>
          <p:nvPr/>
        </p:nvSpPr>
        <p:spPr>
          <a:xfrm>
            <a:off x="749749" y="4082107"/>
            <a:ext cx="45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16524-A7C6-46E1-A494-B8219F36494B}"/>
              </a:ext>
            </a:extLst>
          </p:cNvPr>
          <p:cNvSpPr/>
          <p:nvPr/>
        </p:nvSpPr>
        <p:spPr>
          <a:xfrm>
            <a:off x="4284146" y="1561062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3ABA43-1A60-44E6-8F55-F081B0839D6C}"/>
              </a:ext>
            </a:extLst>
          </p:cNvPr>
          <p:cNvSpPr/>
          <p:nvPr/>
        </p:nvSpPr>
        <p:spPr>
          <a:xfrm>
            <a:off x="323217" y="2272139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09F760-2843-461B-995D-938663A1C39E}"/>
              </a:ext>
            </a:extLst>
          </p:cNvPr>
          <p:cNvSpPr/>
          <p:nvPr/>
        </p:nvSpPr>
        <p:spPr>
          <a:xfrm>
            <a:off x="2952551" y="4367459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89D89B2-1F90-4072-9212-7BA909E8C7F0}"/>
              </a:ext>
            </a:extLst>
          </p:cNvPr>
          <p:cNvSpPr/>
          <p:nvPr/>
        </p:nvSpPr>
        <p:spPr>
          <a:xfrm>
            <a:off x="5690982" y="3536135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547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 animBg="1"/>
      <p:bldP spid="10" grpId="0"/>
      <p:bldP spid="11" grpId="0"/>
      <p:bldP spid="13" grpId="0" animBg="1"/>
      <p:bldP spid="15" grpId="0" animBg="1"/>
      <p:bldP spid="16" grpId="0"/>
      <p:bldP spid="20" grpId="0"/>
      <p:bldP spid="21" grpId="0" animBg="1"/>
      <p:bldP spid="22" grpId="0" animBg="1"/>
      <p:bldP spid="36" grpId="0"/>
      <p:bldP spid="6" grpId="0" animBg="1"/>
      <p:bldP spid="24" grpId="0" animBg="1"/>
      <p:bldP spid="25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5759-886B-4045-B418-E1123793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2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Timing Attacks on GPUs [Jiang+, HPCA’16]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5B87A-BC79-4C57-81DD-17872E33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6F881-D20E-4141-B727-3E16F0027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76248"/>
            <a:ext cx="6400800" cy="3616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3E3AA2D-BE79-4108-BEA3-F4EC99DE376E}"/>
              </a:ext>
            </a:extLst>
          </p:cNvPr>
          <p:cNvSpPr/>
          <p:nvPr/>
        </p:nvSpPr>
        <p:spPr>
          <a:xfrm>
            <a:off x="4476307" y="2246818"/>
            <a:ext cx="446567" cy="430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8923EB-0118-4F57-A8AA-2048CAAC433B}"/>
              </a:ext>
            </a:extLst>
          </p:cNvPr>
          <p:cNvSpPr/>
          <p:nvPr/>
        </p:nvSpPr>
        <p:spPr>
          <a:xfrm>
            <a:off x="2817628" y="3533355"/>
            <a:ext cx="4635795" cy="86123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206AFF-DCBB-47B5-8591-4DA7DF8B3051}"/>
              </a:ext>
            </a:extLst>
          </p:cNvPr>
          <p:cNvSpPr txBox="1"/>
          <p:nvPr/>
        </p:nvSpPr>
        <p:spPr>
          <a:xfrm>
            <a:off x="5624623" y="3077282"/>
            <a:ext cx="22753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Incorrect Guesses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DBEDC-594D-4CBC-9BBA-8AD1ED90E39C}"/>
              </a:ext>
            </a:extLst>
          </p:cNvPr>
          <p:cNvSpPr txBox="1"/>
          <p:nvPr/>
        </p:nvSpPr>
        <p:spPr>
          <a:xfrm>
            <a:off x="5050460" y="2232612"/>
            <a:ext cx="22753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Correct Guesses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E5760-2A97-4988-8EDA-1EEE21A4C83E}"/>
              </a:ext>
            </a:extLst>
          </p:cNvPr>
          <p:cNvSpPr/>
          <p:nvPr/>
        </p:nvSpPr>
        <p:spPr>
          <a:xfrm>
            <a:off x="7262949" y="4940903"/>
            <a:ext cx="26996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AC6DB2-CAC4-4CC7-9ACA-D0E2A169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2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7B3A-DDE9-4746-A633-773010E9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FA12-5184-4F0A-8998-12A369E1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dirty="0"/>
              <a:t>Prior Defense Scheme: </a:t>
            </a:r>
            <a:r>
              <a:rPr lang="en-US" dirty="0" err="1"/>
              <a:t>RCoal</a:t>
            </a:r>
            <a:r>
              <a:rPr lang="en-US" dirty="0"/>
              <a:t> </a:t>
            </a:r>
          </a:p>
          <a:p>
            <a:r>
              <a:rPr lang="en-US" dirty="0" err="1"/>
              <a:t>BCoal</a:t>
            </a:r>
            <a:r>
              <a:rPr lang="en-US" dirty="0"/>
              <a:t> Defense Scheme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BDA9B-D5A0-4294-8AB5-DAC8B4F3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8214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B92-C309-4C70-BB90-0F1EAA80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1" y="-128208"/>
            <a:ext cx="8961166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/>
              <a:t>RCoal</a:t>
            </a:r>
            <a:r>
              <a:rPr lang="en-US" sz="3200" dirty="0"/>
              <a:t>: Randomized Coalescing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3C42-F017-4C3B-B208-111796A8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853052"/>
            <a:ext cx="8864018" cy="5536797"/>
          </a:xfrm>
        </p:spPr>
        <p:txBody>
          <a:bodyPr>
            <a:normAutofit/>
          </a:bodyPr>
          <a:lstStyle/>
          <a:p>
            <a:r>
              <a:rPr lang="en-US" sz="2800" dirty="0"/>
              <a:t>Attack exploits </a:t>
            </a:r>
            <a:r>
              <a:rPr lang="en-US" sz="2800" b="1" dirty="0">
                <a:solidFill>
                  <a:srgbClr val="FF0000"/>
                </a:solidFill>
              </a:rPr>
              <a:t>Deterministic</a:t>
            </a:r>
            <a:r>
              <a:rPr lang="en-US" sz="2800" dirty="0"/>
              <a:t> Coalescing</a:t>
            </a:r>
          </a:p>
          <a:p>
            <a:r>
              <a:rPr lang="en-US" sz="2800" dirty="0" err="1"/>
              <a:t>RCoal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8A3E"/>
                </a:solidFill>
              </a:rPr>
              <a:t>Randomizes</a:t>
            </a:r>
            <a:r>
              <a:rPr lang="en-US" sz="2800" dirty="0"/>
              <a:t> Coalescing Logic</a:t>
            </a:r>
          </a:p>
          <a:p>
            <a:pPr lvl="1"/>
            <a:r>
              <a:rPr lang="en-US" sz="2400" b="1" dirty="0">
                <a:solidFill>
                  <a:srgbClr val="008A3E"/>
                </a:solidFill>
              </a:rPr>
              <a:t>Randomly</a:t>
            </a:r>
            <a:r>
              <a:rPr lang="en-US" sz="2400" dirty="0"/>
              <a:t> generates </a:t>
            </a:r>
            <a:r>
              <a:rPr lang="en-US" sz="2400" b="1" dirty="0">
                <a:solidFill>
                  <a:srgbClr val="008A3E"/>
                </a:solidFill>
              </a:rPr>
              <a:t>Duplicate</a:t>
            </a:r>
            <a:r>
              <a:rPr lang="en-US" sz="2400" dirty="0"/>
              <a:t> Accesses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188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B00F-1710-4EA5-8AF4-8D88226D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89017"/>
            <a:ext cx="2133600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4F81AF-890F-4B41-B1C0-BF3BA3A81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46" y="2489690"/>
            <a:ext cx="5916712" cy="334344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38D8C9-A2DE-4033-8CFF-61CCD6C55D44}"/>
              </a:ext>
            </a:extLst>
          </p:cNvPr>
          <p:cNvSpPr/>
          <p:nvPr/>
        </p:nvSpPr>
        <p:spPr>
          <a:xfrm>
            <a:off x="2897395" y="3848986"/>
            <a:ext cx="4428437" cy="107388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A4544E-3CC4-4BC0-A5B8-3E02B550745F}"/>
              </a:ext>
            </a:extLst>
          </p:cNvPr>
          <p:cNvSpPr/>
          <p:nvPr/>
        </p:nvSpPr>
        <p:spPr>
          <a:xfrm>
            <a:off x="4420904" y="4375297"/>
            <a:ext cx="446567" cy="430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D1087-6D3F-4BB7-B253-13411B8C12C8}"/>
              </a:ext>
            </a:extLst>
          </p:cNvPr>
          <p:cNvSpPr/>
          <p:nvPr/>
        </p:nvSpPr>
        <p:spPr>
          <a:xfrm>
            <a:off x="7055867" y="5333605"/>
            <a:ext cx="26996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9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6534B3-9F06-4336-9313-8B1E38607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3" y="2016232"/>
            <a:ext cx="8355994" cy="3126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DB338-C179-4637-9E22-21ACCEC0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010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400" dirty="0" err="1"/>
              <a:t>RCoal</a:t>
            </a:r>
            <a:r>
              <a:rPr lang="en-US" sz="3400" dirty="0"/>
              <a:t>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B4E0-706D-45D6-9050-5C63B940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1808"/>
            <a:ext cx="8229600" cy="562162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High Performance Degradation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Inefficient</a:t>
            </a:r>
            <a:r>
              <a:rPr lang="en-US" sz="2200" dirty="0"/>
              <a:t> Coalescing</a:t>
            </a:r>
          </a:p>
          <a:p>
            <a:pPr lvl="1"/>
            <a:r>
              <a:rPr lang="en-US" sz="2200" dirty="0"/>
              <a:t>MSHRs and Caches </a:t>
            </a:r>
            <a:r>
              <a:rPr lang="en-US" sz="2200" b="1" dirty="0">
                <a:solidFill>
                  <a:srgbClr val="FF0000"/>
                </a:solidFill>
              </a:rPr>
              <a:t>Disabled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3D21D-4799-4C77-8591-C52D2746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6ED3D-047D-4B9C-94C6-76A50D698517}"/>
              </a:ext>
            </a:extLst>
          </p:cNvPr>
          <p:cNvSpPr/>
          <p:nvPr/>
        </p:nvSpPr>
        <p:spPr>
          <a:xfrm>
            <a:off x="4792360" y="2513076"/>
            <a:ext cx="3894440" cy="252315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CD3822-CB3D-43B9-848E-C8554BCCFC75}"/>
              </a:ext>
            </a:extLst>
          </p:cNvPr>
          <p:cNvSpPr/>
          <p:nvPr/>
        </p:nvSpPr>
        <p:spPr>
          <a:xfrm>
            <a:off x="946299" y="5342853"/>
            <a:ext cx="7570380" cy="519448"/>
          </a:xfrm>
          <a:prstGeom prst="round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RCoal</a:t>
            </a:r>
            <a:r>
              <a:rPr lang="en-US" sz="2000" b="1" dirty="0">
                <a:solidFill>
                  <a:schemeClr val="bg1"/>
                </a:solidFill>
              </a:rPr>
              <a:t> suffers ~27x increase in DRAM Accesses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5DC7C2-A4D3-41D7-AB8B-9980D5F2F4E6}"/>
              </a:ext>
            </a:extLst>
          </p:cNvPr>
          <p:cNvSpPr/>
          <p:nvPr/>
        </p:nvSpPr>
        <p:spPr>
          <a:xfrm>
            <a:off x="1231248" y="5927575"/>
            <a:ext cx="7043007" cy="519448"/>
          </a:xfrm>
          <a:prstGeom prst="round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RCoal</a:t>
            </a:r>
            <a:r>
              <a:rPr lang="en-US" sz="2000" b="1" dirty="0">
                <a:solidFill>
                  <a:schemeClr val="bg1"/>
                </a:solidFill>
              </a:rPr>
              <a:t> suffers ~ 9.4x increase in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5992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338-C179-4637-9E22-21ACCEC0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4947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400" dirty="0" err="1"/>
              <a:t>RCoal</a:t>
            </a:r>
            <a:r>
              <a:rPr lang="en-US" sz="3400" dirty="0"/>
              <a:t>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B4E0-706D-45D6-9050-5C63B940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183"/>
            <a:ext cx="8229600" cy="562162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High Performance Degradation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Inefficient</a:t>
            </a:r>
            <a:r>
              <a:rPr lang="en-US" sz="2200" dirty="0"/>
              <a:t> Coalescing</a:t>
            </a:r>
          </a:p>
          <a:p>
            <a:pPr lvl="1"/>
            <a:r>
              <a:rPr lang="en-US" sz="2200" dirty="0"/>
              <a:t>MSHRs and Caches </a:t>
            </a:r>
            <a:r>
              <a:rPr lang="en-US" sz="2200" b="1" dirty="0">
                <a:solidFill>
                  <a:srgbClr val="FF0000"/>
                </a:solidFill>
              </a:rPr>
              <a:t>Disabled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Insecure with MSHRs and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3D21D-4799-4C77-8591-C52D2746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F1ADD5-0064-4DE4-888D-2C09A5982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0" y="3183269"/>
            <a:ext cx="3657600" cy="2066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D594EF-2881-4CD3-9598-CA529D181905}"/>
              </a:ext>
            </a:extLst>
          </p:cNvPr>
          <p:cNvSpPr txBox="1"/>
          <p:nvPr/>
        </p:nvSpPr>
        <p:spPr>
          <a:xfrm>
            <a:off x="1190993" y="5248018"/>
            <a:ext cx="327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Without MSHRs and Caches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0D773A-33F8-4627-8B89-FE8AF26E2DD8}"/>
              </a:ext>
            </a:extLst>
          </p:cNvPr>
          <p:cNvSpPr/>
          <p:nvPr/>
        </p:nvSpPr>
        <p:spPr>
          <a:xfrm>
            <a:off x="2277572" y="4255322"/>
            <a:ext cx="446567" cy="430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CA6289-B0AA-4727-BD42-FF7493144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80" y="3183269"/>
            <a:ext cx="3657600" cy="20668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0759E6-FC42-495B-8454-19803710CC88}"/>
              </a:ext>
            </a:extLst>
          </p:cNvPr>
          <p:cNvSpPr txBox="1"/>
          <p:nvPr/>
        </p:nvSpPr>
        <p:spPr>
          <a:xfrm>
            <a:off x="5602929" y="5248018"/>
            <a:ext cx="29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 MSHRs and Caches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BBC9A-12C6-4174-8FE7-9B74EB468F37}"/>
              </a:ext>
            </a:extLst>
          </p:cNvPr>
          <p:cNvSpPr/>
          <p:nvPr/>
        </p:nvSpPr>
        <p:spPr>
          <a:xfrm>
            <a:off x="6556746" y="3319480"/>
            <a:ext cx="446567" cy="430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EDC00-D043-49BA-9F98-1B3D6ED18642}"/>
              </a:ext>
            </a:extLst>
          </p:cNvPr>
          <p:cNvSpPr txBox="1"/>
          <p:nvPr/>
        </p:nvSpPr>
        <p:spPr>
          <a:xfrm rot="16200000">
            <a:off x="-142545" y="376990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15740"/>
                </a:solidFill>
              </a:rPr>
              <a:t>SECURE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34520A-402D-42A6-8A51-EC69FD0BA602}"/>
              </a:ext>
            </a:extLst>
          </p:cNvPr>
          <p:cNvSpPr txBox="1"/>
          <p:nvPr/>
        </p:nvSpPr>
        <p:spPr>
          <a:xfrm rot="16200000">
            <a:off x="8124071" y="385851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INSECURE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7D03E8-A1B9-4BCD-A64F-F0DE43262349}"/>
              </a:ext>
            </a:extLst>
          </p:cNvPr>
          <p:cNvSpPr/>
          <p:nvPr/>
        </p:nvSpPr>
        <p:spPr>
          <a:xfrm>
            <a:off x="8246611" y="4961739"/>
            <a:ext cx="26996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E04AC-3EBD-4E12-8AB7-01D419F0244C}"/>
              </a:ext>
            </a:extLst>
          </p:cNvPr>
          <p:cNvSpPr/>
          <p:nvPr/>
        </p:nvSpPr>
        <p:spPr>
          <a:xfrm>
            <a:off x="3964390" y="4878686"/>
            <a:ext cx="26996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FB2767-2FA0-4382-A77F-43F3206F35E6}"/>
              </a:ext>
            </a:extLst>
          </p:cNvPr>
          <p:cNvSpPr/>
          <p:nvPr/>
        </p:nvSpPr>
        <p:spPr>
          <a:xfrm>
            <a:off x="808567" y="3628153"/>
            <a:ext cx="7526865" cy="68053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Need for Performance Efficient Defense Scheme!</a:t>
            </a:r>
          </a:p>
        </p:txBody>
      </p:sp>
    </p:spTree>
    <p:extLst>
      <p:ext uri="{BB962C8B-B14F-4D97-AF65-F5344CB8AC3E}">
        <p14:creationId xmlns:p14="http://schemas.microsoft.com/office/powerpoint/2010/main" val="275543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5" grpId="0" animBg="1"/>
      <p:bldP spid="15" grpId="1" animBg="1"/>
      <p:bldP spid="18" grpId="0"/>
      <p:bldP spid="18" grpId="1"/>
      <p:bldP spid="20" grpId="0" animBg="1"/>
      <p:bldP spid="20" grpId="1" animBg="1"/>
      <p:bldP spid="21" grpId="0"/>
      <p:bldP spid="21" grpId="1"/>
      <p:bldP spid="22" grpId="0"/>
      <p:bldP spid="22" grpId="1"/>
      <p:bldP spid="13" grpId="0" animBg="1"/>
      <p:bldP spid="13" grpId="1" animBg="1"/>
      <p:bldP spid="14" grpId="0" animBg="1"/>
      <p:bldP spid="14" grpId="1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7B3A-DDE9-4746-A633-773010E9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FA12-5184-4F0A-8998-12A369E1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Prior Defense Scheme: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RCoal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/>
              <a:t>BCoal</a:t>
            </a:r>
            <a:r>
              <a:rPr lang="en-US" dirty="0"/>
              <a:t> Defense Scheme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BDA9B-D5A0-4294-8AB5-DAC8B4F3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8544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3C34156-7B4D-4591-BDA4-E9EEFF0380F2}"/>
              </a:ext>
            </a:extLst>
          </p:cNvPr>
          <p:cNvSpPr/>
          <p:nvPr/>
        </p:nvSpPr>
        <p:spPr>
          <a:xfrm>
            <a:off x="3528222" y="2772561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6FE8F2-9855-4D85-89F3-5AAFC12FC1D5}"/>
              </a:ext>
            </a:extLst>
          </p:cNvPr>
          <p:cNvSpPr/>
          <p:nvPr/>
        </p:nvSpPr>
        <p:spPr>
          <a:xfrm>
            <a:off x="4701347" y="2772561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93F68B-F2C2-484E-8BD2-28C897EDCEC2}"/>
              </a:ext>
            </a:extLst>
          </p:cNvPr>
          <p:cNvSpPr/>
          <p:nvPr/>
        </p:nvSpPr>
        <p:spPr>
          <a:xfrm>
            <a:off x="5874471" y="2786961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69D1FD-F9C2-42CE-9992-66B0C5B1A62E}"/>
              </a:ext>
            </a:extLst>
          </p:cNvPr>
          <p:cNvSpPr/>
          <p:nvPr/>
        </p:nvSpPr>
        <p:spPr>
          <a:xfrm>
            <a:off x="7044935" y="2786961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D9E4EB-F542-4BA4-9448-211EFBEC280E}"/>
              </a:ext>
            </a:extLst>
          </p:cNvPr>
          <p:cNvSpPr/>
          <p:nvPr/>
        </p:nvSpPr>
        <p:spPr>
          <a:xfrm>
            <a:off x="3526616" y="3714232"/>
            <a:ext cx="640080" cy="640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1</a:t>
            </a:r>
            <a:endParaRPr 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5FDA74-06A1-401E-A40A-9B7708BE58B8}"/>
              </a:ext>
            </a:extLst>
          </p:cNvPr>
          <p:cNvSpPr/>
          <p:nvPr/>
        </p:nvSpPr>
        <p:spPr>
          <a:xfrm>
            <a:off x="4699741" y="3714232"/>
            <a:ext cx="640080" cy="640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944338-4AE3-4D57-A09E-DD74B0A0F88F}"/>
              </a:ext>
            </a:extLst>
          </p:cNvPr>
          <p:cNvSpPr/>
          <p:nvPr/>
        </p:nvSpPr>
        <p:spPr>
          <a:xfrm>
            <a:off x="5872865" y="3728632"/>
            <a:ext cx="640080" cy="640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4AB5D0-5DBD-45B0-B16B-3A9073919ADD}"/>
              </a:ext>
            </a:extLst>
          </p:cNvPr>
          <p:cNvSpPr/>
          <p:nvPr/>
        </p:nvSpPr>
        <p:spPr>
          <a:xfrm>
            <a:off x="7043329" y="3728632"/>
            <a:ext cx="640080" cy="640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E5C144-7E63-4AE3-AA9F-4F3C313E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0" y="794829"/>
            <a:ext cx="9058940" cy="5051300"/>
          </a:xfrm>
        </p:spPr>
        <p:txBody>
          <a:bodyPr>
            <a:normAutofit/>
          </a:bodyPr>
          <a:lstStyle/>
          <a:p>
            <a:r>
              <a:rPr lang="en-US" dirty="0"/>
              <a:t>Performance Efficient </a:t>
            </a:r>
            <a:r>
              <a:rPr lang="en-US" b="1" i="1" dirty="0">
                <a:solidFill>
                  <a:srgbClr val="008A3E"/>
                </a:solidFill>
              </a:rPr>
              <a:t>Secure</a:t>
            </a:r>
            <a:r>
              <a:rPr lang="en-US" dirty="0"/>
              <a:t> Coalescing</a:t>
            </a:r>
          </a:p>
          <a:p>
            <a:pPr lvl="1"/>
            <a:r>
              <a:rPr lang="en-US" b="1" i="1" dirty="0"/>
              <a:t>#</a:t>
            </a:r>
            <a:r>
              <a:rPr lang="en-US" dirty="0"/>
              <a:t> of Coalesced Accesses </a:t>
            </a:r>
            <a:r>
              <a:rPr lang="el-GR" b="1" dirty="0">
                <a:solidFill>
                  <a:srgbClr val="008A3E"/>
                </a:solidFill>
              </a:rPr>
              <a:t>α</a:t>
            </a:r>
            <a:r>
              <a:rPr lang="en-US" dirty="0"/>
              <a:t> Execution Time</a:t>
            </a:r>
          </a:p>
          <a:p>
            <a:pPr lvl="2"/>
            <a:r>
              <a:rPr lang="en-US" sz="2300" dirty="0"/>
              <a:t>Reduce </a:t>
            </a:r>
            <a:r>
              <a:rPr lang="en-US" sz="2300" b="1" dirty="0">
                <a:solidFill>
                  <a:srgbClr val="008A3E"/>
                </a:solidFill>
              </a:rPr>
              <a:t>Variance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3976-EB0E-44A6-B2FA-D2233EEB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8209"/>
            <a:ext cx="8229600" cy="1143000"/>
          </a:xfrm>
        </p:spPr>
        <p:txBody>
          <a:bodyPr/>
          <a:lstStyle/>
          <a:p>
            <a:pPr algn="l"/>
            <a:r>
              <a:rPr lang="en-US" sz="3600" dirty="0"/>
              <a:t>Bucketing for Coalesced Accesses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4F05-A552-43E6-A3CE-8F2F1871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1D5CB-9DA5-48E0-B0E3-FCFEBEB410BE}"/>
              </a:ext>
            </a:extLst>
          </p:cNvPr>
          <p:cNvCxnSpPr>
            <a:cxnSpLocks/>
          </p:cNvCxnSpPr>
          <p:nvPr/>
        </p:nvCxnSpPr>
        <p:spPr>
          <a:xfrm flipH="1">
            <a:off x="4977009" y="1484385"/>
            <a:ext cx="212649" cy="3852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3969992-5E6C-4B4A-A6E2-4E8C0F3AEA32}"/>
              </a:ext>
            </a:extLst>
          </p:cNvPr>
          <p:cNvSpPr/>
          <p:nvPr/>
        </p:nvSpPr>
        <p:spPr>
          <a:xfrm>
            <a:off x="8215399" y="2786961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3914F25-4E7A-4073-820F-04A3EC2635A8}"/>
              </a:ext>
            </a:extLst>
          </p:cNvPr>
          <p:cNvSpPr/>
          <p:nvPr/>
        </p:nvSpPr>
        <p:spPr>
          <a:xfrm>
            <a:off x="8213793" y="3728632"/>
            <a:ext cx="640080" cy="640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79583-B197-4422-81FC-5A7C7E7A1F9B}"/>
              </a:ext>
            </a:extLst>
          </p:cNvPr>
          <p:cNvSpPr txBox="1"/>
          <p:nvPr/>
        </p:nvSpPr>
        <p:spPr>
          <a:xfrm>
            <a:off x="85060" y="2906946"/>
            <a:ext cx="324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# of Coalesced Accesses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75866B-EB46-406E-9744-CD26A5B361EA}"/>
              </a:ext>
            </a:extLst>
          </p:cNvPr>
          <p:cNvSpPr txBox="1"/>
          <p:nvPr/>
        </p:nvSpPr>
        <p:spPr>
          <a:xfrm>
            <a:off x="629182" y="3785513"/>
            <a:ext cx="207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Execution Time</a:t>
            </a: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CE92138A-6CC2-4FF3-BAE1-8304EF6ED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74" y="5062857"/>
            <a:ext cx="1419661" cy="137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E0D3E9-FE8E-4B05-AFB5-E3D617A14F20}"/>
              </a:ext>
            </a:extLst>
          </p:cNvPr>
          <p:cNvSpPr txBox="1"/>
          <p:nvPr/>
        </p:nvSpPr>
        <p:spPr>
          <a:xfrm>
            <a:off x="5141975" y="4508186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Correlation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28" grpId="0" animBg="1"/>
      <p:bldP spid="30" grpId="0" animBg="1"/>
      <p:bldP spid="36" grpId="0" animBg="1"/>
      <p:bldP spid="39" grpId="0" animBg="1"/>
      <p:bldP spid="7" grpId="0" uiExpand="1" build="p"/>
      <p:bldP spid="16" grpId="0" animBg="1"/>
      <p:bldP spid="33" grpId="0" animBg="1"/>
      <p:bldP spid="9" grpId="0"/>
      <p:bldP spid="40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A678AB-30CE-4C5C-B34C-1641C3B43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74" y="5065642"/>
            <a:ext cx="1419661" cy="13716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E5C144-7E63-4AE3-AA9F-4F3C313E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0" y="794829"/>
            <a:ext cx="9058940" cy="5051300"/>
          </a:xfrm>
        </p:spPr>
        <p:txBody>
          <a:bodyPr>
            <a:normAutofit/>
          </a:bodyPr>
          <a:lstStyle/>
          <a:p>
            <a:r>
              <a:rPr lang="en-US" dirty="0"/>
              <a:t>Performance Efficient </a:t>
            </a:r>
            <a:r>
              <a:rPr lang="en-US" b="1" i="1" dirty="0">
                <a:solidFill>
                  <a:srgbClr val="008A3E"/>
                </a:solidFill>
              </a:rPr>
              <a:t>Secure</a:t>
            </a:r>
            <a:r>
              <a:rPr lang="en-US" dirty="0"/>
              <a:t> Coalescing</a:t>
            </a:r>
          </a:p>
          <a:p>
            <a:pPr lvl="1"/>
            <a:r>
              <a:rPr lang="en-US" b="1" i="1" dirty="0"/>
              <a:t>#</a:t>
            </a:r>
            <a:r>
              <a:rPr lang="en-US" dirty="0"/>
              <a:t> of Coalesced Accesses </a:t>
            </a:r>
            <a:r>
              <a:rPr lang="el-GR" b="1" dirty="0">
                <a:solidFill>
                  <a:srgbClr val="008A3E"/>
                </a:solidFill>
              </a:rPr>
              <a:t>α</a:t>
            </a:r>
            <a:r>
              <a:rPr lang="en-US" dirty="0"/>
              <a:t> Execution Time</a:t>
            </a:r>
          </a:p>
          <a:p>
            <a:pPr lvl="2"/>
            <a:r>
              <a:rPr lang="en-US" sz="2300" dirty="0"/>
              <a:t>Reduce </a:t>
            </a:r>
            <a:r>
              <a:rPr lang="en-US" sz="2300" b="1" dirty="0">
                <a:solidFill>
                  <a:srgbClr val="008A3E"/>
                </a:solidFill>
              </a:rPr>
              <a:t>Variance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3976-EB0E-44A6-B2FA-D2233EEB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8209"/>
            <a:ext cx="8229600" cy="1143000"/>
          </a:xfrm>
        </p:spPr>
        <p:txBody>
          <a:bodyPr/>
          <a:lstStyle/>
          <a:p>
            <a:pPr algn="l"/>
            <a:r>
              <a:rPr lang="en-US" sz="3600" dirty="0"/>
              <a:t>Bucketing for Coalesced Accesses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4F05-A552-43E6-A3CE-8F2F1871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1D5CB-9DA5-48E0-B0E3-FCFEBEB410BE}"/>
              </a:ext>
            </a:extLst>
          </p:cNvPr>
          <p:cNvCxnSpPr>
            <a:cxnSpLocks/>
          </p:cNvCxnSpPr>
          <p:nvPr/>
        </p:nvCxnSpPr>
        <p:spPr>
          <a:xfrm flipH="1">
            <a:off x="5005065" y="1476616"/>
            <a:ext cx="212649" cy="3852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179583-B197-4422-81FC-5A7C7E7A1F9B}"/>
              </a:ext>
            </a:extLst>
          </p:cNvPr>
          <p:cNvSpPr txBox="1"/>
          <p:nvPr/>
        </p:nvSpPr>
        <p:spPr>
          <a:xfrm>
            <a:off x="85060" y="2906946"/>
            <a:ext cx="324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# of Coalesced Accesses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75866B-EB46-406E-9744-CD26A5B361EA}"/>
              </a:ext>
            </a:extLst>
          </p:cNvPr>
          <p:cNvSpPr txBox="1"/>
          <p:nvPr/>
        </p:nvSpPr>
        <p:spPr>
          <a:xfrm>
            <a:off x="629182" y="3785513"/>
            <a:ext cx="207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Execution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0D3E9-FE8E-4B05-AFB5-E3D617A14F20}"/>
              </a:ext>
            </a:extLst>
          </p:cNvPr>
          <p:cNvSpPr txBox="1"/>
          <p:nvPr/>
        </p:nvSpPr>
        <p:spPr>
          <a:xfrm>
            <a:off x="4852633" y="4512999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A3E"/>
                </a:solidFill>
              </a:rPr>
              <a:t>No Correlation</a:t>
            </a:r>
            <a:endParaRPr lang="en-US" b="1" dirty="0">
              <a:solidFill>
                <a:srgbClr val="008A3E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282DAF-E59A-4896-BF67-C92F413B82ED}"/>
              </a:ext>
            </a:extLst>
          </p:cNvPr>
          <p:cNvSpPr/>
          <p:nvPr/>
        </p:nvSpPr>
        <p:spPr>
          <a:xfrm>
            <a:off x="3548542" y="2782721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226027-5A12-40CE-8F73-79EA91B15232}"/>
              </a:ext>
            </a:extLst>
          </p:cNvPr>
          <p:cNvSpPr/>
          <p:nvPr/>
        </p:nvSpPr>
        <p:spPr>
          <a:xfrm>
            <a:off x="4721667" y="2782721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F7B07E-0048-47B1-B354-F1C6B8816036}"/>
              </a:ext>
            </a:extLst>
          </p:cNvPr>
          <p:cNvSpPr/>
          <p:nvPr/>
        </p:nvSpPr>
        <p:spPr>
          <a:xfrm>
            <a:off x="5894791" y="2797121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3876C5-1D2B-4881-AAFD-9D6D922EF815}"/>
              </a:ext>
            </a:extLst>
          </p:cNvPr>
          <p:cNvSpPr/>
          <p:nvPr/>
        </p:nvSpPr>
        <p:spPr>
          <a:xfrm>
            <a:off x="7065255" y="2797121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F9B9B3-0BF6-4491-B18D-4C52A414D2EF}"/>
              </a:ext>
            </a:extLst>
          </p:cNvPr>
          <p:cNvSpPr/>
          <p:nvPr/>
        </p:nvSpPr>
        <p:spPr>
          <a:xfrm>
            <a:off x="3546936" y="3724392"/>
            <a:ext cx="640080" cy="640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1</a:t>
            </a:r>
            <a:endParaRPr 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047B40-1B42-46A0-8A38-6C4E4224B2A5}"/>
              </a:ext>
            </a:extLst>
          </p:cNvPr>
          <p:cNvSpPr/>
          <p:nvPr/>
        </p:nvSpPr>
        <p:spPr>
          <a:xfrm>
            <a:off x="4720061" y="3724392"/>
            <a:ext cx="640080" cy="640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B812FA-9D9B-4016-9998-4369833B29A6}"/>
              </a:ext>
            </a:extLst>
          </p:cNvPr>
          <p:cNvSpPr/>
          <p:nvPr/>
        </p:nvSpPr>
        <p:spPr>
          <a:xfrm>
            <a:off x="5893185" y="3738792"/>
            <a:ext cx="640080" cy="640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049234-E975-4CA1-989C-15D74BCB8C45}"/>
              </a:ext>
            </a:extLst>
          </p:cNvPr>
          <p:cNvSpPr/>
          <p:nvPr/>
        </p:nvSpPr>
        <p:spPr>
          <a:xfrm>
            <a:off x="7063649" y="3738792"/>
            <a:ext cx="640080" cy="640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513990-6099-45D7-910C-DD85D572B26F}"/>
              </a:ext>
            </a:extLst>
          </p:cNvPr>
          <p:cNvSpPr/>
          <p:nvPr/>
        </p:nvSpPr>
        <p:spPr>
          <a:xfrm>
            <a:off x="8235719" y="2797121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4C41A3-47B7-4D1C-A27E-B7EE0863FD95}"/>
              </a:ext>
            </a:extLst>
          </p:cNvPr>
          <p:cNvSpPr/>
          <p:nvPr/>
        </p:nvSpPr>
        <p:spPr>
          <a:xfrm>
            <a:off x="8234113" y="3738792"/>
            <a:ext cx="640080" cy="6400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2E18A-8254-4C9B-92C4-7952720AF943}"/>
              </a:ext>
            </a:extLst>
          </p:cNvPr>
          <p:cNvSpPr txBox="1"/>
          <p:nvPr/>
        </p:nvSpPr>
        <p:spPr>
          <a:xfrm>
            <a:off x="3646403" y="2917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900984-F470-4989-9CDC-9F102F89B85B}"/>
              </a:ext>
            </a:extLst>
          </p:cNvPr>
          <p:cNvSpPr txBox="1"/>
          <p:nvPr/>
        </p:nvSpPr>
        <p:spPr>
          <a:xfrm>
            <a:off x="4825958" y="29202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CADD13-9DEE-48A4-9520-0CA5B7428D20}"/>
              </a:ext>
            </a:extLst>
          </p:cNvPr>
          <p:cNvSpPr txBox="1"/>
          <p:nvPr/>
        </p:nvSpPr>
        <p:spPr>
          <a:xfrm>
            <a:off x="5997093" y="292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7B0A3-C84B-4D25-8495-C0442F7A3A94}"/>
              </a:ext>
            </a:extLst>
          </p:cNvPr>
          <p:cNvSpPr txBox="1"/>
          <p:nvPr/>
        </p:nvSpPr>
        <p:spPr>
          <a:xfrm>
            <a:off x="7171346" y="29275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A6F463-A979-4FA5-9337-DDCADD327A29}"/>
              </a:ext>
            </a:extLst>
          </p:cNvPr>
          <p:cNvSpPr/>
          <p:nvPr/>
        </p:nvSpPr>
        <p:spPr>
          <a:xfrm>
            <a:off x="3656169" y="386400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5CC47F-8767-4FC7-BAF8-1BC313BBF9CC}"/>
              </a:ext>
            </a:extLst>
          </p:cNvPr>
          <p:cNvSpPr/>
          <p:nvPr/>
        </p:nvSpPr>
        <p:spPr>
          <a:xfrm>
            <a:off x="4836118" y="386400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3C9839-325D-4A44-981A-81EED6919215}"/>
              </a:ext>
            </a:extLst>
          </p:cNvPr>
          <p:cNvSpPr/>
          <p:nvPr/>
        </p:nvSpPr>
        <p:spPr>
          <a:xfrm>
            <a:off x="6004518" y="387416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E86DB8-4C7C-40E8-8434-123033ED69B9}"/>
              </a:ext>
            </a:extLst>
          </p:cNvPr>
          <p:cNvSpPr/>
          <p:nvPr/>
        </p:nvSpPr>
        <p:spPr>
          <a:xfrm>
            <a:off x="7176442" y="387621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baseline="-25000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23" grpId="0"/>
      <p:bldP spid="24" grpId="0"/>
      <p:bldP spid="25" grpId="0"/>
      <p:bldP spid="8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E5C144-7E63-4AE3-AA9F-4F3C313E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0" y="794829"/>
            <a:ext cx="9058940" cy="5051300"/>
          </a:xfrm>
        </p:spPr>
        <p:txBody>
          <a:bodyPr>
            <a:normAutofit/>
          </a:bodyPr>
          <a:lstStyle/>
          <a:p>
            <a:r>
              <a:rPr lang="en-US" dirty="0"/>
              <a:t>Performance Efficient </a:t>
            </a:r>
            <a:r>
              <a:rPr lang="en-US" b="1" i="1" dirty="0">
                <a:solidFill>
                  <a:srgbClr val="008A3E"/>
                </a:solidFill>
              </a:rPr>
              <a:t>Secure</a:t>
            </a:r>
            <a:r>
              <a:rPr lang="en-US" dirty="0"/>
              <a:t> Coalescing</a:t>
            </a:r>
          </a:p>
          <a:p>
            <a:pPr lvl="1"/>
            <a:r>
              <a:rPr lang="en-US" b="1" i="1" dirty="0"/>
              <a:t>#</a:t>
            </a:r>
            <a:r>
              <a:rPr lang="en-US" dirty="0"/>
              <a:t> of Coalesced Accesses </a:t>
            </a:r>
            <a:r>
              <a:rPr lang="el-GR" b="1" dirty="0">
                <a:solidFill>
                  <a:srgbClr val="008A3E"/>
                </a:solidFill>
              </a:rPr>
              <a:t>α</a:t>
            </a:r>
            <a:r>
              <a:rPr lang="en-US" dirty="0"/>
              <a:t> Execution Time</a:t>
            </a:r>
          </a:p>
          <a:p>
            <a:pPr lvl="2"/>
            <a:r>
              <a:rPr lang="en-US" sz="2300" dirty="0"/>
              <a:t>Reduce </a:t>
            </a:r>
            <a:r>
              <a:rPr lang="en-US" sz="2300" b="1" dirty="0">
                <a:solidFill>
                  <a:srgbClr val="008A3E"/>
                </a:solidFill>
              </a:rPr>
              <a:t>Variance</a:t>
            </a:r>
          </a:p>
          <a:p>
            <a:pPr lvl="1"/>
            <a:r>
              <a:rPr lang="en-US" dirty="0"/>
              <a:t>Bucketing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C34156-7B4D-4591-BDA4-E9EEFF0380F2}"/>
              </a:ext>
            </a:extLst>
          </p:cNvPr>
          <p:cNvSpPr/>
          <p:nvPr/>
        </p:nvSpPr>
        <p:spPr>
          <a:xfrm>
            <a:off x="3547476" y="4466526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6FE8F2-9855-4D85-89F3-5AAFC12FC1D5}"/>
              </a:ext>
            </a:extLst>
          </p:cNvPr>
          <p:cNvSpPr/>
          <p:nvPr/>
        </p:nvSpPr>
        <p:spPr>
          <a:xfrm>
            <a:off x="4720601" y="4466526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93F68B-F2C2-484E-8BD2-28C897EDCEC2}"/>
              </a:ext>
            </a:extLst>
          </p:cNvPr>
          <p:cNvSpPr/>
          <p:nvPr/>
        </p:nvSpPr>
        <p:spPr>
          <a:xfrm>
            <a:off x="5893725" y="4480926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69D1FD-F9C2-42CE-9992-66B0C5B1A62E}"/>
              </a:ext>
            </a:extLst>
          </p:cNvPr>
          <p:cNvSpPr/>
          <p:nvPr/>
        </p:nvSpPr>
        <p:spPr>
          <a:xfrm>
            <a:off x="7064189" y="4480926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3976-EB0E-44A6-B2FA-D2233EEB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8209"/>
            <a:ext cx="8229600" cy="1143000"/>
          </a:xfrm>
        </p:spPr>
        <p:txBody>
          <a:bodyPr/>
          <a:lstStyle/>
          <a:p>
            <a:pPr algn="l"/>
            <a:r>
              <a:rPr lang="en-US" sz="3600" dirty="0"/>
              <a:t>Bucketing for Coalesced Accesses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4F05-A552-43E6-A3CE-8F2F1871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1D5CB-9DA5-48E0-B0E3-FCFEBEB410BE}"/>
              </a:ext>
            </a:extLst>
          </p:cNvPr>
          <p:cNvCxnSpPr>
            <a:cxnSpLocks/>
          </p:cNvCxnSpPr>
          <p:nvPr/>
        </p:nvCxnSpPr>
        <p:spPr>
          <a:xfrm flipH="1">
            <a:off x="5003376" y="1476616"/>
            <a:ext cx="212649" cy="3852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3969992-5E6C-4B4A-A6E2-4E8C0F3AEA32}"/>
              </a:ext>
            </a:extLst>
          </p:cNvPr>
          <p:cNvSpPr/>
          <p:nvPr/>
        </p:nvSpPr>
        <p:spPr>
          <a:xfrm>
            <a:off x="8234653" y="4480926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2F551-8D41-4E5E-8169-BEE33942D413}"/>
              </a:ext>
            </a:extLst>
          </p:cNvPr>
          <p:cNvSpPr txBox="1"/>
          <p:nvPr/>
        </p:nvSpPr>
        <p:spPr>
          <a:xfrm>
            <a:off x="13328" y="4600911"/>
            <a:ext cx="324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# of Coalesced Accesses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247678-0CEB-4D7F-8DF0-59F82CE548B3}"/>
              </a:ext>
            </a:extLst>
          </p:cNvPr>
          <p:cNvCxnSpPr>
            <a:cxnSpLocks/>
          </p:cNvCxnSpPr>
          <p:nvPr/>
        </p:nvCxnSpPr>
        <p:spPr>
          <a:xfrm flipH="1" flipV="1">
            <a:off x="3861821" y="3528914"/>
            <a:ext cx="1" cy="8388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6DCE20-FB5A-43F5-8587-3C4E3A151EC3}"/>
              </a:ext>
            </a:extLst>
          </p:cNvPr>
          <p:cNvCxnSpPr>
            <a:cxnSpLocks/>
          </p:cNvCxnSpPr>
          <p:nvPr/>
        </p:nvCxnSpPr>
        <p:spPr>
          <a:xfrm flipV="1">
            <a:off x="5045580" y="3727034"/>
            <a:ext cx="0" cy="640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9C9C5F-A5C0-4BBD-9902-22821E96C624}"/>
              </a:ext>
            </a:extLst>
          </p:cNvPr>
          <p:cNvCxnSpPr>
            <a:cxnSpLocks/>
          </p:cNvCxnSpPr>
          <p:nvPr/>
        </p:nvCxnSpPr>
        <p:spPr>
          <a:xfrm flipV="1">
            <a:off x="6224972" y="3914994"/>
            <a:ext cx="0" cy="452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E8D03D-DCF8-4860-B6A3-DE9CE3559F05}"/>
              </a:ext>
            </a:extLst>
          </p:cNvPr>
          <p:cNvCxnSpPr>
            <a:cxnSpLocks/>
          </p:cNvCxnSpPr>
          <p:nvPr/>
        </p:nvCxnSpPr>
        <p:spPr>
          <a:xfrm flipV="1">
            <a:off x="7409556" y="4138514"/>
            <a:ext cx="0" cy="222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80213F-4A12-4B41-9E1E-07C64F44D39A}"/>
              </a:ext>
            </a:extLst>
          </p:cNvPr>
          <p:cNvCxnSpPr>
            <a:cxnSpLocks/>
          </p:cNvCxnSpPr>
          <p:nvPr/>
        </p:nvCxnSpPr>
        <p:spPr>
          <a:xfrm flipH="1" flipV="1">
            <a:off x="8586752" y="3528914"/>
            <a:ext cx="2196" cy="831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0CB328-9F08-4EB8-94DD-A8221EDA8F01}"/>
              </a:ext>
            </a:extLst>
          </p:cNvPr>
          <p:cNvCxnSpPr>
            <a:cxnSpLocks/>
          </p:cNvCxnSpPr>
          <p:nvPr/>
        </p:nvCxnSpPr>
        <p:spPr>
          <a:xfrm>
            <a:off x="3864005" y="3635568"/>
            <a:ext cx="47249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2C44B3-31E0-4326-82EE-EC713B33D5BC}"/>
              </a:ext>
            </a:extLst>
          </p:cNvPr>
          <p:cNvCxnSpPr>
            <a:cxnSpLocks/>
          </p:cNvCxnSpPr>
          <p:nvPr/>
        </p:nvCxnSpPr>
        <p:spPr>
          <a:xfrm>
            <a:off x="5046406" y="3819954"/>
            <a:ext cx="35425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75EE6E-FB48-4DFC-A8A3-47FB4C29E56C}"/>
              </a:ext>
            </a:extLst>
          </p:cNvPr>
          <p:cNvCxnSpPr/>
          <p:nvPr/>
        </p:nvCxnSpPr>
        <p:spPr>
          <a:xfrm>
            <a:off x="6225798" y="4026728"/>
            <a:ext cx="23631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0BF399-2ED6-45D6-BAEE-73AA01ACE041}"/>
              </a:ext>
            </a:extLst>
          </p:cNvPr>
          <p:cNvCxnSpPr>
            <a:cxnSpLocks/>
          </p:cNvCxnSpPr>
          <p:nvPr/>
        </p:nvCxnSpPr>
        <p:spPr>
          <a:xfrm>
            <a:off x="7410382" y="4250484"/>
            <a:ext cx="11785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F3E060FE-F2F9-4328-9B6A-49E8CF238E68}"/>
              </a:ext>
            </a:extLst>
          </p:cNvPr>
          <p:cNvSpPr/>
          <p:nvPr/>
        </p:nvSpPr>
        <p:spPr>
          <a:xfrm rot="16200000">
            <a:off x="6031656" y="877624"/>
            <a:ext cx="385261" cy="4724930"/>
          </a:xfrm>
          <a:prstGeom prst="rightBrac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55CA00-F18D-43F6-8CE5-5BE0945DAD27}"/>
              </a:ext>
            </a:extLst>
          </p:cNvPr>
          <p:cNvSpPr txBox="1"/>
          <p:nvPr/>
        </p:nvSpPr>
        <p:spPr>
          <a:xfrm>
            <a:off x="5037704" y="2560032"/>
            <a:ext cx="235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Padded Accesses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BC3F69-B65B-41CC-B128-7768C9ECC226}"/>
              </a:ext>
            </a:extLst>
          </p:cNvPr>
          <p:cNvSpPr txBox="1"/>
          <p:nvPr/>
        </p:nvSpPr>
        <p:spPr>
          <a:xfrm>
            <a:off x="1002638" y="5949184"/>
            <a:ext cx="75205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Fewer Buckets: </a:t>
            </a:r>
            <a:r>
              <a:rPr lang="en-US" sz="2300" dirty="0">
                <a:solidFill>
                  <a:srgbClr val="008A3E"/>
                </a:solidFill>
              </a:rPr>
              <a:t>Best Security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0000"/>
                </a:solidFill>
              </a:rPr>
              <a:t>Performance Overhead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30D75-7BC5-486A-8B47-BABC6A7CF5FF}"/>
              </a:ext>
            </a:extLst>
          </p:cNvPr>
          <p:cNvSpPr txBox="1"/>
          <p:nvPr/>
        </p:nvSpPr>
        <p:spPr>
          <a:xfrm>
            <a:off x="3641248" y="46019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D0437C-1F14-4E03-A996-6F8B1F608136}"/>
              </a:ext>
            </a:extLst>
          </p:cNvPr>
          <p:cNvSpPr txBox="1"/>
          <p:nvPr/>
        </p:nvSpPr>
        <p:spPr>
          <a:xfrm>
            <a:off x="4825913" y="46066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2EC5D6-8C9F-4179-9FBC-89CAA48507FC}"/>
              </a:ext>
            </a:extLst>
          </p:cNvPr>
          <p:cNvSpPr txBox="1"/>
          <p:nvPr/>
        </p:nvSpPr>
        <p:spPr>
          <a:xfrm>
            <a:off x="5994088" y="46243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00F832-DCF9-48F9-A36D-4A79F5B7CDAA}"/>
              </a:ext>
            </a:extLst>
          </p:cNvPr>
          <p:cNvSpPr txBox="1"/>
          <p:nvPr/>
        </p:nvSpPr>
        <p:spPr>
          <a:xfrm>
            <a:off x="7163656" y="4627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7241DC26-506A-4749-BDC2-5A0EDD9F4CF0}"/>
              </a:ext>
            </a:extLst>
          </p:cNvPr>
          <p:cNvSpPr/>
          <p:nvPr/>
        </p:nvSpPr>
        <p:spPr>
          <a:xfrm>
            <a:off x="8015678" y="5184055"/>
            <a:ext cx="1078029" cy="789297"/>
          </a:xfrm>
          <a:prstGeom prst="flowChartManualOperati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r>
              <a:rPr lang="en-US" sz="2400" b="1" baseline="-25000" dirty="0"/>
              <a:t>16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03967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0364 0.11296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0.06562 0 C 0.09496 0 0.13125 0.03171 0.13125 0.05741 L 0.13125 0.11505 " pathEditMode="relative" rAng="0" ptsTypes="AAAA">
                                      <p:cBhvr>
                                        <p:cTn id="129" dur="1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5741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0.06562 -3.7037E-7 C 0.09496 -3.7037E-7 0.13125 0.03171 0.13125 0.05741 L 0.13125 0.11505 " pathEditMode="relative" rAng="0" ptsTypes="AAAA">
                                      <p:cBhvr>
                                        <p:cTn id="1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0.12917 0 C 0.18716 0 0.25851 0.03102 0.25851 0.05648 L 0.25851 0.11296 " pathEditMode="relative" rAng="0" ptsTypes="AAAA">
                                      <p:cBhvr>
                                        <p:cTn id="134" dur="1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5648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12916 2.59259E-6 C 0.18715 2.59259E-6 0.2585 0.03078 0.2585 0.05578 L 0.2585 0.1118 " pathEditMode="relative" rAng="0" ptsTypes="AAAA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0.19375 3.33333E-6 C 0.28055 3.33333E-6 0.3875 0.03102 0.3875 0.05648 L 0.3875 0.11296 " pathEditMode="relative" rAng="0" ptsTypes="AAAA">
                                      <p:cBhvr>
                                        <p:cTn id="139" dur="1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564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0.1901 -1.11111E-6 C 0.27535 -1.11111E-6 0.38021 0.03148 0.38021 0.05718 L 0.38021 0.11435 " pathEditMode="relative" rAng="0" ptsTypes="AAAA">
                                      <p:cBhvr>
                                        <p:cTn id="1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5781 3.33333E-6 C 0.37361 3.33333E-6 0.51614 0.03102 0.51614 0.05648 L 0.51614 0.11296 " pathEditMode="relative" rAng="0" ptsTypes="AAAA">
                                      <p:cBhvr>
                                        <p:cTn id="144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99" y="5648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25833 3.33333E-6 C 0.37395 3.33333E-6 0.51666 0.03356 0.51666 0.06088 L 0.51666 0.12199 " pathEditMode="relative" rAng="0" ptsTypes="AAAA">
                                      <p:cBhvr>
                                        <p:cTn id="1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33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uiExpand="1" build="allAtOnce" animBg="1"/>
      <p:bldP spid="15" grpId="0" animBg="1"/>
      <p:bldP spid="15" grpId="1" uiExpand="1" build="allAtOnce" animBg="1"/>
      <p:bldP spid="17" grpId="0" animBg="1"/>
      <p:bldP spid="17" grpId="1" uiExpand="1" build="allAtOnce" animBg="1"/>
      <p:bldP spid="18" grpId="0" animBg="1"/>
      <p:bldP spid="18" grpId="1" uiExpand="1" build="allAtOnce" animBg="1"/>
      <p:bldP spid="16" grpId="0" animBg="1"/>
      <p:bldP spid="16" grpId="1" animBg="1"/>
      <p:bldP spid="19" grpId="0"/>
      <p:bldP spid="3" grpId="0" animBg="1"/>
      <p:bldP spid="32" grpId="0"/>
      <p:bldP spid="34" grpId="0"/>
      <p:bldP spid="6" grpId="0"/>
      <p:bldP spid="6" grpId="1"/>
      <p:bldP spid="28" grpId="0"/>
      <p:bldP spid="28" grpId="1"/>
      <p:bldP spid="30" grpId="0"/>
      <p:bldP spid="30" grpId="1"/>
      <p:bldP spid="33" grpId="0"/>
      <p:bldP spid="33" grpId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5490C48-5B9C-4892-BE07-A6100F2F56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14" y="4191584"/>
            <a:ext cx="991196" cy="904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C88B3-3A2D-41EC-BE96-0695F81D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GPUs are Everywhere!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6B8A-9123-40E3-9451-F81350E2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5680"/>
            <a:ext cx="8229600" cy="5130485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88C80-999C-42BD-BDE8-8362AF7A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Content Placeholder 25">
            <a:extLst>
              <a:ext uri="{FF2B5EF4-FFF2-40B4-BE49-F238E27FC236}">
                <a16:creationId xmlns:a16="http://schemas.microsoft.com/office/drawing/2014/main" id="{6CBC3F14-E893-457C-BBFE-BC723388BF9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0" y="4191584"/>
            <a:ext cx="1105496" cy="904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B1921-1273-4AFB-AE5D-6B24BDE38B6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14" y="1654616"/>
            <a:ext cx="991196" cy="904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7B16E-2973-4371-8797-2538693DB479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95" y="1654616"/>
            <a:ext cx="991196" cy="904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180538-5715-414C-A61E-E6A7C0D6F6EE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064" y="1654616"/>
            <a:ext cx="991196" cy="904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933CA7-90C8-4B1A-9BA0-4B38DD87EA40}"/>
              </a:ext>
            </a:extLst>
          </p:cNvPr>
          <p:cNvSpPr txBox="1"/>
          <p:nvPr/>
        </p:nvSpPr>
        <p:spPr>
          <a:xfrm>
            <a:off x="538955" y="5190198"/>
            <a:ext cx="7425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8BBBD-C07E-40F6-94FE-346E9D42D935}"/>
              </a:ext>
            </a:extLst>
          </p:cNvPr>
          <p:cNvSpPr txBox="1"/>
          <p:nvPr/>
        </p:nvSpPr>
        <p:spPr>
          <a:xfrm>
            <a:off x="1985243" y="5210217"/>
            <a:ext cx="1576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Image</a:t>
            </a:r>
          </a:p>
          <a:p>
            <a:pPr algn="ctr"/>
            <a:r>
              <a:rPr lang="en-US" sz="1350" dirty="0"/>
              <a:t>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A02D3-8BDA-4B72-885A-FE94E1F1EF6D}"/>
              </a:ext>
            </a:extLst>
          </p:cNvPr>
          <p:cNvSpPr txBox="1"/>
          <p:nvPr/>
        </p:nvSpPr>
        <p:spPr>
          <a:xfrm>
            <a:off x="5550549" y="5159386"/>
            <a:ext cx="1576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Financial</a:t>
            </a:r>
          </a:p>
          <a:p>
            <a:pPr algn="ctr"/>
            <a:r>
              <a:rPr lang="en-US" sz="1350" dirty="0"/>
              <a:t>Computing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EC330A-54A8-4576-8F95-A27BC8D73123}"/>
              </a:ext>
            </a:extLst>
          </p:cNvPr>
          <p:cNvSpPr txBox="1"/>
          <p:nvPr/>
        </p:nvSpPr>
        <p:spPr>
          <a:xfrm>
            <a:off x="7800607" y="5210216"/>
            <a:ext cx="991196" cy="30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Genomics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11E028-15A7-4A59-AB96-1F19C83EA8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47" y="1643082"/>
            <a:ext cx="991196" cy="991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" descr="File:NASA Mars Rover.jpg">
            <a:extLst>
              <a:ext uri="{FF2B5EF4-FFF2-40B4-BE49-F238E27FC236}">
                <a16:creationId xmlns:a16="http://schemas.microsoft.com/office/drawing/2014/main" id="{EC2D46BA-A7BD-4384-B1EB-8D17BD4EC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40" y="1656338"/>
            <a:ext cx="1039943" cy="831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87EE59-4E6D-47BA-B9F2-3D6C5B2518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2680" y="4196842"/>
            <a:ext cx="932223" cy="857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FD90AB-7C15-4F95-846D-42AF0FFE69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3764" y="4225265"/>
            <a:ext cx="991196" cy="857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4FB76E-9D16-44EB-8BD6-F3C52BF5D69A}"/>
              </a:ext>
            </a:extLst>
          </p:cNvPr>
          <p:cNvSpPr txBox="1"/>
          <p:nvPr/>
        </p:nvSpPr>
        <p:spPr>
          <a:xfrm>
            <a:off x="367599" y="2640654"/>
            <a:ext cx="11044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Astronomy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65F0A-6B87-4810-983A-A3F8AF39BC63}"/>
              </a:ext>
            </a:extLst>
          </p:cNvPr>
          <p:cNvSpPr txBox="1"/>
          <p:nvPr/>
        </p:nvSpPr>
        <p:spPr>
          <a:xfrm>
            <a:off x="2241114" y="2632332"/>
            <a:ext cx="950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Medical</a:t>
            </a:r>
          </a:p>
          <a:p>
            <a:pPr algn="ctr"/>
            <a:r>
              <a:rPr lang="en-US" sz="1350" dirty="0"/>
              <a:t>Imaging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3063F-C15B-458A-A89E-C35085304BEE}"/>
              </a:ext>
            </a:extLst>
          </p:cNvPr>
          <p:cNvSpPr txBox="1"/>
          <p:nvPr/>
        </p:nvSpPr>
        <p:spPr>
          <a:xfrm>
            <a:off x="5782620" y="2588270"/>
            <a:ext cx="10361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Audio </a:t>
            </a:r>
          </a:p>
          <a:p>
            <a:pPr algn="ctr"/>
            <a:r>
              <a:rPr lang="en-US" sz="1350" dirty="0"/>
              <a:t>Processing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98F4C5-491E-47BF-9E22-2204D15BFE49}"/>
              </a:ext>
            </a:extLst>
          </p:cNvPr>
          <p:cNvSpPr txBox="1"/>
          <p:nvPr/>
        </p:nvSpPr>
        <p:spPr>
          <a:xfrm>
            <a:off x="7787907" y="2632332"/>
            <a:ext cx="9084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Machine</a:t>
            </a:r>
          </a:p>
          <a:p>
            <a:pPr algn="ctr"/>
            <a:r>
              <a:rPr lang="en-US" sz="1350" dirty="0"/>
              <a:t>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5BED9-3D43-48D2-9DED-EA20115D7401}"/>
              </a:ext>
            </a:extLst>
          </p:cNvPr>
          <p:cNvSpPr txBox="1"/>
          <p:nvPr/>
        </p:nvSpPr>
        <p:spPr>
          <a:xfrm>
            <a:off x="3957534" y="2632332"/>
            <a:ext cx="10361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Physics</a:t>
            </a:r>
          </a:p>
          <a:p>
            <a:pPr algn="ctr"/>
            <a:r>
              <a:rPr lang="en-US" sz="1350" dirty="0"/>
              <a:t>Simulation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2DB143-27C8-4121-BA9A-71F1F29B254D}"/>
              </a:ext>
            </a:extLst>
          </p:cNvPr>
          <p:cNvSpPr txBox="1"/>
          <p:nvPr/>
        </p:nvSpPr>
        <p:spPr>
          <a:xfrm>
            <a:off x="1680710" y="3285649"/>
            <a:ext cx="212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High Data-Level</a:t>
            </a:r>
          </a:p>
          <a:p>
            <a:pPr algn="ctr"/>
            <a:r>
              <a:rPr lang="en-US" sz="2000" b="1" dirty="0"/>
              <a:t>Parallelism</a:t>
            </a:r>
          </a:p>
        </p:txBody>
      </p:sp>
      <p:pic>
        <p:nvPicPr>
          <p:cNvPr id="1026" name="Picture 2" descr="Image result for encryption creative commons">
            <a:extLst>
              <a:ext uri="{FF2B5EF4-FFF2-40B4-BE49-F238E27FC236}">
                <a16:creationId xmlns:a16="http://schemas.microsoft.com/office/drawing/2014/main" id="{80B31A95-7062-4F10-9161-6691F747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11" y="4215130"/>
            <a:ext cx="11061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CB7176-5984-4CD2-A13B-9C94ED6DE349}"/>
              </a:ext>
            </a:extLst>
          </p:cNvPr>
          <p:cNvSpPr txBox="1"/>
          <p:nvPr/>
        </p:nvSpPr>
        <p:spPr>
          <a:xfrm>
            <a:off x="3927534" y="5217206"/>
            <a:ext cx="1182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Encryption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F68EF5-5284-412C-86D7-02AE2BC087FC}"/>
              </a:ext>
            </a:extLst>
          </p:cNvPr>
          <p:cNvSpPr txBox="1"/>
          <p:nvPr/>
        </p:nvSpPr>
        <p:spPr>
          <a:xfrm>
            <a:off x="5661083" y="3285649"/>
            <a:ext cx="2135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Fast and</a:t>
            </a:r>
          </a:p>
          <a:p>
            <a:pPr algn="ctr"/>
            <a:r>
              <a:rPr lang="en-US" sz="2000" b="1" dirty="0"/>
              <a:t>Energy Efficient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182D53-8034-491C-9561-69A806748497}"/>
              </a:ext>
            </a:extLst>
          </p:cNvPr>
          <p:cNvGrpSpPr/>
          <p:nvPr/>
        </p:nvGrpSpPr>
        <p:grpSpPr>
          <a:xfrm>
            <a:off x="1760496" y="1524000"/>
            <a:ext cx="1658540" cy="1756268"/>
            <a:chOff x="2025672" y="1524000"/>
            <a:chExt cx="1658540" cy="175626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B224A92-1D75-4D34-83F2-64A61D6F39C1}"/>
                </a:ext>
              </a:extLst>
            </p:cNvPr>
            <p:cNvSpPr/>
            <p:nvPr/>
          </p:nvSpPr>
          <p:spPr>
            <a:xfrm>
              <a:off x="2263119" y="1524000"/>
              <a:ext cx="1421093" cy="16107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 descr="A close up of a sign&#10;&#10;Description automatically generated">
              <a:extLst>
                <a:ext uri="{FF2B5EF4-FFF2-40B4-BE49-F238E27FC236}">
                  <a16:creationId xmlns:a16="http://schemas.microsoft.com/office/drawing/2014/main" id="{5D1F0DB4-3BDA-45B2-BF35-C368EC0B6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672" y="2744685"/>
              <a:ext cx="466172" cy="53558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4C7B9B-6F21-4D14-9A5E-BB4C4F5997BE}"/>
              </a:ext>
            </a:extLst>
          </p:cNvPr>
          <p:cNvGrpSpPr/>
          <p:nvPr/>
        </p:nvGrpSpPr>
        <p:grpSpPr>
          <a:xfrm>
            <a:off x="7289696" y="1530226"/>
            <a:ext cx="1658540" cy="1756268"/>
            <a:chOff x="2025672" y="1524000"/>
            <a:chExt cx="1658540" cy="175626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BB73045-0F71-4DCF-840F-6A5EADF15565}"/>
                </a:ext>
              </a:extLst>
            </p:cNvPr>
            <p:cNvSpPr/>
            <p:nvPr/>
          </p:nvSpPr>
          <p:spPr>
            <a:xfrm>
              <a:off x="2263119" y="1524000"/>
              <a:ext cx="1421093" cy="16107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F1992AA0-DF1F-46E8-9D44-26C2BBD5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672" y="2744685"/>
              <a:ext cx="466172" cy="535583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618E79-EF68-438E-A337-94D31CEE4433}"/>
              </a:ext>
            </a:extLst>
          </p:cNvPr>
          <p:cNvGrpSpPr/>
          <p:nvPr/>
        </p:nvGrpSpPr>
        <p:grpSpPr>
          <a:xfrm>
            <a:off x="1748304" y="4081272"/>
            <a:ext cx="1658540" cy="1756268"/>
            <a:chOff x="2025672" y="1524000"/>
            <a:chExt cx="1658540" cy="175626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E892E95-3F63-410C-932B-BB354F3B44A4}"/>
                </a:ext>
              </a:extLst>
            </p:cNvPr>
            <p:cNvSpPr/>
            <p:nvPr/>
          </p:nvSpPr>
          <p:spPr>
            <a:xfrm>
              <a:off x="2263119" y="1524000"/>
              <a:ext cx="1421093" cy="16107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 descr="A close up of a sign&#10;&#10;Description automatically generated">
              <a:extLst>
                <a:ext uri="{FF2B5EF4-FFF2-40B4-BE49-F238E27FC236}">
                  <a16:creationId xmlns:a16="http://schemas.microsoft.com/office/drawing/2014/main" id="{7AB5EAAF-CB07-4826-9431-4ACEDDD44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672" y="2744685"/>
              <a:ext cx="466172" cy="5355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6B7F547-CC09-4D9A-AA78-433935CC7F71}"/>
              </a:ext>
            </a:extLst>
          </p:cNvPr>
          <p:cNvGrpSpPr/>
          <p:nvPr/>
        </p:nvGrpSpPr>
        <p:grpSpPr>
          <a:xfrm>
            <a:off x="3558816" y="4081272"/>
            <a:ext cx="1658540" cy="1756268"/>
            <a:chOff x="2025672" y="1524000"/>
            <a:chExt cx="1658540" cy="175626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FAF98A6-E76E-46E4-8598-CA9771BE4325}"/>
                </a:ext>
              </a:extLst>
            </p:cNvPr>
            <p:cNvSpPr/>
            <p:nvPr/>
          </p:nvSpPr>
          <p:spPr>
            <a:xfrm>
              <a:off x="2263119" y="1524000"/>
              <a:ext cx="1421093" cy="16107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 descr="A close up of a sign&#10;&#10;Description automatically generated">
              <a:extLst>
                <a:ext uri="{FF2B5EF4-FFF2-40B4-BE49-F238E27FC236}">
                  <a16:creationId xmlns:a16="http://schemas.microsoft.com/office/drawing/2014/main" id="{5C0ABA6A-7DB6-4B77-859D-6F5B44F19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672" y="2744685"/>
              <a:ext cx="466172" cy="535583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4E060B5-DDD7-4438-862D-DA807A12672C}"/>
              </a:ext>
            </a:extLst>
          </p:cNvPr>
          <p:cNvGrpSpPr/>
          <p:nvPr/>
        </p:nvGrpSpPr>
        <p:grpSpPr>
          <a:xfrm>
            <a:off x="5378472" y="4081272"/>
            <a:ext cx="1658540" cy="1756268"/>
            <a:chOff x="2025672" y="1524000"/>
            <a:chExt cx="1658540" cy="1756268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1012D3A-3777-4DD7-85ED-DF312FCB931B}"/>
                </a:ext>
              </a:extLst>
            </p:cNvPr>
            <p:cNvSpPr/>
            <p:nvPr/>
          </p:nvSpPr>
          <p:spPr>
            <a:xfrm>
              <a:off x="2263119" y="1524000"/>
              <a:ext cx="1421093" cy="16107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 descr="A close up of a sign&#10;&#10;Description automatically generated">
              <a:extLst>
                <a:ext uri="{FF2B5EF4-FFF2-40B4-BE49-F238E27FC236}">
                  <a16:creationId xmlns:a16="http://schemas.microsoft.com/office/drawing/2014/main" id="{6D5522EE-D65E-49A3-B9D9-C40692D7E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672" y="2744685"/>
              <a:ext cx="466172" cy="535583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F2CAEA-8F7B-406F-97AE-E2D7698FEB1D}"/>
              </a:ext>
            </a:extLst>
          </p:cNvPr>
          <p:cNvGrpSpPr/>
          <p:nvPr/>
        </p:nvGrpSpPr>
        <p:grpSpPr>
          <a:xfrm>
            <a:off x="7289568" y="4081272"/>
            <a:ext cx="1658540" cy="1756268"/>
            <a:chOff x="2025672" y="1524000"/>
            <a:chExt cx="1658540" cy="1756268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5EC305D-2E90-42F2-9F3B-EC93C4A78B93}"/>
                </a:ext>
              </a:extLst>
            </p:cNvPr>
            <p:cNvSpPr/>
            <p:nvPr/>
          </p:nvSpPr>
          <p:spPr>
            <a:xfrm>
              <a:off x="2263119" y="1524000"/>
              <a:ext cx="1421093" cy="16107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 descr="A close up of a sign&#10;&#10;Description automatically generated">
              <a:extLst>
                <a:ext uri="{FF2B5EF4-FFF2-40B4-BE49-F238E27FC236}">
                  <a16:creationId xmlns:a16="http://schemas.microsoft.com/office/drawing/2014/main" id="{8C71F1ED-6517-4637-B9C8-A18F68D88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672" y="2744685"/>
              <a:ext cx="466172" cy="535583"/>
            </a:xfrm>
            <a:prstGeom prst="rect">
              <a:avLst/>
            </a:prstGeom>
          </p:spPr>
        </p:pic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5301124-408F-4E58-A6AB-391EC5895D86}"/>
              </a:ext>
            </a:extLst>
          </p:cNvPr>
          <p:cNvSpPr/>
          <p:nvPr/>
        </p:nvSpPr>
        <p:spPr>
          <a:xfrm>
            <a:off x="1862881" y="5988150"/>
            <a:ext cx="5418238" cy="53726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Secure GPU against attacks!!</a:t>
            </a:r>
          </a:p>
        </p:txBody>
      </p:sp>
    </p:spTree>
    <p:extLst>
      <p:ext uri="{BB962C8B-B14F-4D97-AF65-F5344CB8AC3E}">
        <p14:creationId xmlns:p14="http://schemas.microsoft.com/office/powerpoint/2010/main" val="263810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16" grpId="0"/>
      <p:bldP spid="17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44" grpId="0"/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E5C144-7E63-4AE3-AA9F-4F3C313E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0" y="794829"/>
            <a:ext cx="9058940" cy="5051300"/>
          </a:xfrm>
        </p:spPr>
        <p:txBody>
          <a:bodyPr>
            <a:normAutofit/>
          </a:bodyPr>
          <a:lstStyle/>
          <a:p>
            <a:r>
              <a:rPr lang="en-US" dirty="0"/>
              <a:t>Performance Efficient </a:t>
            </a:r>
            <a:r>
              <a:rPr lang="en-US" b="1" i="1" dirty="0">
                <a:solidFill>
                  <a:srgbClr val="008A3E"/>
                </a:solidFill>
              </a:rPr>
              <a:t>Secure</a:t>
            </a:r>
            <a:r>
              <a:rPr lang="en-US" dirty="0"/>
              <a:t> Coalescing</a:t>
            </a:r>
          </a:p>
          <a:p>
            <a:pPr lvl="1"/>
            <a:r>
              <a:rPr lang="en-US" b="1" i="1" dirty="0"/>
              <a:t>#</a:t>
            </a:r>
            <a:r>
              <a:rPr lang="en-US" dirty="0"/>
              <a:t> of Coalesced Accesses </a:t>
            </a:r>
            <a:r>
              <a:rPr lang="el-GR" b="1" dirty="0">
                <a:solidFill>
                  <a:srgbClr val="008A3E"/>
                </a:solidFill>
              </a:rPr>
              <a:t>α</a:t>
            </a:r>
            <a:r>
              <a:rPr lang="en-US" dirty="0"/>
              <a:t> Execution Time</a:t>
            </a:r>
          </a:p>
          <a:p>
            <a:pPr lvl="2"/>
            <a:r>
              <a:rPr lang="en-US" sz="2300" dirty="0"/>
              <a:t>Reduce </a:t>
            </a:r>
            <a:r>
              <a:rPr lang="en-US" sz="2300" b="1" dirty="0">
                <a:solidFill>
                  <a:srgbClr val="008A3E"/>
                </a:solidFill>
              </a:rPr>
              <a:t>Variance</a:t>
            </a:r>
          </a:p>
          <a:p>
            <a:pPr lvl="1"/>
            <a:r>
              <a:rPr lang="en-US" dirty="0"/>
              <a:t>Bucketing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3976-EB0E-44A6-B2FA-D2233EEB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8209"/>
            <a:ext cx="8229600" cy="1143000"/>
          </a:xfrm>
        </p:spPr>
        <p:txBody>
          <a:bodyPr/>
          <a:lstStyle/>
          <a:p>
            <a:pPr algn="l"/>
            <a:r>
              <a:rPr lang="en-US" sz="3600" dirty="0"/>
              <a:t>Bucketing for Coalesced Accesses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4F05-A552-43E6-A3CE-8F2F1871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1D5CB-9DA5-48E0-B0E3-FCFEBEB410BE}"/>
              </a:ext>
            </a:extLst>
          </p:cNvPr>
          <p:cNvCxnSpPr>
            <a:cxnSpLocks/>
          </p:cNvCxnSpPr>
          <p:nvPr/>
        </p:nvCxnSpPr>
        <p:spPr>
          <a:xfrm flipH="1">
            <a:off x="4988128" y="1476616"/>
            <a:ext cx="212649" cy="3852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ABC3F69-B65B-41CC-B128-7768C9ECC226}"/>
              </a:ext>
            </a:extLst>
          </p:cNvPr>
          <p:cNvSpPr txBox="1"/>
          <p:nvPr/>
        </p:nvSpPr>
        <p:spPr>
          <a:xfrm>
            <a:off x="1002638" y="5956359"/>
            <a:ext cx="75205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Fewer Buckets: </a:t>
            </a:r>
            <a:r>
              <a:rPr lang="en-US" sz="2300" dirty="0">
                <a:solidFill>
                  <a:srgbClr val="008A3E"/>
                </a:solidFill>
              </a:rPr>
              <a:t>Best Security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0000"/>
                </a:solidFill>
              </a:rPr>
              <a:t>Performance Overhead</a:t>
            </a:r>
          </a:p>
        </p:txBody>
      </p:sp>
    </p:spTree>
    <p:extLst>
      <p:ext uri="{BB962C8B-B14F-4D97-AF65-F5344CB8AC3E}">
        <p14:creationId xmlns:p14="http://schemas.microsoft.com/office/powerpoint/2010/main" val="389055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0.00034 -0.461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E5C144-7E63-4AE3-AA9F-4F3C313E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0" y="794829"/>
            <a:ext cx="9058940" cy="5051300"/>
          </a:xfrm>
        </p:spPr>
        <p:txBody>
          <a:bodyPr>
            <a:normAutofit/>
          </a:bodyPr>
          <a:lstStyle/>
          <a:p>
            <a:r>
              <a:rPr lang="en-US" dirty="0"/>
              <a:t>Performance Efficient </a:t>
            </a:r>
            <a:r>
              <a:rPr lang="en-US" b="1" i="1" dirty="0">
                <a:solidFill>
                  <a:srgbClr val="008A3E"/>
                </a:solidFill>
              </a:rPr>
              <a:t>Secure</a:t>
            </a:r>
            <a:r>
              <a:rPr lang="en-US" dirty="0"/>
              <a:t> Coalescing</a:t>
            </a:r>
          </a:p>
          <a:p>
            <a:pPr lvl="1"/>
            <a:r>
              <a:rPr lang="en-US" b="1" i="1" dirty="0"/>
              <a:t>#</a:t>
            </a:r>
            <a:r>
              <a:rPr lang="en-US" dirty="0"/>
              <a:t> of Coalesced Accesses </a:t>
            </a:r>
            <a:r>
              <a:rPr lang="el-GR" b="1" dirty="0">
                <a:solidFill>
                  <a:srgbClr val="008A3E"/>
                </a:solidFill>
              </a:rPr>
              <a:t>α</a:t>
            </a:r>
            <a:r>
              <a:rPr lang="en-US" dirty="0"/>
              <a:t> Execution Time</a:t>
            </a:r>
          </a:p>
          <a:p>
            <a:pPr lvl="2"/>
            <a:r>
              <a:rPr lang="en-US" sz="2300" dirty="0"/>
              <a:t>Reduce </a:t>
            </a:r>
            <a:r>
              <a:rPr lang="en-US" sz="2300" b="1" dirty="0">
                <a:solidFill>
                  <a:srgbClr val="008A3E"/>
                </a:solidFill>
              </a:rPr>
              <a:t>Variance</a:t>
            </a:r>
          </a:p>
          <a:p>
            <a:pPr lvl="1"/>
            <a:r>
              <a:rPr lang="en-US" dirty="0"/>
              <a:t>Bucketing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C34156-7B4D-4591-BDA4-E9EEFF0380F2}"/>
              </a:ext>
            </a:extLst>
          </p:cNvPr>
          <p:cNvSpPr/>
          <p:nvPr/>
        </p:nvSpPr>
        <p:spPr>
          <a:xfrm>
            <a:off x="3547476" y="4860444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6FE8F2-9855-4D85-89F3-5AAFC12FC1D5}"/>
              </a:ext>
            </a:extLst>
          </p:cNvPr>
          <p:cNvSpPr/>
          <p:nvPr/>
        </p:nvSpPr>
        <p:spPr>
          <a:xfrm>
            <a:off x="4720601" y="4860444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93F68B-F2C2-484E-8BD2-28C897EDCEC2}"/>
              </a:ext>
            </a:extLst>
          </p:cNvPr>
          <p:cNvSpPr/>
          <p:nvPr/>
        </p:nvSpPr>
        <p:spPr>
          <a:xfrm>
            <a:off x="5893725" y="4874844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69D1FD-F9C2-42CE-9992-66B0C5B1A62E}"/>
              </a:ext>
            </a:extLst>
          </p:cNvPr>
          <p:cNvSpPr/>
          <p:nvPr/>
        </p:nvSpPr>
        <p:spPr>
          <a:xfrm>
            <a:off x="7064189" y="4874844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3976-EB0E-44A6-B2FA-D2233EEB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8209"/>
            <a:ext cx="8229600" cy="1143000"/>
          </a:xfrm>
        </p:spPr>
        <p:txBody>
          <a:bodyPr/>
          <a:lstStyle/>
          <a:p>
            <a:pPr algn="l"/>
            <a:r>
              <a:rPr lang="en-US" sz="3600" dirty="0"/>
              <a:t>Bucketing for Coalesced Accesses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4F05-A552-43E6-A3CE-8F2F1871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1D5CB-9DA5-48E0-B0E3-FCFEBEB410BE}"/>
              </a:ext>
            </a:extLst>
          </p:cNvPr>
          <p:cNvCxnSpPr>
            <a:cxnSpLocks/>
          </p:cNvCxnSpPr>
          <p:nvPr/>
        </p:nvCxnSpPr>
        <p:spPr>
          <a:xfrm flipH="1">
            <a:off x="4996595" y="1476616"/>
            <a:ext cx="212649" cy="3852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3969992-5E6C-4B4A-A6E2-4E8C0F3AEA32}"/>
              </a:ext>
            </a:extLst>
          </p:cNvPr>
          <p:cNvSpPr/>
          <p:nvPr/>
        </p:nvSpPr>
        <p:spPr>
          <a:xfrm>
            <a:off x="8234653" y="4874844"/>
            <a:ext cx="640080" cy="6400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2F551-8D41-4E5E-8169-BEE33942D413}"/>
              </a:ext>
            </a:extLst>
          </p:cNvPr>
          <p:cNvSpPr txBox="1"/>
          <p:nvPr/>
        </p:nvSpPr>
        <p:spPr>
          <a:xfrm>
            <a:off x="13328" y="4994829"/>
            <a:ext cx="324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# of Coalesced Accesses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18173-D92F-441C-A329-13C62D0A89A8}"/>
              </a:ext>
            </a:extLst>
          </p:cNvPr>
          <p:cNvSpPr txBox="1"/>
          <p:nvPr/>
        </p:nvSpPr>
        <p:spPr>
          <a:xfrm>
            <a:off x="985706" y="2782965"/>
            <a:ext cx="75205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Fewer Buckets: </a:t>
            </a:r>
            <a:r>
              <a:rPr lang="en-US" sz="2300" dirty="0">
                <a:solidFill>
                  <a:srgbClr val="008A3E"/>
                </a:solidFill>
              </a:rPr>
              <a:t>Best Security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0000"/>
                </a:solidFill>
              </a:rPr>
              <a:t>Performance Overhead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D2F349-EBD3-41A9-9BED-D24B53EC38D7}"/>
              </a:ext>
            </a:extLst>
          </p:cNvPr>
          <p:cNvCxnSpPr>
            <a:cxnSpLocks/>
          </p:cNvCxnSpPr>
          <p:nvPr/>
        </p:nvCxnSpPr>
        <p:spPr>
          <a:xfrm flipV="1">
            <a:off x="5045580" y="4500857"/>
            <a:ext cx="0" cy="341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306581-CFD9-4826-8C10-F3BC77CD802F}"/>
              </a:ext>
            </a:extLst>
          </p:cNvPr>
          <p:cNvCxnSpPr>
            <a:cxnSpLocks/>
          </p:cNvCxnSpPr>
          <p:nvPr/>
        </p:nvCxnSpPr>
        <p:spPr>
          <a:xfrm flipV="1">
            <a:off x="6224972" y="4389123"/>
            <a:ext cx="0" cy="452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B7FF39-9474-451A-A5F1-840CEBC8DAE2}"/>
              </a:ext>
            </a:extLst>
          </p:cNvPr>
          <p:cNvCxnSpPr>
            <a:cxnSpLocks/>
          </p:cNvCxnSpPr>
          <p:nvPr/>
        </p:nvCxnSpPr>
        <p:spPr>
          <a:xfrm flipV="1">
            <a:off x="7409556" y="4612643"/>
            <a:ext cx="0" cy="222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DD73A6-FE4A-45BB-930F-E208119D5A18}"/>
              </a:ext>
            </a:extLst>
          </p:cNvPr>
          <p:cNvCxnSpPr>
            <a:cxnSpLocks/>
          </p:cNvCxnSpPr>
          <p:nvPr/>
        </p:nvCxnSpPr>
        <p:spPr>
          <a:xfrm flipH="1" flipV="1">
            <a:off x="8586752" y="4389123"/>
            <a:ext cx="2196" cy="44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E2B3F2-3E98-44AA-9FBE-39B64AD3C4E8}"/>
              </a:ext>
            </a:extLst>
          </p:cNvPr>
          <p:cNvCxnSpPr>
            <a:cxnSpLocks/>
          </p:cNvCxnSpPr>
          <p:nvPr/>
        </p:nvCxnSpPr>
        <p:spPr>
          <a:xfrm>
            <a:off x="5046406" y="4725885"/>
            <a:ext cx="11785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C3ADE7-26B7-4F8F-AB15-D8475CF1D2D1}"/>
              </a:ext>
            </a:extLst>
          </p:cNvPr>
          <p:cNvCxnSpPr>
            <a:cxnSpLocks/>
          </p:cNvCxnSpPr>
          <p:nvPr/>
        </p:nvCxnSpPr>
        <p:spPr>
          <a:xfrm>
            <a:off x="7410382" y="4724613"/>
            <a:ext cx="11785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CBDC2966-7DFB-4007-B2F7-135B3E29614D}"/>
              </a:ext>
            </a:extLst>
          </p:cNvPr>
          <p:cNvSpPr/>
          <p:nvPr/>
        </p:nvSpPr>
        <p:spPr>
          <a:xfrm rot="16200000">
            <a:off x="6624479" y="2391421"/>
            <a:ext cx="383375" cy="3541170"/>
          </a:xfrm>
          <a:prstGeom prst="rightBrac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85715F-B0E0-4A68-ABB3-46FE08FCC0AD}"/>
              </a:ext>
            </a:extLst>
          </p:cNvPr>
          <p:cNvSpPr txBox="1"/>
          <p:nvPr/>
        </p:nvSpPr>
        <p:spPr>
          <a:xfrm>
            <a:off x="5630374" y="3609893"/>
            <a:ext cx="235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Padded Accesses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82F36B-AE9C-499F-824F-E15B9F18599F}"/>
              </a:ext>
            </a:extLst>
          </p:cNvPr>
          <p:cNvSpPr txBox="1"/>
          <p:nvPr/>
        </p:nvSpPr>
        <p:spPr>
          <a:xfrm>
            <a:off x="985705" y="3206299"/>
            <a:ext cx="802713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More Buckets: </a:t>
            </a:r>
            <a:r>
              <a:rPr lang="en-US" sz="2300" dirty="0">
                <a:solidFill>
                  <a:srgbClr val="FF0000"/>
                </a:solidFill>
              </a:rPr>
              <a:t>Less Security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008A3E"/>
                </a:solidFill>
              </a:rPr>
              <a:t>Low Performance Overhead</a:t>
            </a:r>
          </a:p>
        </p:txBody>
      </p:sp>
      <p:sp>
        <p:nvSpPr>
          <p:cNvPr id="22" name="Flowchart: Manual Operation 21">
            <a:extLst>
              <a:ext uri="{FF2B5EF4-FFF2-40B4-BE49-F238E27FC236}">
                <a16:creationId xmlns:a16="http://schemas.microsoft.com/office/drawing/2014/main" id="{D5CD6F6B-F576-48BE-ABB7-6574BC163E95}"/>
              </a:ext>
            </a:extLst>
          </p:cNvPr>
          <p:cNvSpPr/>
          <p:nvPr/>
        </p:nvSpPr>
        <p:spPr>
          <a:xfrm>
            <a:off x="3328501" y="5577980"/>
            <a:ext cx="1078029" cy="789297"/>
          </a:xfrm>
          <a:prstGeom prst="flowChartManualOperati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r>
              <a:rPr lang="en-US" sz="2400" b="1" baseline="-25000" dirty="0"/>
              <a:t>12</a:t>
            </a:r>
            <a:endParaRPr lang="en-US" b="1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F3A2C-41C4-438A-AE72-9FB8AF779A30}"/>
              </a:ext>
            </a:extLst>
          </p:cNvPr>
          <p:cNvSpPr/>
          <p:nvPr/>
        </p:nvSpPr>
        <p:spPr>
          <a:xfrm>
            <a:off x="4810892" y="4995531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AE1C19-972A-47C1-9F4B-5CEAA1FB4AFA}"/>
              </a:ext>
            </a:extLst>
          </p:cNvPr>
          <p:cNvSpPr/>
          <p:nvPr/>
        </p:nvSpPr>
        <p:spPr>
          <a:xfrm>
            <a:off x="7153805" y="5017716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698E71-0764-408E-BEA9-CC541F14EEB3}"/>
              </a:ext>
            </a:extLst>
          </p:cNvPr>
          <p:cNvSpPr/>
          <p:nvPr/>
        </p:nvSpPr>
        <p:spPr>
          <a:xfrm>
            <a:off x="4810893" y="4995531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DB9409-D717-4D8C-A930-8D2571CE7F88}"/>
              </a:ext>
            </a:extLst>
          </p:cNvPr>
          <p:cNvSpPr/>
          <p:nvPr/>
        </p:nvSpPr>
        <p:spPr>
          <a:xfrm>
            <a:off x="7157601" y="5017166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C813C4FF-6B88-443B-BAF9-0BF35CD6D3B1}"/>
              </a:ext>
            </a:extLst>
          </p:cNvPr>
          <p:cNvSpPr/>
          <p:nvPr/>
        </p:nvSpPr>
        <p:spPr>
          <a:xfrm>
            <a:off x="5672089" y="5587057"/>
            <a:ext cx="1078029" cy="789297"/>
          </a:xfrm>
          <a:prstGeom prst="flowChartManualOperati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r>
              <a:rPr lang="en-US" sz="2400" b="1" baseline="-25000" dirty="0"/>
              <a:t>14</a:t>
            </a:r>
            <a:endParaRPr lang="en-US" b="1" baseline="-25000" dirty="0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7241DC26-506A-4749-BDC2-5A0EDD9F4CF0}"/>
              </a:ext>
            </a:extLst>
          </p:cNvPr>
          <p:cNvSpPr/>
          <p:nvPr/>
        </p:nvSpPr>
        <p:spPr>
          <a:xfrm>
            <a:off x="8015678" y="5577981"/>
            <a:ext cx="1078029" cy="789297"/>
          </a:xfrm>
          <a:prstGeom prst="flowChartManualOperati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r>
              <a:rPr lang="en-US" sz="2400" b="1" baseline="-25000" dirty="0"/>
              <a:t>16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115232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00034 0.11505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74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00122 0.11134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55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11134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0.06475 -4.07407E-6 C 0.09392 -4.07407E-6 0.12968 0.02987 0.12968 0.0544 L 0.12968 0.10903 " pathEditMode="relative" rAng="0" ptsTypes="AAAA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6" y="544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0.06615 -4.07407E-6 C 0.09584 -4.07407E-6 0.13247 0.02987 0.13247 0.0544 L 0.13247 0.10903 " pathEditMode="relative" rAng="0" ptsTypes="AAAA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544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0.06441 -4.07407E-6 C 0.09323 -4.07407E-6 0.12882 0.02987 0.12882 0.0544 L 0.12882 0.10903 " pathEditMode="relative" rAng="0" ptsTypes="AAAA">
                                      <p:cBhvr>
                                        <p:cTn id="10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44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0.06441 2.59259E-6 C 0.09322 2.59259E-6 0.12881 0.03009 0.12881 0.05486 L 0.12881 0.10972 " pathEditMode="relative" rAng="0" ptsTypes="AAAA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48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06441 -3.33333E-6 C 0.09323 -3.33333E-6 0.12882 0.0301 0.12882 0.05486 L 0.12882 0.10973 " pathEditMode="relative" rAng="0" ptsTypes="AAAA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48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06441 -4.81481E-6 C 0.09323 -4.81481E-6 0.12882 0.0301 0.12882 0.05487 L 0.12882 0.10973 " pathEditMode="relative" rAng="0" ptsTypes="AAAA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6" grpId="0" animBg="1"/>
      <p:bldP spid="16" grpId="1" animBg="1"/>
      <p:bldP spid="19" grpId="0"/>
      <p:bldP spid="32" grpId="0" animBg="1"/>
      <p:bldP spid="33" grpId="0"/>
      <p:bldP spid="34" grpId="0"/>
      <p:bldP spid="22" grpId="0" animBg="1"/>
      <p:bldP spid="6" grpId="0"/>
      <p:bldP spid="6" grpId="1"/>
      <p:bldP spid="35" grpId="0"/>
      <p:bldP spid="35" grpId="1"/>
      <p:bldP spid="36" grpId="0"/>
      <p:bldP spid="36" grpId="1"/>
      <p:bldP spid="36" grpId="2"/>
      <p:bldP spid="37" grpId="0"/>
      <p:bldP spid="37" grpId="1"/>
      <p:bldP spid="37" grpId="2"/>
      <p:bldP spid="21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3976-EB0E-44A6-B2FA-D2233EEB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8209"/>
            <a:ext cx="8229600" cy="1143000"/>
          </a:xfrm>
        </p:spPr>
        <p:txBody>
          <a:bodyPr/>
          <a:lstStyle/>
          <a:p>
            <a:pPr algn="l"/>
            <a:r>
              <a:rPr lang="en-US" sz="3600" dirty="0"/>
              <a:t>Bucketing for Coalesced Accesses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4F05-A552-43E6-A3CE-8F2F1871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5E1D8646-7D04-49F7-B3ED-AE924A13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0" y="794829"/>
            <a:ext cx="9058940" cy="5051300"/>
          </a:xfrm>
        </p:spPr>
        <p:txBody>
          <a:bodyPr>
            <a:normAutofit/>
          </a:bodyPr>
          <a:lstStyle/>
          <a:p>
            <a:r>
              <a:rPr lang="en-US" dirty="0"/>
              <a:t>Performance Efficient </a:t>
            </a:r>
            <a:r>
              <a:rPr lang="en-US" b="1" i="1" dirty="0">
                <a:solidFill>
                  <a:srgbClr val="008A3E"/>
                </a:solidFill>
              </a:rPr>
              <a:t>Secure</a:t>
            </a:r>
            <a:r>
              <a:rPr lang="en-US" dirty="0"/>
              <a:t> Coalescing</a:t>
            </a:r>
          </a:p>
          <a:p>
            <a:pPr lvl="1"/>
            <a:r>
              <a:rPr lang="en-US" b="1" i="1" dirty="0"/>
              <a:t>#</a:t>
            </a:r>
            <a:r>
              <a:rPr lang="en-US" dirty="0"/>
              <a:t> of Coalesced Accesses </a:t>
            </a:r>
            <a:r>
              <a:rPr lang="el-GR" b="1" dirty="0">
                <a:solidFill>
                  <a:srgbClr val="008A3E"/>
                </a:solidFill>
              </a:rPr>
              <a:t>α</a:t>
            </a:r>
            <a:r>
              <a:rPr lang="en-US" dirty="0"/>
              <a:t> Execution Time</a:t>
            </a:r>
          </a:p>
          <a:p>
            <a:pPr lvl="2"/>
            <a:r>
              <a:rPr lang="en-US" sz="2300" dirty="0"/>
              <a:t>Reduce </a:t>
            </a:r>
            <a:r>
              <a:rPr lang="en-US" sz="2300" b="1" dirty="0">
                <a:solidFill>
                  <a:srgbClr val="008A3E"/>
                </a:solidFill>
              </a:rPr>
              <a:t>Variance</a:t>
            </a:r>
          </a:p>
          <a:p>
            <a:pPr lvl="1"/>
            <a:r>
              <a:rPr lang="en-US" dirty="0"/>
              <a:t>Bucketing</a:t>
            </a:r>
          </a:p>
          <a:p>
            <a:pPr lvl="2"/>
            <a:r>
              <a:rPr lang="en-US" sz="2300" dirty="0"/>
              <a:t>Fewer Buckets: </a:t>
            </a:r>
            <a:r>
              <a:rPr lang="en-US" sz="2300" dirty="0">
                <a:solidFill>
                  <a:srgbClr val="008A3E"/>
                </a:solidFill>
              </a:rPr>
              <a:t>Best Security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0000"/>
                </a:solidFill>
              </a:rPr>
              <a:t>Performance Overhead</a:t>
            </a:r>
          </a:p>
          <a:p>
            <a:pPr lvl="2"/>
            <a:r>
              <a:rPr lang="en-US" sz="2300" dirty="0"/>
              <a:t>More Buckets: </a:t>
            </a:r>
            <a:r>
              <a:rPr lang="en-US" sz="2300" dirty="0">
                <a:solidFill>
                  <a:srgbClr val="FF0000"/>
                </a:solidFill>
              </a:rPr>
              <a:t>Less Security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008A3E"/>
                </a:solidFill>
              </a:rPr>
              <a:t>Low Performance Overhead</a:t>
            </a:r>
          </a:p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4ED355-128B-49CD-95F1-2029E3BAF534}"/>
              </a:ext>
            </a:extLst>
          </p:cNvPr>
          <p:cNvCxnSpPr>
            <a:cxnSpLocks/>
          </p:cNvCxnSpPr>
          <p:nvPr/>
        </p:nvCxnSpPr>
        <p:spPr>
          <a:xfrm flipH="1">
            <a:off x="5037235" y="1435976"/>
            <a:ext cx="212649" cy="3852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B17EF7-5575-4BDF-B7B1-53155B985BAA}"/>
              </a:ext>
            </a:extLst>
          </p:cNvPr>
          <p:cNvSpPr/>
          <p:nvPr/>
        </p:nvSpPr>
        <p:spPr>
          <a:xfrm>
            <a:off x="786810" y="4144904"/>
            <a:ext cx="7570380" cy="8512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Bucketing offers Security/Performance Tradeoff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989C37-57CC-4704-A406-479FF853FD4E}"/>
              </a:ext>
            </a:extLst>
          </p:cNvPr>
          <p:cNvSpPr/>
          <p:nvPr/>
        </p:nvSpPr>
        <p:spPr>
          <a:xfrm>
            <a:off x="786810" y="5211951"/>
            <a:ext cx="7570380" cy="851220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How to select Bucketing Features?</a:t>
            </a:r>
          </a:p>
        </p:txBody>
      </p:sp>
    </p:spTree>
    <p:extLst>
      <p:ext uri="{BB962C8B-B14F-4D97-AF65-F5344CB8AC3E}">
        <p14:creationId xmlns:p14="http://schemas.microsoft.com/office/powerpoint/2010/main" val="25337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D7B52E7-40AA-4A99-AF85-71BD275A8565}"/>
              </a:ext>
            </a:extLst>
          </p:cNvPr>
          <p:cNvSpPr txBox="1"/>
          <p:nvPr/>
        </p:nvSpPr>
        <p:spPr>
          <a:xfrm>
            <a:off x="5629149" y="272546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Bucket Size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048C1-0E4A-47F6-B880-C8DA4358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658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Selecting Bucketing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9A75-B211-473F-AF7B-278ADA11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2960"/>
            <a:ext cx="8229600" cy="566767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8A3E"/>
                </a:solidFill>
              </a:rPr>
              <a:t>Desired</a:t>
            </a:r>
            <a:r>
              <a:rPr lang="en-US" sz="2400" dirty="0"/>
              <a:t> Security / Performance Tradeoff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4905A-E61B-4872-9CCC-08361D51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81A437-8C55-490B-A804-61F7312AF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2" y="3534812"/>
            <a:ext cx="3947929" cy="219456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4ADFC1-613F-451D-AD78-41FD2848431B}"/>
              </a:ext>
            </a:extLst>
          </p:cNvPr>
          <p:cNvCxnSpPr>
            <a:cxnSpLocks/>
          </p:cNvCxnSpPr>
          <p:nvPr/>
        </p:nvCxnSpPr>
        <p:spPr>
          <a:xfrm>
            <a:off x="2354446" y="3242861"/>
            <a:ext cx="0" cy="2281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CED2D5-D3CA-44D4-A69B-C45D2FA82E5C}"/>
              </a:ext>
            </a:extLst>
          </p:cNvPr>
          <p:cNvCxnSpPr>
            <a:cxnSpLocks/>
          </p:cNvCxnSpPr>
          <p:nvPr/>
        </p:nvCxnSpPr>
        <p:spPr>
          <a:xfrm flipH="1">
            <a:off x="2362911" y="3449644"/>
            <a:ext cx="18767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9C1A263-24B5-4046-8EBE-E4AA1BD36C0F}"/>
              </a:ext>
            </a:extLst>
          </p:cNvPr>
          <p:cNvSpPr/>
          <p:nvPr/>
        </p:nvSpPr>
        <p:spPr>
          <a:xfrm>
            <a:off x="1387828" y="5901675"/>
            <a:ext cx="1674423" cy="43764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BCoal</a:t>
            </a:r>
            <a:r>
              <a:rPr lang="en-US" sz="2400" b="1" dirty="0">
                <a:solidFill>
                  <a:schemeClr val="bg1"/>
                </a:solidFill>
              </a:rPr>
              <a:t>(16)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45CBD1-311D-48B9-8E5C-D7B71231152E}"/>
              </a:ext>
            </a:extLst>
          </p:cNvPr>
          <p:cNvSpPr txBox="1"/>
          <p:nvPr/>
        </p:nvSpPr>
        <p:spPr>
          <a:xfrm>
            <a:off x="2490541" y="309567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Bucket size 16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DDFBCF-119B-42F8-9154-6912A2B10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13" y="3548518"/>
            <a:ext cx="3947929" cy="21945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7C1396-0E6C-4BA8-89CC-E33BE457EE70}"/>
              </a:ext>
            </a:extLst>
          </p:cNvPr>
          <p:cNvSpPr/>
          <p:nvPr/>
        </p:nvSpPr>
        <p:spPr>
          <a:xfrm>
            <a:off x="6499144" y="3632484"/>
            <a:ext cx="655190" cy="189174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2ADC93-ABAC-4B69-B17F-F3D63B098A46}"/>
              </a:ext>
            </a:extLst>
          </p:cNvPr>
          <p:cNvSpPr/>
          <p:nvPr/>
        </p:nvSpPr>
        <p:spPr>
          <a:xfrm>
            <a:off x="5330793" y="3632484"/>
            <a:ext cx="519887" cy="189174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B5B350-8862-44C3-BF0F-C04809025B17}"/>
              </a:ext>
            </a:extLst>
          </p:cNvPr>
          <p:cNvCxnSpPr>
            <a:cxnSpLocks/>
          </p:cNvCxnSpPr>
          <p:nvPr/>
        </p:nvCxnSpPr>
        <p:spPr>
          <a:xfrm>
            <a:off x="7055673" y="3252444"/>
            <a:ext cx="0" cy="2209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0938E8-353D-438F-94B9-6D10FCC76D30}"/>
              </a:ext>
            </a:extLst>
          </p:cNvPr>
          <p:cNvCxnSpPr>
            <a:cxnSpLocks/>
          </p:cNvCxnSpPr>
          <p:nvPr/>
        </p:nvCxnSpPr>
        <p:spPr>
          <a:xfrm>
            <a:off x="5614118" y="2790245"/>
            <a:ext cx="0" cy="2675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AAF9E8-A05E-4DE1-A54B-0FEE02CC9FBC}"/>
              </a:ext>
            </a:extLst>
          </p:cNvPr>
          <p:cNvCxnSpPr>
            <a:cxnSpLocks/>
          </p:cNvCxnSpPr>
          <p:nvPr/>
        </p:nvCxnSpPr>
        <p:spPr>
          <a:xfrm flipH="1">
            <a:off x="7065299" y="3455544"/>
            <a:ext cx="1750192" cy="1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168F0F-2BC0-4B73-ABDF-1672D8906164}"/>
              </a:ext>
            </a:extLst>
          </p:cNvPr>
          <p:cNvSpPr txBox="1"/>
          <p:nvPr/>
        </p:nvSpPr>
        <p:spPr>
          <a:xfrm>
            <a:off x="7080278" y="31116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Bucket Size 16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DAAB0E-2147-4D60-922A-C5439D6A2BFD}"/>
              </a:ext>
            </a:extLst>
          </p:cNvPr>
          <p:cNvCxnSpPr>
            <a:cxnSpLocks/>
          </p:cNvCxnSpPr>
          <p:nvPr/>
        </p:nvCxnSpPr>
        <p:spPr>
          <a:xfrm flipH="1">
            <a:off x="5609872" y="3056663"/>
            <a:ext cx="1644960" cy="9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216F04-8685-475F-AD08-CBF3140DF84C}"/>
              </a:ext>
            </a:extLst>
          </p:cNvPr>
          <p:cNvSpPr/>
          <p:nvPr/>
        </p:nvSpPr>
        <p:spPr>
          <a:xfrm>
            <a:off x="5833533" y="5875168"/>
            <a:ext cx="2133600" cy="49065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BCoal</a:t>
            </a:r>
            <a:r>
              <a:rPr lang="en-US" sz="2400" b="1" dirty="0">
                <a:solidFill>
                  <a:schemeClr val="bg1"/>
                </a:solidFill>
              </a:rPr>
              <a:t>(1, 16)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08C4A8-E32C-4A04-BC51-BCA38C377CB7}"/>
              </a:ext>
            </a:extLst>
          </p:cNvPr>
          <p:cNvCxnSpPr/>
          <p:nvPr/>
        </p:nvCxnSpPr>
        <p:spPr>
          <a:xfrm>
            <a:off x="4617014" y="1830992"/>
            <a:ext cx="0" cy="453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7E9B7D-56E5-4EB1-B57A-38B679A1C6CB}"/>
              </a:ext>
            </a:extLst>
          </p:cNvPr>
          <p:cNvSpPr txBox="1"/>
          <p:nvPr/>
        </p:nvSpPr>
        <p:spPr>
          <a:xfrm>
            <a:off x="1328001" y="184083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 Bucket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6E3C90-506E-4710-A4F0-03D6EFD373CE}"/>
              </a:ext>
            </a:extLst>
          </p:cNvPr>
          <p:cNvSpPr txBox="1"/>
          <p:nvPr/>
        </p:nvSpPr>
        <p:spPr>
          <a:xfrm>
            <a:off x="261256" y="223100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A3E"/>
                </a:solidFill>
              </a:rPr>
              <a:t>Best Security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470298-F4A7-40F8-B466-947D27FFC11D}"/>
              </a:ext>
            </a:extLst>
          </p:cNvPr>
          <p:cNvSpPr txBox="1"/>
          <p:nvPr/>
        </p:nvSpPr>
        <p:spPr>
          <a:xfrm>
            <a:off x="2578455" y="222870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Performance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41F68D-6CC5-4C5E-B3A3-0BD4C08B08D9}"/>
              </a:ext>
            </a:extLst>
          </p:cNvPr>
          <p:cNvSpPr txBox="1"/>
          <p:nvPr/>
        </p:nvSpPr>
        <p:spPr>
          <a:xfrm>
            <a:off x="6225130" y="1840831"/>
            <a:ext cx="15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 Buckets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5DEC94-6A45-4882-80C0-E82E21064BEF}"/>
              </a:ext>
            </a:extLst>
          </p:cNvPr>
          <p:cNvSpPr txBox="1"/>
          <p:nvPr/>
        </p:nvSpPr>
        <p:spPr>
          <a:xfrm>
            <a:off x="4731665" y="223100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A3E"/>
                </a:solidFill>
              </a:rPr>
              <a:t>Good Security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CAF9CF-4130-408B-B62C-8E33C5D13A5D}"/>
              </a:ext>
            </a:extLst>
          </p:cNvPr>
          <p:cNvSpPr txBox="1"/>
          <p:nvPr/>
        </p:nvSpPr>
        <p:spPr>
          <a:xfrm>
            <a:off x="7492562" y="222841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A3E"/>
                </a:solidFill>
              </a:rPr>
              <a:t>Performance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8CAA66-A592-4FEE-8A83-7D9A78549FD6}"/>
              </a:ext>
            </a:extLst>
          </p:cNvPr>
          <p:cNvCxnSpPr>
            <a:cxnSpLocks/>
          </p:cNvCxnSpPr>
          <p:nvPr/>
        </p:nvCxnSpPr>
        <p:spPr>
          <a:xfrm>
            <a:off x="908773" y="4675932"/>
            <a:ext cx="14456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69FA55FB-D8FF-4C51-956F-0B0F5C1FBD46}"/>
              </a:ext>
            </a:extLst>
          </p:cNvPr>
          <p:cNvSpPr/>
          <p:nvPr/>
        </p:nvSpPr>
        <p:spPr>
          <a:xfrm>
            <a:off x="2521021" y="2306320"/>
            <a:ext cx="161212" cy="2070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E58EDA0-7C4F-46BB-85E0-6AF13AF97A1D}"/>
              </a:ext>
            </a:extLst>
          </p:cNvPr>
          <p:cNvSpPr/>
          <p:nvPr/>
        </p:nvSpPr>
        <p:spPr>
          <a:xfrm rot="10800000">
            <a:off x="7350657" y="2307083"/>
            <a:ext cx="161212" cy="207014"/>
          </a:xfrm>
          <a:prstGeom prst="downArrow">
            <a:avLst/>
          </a:prstGeom>
          <a:solidFill>
            <a:srgbClr val="008A3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uiExpand="1" build="p"/>
      <p:bldP spid="26" grpId="0" animBg="1"/>
      <p:bldP spid="25" grpId="0"/>
      <p:bldP spid="11" grpId="0" animBg="1"/>
      <p:bldP spid="13" grpId="0" animBg="1"/>
      <p:bldP spid="17" grpId="0"/>
      <p:bldP spid="21" grpId="0" animBg="1"/>
      <p:bldP spid="29" grpId="0"/>
      <p:bldP spid="30" grpId="0"/>
      <p:bldP spid="31" grpId="0"/>
      <p:bldP spid="35" grpId="0"/>
      <p:bldP spid="36" grpId="0"/>
      <p:bldP spid="37" grpId="0"/>
      <p:bldP spid="5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6DD0-F2E5-4171-A61D-017A0038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10020"/>
            <a:ext cx="8718698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Padded Access Generation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29D39-6F65-445B-BF96-2C01C336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149"/>
            <a:ext cx="8229600" cy="4850257"/>
          </a:xfrm>
        </p:spPr>
        <p:txBody>
          <a:bodyPr/>
          <a:lstStyle/>
          <a:p>
            <a:r>
              <a:rPr lang="en-US" sz="2800" b="1" dirty="0"/>
              <a:t>MSHRs and Caches must not degrade the security</a:t>
            </a:r>
          </a:p>
          <a:p>
            <a:r>
              <a:rPr lang="en-US" sz="2800" dirty="0"/>
              <a:t>Learning from </a:t>
            </a:r>
            <a:r>
              <a:rPr lang="en-US" sz="2800" dirty="0" err="1"/>
              <a:t>RCoal</a:t>
            </a:r>
            <a:r>
              <a:rPr lang="en-US" sz="2800" dirty="0"/>
              <a:t>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Randomly</a:t>
            </a:r>
            <a:r>
              <a:rPr lang="en-US" sz="2400" dirty="0"/>
              <a:t> Generates </a:t>
            </a:r>
            <a:r>
              <a:rPr lang="en-US" sz="2400" b="1" dirty="0">
                <a:solidFill>
                  <a:srgbClr val="FF0000"/>
                </a:solidFill>
              </a:rPr>
              <a:t>Duplicate</a:t>
            </a:r>
            <a:r>
              <a:rPr lang="en-US" sz="2400" dirty="0"/>
              <a:t> accesses</a:t>
            </a:r>
            <a:endParaRPr lang="en-US" sz="2400" b="1" i="1" dirty="0">
              <a:solidFill>
                <a:srgbClr val="11574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Disables</a:t>
            </a:r>
            <a:r>
              <a:rPr lang="en-US" sz="2400" dirty="0"/>
              <a:t> MSHRs and Caches</a:t>
            </a:r>
          </a:p>
          <a:p>
            <a:r>
              <a:rPr lang="en-US" sz="2800" dirty="0"/>
              <a:t>Padded Accesses must be</a:t>
            </a:r>
          </a:p>
          <a:p>
            <a:pPr lvl="1"/>
            <a:r>
              <a:rPr lang="en-US" sz="2400" b="1" dirty="0">
                <a:solidFill>
                  <a:srgbClr val="008A3E"/>
                </a:solidFill>
              </a:rPr>
              <a:t>Unique:</a:t>
            </a:r>
            <a:r>
              <a:rPr lang="en-US" sz="2400" dirty="0"/>
              <a:t> No optimization</a:t>
            </a:r>
          </a:p>
          <a:p>
            <a:pPr lvl="1"/>
            <a:r>
              <a:rPr lang="en-US" sz="2400" b="1" dirty="0">
                <a:solidFill>
                  <a:srgbClr val="008A3E"/>
                </a:solidFill>
              </a:rPr>
              <a:t>Random</a:t>
            </a:r>
            <a:r>
              <a:rPr lang="en-US" sz="2400" dirty="0"/>
              <a:t>: Effect on Execution Time is </a:t>
            </a:r>
            <a:r>
              <a:rPr lang="en-US" sz="2400" b="1" dirty="0">
                <a:solidFill>
                  <a:srgbClr val="008A3E"/>
                </a:solidFill>
              </a:rPr>
              <a:t>unpredictable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D2E7-DCF7-43E5-B92F-0C95548E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E50195-52D3-41E5-A51C-CA41CFAA8EB1}"/>
              </a:ext>
            </a:extLst>
          </p:cNvPr>
          <p:cNvSpPr/>
          <p:nvPr/>
        </p:nvSpPr>
        <p:spPr>
          <a:xfrm>
            <a:off x="885524" y="5236367"/>
            <a:ext cx="7372951" cy="9240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Observation I: The Padded Accesses should be Unique and Random</a:t>
            </a:r>
          </a:p>
        </p:txBody>
      </p:sp>
    </p:spTree>
    <p:extLst>
      <p:ext uri="{BB962C8B-B14F-4D97-AF65-F5344CB8AC3E}">
        <p14:creationId xmlns:p14="http://schemas.microsoft.com/office/powerpoint/2010/main" val="329054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BD50-E4E8-40C3-9174-CC596CF6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2114"/>
            <a:ext cx="8229600" cy="5183228"/>
          </a:xfrm>
        </p:spPr>
        <p:txBody>
          <a:bodyPr>
            <a:normAutofit/>
          </a:bodyPr>
          <a:lstStyle/>
          <a:p>
            <a:r>
              <a:rPr lang="en-US" sz="2800" dirty="0"/>
              <a:t>Bucketing with </a:t>
            </a:r>
            <a:r>
              <a:rPr lang="en-US" sz="2800" b="1" dirty="0"/>
              <a:t>1</a:t>
            </a:r>
            <a:r>
              <a:rPr lang="en-US" sz="2800" dirty="0"/>
              <a:t> Bucket of Size </a:t>
            </a:r>
            <a:r>
              <a:rPr lang="en-US" sz="2800" b="1" dirty="0"/>
              <a:t>16</a:t>
            </a:r>
          </a:p>
          <a:p>
            <a:r>
              <a:rPr lang="en-US" sz="2800" dirty="0"/>
              <a:t>Multi-warp</a:t>
            </a:r>
          </a:p>
          <a:p>
            <a:endParaRPr lang="en-US" sz="2800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Why Security degrades due to MSHRs and Caches?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F5276-2208-4DC4-904C-9441F08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C6A559-7161-4448-98BA-B641796EC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530669"/>
            <a:ext cx="3657600" cy="206685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6D784B-006D-4452-8DB5-B2C2C9F0F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0669"/>
            <a:ext cx="3657600" cy="20668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8B5BC-913E-478E-AE67-631E238AD8EF}"/>
              </a:ext>
            </a:extLst>
          </p:cNvPr>
          <p:cNvSpPr txBox="1"/>
          <p:nvPr/>
        </p:nvSpPr>
        <p:spPr>
          <a:xfrm>
            <a:off x="993433" y="4597521"/>
            <a:ext cx="327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Without MSHRs and Caches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0DCFB-A320-475E-9367-A59B7453CBAF}"/>
              </a:ext>
            </a:extLst>
          </p:cNvPr>
          <p:cNvSpPr txBox="1"/>
          <p:nvPr/>
        </p:nvSpPr>
        <p:spPr>
          <a:xfrm>
            <a:off x="5695725" y="4597521"/>
            <a:ext cx="299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 MSHRs and Caches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215B2F-3FCF-416B-8B54-AA491080CD86}"/>
              </a:ext>
            </a:extLst>
          </p:cNvPr>
          <p:cNvSpPr/>
          <p:nvPr/>
        </p:nvSpPr>
        <p:spPr>
          <a:xfrm>
            <a:off x="2140936" y="3474272"/>
            <a:ext cx="446567" cy="430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D6CE85-6BD1-472C-9F38-A4C28153E0A6}"/>
              </a:ext>
            </a:extLst>
          </p:cNvPr>
          <p:cNvSpPr/>
          <p:nvPr/>
        </p:nvSpPr>
        <p:spPr>
          <a:xfrm>
            <a:off x="6712796" y="3269595"/>
            <a:ext cx="446567" cy="430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047E8-17F8-4D5E-B01B-93D5B425B723}"/>
              </a:ext>
            </a:extLst>
          </p:cNvPr>
          <p:cNvSpPr txBox="1"/>
          <p:nvPr/>
        </p:nvSpPr>
        <p:spPr>
          <a:xfrm rot="16200000">
            <a:off x="-428106" y="3100826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15740"/>
                </a:solidFill>
              </a:rPr>
              <a:t>SECURE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A9457-A1F1-431F-82A6-34EACC4B45D7}"/>
              </a:ext>
            </a:extLst>
          </p:cNvPr>
          <p:cNvSpPr txBox="1"/>
          <p:nvPr/>
        </p:nvSpPr>
        <p:spPr>
          <a:xfrm rot="16200000">
            <a:off x="7904899" y="3132724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INSECURE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0C7ABBB-19E4-4CA5-9D5E-61928837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35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Evaluation of Unique and Random Padded Accesses on Security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8E29A-B5CE-4960-8617-C982CECCA7E8}"/>
              </a:ext>
            </a:extLst>
          </p:cNvPr>
          <p:cNvSpPr/>
          <p:nvPr/>
        </p:nvSpPr>
        <p:spPr>
          <a:xfrm>
            <a:off x="3844835" y="4251781"/>
            <a:ext cx="26996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18F76-37C4-4E67-9DFF-6BB4548B0670}"/>
              </a:ext>
            </a:extLst>
          </p:cNvPr>
          <p:cNvSpPr/>
          <p:nvPr/>
        </p:nvSpPr>
        <p:spPr>
          <a:xfrm>
            <a:off x="8383172" y="4283526"/>
            <a:ext cx="26996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7FE9-230E-4084-A33D-33AD8DD9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3019"/>
            <a:ext cx="8229600" cy="4685819"/>
          </a:xfrm>
        </p:spPr>
        <p:txBody>
          <a:bodyPr/>
          <a:lstStyle/>
          <a:p>
            <a:r>
              <a:rPr lang="en-US" sz="2800" dirty="0"/>
              <a:t>Padded vs. Real Accesses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Different Merging and Caching Patterns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Different Address Ranges</a:t>
            </a:r>
          </a:p>
          <a:p>
            <a:pPr lvl="2"/>
            <a:r>
              <a:rPr lang="en-US" sz="2000" dirty="0"/>
              <a:t>Padded accesses: </a:t>
            </a:r>
            <a:r>
              <a:rPr lang="en-US" sz="2000" b="1" dirty="0"/>
              <a:t>Entire address space</a:t>
            </a:r>
            <a:endParaRPr lang="en-US" sz="2000" dirty="0"/>
          </a:p>
          <a:p>
            <a:pPr lvl="2"/>
            <a:r>
              <a:rPr lang="en-US" sz="2000" dirty="0"/>
              <a:t>Real accesses: </a:t>
            </a:r>
            <a:r>
              <a:rPr lang="en-US" sz="2000" b="1" dirty="0"/>
              <a:t>Table T</a:t>
            </a:r>
            <a:r>
              <a:rPr lang="en-US" sz="2000" b="1" baseline="-25000" dirty="0"/>
              <a:t>4</a:t>
            </a:r>
            <a:r>
              <a:rPr lang="en-US" sz="2000" b="1" dirty="0"/>
              <a:t> alone</a:t>
            </a:r>
            <a:endParaRPr lang="en-US" sz="1600" b="1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Affect </a:t>
            </a:r>
            <a:r>
              <a:rPr lang="en-US" sz="2400" b="1" dirty="0">
                <a:solidFill>
                  <a:srgbClr val="FF0000"/>
                </a:solidFill>
              </a:rPr>
              <a:t>Execution Time at Different Rates</a:t>
            </a:r>
          </a:p>
          <a:p>
            <a:pPr lvl="1"/>
            <a:r>
              <a:rPr lang="en-US" sz="2400" dirty="0"/>
              <a:t>Effect of Padded Accesses can be </a:t>
            </a:r>
            <a:r>
              <a:rPr lang="en-US" sz="2400" b="1" dirty="0">
                <a:solidFill>
                  <a:srgbClr val="FF0000"/>
                </a:solidFill>
              </a:rPr>
              <a:t>filtered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61A3C-51A9-4DF6-932E-D1EE4FFF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EB59F4-B0A2-4E4F-BA67-B4818E3F7CE5}"/>
              </a:ext>
            </a:extLst>
          </p:cNvPr>
          <p:cNvSpPr txBox="1">
            <a:spLocks/>
          </p:cNvSpPr>
          <p:nvPr/>
        </p:nvSpPr>
        <p:spPr>
          <a:xfrm>
            <a:off x="191386" y="10020"/>
            <a:ext cx="88329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/>
              <a:t>Security degradation with MSHRs and Caches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7E1BB6-DB80-4D44-A7B3-C19B310E3829}"/>
              </a:ext>
            </a:extLst>
          </p:cNvPr>
          <p:cNvSpPr/>
          <p:nvPr/>
        </p:nvSpPr>
        <p:spPr>
          <a:xfrm>
            <a:off x="77086" y="4457365"/>
            <a:ext cx="8947298" cy="108135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Observation II: The Padded and Real Accesses should be Homogeneous in terms of caching and merging patterns</a:t>
            </a:r>
          </a:p>
        </p:txBody>
      </p:sp>
    </p:spTree>
    <p:extLst>
      <p:ext uri="{BB962C8B-B14F-4D97-AF65-F5344CB8AC3E}">
        <p14:creationId xmlns:p14="http://schemas.microsoft.com/office/powerpoint/2010/main" val="40770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A30C-9041-4A02-910A-3F5F9DBE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8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Putting Everything Together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829D-F11C-4F79-A2B7-E0F6A04A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620"/>
            <a:ext cx="8229600" cy="5501780"/>
          </a:xfrm>
        </p:spPr>
        <p:txBody>
          <a:bodyPr>
            <a:normAutofit/>
          </a:bodyPr>
          <a:lstStyle/>
          <a:p>
            <a:r>
              <a:rPr lang="en-US" sz="2800" b="1" dirty="0"/>
              <a:t>Goals of Defense Scheme</a:t>
            </a:r>
          </a:p>
          <a:p>
            <a:pPr lvl="1"/>
            <a:r>
              <a:rPr lang="en-US" sz="2400" b="1" i="1" dirty="0"/>
              <a:t>#</a:t>
            </a:r>
            <a:r>
              <a:rPr lang="en-US" sz="2400" dirty="0"/>
              <a:t> of Coalesced Accesses </a:t>
            </a:r>
            <a:r>
              <a:rPr lang="el-GR" sz="2400" b="1" dirty="0">
                <a:solidFill>
                  <a:srgbClr val="008A3E"/>
                </a:solidFill>
              </a:rPr>
              <a:t>α</a:t>
            </a:r>
            <a:r>
              <a:rPr lang="en-US" sz="2400" dirty="0"/>
              <a:t> Execution Time</a:t>
            </a:r>
          </a:p>
          <a:p>
            <a:pPr lvl="2"/>
            <a:r>
              <a:rPr lang="en-US" sz="2000" b="1" dirty="0">
                <a:solidFill>
                  <a:srgbClr val="008A3E"/>
                </a:solidFill>
              </a:rPr>
              <a:t>Reduce</a:t>
            </a:r>
            <a:r>
              <a:rPr lang="en-US" sz="2000" dirty="0"/>
              <a:t> variance</a:t>
            </a:r>
          </a:p>
          <a:p>
            <a:pPr lvl="3"/>
            <a:r>
              <a:rPr lang="en-US" sz="1800" dirty="0"/>
              <a:t>Bucketing</a:t>
            </a:r>
          </a:p>
          <a:p>
            <a:pPr lvl="1"/>
            <a:r>
              <a:rPr lang="en-US" sz="2400" b="1" dirty="0">
                <a:solidFill>
                  <a:srgbClr val="008A3E"/>
                </a:solidFill>
              </a:rPr>
              <a:t>Secure</a:t>
            </a:r>
            <a:r>
              <a:rPr lang="en-US" sz="2400" dirty="0"/>
              <a:t> with MSHRs and Caches</a:t>
            </a:r>
          </a:p>
          <a:p>
            <a:pPr lvl="2"/>
            <a:r>
              <a:rPr lang="en-US" sz="2000" dirty="0"/>
              <a:t>Padded accesses should be</a:t>
            </a:r>
          </a:p>
          <a:p>
            <a:pPr lvl="3"/>
            <a:r>
              <a:rPr lang="en-US" sz="1800" b="1" dirty="0">
                <a:solidFill>
                  <a:srgbClr val="008A3E"/>
                </a:solidFill>
              </a:rPr>
              <a:t>Unique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8A3E"/>
                </a:solidFill>
              </a:rPr>
              <a:t>Random</a:t>
            </a:r>
          </a:p>
          <a:p>
            <a:pPr lvl="3"/>
            <a:r>
              <a:rPr lang="en-US" sz="1800" b="1" dirty="0">
                <a:solidFill>
                  <a:srgbClr val="008A3E"/>
                </a:solidFill>
              </a:rPr>
              <a:t>Same</a:t>
            </a:r>
            <a:r>
              <a:rPr lang="en-US" sz="1800" dirty="0"/>
              <a:t> address space as Real accesses</a:t>
            </a:r>
          </a:p>
          <a:p>
            <a:r>
              <a:rPr lang="en-US" sz="2800" b="1" dirty="0" err="1"/>
              <a:t>BCoal</a:t>
            </a:r>
            <a:r>
              <a:rPr lang="en-US" sz="2800" b="1" dirty="0"/>
              <a:t>: Bucket-based Coalescing</a:t>
            </a:r>
            <a:endParaRPr lang="en-US" sz="2400" dirty="0"/>
          </a:p>
          <a:p>
            <a:pPr lvl="1"/>
            <a:r>
              <a:rPr lang="en-US" sz="2400" b="1" dirty="0" err="1">
                <a:solidFill>
                  <a:srgbClr val="008A3E"/>
                </a:solidFill>
              </a:rPr>
              <a:t>BCoal</a:t>
            </a:r>
            <a:r>
              <a:rPr lang="en-US" sz="2400" b="1" dirty="0">
                <a:solidFill>
                  <a:srgbClr val="008A3E"/>
                </a:solidFill>
              </a:rPr>
              <a:t>(16)</a:t>
            </a:r>
            <a:r>
              <a:rPr lang="en-US" sz="2400" dirty="0"/>
              <a:t>: Single bucket of size 16</a:t>
            </a:r>
          </a:p>
          <a:p>
            <a:pPr lvl="1"/>
            <a:r>
              <a:rPr lang="en-US" sz="2400" b="1" dirty="0" err="1">
                <a:solidFill>
                  <a:srgbClr val="008A3E"/>
                </a:solidFill>
              </a:rPr>
              <a:t>BCoal</a:t>
            </a:r>
            <a:r>
              <a:rPr lang="en-US" sz="2400" b="1" dirty="0">
                <a:solidFill>
                  <a:srgbClr val="008A3E"/>
                </a:solidFill>
              </a:rPr>
              <a:t>(1, 16)</a:t>
            </a:r>
            <a:r>
              <a:rPr lang="en-US" sz="2400" dirty="0"/>
              <a:t>: Two buckets of sizes 1 and 16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4999C-D1CF-4EDA-8226-F057056D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E64CEC-7C9C-427A-BD17-C0AF0B2CD1D4}"/>
              </a:ext>
            </a:extLst>
          </p:cNvPr>
          <p:cNvCxnSpPr>
            <a:cxnSpLocks/>
          </p:cNvCxnSpPr>
          <p:nvPr/>
        </p:nvCxnSpPr>
        <p:spPr>
          <a:xfrm flipH="1">
            <a:off x="4773861" y="1551152"/>
            <a:ext cx="212649" cy="3852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E9AC0A-2879-4D2C-8801-C4F98A11B5D1}"/>
              </a:ext>
            </a:extLst>
          </p:cNvPr>
          <p:cNvSpPr/>
          <p:nvPr/>
        </p:nvSpPr>
        <p:spPr>
          <a:xfrm>
            <a:off x="978289" y="5619115"/>
            <a:ext cx="7448903" cy="68053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BCoal</a:t>
            </a:r>
            <a:r>
              <a:rPr lang="en-US" sz="2400" b="1" dirty="0">
                <a:solidFill>
                  <a:schemeClr val="bg1"/>
                </a:solidFill>
              </a:rPr>
              <a:t>: A Performance-Efficient Defense Scheme</a:t>
            </a:r>
          </a:p>
        </p:txBody>
      </p:sp>
    </p:spTree>
    <p:extLst>
      <p:ext uri="{BB962C8B-B14F-4D97-AF65-F5344CB8AC3E}">
        <p14:creationId xmlns:p14="http://schemas.microsoft.com/office/powerpoint/2010/main" val="14669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7B3A-DDE9-4746-A633-773010E9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FA12-5184-4F0A-8998-12A369E1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Prior Defense Scheme: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RCoal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BCoal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Defense Scheme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BDA9B-D5A0-4294-8AB5-DAC8B4F3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Regular"/>
                <a:ea typeface="+mn-ea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546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4D64-18C9-40AD-9E05-5948C8C9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20"/>
            <a:ext cx="839216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BCoal</a:t>
            </a:r>
            <a:r>
              <a:rPr lang="en-US" sz="3200" dirty="0"/>
              <a:t> Security &amp;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7D2D-6870-4A24-8DBD-92AC183C5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3020"/>
            <a:ext cx="8229600" cy="4973145"/>
          </a:xfrm>
        </p:spPr>
        <p:txBody>
          <a:bodyPr>
            <a:normAutofit/>
          </a:bodyPr>
          <a:lstStyle/>
          <a:p>
            <a:r>
              <a:rPr lang="en-US" sz="2800" dirty="0"/>
              <a:t>Experimental Setup</a:t>
            </a:r>
          </a:p>
          <a:p>
            <a:pPr lvl="1"/>
            <a:r>
              <a:rPr lang="en-US" sz="2400" dirty="0"/>
              <a:t>GPGPUSIM simulator</a:t>
            </a:r>
          </a:p>
          <a:p>
            <a:pPr lvl="1"/>
            <a:r>
              <a:rPr lang="en-US" sz="2400" dirty="0"/>
              <a:t>Plaintext sizes</a:t>
            </a:r>
          </a:p>
          <a:p>
            <a:pPr lvl="2"/>
            <a:r>
              <a:rPr lang="en-US" sz="2000" dirty="0"/>
              <a:t>32 Lines (Single Warp)</a:t>
            </a:r>
          </a:p>
          <a:p>
            <a:pPr lvl="2"/>
            <a:r>
              <a:rPr lang="en-US" sz="2000" dirty="0"/>
              <a:t>64 Lines (Multi Warp)</a:t>
            </a:r>
          </a:p>
          <a:p>
            <a:pPr lvl="2"/>
            <a:r>
              <a:rPr lang="en-US" sz="2000" dirty="0"/>
              <a:t>1024 Lines for Performance</a:t>
            </a:r>
          </a:p>
          <a:p>
            <a:pPr lvl="1"/>
            <a:r>
              <a:rPr lang="en-US" sz="2400" dirty="0"/>
              <a:t>Security evaluation</a:t>
            </a:r>
          </a:p>
          <a:p>
            <a:pPr lvl="2"/>
            <a:r>
              <a:rPr lang="en-US" sz="2000" dirty="0"/>
              <a:t>Same number of plaintext samples as that of the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80731-DB95-4477-BBB7-31A57E88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1295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699B6AD-BE0E-452D-BC52-0108EEBCD490}"/>
              </a:ext>
            </a:extLst>
          </p:cNvPr>
          <p:cNvSpPr txBox="1">
            <a:spLocks/>
          </p:cNvSpPr>
          <p:nvPr/>
        </p:nvSpPr>
        <p:spPr>
          <a:xfrm>
            <a:off x="162560" y="138214"/>
            <a:ext cx="8798559" cy="6303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Previously at HPCA…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1800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550BA6D-4E4C-4EF6-93B4-F7EA376A5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4" y="559449"/>
            <a:ext cx="1419661" cy="137160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ADE31E0A-137C-458A-83D7-454DC90DE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5" y="2572524"/>
            <a:ext cx="1193841" cy="1371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B433E-36F1-4B1D-A80B-C1A8B6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29369" y="6299647"/>
            <a:ext cx="1811661" cy="365125"/>
          </a:xfrm>
        </p:spPr>
        <p:txBody>
          <a:bodyPr/>
          <a:lstStyle/>
          <a:p>
            <a:fld id="{3CD5B470-24F1-6744-BE88-730898E97D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54488-5515-4F8D-9433-1C7D8FA8DA3A}"/>
              </a:ext>
            </a:extLst>
          </p:cNvPr>
          <p:cNvSpPr txBox="1"/>
          <p:nvPr/>
        </p:nvSpPr>
        <p:spPr>
          <a:xfrm>
            <a:off x="627323" y="1956377"/>
            <a:ext cx="205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[Jiang+, HPCA’16]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B46B0-E054-47CD-8FA8-812EA1FF6303}"/>
              </a:ext>
            </a:extLst>
          </p:cNvPr>
          <p:cNvSpPr txBox="1"/>
          <p:nvPr/>
        </p:nvSpPr>
        <p:spPr>
          <a:xfrm>
            <a:off x="552892" y="3944124"/>
            <a:ext cx="22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[Kadam+, HPCA’18]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42955-AB99-4AF7-9FA0-BD5A19DB0459}"/>
              </a:ext>
            </a:extLst>
          </p:cNvPr>
          <p:cNvSpPr txBox="1"/>
          <p:nvPr/>
        </p:nvSpPr>
        <p:spPr>
          <a:xfrm>
            <a:off x="3259213" y="817604"/>
            <a:ext cx="5790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Correlation Timing Attack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</a:rPr>
              <a:t>Recovers</a:t>
            </a:r>
            <a:r>
              <a:rPr lang="en-US" sz="2000" dirty="0"/>
              <a:t> AES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Exploits </a:t>
            </a:r>
            <a:r>
              <a:rPr lang="en-US" sz="2000" b="1" i="1" dirty="0">
                <a:solidFill>
                  <a:srgbClr val="FF0000"/>
                </a:solidFill>
              </a:rPr>
              <a:t>Deterministic</a:t>
            </a:r>
            <a:r>
              <a:rPr lang="en-US" sz="2000" dirty="0"/>
              <a:t> GPU Coalescing 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774B9B-6D69-49BD-8F61-4FCA37BB1728}"/>
              </a:ext>
            </a:extLst>
          </p:cNvPr>
          <p:cNvSpPr txBox="1"/>
          <p:nvPr/>
        </p:nvSpPr>
        <p:spPr>
          <a:xfrm>
            <a:off x="3187511" y="2561889"/>
            <a:ext cx="5726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RCoal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8A3E"/>
                </a:solidFill>
              </a:rPr>
              <a:t>Randomizes</a:t>
            </a:r>
            <a:r>
              <a:rPr lang="en-US" sz="2000" dirty="0"/>
              <a:t> GPU Coalescing Logic</a:t>
            </a:r>
          </a:p>
        </p:txBody>
      </p:sp>
    </p:spTree>
    <p:extLst>
      <p:ext uri="{BB962C8B-B14F-4D97-AF65-F5344CB8AC3E}">
        <p14:creationId xmlns:p14="http://schemas.microsoft.com/office/powerpoint/2010/main" val="300724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7F6-47AD-46E2-9A07-B2603D5C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286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BCoal</a:t>
            </a:r>
            <a:r>
              <a:rPr lang="en-US" sz="3200" dirty="0"/>
              <a:t> Security Evaluation: Empirical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F351-3584-437C-AEED-2F1A3229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68960"/>
            <a:ext cx="8229600" cy="6014720"/>
          </a:xfrm>
        </p:spPr>
        <p:txBody>
          <a:bodyPr>
            <a:normAutofit/>
          </a:bodyPr>
          <a:lstStyle/>
          <a:p>
            <a:r>
              <a:rPr lang="en-US" sz="2400" dirty="0"/>
              <a:t>Plaintext with 32 lines (Single Warp)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Plaintext with 64 lines (Multi Warp)</a:t>
            </a:r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04CF0-B074-454A-BF8C-69464498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B64055-554B-4165-9288-FCEC9C4C3083}"/>
              </a:ext>
            </a:extLst>
          </p:cNvPr>
          <p:cNvGrpSpPr/>
          <p:nvPr/>
        </p:nvGrpSpPr>
        <p:grpSpPr>
          <a:xfrm>
            <a:off x="457200" y="1061650"/>
            <a:ext cx="3657600" cy="2436184"/>
            <a:chOff x="457200" y="1657880"/>
            <a:chExt cx="3657600" cy="2436184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86EBCAD-4527-4C82-BBF9-4ED3EE014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657880"/>
              <a:ext cx="3657600" cy="20668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F2F3EB-9924-465D-8B0E-4FA525DE7CE9}"/>
                </a:ext>
              </a:extLst>
            </p:cNvPr>
            <p:cNvSpPr txBox="1"/>
            <p:nvPr/>
          </p:nvSpPr>
          <p:spPr>
            <a:xfrm>
              <a:off x="698480" y="3724732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BCoal</a:t>
              </a:r>
              <a:r>
                <a:rPr lang="en-US" b="1" dirty="0"/>
                <a:t>(16) + MSHRs + Caches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0B6FDB-9215-4231-89BA-3BA93D5C9E92}"/>
              </a:ext>
            </a:extLst>
          </p:cNvPr>
          <p:cNvGrpSpPr/>
          <p:nvPr/>
        </p:nvGrpSpPr>
        <p:grpSpPr>
          <a:xfrm>
            <a:off x="5029200" y="1061650"/>
            <a:ext cx="3774400" cy="2436184"/>
            <a:chOff x="5029200" y="1657880"/>
            <a:chExt cx="3774400" cy="2436184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E46FB04-4618-45AB-B237-C48AE86DF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1657880"/>
              <a:ext cx="3657600" cy="20668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C4919E-5F1D-44BD-A5E0-FFDB48A90425}"/>
                </a:ext>
              </a:extLst>
            </p:cNvPr>
            <p:cNvSpPr txBox="1"/>
            <p:nvPr/>
          </p:nvSpPr>
          <p:spPr>
            <a:xfrm>
              <a:off x="5130800" y="3724732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BCoal</a:t>
              </a:r>
              <a:r>
                <a:rPr lang="en-US" b="1" dirty="0"/>
                <a:t>(1, 16) + MSHRs + Caches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A6A9514D-EBB6-4775-9AD1-13759535E279}"/>
              </a:ext>
            </a:extLst>
          </p:cNvPr>
          <p:cNvSpPr/>
          <p:nvPr/>
        </p:nvSpPr>
        <p:spPr>
          <a:xfrm>
            <a:off x="2140936" y="2065242"/>
            <a:ext cx="446567" cy="430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F3DEED-221E-46A4-840F-90DC4AC6E856}"/>
              </a:ext>
            </a:extLst>
          </p:cNvPr>
          <p:cNvSpPr/>
          <p:nvPr/>
        </p:nvSpPr>
        <p:spPr>
          <a:xfrm>
            <a:off x="6712936" y="2055082"/>
            <a:ext cx="446567" cy="430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8AF307-B79C-4930-BB8D-DB446940F079}"/>
              </a:ext>
            </a:extLst>
          </p:cNvPr>
          <p:cNvGrpSpPr/>
          <p:nvPr/>
        </p:nvGrpSpPr>
        <p:grpSpPr>
          <a:xfrm>
            <a:off x="5029202" y="4043279"/>
            <a:ext cx="3800301" cy="2448700"/>
            <a:chOff x="5029202" y="1020940"/>
            <a:chExt cx="3800301" cy="2448700"/>
          </a:xfrm>
        </p:grpSpPr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45E4DAF-88DB-4D36-876D-0EE8DC445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2" y="1020940"/>
              <a:ext cx="3657600" cy="206685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561F30-36FD-454E-925B-791B156F8304}"/>
                </a:ext>
              </a:extLst>
            </p:cNvPr>
            <p:cNvSpPr txBox="1"/>
            <p:nvPr/>
          </p:nvSpPr>
          <p:spPr>
            <a:xfrm>
              <a:off x="5156703" y="3100308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BCoal</a:t>
              </a:r>
              <a:r>
                <a:rPr lang="en-US" b="1" dirty="0"/>
                <a:t>(1, 16) + MSHRs + Caches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333CBC-C022-472C-A697-7B1AD26E27A0}"/>
              </a:ext>
            </a:extLst>
          </p:cNvPr>
          <p:cNvGrpSpPr/>
          <p:nvPr/>
        </p:nvGrpSpPr>
        <p:grpSpPr>
          <a:xfrm>
            <a:off x="457200" y="4043279"/>
            <a:ext cx="3657600" cy="2448700"/>
            <a:chOff x="457200" y="1020940"/>
            <a:chExt cx="3657600" cy="2448700"/>
          </a:xfrm>
        </p:grpSpPr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577B1EF-86BF-45DB-A7BC-5D6D263D8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020940"/>
              <a:ext cx="3657600" cy="206685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5B8371-277F-450C-AC53-BBE6B60088C2}"/>
                </a:ext>
              </a:extLst>
            </p:cNvPr>
            <p:cNvSpPr txBox="1"/>
            <p:nvPr/>
          </p:nvSpPr>
          <p:spPr>
            <a:xfrm>
              <a:off x="686303" y="3100308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BCoal</a:t>
              </a:r>
              <a:r>
                <a:rPr lang="en-US" b="1" dirty="0"/>
                <a:t>(16) + MSHRs + Caches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8CA66EF-3C5F-4459-AFDB-D62B6D0ED6B0}"/>
              </a:ext>
            </a:extLst>
          </p:cNvPr>
          <p:cNvSpPr/>
          <p:nvPr/>
        </p:nvSpPr>
        <p:spPr>
          <a:xfrm>
            <a:off x="2130776" y="5155491"/>
            <a:ext cx="446567" cy="430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A06B82-15DB-4426-8401-A20E6496333C}"/>
              </a:ext>
            </a:extLst>
          </p:cNvPr>
          <p:cNvSpPr/>
          <p:nvPr/>
        </p:nvSpPr>
        <p:spPr>
          <a:xfrm>
            <a:off x="6708859" y="5105361"/>
            <a:ext cx="446567" cy="430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0F9F-87A4-48B8-B092-D825E4B293BF}"/>
              </a:ext>
            </a:extLst>
          </p:cNvPr>
          <p:cNvSpPr/>
          <p:nvPr/>
        </p:nvSpPr>
        <p:spPr>
          <a:xfrm>
            <a:off x="8416835" y="2765428"/>
            <a:ext cx="26996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E4D2AC-D4AB-4948-826F-3829E2B4096B}"/>
              </a:ext>
            </a:extLst>
          </p:cNvPr>
          <p:cNvSpPr/>
          <p:nvPr/>
        </p:nvSpPr>
        <p:spPr>
          <a:xfrm>
            <a:off x="3798138" y="2771686"/>
            <a:ext cx="26996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11ED50-6892-4982-B650-55713C613728}"/>
              </a:ext>
            </a:extLst>
          </p:cNvPr>
          <p:cNvSpPr/>
          <p:nvPr/>
        </p:nvSpPr>
        <p:spPr>
          <a:xfrm>
            <a:off x="3832658" y="5765213"/>
            <a:ext cx="26996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A2399F-BE04-4372-8596-4DB07CA88952}"/>
              </a:ext>
            </a:extLst>
          </p:cNvPr>
          <p:cNvSpPr/>
          <p:nvPr/>
        </p:nvSpPr>
        <p:spPr>
          <a:xfrm>
            <a:off x="8370138" y="5827196"/>
            <a:ext cx="26996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B3C1D4-8B30-43BF-A9DF-8007A46F6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775662"/>
            <a:ext cx="8229601" cy="3566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240E9-8994-4AA9-95AF-C03F2EBA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286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BCoal</a:t>
            </a:r>
            <a:r>
              <a:rPr lang="en-US" sz="3200" dirty="0"/>
              <a:t>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E715-BB28-40E1-B293-DC8136D3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3605"/>
            <a:ext cx="8229600" cy="5388415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BCoal</a:t>
            </a:r>
            <a:r>
              <a:rPr lang="en-US" sz="2400" dirty="0"/>
              <a:t> generates less DRAM Traffic</a:t>
            </a:r>
          </a:p>
          <a:p>
            <a:pPr lvl="1"/>
            <a:r>
              <a:rPr lang="en-US" sz="2000" b="1" dirty="0">
                <a:solidFill>
                  <a:srgbClr val="008A3E"/>
                </a:solidFill>
              </a:rPr>
              <a:t>Optimal number</a:t>
            </a:r>
            <a:r>
              <a:rPr lang="en-US" sz="2000" dirty="0"/>
              <a:t> of coalesced accesses</a:t>
            </a:r>
          </a:p>
          <a:p>
            <a:pPr lvl="1"/>
            <a:r>
              <a:rPr lang="en-US" sz="2000" b="1" dirty="0">
                <a:solidFill>
                  <a:srgbClr val="008A3E"/>
                </a:solidFill>
              </a:rPr>
              <a:t>Secure</a:t>
            </a:r>
            <a:r>
              <a:rPr lang="en-US" sz="2000" dirty="0"/>
              <a:t> with MSHRs and Caches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82179-60BA-4A9B-9DCB-C95A1E68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8AB29-77C3-40AB-827F-5BB8C8600CB7}"/>
              </a:ext>
            </a:extLst>
          </p:cNvPr>
          <p:cNvSpPr/>
          <p:nvPr/>
        </p:nvSpPr>
        <p:spPr>
          <a:xfrm>
            <a:off x="4572000" y="1117768"/>
            <a:ext cx="4114800" cy="28799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50965-AA76-4CD0-9982-062689D38684}"/>
              </a:ext>
            </a:extLst>
          </p:cNvPr>
          <p:cNvSpPr/>
          <p:nvPr/>
        </p:nvSpPr>
        <p:spPr>
          <a:xfrm>
            <a:off x="370574" y="1117769"/>
            <a:ext cx="4326022" cy="28799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765583-175F-4B42-8C43-8A652DC5687F}"/>
              </a:ext>
            </a:extLst>
          </p:cNvPr>
          <p:cNvSpPr/>
          <p:nvPr/>
        </p:nvSpPr>
        <p:spPr>
          <a:xfrm>
            <a:off x="215500" y="954800"/>
            <a:ext cx="936859" cy="2924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CFB694-C319-40DD-9ADD-A374C5879AD9}"/>
              </a:ext>
            </a:extLst>
          </p:cNvPr>
          <p:cNvSpPr/>
          <p:nvPr/>
        </p:nvSpPr>
        <p:spPr>
          <a:xfrm>
            <a:off x="1617289" y="5650724"/>
            <a:ext cx="6158614" cy="66426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BCoal</a:t>
            </a:r>
            <a:r>
              <a:rPr lang="en-US" sz="2800" b="1" dirty="0">
                <a:solidFill>
                  <a:schemeClr val="bg1"/>
                </a:solidFill>
              </a:rPr>
              <a:t> is Performance Efficient</a:t>
            </a:r>
          </a:p>
        </p:txBody>
      </p:sp>
    </p:spTree>
    <p:extLst>
      <p:ext uri="{BB962C8B-B14F-4D97-AF65-F5344CB8AC3E}">
        <p14:creationId xmlns:p14="http://schemas.microsoft.com/office/powerpoint/2010/main" val="164783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1" animBg="1"/>
      <p:bldP spid="14" grpId="1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40E9-8994-4AA9-95AF-C03F2EBA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Further Details in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E715-BB28-40E1-B293-DC8136D3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Theoretical security analysis </a:t>
            </a:r>
          </a:p>
          <a:p>
            <a:r>
              <a:rPr lang="en-US" sz="2800" dirty="0"/>
              <a:t>Hardware Overhead</a:t>
            </a:r>
          </a:p>
          <a:p>
            <a:r>
              <a:rPr lang="en-US" sz="2800" dirty="0"/>
              <a:t>Performance evaluation of </a:t>
            </a:r>
            <a:r>
              <a:rPr lang="en-US" sz="2800" dirty="0" err="1"/>
              <a:t>BCoal</a:t>
            </a:r>
            <a:r>
              <a:rPr lang="en-US" sz="2800" dirty="0"/>
              <a:t> for various GPGPU applications</a:t>
            </a:r>
          </a:p>
          <a:p>
            <a:pPr lvl="1"/>
            <a:r>
              <a:rPr lang="en-US" sz="2400" b="1" i="1" dirty="0">
                <a:solidFill>
                  <a:srgbClr val="008A3E"/>
                </a:solidFill>
              </a:rPr>
              <a:t>Bucket sizes</a:t>
            </a:r>
            <a:r>
              <a:rPr lang="en-US" sz="2400" dirty="0"/>
              <a:t> vs </a:t>
            </a:r>
            <a:r>
              <a:rPr lang="en-US" sz="2400" b="1" i="1" dirty="0">
                <a:solidFill>
                  <a:srgbClr val="008A3E"/>
                </a:solidFill>
              </a:rPr>
              <a:t>Number of buckets</a:t>
            </a:r>
          </a:p>
          <a:p>
            <a:r>
              <a:rPr lang="en-US" sz="2800" b="1" i="1" dirty="0">
                <a:solidFill>
                  <a:srgbClr val="008A3E"/>
                </a:solidFill>
              </a:rPr>
              <a:t>Generalized</a:t>
            </a:r>
            <a:r>
              <a:rPr lang="en-US" sz="2800" dirty="0"/>
              <a:t> </a:t>
            </a:r>
            <a:r>
              <a:rPr lang="en-US" sz="2800" dirty="0" err="1"/>
              <a:t>BCoal</a:t>
            </a:r>
            <a:r>
              <a:rPr lang="en-US" sz="2800" dirty="0"/>
              <a:t> configuration</a:t>
            </a:r>
          </a:p>
          <a:p>
            <a:pPr lvl="1"/>
            <a:r>
              <a:rPr lang="en-US" sz="2400" b="1" i="1" dirty="0">
                <a:solidFill>
                  <a:srgbClr val="008A3E"/>
                </a:solidFill>
              </a:rPr>
              <a:t>~1.2% Average Performance Loss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82179-60BA-4A9B-9DCB-C95A1E68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428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7B3A-DDE9-4746-A633-773010E9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FA12-5184-4F0A-8998-12A369E1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Prior Defense Scheme: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RCoal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BCoal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Defense Scheme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BDA9B-D5A0-4294-8AB5-DAC8B4F3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Regular"/>
                <a:ea typeface="+mn-ea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28836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C0D9-3C6C-47EA-AFD5-3E5A785F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30BB-A59B-43A8-A010-72ABF703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1588"/>
            <a:ext cx="8229600" cy="4850257"/>
          </a:xfrm>
        </p:spPr>
        <p:txBody>
          <a:bodyPr/>
          <a:lstStyle/>
          <a:p>
            <a:r>
              <a:rPr lang="en-US" b="1" dirty="0" err="1">
                <a:solidFill>
                  <a:srgbClr val="008A3E"/>
                </a:solidFill>
              </a:rPr>
              <a:t>BCoal</a:t>
            </a:r>
            <a:r>
              <a:rPr lang="en-US" dirty="0"/>
              <a:t>: Bucketing Based Coalescing</a:t>
            </a:r>
          </a:p>
          <a:p>
            <a:pPr lvl="1"/>
            <a:r>
              <a:rPr lang="en-US" b="1" dirty="0">
                <a:solidFill>
                  <a:srgbClr val="008A3E"/>
                </a:solidFill>
              </a:rPr>
              <a:t>Efficient</a:t>
            </a:r>
            <a:r>
              <a:rPr lang="en-US" dirty="0"/>
              <a:t> and </a:t>
            </a:r>
            <a:r>
              <a:rPr lang="en-US" b="1" dirty="0">
                <a:solidFill>
                  <a:srgbClr val="008A3E"/>
                </a:solidFill>
              </a:rPr>
              <a:t>Secure</a:t>
            </a:r>
            <a:r>
              <a:rPr lang="en-US" dirty="0"/>
              <a:t> Coalescing</a:t>
            </a:r>
          </a:p>
          <a:p>
            <a:pPr lvl="1"/>
            <a:r>
              <a:rPr lang="en-US" dirty="0"/>
              <a:t>Secure with </a:t>
            </a:r>
            <a:r>
              <a:rPr lang="en-US" b="1" dirty="0">
                <a:solidFill>
                  <a:srgbClr val="008A3E"/>
                </a:solidFill>
              </a:rPr>
              <a:t>MSHRs and Caches</a:t>
            </a:r>
          </a:p>
          <a:p>
            <a:pPr lvl="1"/>
            <a:r>
              <a:rPr lang="en-US" b="1" dirty="0">
                <a:solidFill>
                  <a:srgbClr val="008A3E"/>
                </a:solidFill>
              </a:rPr>
              <a:t>Better</a:t>
            </a:r>
            <a:r>
              <a:rPr lang="en-US" dirty="0"/>
              <a:t> Security/Performance </a:t>
            </a:r>
            <a:r>
              <a:rPr lang="en-US" b="1" dirty="0">
                <a:solidFill>
                  <a:srgbClr val="008A3E"/>
                </a:solidFill>
              </a:rPr>
              <a:t>Tradeoff</a:t>
            </a:r>
          </a:p>
          <a:p>
            <a:r>
              <a:rPr lang="en-US" b="1" dirty="0">
                <a:solidFill>
                  <a:srgbClr val="008A3E"/>
                </a:solidFill>
              </a:rPr>
              <a:t>Generalized</a:t>
            </a:r>
            <a:r>
              <a:rPr lang="en-US" dirty="0"/>
              <a:t> </a:t>
            </a:r>
            <a:r>
              <a:rPr lang="en-US" dirty="0" err="1"/>
              <a:t>BCoal</a:t>
            </a:r>
            <a:r>
              <a:rPr lang="en-US" dirty="0"/>
              <a:t> Configuration</a:t>
            </a:r>
          </a:p>
          <a:p>
            <a:pPr lvl="1"/>
            <a:r>
              <a:rPr lang="en-US" dirty="0"/>
              <a:t>Incurs minimal Performance Degradation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66310-5D67-425E-A14D-2AC48FD2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321E02-147A-4B53-A23F-6A5C558A77C3}"/>
              </a:ext>
            </a:extLst>
          </p:cNvPr>
          <p:cNvSpPr txBox="1">
            <a:spLocks/>
          </p:cNvSpPr>
          <p:nvPr/>
        </p:nvSpPr>
        <p:spPr>
          <a:xfrm>
            <a:off x="457200" y="548735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Questions?!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BF44B2-6C1B-4490-8DDA-AC94E9685078}"/>
              </a:ext>
            </a:extLst>
          </p:cNvPr>
          <p:cNvSpPr txBox="1">
            <a:spLocks/>
          </p:cNvSpPr>
          <p:nvPr/>
        </p:nvSpPr>
        <p:spPr>
          <a:xfrm>
            <a:off x="467360" y="46068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20585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699B6AD-BE0E-452D-BC52-0108EEBCD490}"/>
              </a:ext>
            </a:extLst>
          </p:cNvPr>
          <p:cNvSpPr txBox="1">
            <a:spLocks/>
          </p:cNvSpPr>
          <p:nvPr/>
        </p:nvSpPr>
        <p:spPr>
          <a:xfrm>
            <a:off x="162560" y="138214"/>
            <a:ext cx="8798559" cy="6303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Previously on HPCA…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8A3E"/>
                </a:solidFill>
              </a:rPr>
              <a:t>Now … HPCA’20</a:t>
            </a:r>
          </a:p>
          <a:p>
            <a:endParaRPr lang="en-US" sz="1800" dirty="0"/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474D78C5-EA9F-4298-A779-E12E80A8B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4" y="559449"/>
            <a:ext cx="1419661" cy="1371600"/>
          </a:xfrm>
          <a:prstGeom prst="rect">
            <a:avLst/>
          </a:prstGeom>
        </p:spPr>
      </p:pic>
      <p:pic>
        <p:nvPicPr>
          <p:cNvPr id="12" name="Picture 11" descr="A picture containing drawing, cup&#10;&#10;Description automatically generated">
            <a:extLst>
              <a:ext uri="{FF2B5EF4-FFF2-40B4-BE49-F238E27FC236}">
                <a16:creationId xmlns:a16="http://schemas.microsoft.com/office/drawing/2014/main" id="{6F1D8BE0-0854-45B1-8820-8108F49D2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90" y="2572524"/>
            <a:ext cx="1573372" cy="1371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B433E-36F1-4B1D-A80B-C1A8B6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29369" y="6299647"/>
            <a:ext cx="1811661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54488-5515-4F8D-9433-1C7D8FA8DA3A}"/>
              </a:ext>
            </a:extLst>
          </p:cNvPr>
          <p:cNvSpPr txBox="1"/>
          <p:nvPr/>
        </p:nvSpPr>
        <p:spPr>
          <a:xfrm>
            <a:off x="627323" y="1956377"/>
            <a:ext cx="205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[Jiang+, HPCA’16]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B46B0-E054-47CD-8FA8-812EA1FF6303}"/>
              </a:ext>
            </a:extLst>
          </p:cNvPr>
          <p:cNvSpPr txBox="1"/>
          <p:nvPr/>
        </p:nvSpPr>
        <p:spPr>
          <a:xfrm>
            <a:off x="552892" y="3944124"/>
            <a:ext cx="22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[Kadam+, HPCA’18]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42955-AB99-4AF7-9FA0-BD5A19DB0459}"/>
              </a:ext>
            </a:extLst>
          </p:cNvPr>
          <p:cNvSpPr txBox="1"/>
          <p:nvPr/>
        </p:nvSpPr>
        <p:spPr>
          <a:xfrm>
            <a:off x="3259213" y="817604"/>
            <a:ext cx="5790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Correlation Timing Attack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</a:rPr>
              <a:t>Recovers</a:t>
            </a:r>
            <a:r>
              <a:rPr lang="en-US" sz="2000" dirty="0"/>
              <a:t> AES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Exploits </a:t>
            </a:r>
            <a:r>
              <a:rPr lang="en-US" sz="2000" b="1" i="1" dirty="0">
                <a:solidFill>
                  <a:srgbClr val="FF0000"/>
                </a:solidFill>
              </a:rPr>
              <a:t>Deterministic</a:t>
            </a:r>
            <a:r>
              <a:rPr lang="en-US" sz="2000" dirty="0"/>
              <a:t> GPU Coalescing 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774B9B-6D69-49BD-8F61-4FCA37BB1728}"/>
              </a:ext>
            </a:extLst>
          </p:cNvPr>
          <p:cNvSpPr txBox="1"/>
          <p:nvPr/>
        </p:nvSpPr>
        <p:spPr>
          <a:xfrm>
            <a:off x="3187511" y="2561889"/>
            <a:ext cx="5726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RCoal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15740"/>
                </a:solidFill>
              </a:rPr>
              <a:t>Randomizes</a:t>
            </a:r>
            <a:r>
              <a:rPr lang="en-US" sz="2000" dirty="0"/>
              <a:t> GPU Coalescing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</a:rPr>
              <a:t>Not Secure with</a:t>
            </a:r>
            <a:r>
              <a:rPr lang="en-US" sz="2000" b="1" i="1" dirty="0"/>
              <a:t> </a:t>
            </a:r>
            <a:r>
              <a:rPr lang="en-US" sz="2000" dirty="0"/>
              <a:t>MSHRs and Caches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</a:rPr>
              <a:t>~9.4x</a:t>
            </a:r>
            <a:r>
              <a:rPr lang="en-US" sz="2000" b="1" i="1" dirty="0"/>
              <a:t> </a:t>
            </a:r>
            <a:r>
              <a:rPr lang="en-US" sz="2000" dirty="0"/>
              <a:t>Performance Overhead </a:t>
            </a:r>
            <a:endParaRPr lang="en-US" sz="2000" b="1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29A9721-5FA6-4925-8AF3-DEFE8936E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58" y="4962758"/>
            <a:ext cx="1353020" cy="15544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F9FEFF-6076-447A-933A-124D1EAFF543}"/>
              </a:ext>
            </a:extLst>
          </p:cNvPr>
          <p:cNvSpPr txBox="1"/>
          <p:nvPr/>
        </p:nvSpPr>
        <p:spPr>
          <a:xfrm>
            <a:off x="3187511" y="4914652"/>
            <a:ext cx="5726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BCoal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8A3E"/>
                </a:solidFill>
              </a:rPr>
              <a:t>Bucket-based Coalescing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Secure </a:t>
            </a:r>
            <a:r>
              <a:rPr lang="en-US" sz="2000" b="1" i="1" dirty="0">
                <a:solidFill>
                  <a:srgbClr val="008A3E"/>
                </a:solidFill>
              </a:rPr>
              <a:t>with MSHRs and Caches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8A3E"/>
                </a:solidFill>
              </a:rPr>
              <a:t>Better Security and Performance Tradeoff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1DC28-B298-403A-B1E4-EF4AC707C92D}"/>
              </a:ext>
            </a:extLst>
          </p:cNvPr>
          <p:cNvSpPr txBox="1"/>
          <p:nvPr/>
        </p:nvSpPr>
        <p:spPr>
          <a:xfrm>
            <a:off x="3187511" y="2561889"/>
            <a:ext cx="5726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RCoal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8A3E"/>
                </a:solidFill>
              </a:rPr>
              <a:t>Randomizes</a:t>
            </a:r>
            <a:r>
              <a:rPr lang="en-US" sz="2000" dirty="0"/>
              <a:t> GPU Coalescing Logic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925308-EA3C-4A8B-8EB3-9490AC932119}"/>
              </a:ext>
            </a:extLst>
          </p:cNvPr>
          <p:cNvSpPr/>
          <p:nvPr/>
        </p:nvSpPr>
        <p:spPr>
          <a:xfrm>
            <a:off x="162560" y="4540104"/>
            <a:ext cx="8641198" cy="2019666"/>
          </a:xfrm>
          <a:prstGeom prst="roundRect">
            <a:avLst>
              <a:gd name="adj" fmla="val 9297"/>
            </a:avLst>
          </a:prstGeom>
          <a:noFill/>
          <a:ln w="28575">
            <a:solidFill>
              <a:srgbClr val="1157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7B3A-DDE9-4746-A633-773010E9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FA12-5184-4F0A-8998-12A369E1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Prior Defense Scheme: </a:t>
            </a:r>
            <a:r>
              <a:rPr lang="en-US" dirty="0" err="1"/>
              <a:t>RCoal</a:t>
            </a:r>
            <a:endParaRPr lang="en-US" dirty="0"/>
          </a:p>
          <a:p>
            <a:r>
              <a:rPr lang="en-US" dirty="0" err="1"/>
              <a:t>BCoal</a:t>
            </a:r>
            <a:r>
              <a:rPr lang="en-US" dirty="0"/>
              <a:t> Defense Scheme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BDA9B-D5A0-4294-8AB5-DAC8B4F3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8641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7B3A-DDE9-4746-A633-773010E9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FA12-5184-4F0A-8998-12A369E1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sz="2400" dirty="0"/>
              <a:t>Memory Access Optimization in GPU</a:t>
            </a:r>
          </a:p>
          <a:p>
            <a:pPr lvl="1"/>
            <a:r>
              <a:rPr lang="en-US" sz="2400" dirty="0"/>
              <a:t>Correlation Timing Attack on GPU</a:t>
            </a:r>
          </a:p>
          <a:p>
            <a:r>
              <a:rPr lang="en-US" dirty="0"/>
              <a:t>Prior Defense Scheme: </a:t>
            </a:r>
            <a:r>
              <a:rPr lang="en-US" dirty="0" err="1"/>
              <a:t>RCoal</a:t>
            </a:r>
            <a:r>
              <a:rPr lang="en-US" dirty="0"/>
              <a:t> </a:t>
            </a:r>
          </a:p>
          <a:p>
            <a:r>
              <a:rPr lang="en-US" dirty="0" err="1"/>
              <a:t>BCoal</a:t>
            </a:r>
            <a:r>
              <a:rPr lang="en-US" dirty="0"/>
              <a:t> Defense Schemes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BDA9B-D5A0-4294-8AB5-DAC8B4F3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858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F68D-BA0B-45A9-AFB2-E6E06371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28310"/>
            <a:ext cx="8229600" cy="91011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Memory Access Optimizations in GPUs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67F72-7993-41A1-ACFB-070A5632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00611DB-C224-4489-9B9A-5E87C69CD872}"/>
              </a:ext>
            </a:extLst>
          </p:cNvPr>
          <p:cNvSpPr/>
          <p:nvPr/>
        </p:nvSpPr>
        <p:spPr>
          <a:xfrm>
            <a:off x="1634744" y="4557259"/>
            <a:ext cx="5874511" cy="58477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# of Accesses </a:t>
            </a:r>
            <a:r>
              <a:rPr lang="el-GR" sz="3600" b="1" dirty="0">
                <a:solidFill>
                  <a:schemeClr val="bg1"/>
                </a:solidFill>
              </a:rPr>
              <a:t>α</a:t>
            </a:r>
            <a:r>
              <a:rPr lang="en-US" sz="2800" b="1" dirty="0">
                <a:solidFill>
                  <a:schemeClr val="bg1"/>
                </a:solidFill>
              </a:rPr>
              <a:t> Execution Time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79FCDD9-BC87-4F47-83F5-C1CED3F5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5423433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Different Optimizations to exploit Locality</a:t>
            </a:r>
          </a:p>
          <a:p>
            <a:pPr lvl="1"/>
            <a:r>
              <a:rPr lang="en-US" sz="2400" dirty="0"/>
              <a:t>Coalescing Unit</a:t>
            </a:r>
          </a:p>
          <a:p>
            <a:pPr lvl="1"/>
            <a:r>
              <a:rPr lang="en-US" sz="2400" dirty="0"/>
              <a:t>Caching</a:t>
            </a:r>
          </a:p>
          <a:p>
            <a:pPr lvl="1"/>
            <a:r>
              <a:rPr lang="en-US" sz="2400" dirty="0"/>
              <a:t>Miss-Status Handling Registers (MSHRs)</a:t>
            </a:r>
          </a:p>
          <a:p>
            <a:pPr marL="457188" lvl="1" indent="0">
              <a:buNone/>
            </a:pPr>
            <a:endParaRPr lang="en-US" sz="2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76D0EB5-93DA-4DD4-9BDE-F936E41537BA}"/>
              </a:ext>
            </a:extLst>
          </p:cNvPr>
          <p:cNvSpPr/>
          <p:nvPr/>
        </p:nvSpPr>
        <p:spPr>
          <a:xfrm>
            <a:off x="2176271" y="911103"/>
            <a:ext cx="4791455" cy="58477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Bandwidth is Precious!</a:t>
            </a:r>
          </a:p>
        </p:txBody>
      </p:sp>
    </p:spTree>
    <p:extLst>
      <p:ext uri="{BB962C8B-B14F-4D97-AF65-F5344CB8AC3E}">
        <p14:creationId xmlns:p14="http://schemas.microsoft.com/office/powerpoint/2010/main" val="428892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42" grpId="0" uiExpand="1" build="p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83B5-BA9B-440A-8C37-73EF86B6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457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Timing Attack Model [Jiang+, HPCA’16]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D8C7-4BD4-468F-8A00-76FFE0FD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F49F60-CBAB-4E82-BEFE-F4350A5773DC}"/>
              </a:ext>
            </a:extLst>
          </p:cNvPr>
          <p:cNvSpPr/>
          <p:nvPr/>
        </p:nvSpPr>
        <p:spPr>
          <a:xfrm>
            <a:off x="2025631" y="706766"/>
            <a:ext cx="5092737" cy="591638"/>
          </a:xfrm>
          <a:prstGeom prst="round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dirty="0"/>
              <a:t>Recovers AES Key on GPUs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A60D494-CC5A-4934-A398-ED81C058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55" y="5279332"/>
            <a:ext cx="1230373" cy="1188720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22A1D782-1068-454B-AE79-3BFF6CD8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099" y="988428"/>
            <a:ext cx="2092686" cy="2092686"/>
          </a:xfrm>
          <a:prstGeom prst="rect">
            <a:avLst/>
          </a:prstGeom>
        </p:spPr>
      </p:pic>
      <p:pic>
        <p:nvPicPr>
          <p:cNvPr id="10" name="Graphic 9" descr="Key">
            <a:extLst>
              <a:ext uri="{FF2B5EF4-FFF2-40B4-BE49-F238E27FC236}">
                <a16:creationId xmlns:a16="http://schemas.microsoft.com/office/drawing/2014/main" id="{4EAF3E10-8B54-4602-A628-A4AA4E35D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2241" y="1468956"/>
            <a:ext cx="914400" cy="9144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FBA86F-61CD-4A1C-870C-EF2C96F4DF06}"/>
              </a:ext>
            </a:extLst>
          </p:cNvPr>
          <p:cNvSpPr/>
          <p:nvPr/>
        </p:nvSpPr>
        <p:spPr>
          <a:xfrm>
            <a:off x="2203099" y="2846501"/>
            <a:ext cx="275941" cy="2274140"/>
          </a:xfrm>
          <a:custGeom>
            <a:avLst/>
            <a:gdLst>
              <a:gd name="connsiteX0" fmla="*/ 1107440 w 1107440"/>
              <a:gd name="connsiteY0" fmla="*/ 3881120 h 3881120"/>
              <a:gd name="connsiteX1" fmla="*/ 0 w 1107440"/>
              <a:gd name="connsiteY1" fmla="*/ 1971040 h 3881120"/>
              <a:gd name="connsiteX2" fmla="*/ 1107440 w 1107440"/>
              <a:gd name="connsiteY2" fmla="*/ 0 h 388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7440" h="3881120">
                <a:moveTo>
                  <a:pt x="1107440" y="3881120"/>
                </a:moveTo>
                <a:cubicBezTo>
                  <a:pt x="553720" y="3249506"/>
                  <a:pt x="0" y="2617893"/>
                  <a:pt x="0" y="1971040"/>
                </a:cubicBezTo>
                <a:cubicBezTo>
                  <a:pt x="0" y="1324187"/>
                  <a:pt x="553720" y="662093"/>
                  <a:pt x="1107440" y="0"/>
                </a:cubicBezTo>
              </a:path>
            </a:pathLst>
          </a:custGeom>
          <a:ln w="60325" cmpd="sng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8C4A5F-E222-4DC3-BF18-20C31F272DF5}"/>
              </a:ext>
            </a:extLst>
          </p:cNvPr>
          <p:cNvSpPr/>
          <p:nvPr/>
        </p:nvSpPr>
        <p:spPr>
          <a:xfrm rot="10800000">
            <a:off x="4019844" y="2846501"/>
            <a:ext cx="275941" cy="2274140"/>
          </a:xfrm>
          <a:custGeom>
            <a:avLst/>
            <a:gdLst>
              <a:gd name="connsiteX0" fmla="*/ 1107440 w 1107440"/>
              <a:gd name="connsiteY0" fmla="*/ 3881120 h 3881120"/>
              <a:gd name="connsiteX1" fmla="*/ 0 w 1107440"/>
              <a:gd name="connsiteY1" fmla="*/ 1971040 h 3881120"/>
              <a:gd name="connsiteX2" fmla="*/ 1107440 w 1107440"/>
              <a:gd name="connsiteY2" fmla="*/ 0 h 388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7440" h="3881120">
                <a:moveTo>
                  <a:pt x="1107440" y="3881120"/>
                </a:moveTo>
                <a:cubicBezTo>
                  <a:pt x="553720" y="3249506"/>
                  <a:pt x="0" y="2617893"/>
                  <a:pt x="0" y="1971040"/>
                </a:cubicBezTo>
                <a:cubicBezTo>
                  <a:pt x="0" y="1324187"/>
                  <a:pt x="553720" y="662093"/>
                  <a:pt x="1107440" y="0"/>
                </a:cubicBezTo>
              </a:path>
            </a:pathLst>
          </a:custGeom>
          <a:ln w="60325" cmpd="sng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B99AC8B2-F275-4BA9-9F1F-E362F668F2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65" y="2602451"/>
            <a:ext cx="914400" cy="914400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5824CEDB-5448-4E5B-82BA-DE3E0B9F5A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7814" y="482213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9630D3-0C34-4DEA-80C0-371783486A28}"/>
              </a:ext>
            </a:extLst>
          </p:cNvPr>
          <p:cNvSpPr txBox="1"/>
          <p:nvPr/>
        </p:nvSpPr>
        <p:spPr>
          <a:xfrm>
            <a:off x="1056631" y="340172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A3E"/>
                </a:solidFill>
              </a:rPr>
              <a:t>Plaintext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D4D22-D07B-4C73-BB70-38D79A3A12CE}"/>
              </a:ext>
            </a:extLst>
          </p:cNvPr>
          <p:cNvSpPr txBox="1"/>
          <p:nvPr/>
        </p:nvSpPr>
        <p:spPr>
          <a:xfrm>
            <a:off x="3939477" y="563410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Ciphertext</a:t>
            </a:r>
          </a:p>
        </p:txBody>
      </p:sp>
      <p:pic>
        <p:nvPicPr>
          <p:cNvPr id="26" name="Graphic 25" descr="Stopwatch">
            <a:extLst>
              <a:ext uri="{FF2B5EF4-FFF2-40B4-BE49-F238E27FC236}">
                <a16:creationId xmlns:a16="http://schemas.microsoft.com/office/drawing/2014/main" id="{0A321E55-45CD-4409-B8D1-C251613412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4799" y="4903557"/>
            <a:ext cx="914400" cy="914400"/>
          </a:xfrm>
          <a:prstGeom prst="rect">
            <a:avLst/>
          </a:prstGeom>
        </p:spPr>
      </p:pic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D503CE7-77E0-4FA7-BE9C-35163FD79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20995"/>
              </p:ext>
            </p:extLst>
          </p:nvPr>
        </p:nvGraphicFramePr>
        <p:xfrm>
          <a:off x="5362858" y="3897717"/>
          <a:ext cx="33239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71">
                  <a:extLst>
                    <a:ext uri="{9D8B030D-6E8A-4147-A177-3AD203B41FA5}">
                      <a16:colId xmlns:a16="http://schemas.microsoft.com/office/drawing/2014/main" val="4142088492"/>
                    </a:ext>
                  </a:extLst>
                </a:gridCol>
                <a:gridCol w="1661971">
                  <a:extLst>
                    <a:ext uri="{9D8B030D-6E8A-4147-A177-3AD203B41FA5}">
                      <a16:colId xmlns:a16="http://schemas.microsoft.com/office/drawing/2014/main" val="318023824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306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398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/>
                        <a:t>Ciphertext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490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1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35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61A5-890F-4105-A24C-95D43DFF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70738"/>
            <a:ext cx="8541211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Timing Attacks on GPUs [Jiang+, HPCA’16]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E0AA-FA91-4E72-B7E6-67640F25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0653"/>
            <a:ext cx="8229600" cy="5192514"/>
          </a:xfrm>
        </p:spPr>
        <p:txBody>
          <a:bodyPr/>
          <a:lstStyle/>
          <a:p>
            <a:r>
              <a:rPr lang="en-US" sz="2400" dirty="0"/>
              <a:t>Last Round Execution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7155A-7534-4ED8-A29A-08649003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6EEF16-D8CC-4CDC-B851-7CDF0B78E831}"/>
                  </a:ext>
                </a:extLst>
              </p:cNvPr>
              <p:cNvSpPr txBox="1"/>
              <p:nvPr/>
            </p:nvSpPr>
            <p:spPr>
              <a:xfrm>
                <a:off x="1015466" y="1865156"/>
                <a:ext cx="2649132" cy="4461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𝑡𝑖𝑑</m:t>
                        </m:r>
                      </m:sup>
                    </m:sSubSup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𝑡𝑖𝑑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6EEF16-D8CC-4CDC-B851-7CDF0B78E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66" y="1865156"/>
                <a:ext cx="2649132" cy="44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8B915747-6AC3-4DD1-89BB-5FF983EA4DEE}"/>
              </a:ext>
            </a:extLst>
          </p:cNvPr>
          <p:cNvGrpSpPr/>
          <p:nvPr/>
        </p:nvGrpSpPr>
        <p:grpSpPr>
          <a:xfrm>
            <a:off x="3474720" y="2311304"/>
            <a:ext cx="843280" cy="807816"/>
            <a:chOff x="3474720" y="2311304"/>
            <a:chExt cx="843280" cy="80781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83FE9A-D50C-4D6D-8C7D-B19FE3D06B0F}"/>
                </a:ext>
              </a:extLst>
            </p:cNvPr>
            <p:cNvCxnSpPr/>
            <p:nvPr/>
          </p:nvCxnSpPr>
          <p:spPr>
            <a:xfrm>
              <a:off x="3474720" y="2311304"/>
              <a:ext cx="0" cy="8078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4C3417A-601C-4D0C-AC2D-C092B30E74A3}"/>
                </a:ext>
              </a:extLst>
            </p:cNvPr>
            <p:cNvCxnSpPr/>
            <p:nvPr/>
          </p:nvCxnSpPr>
          <p:spPr>
            <a:xfrm>
              <a:off x="3474720" y="3119120"/>
              <a:ext cx="843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B6DE277-48FD-4561-B2EE-BF10EB22A8BC}"/>
              </a:ext>
            </a:extLst>
          </p:cNvPr>
          <p:cNvSpPr txBox="1"/>
          <p:nvPr/>
        </p:nvSpPr>
        <p:spPr>
          <a:xfrm>
            <a:off x="4343277" y="293445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Key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17232D-C0D2-4B13-BBF0-92BA7EF406DD}"/>
              </a:ext>
            </a:extLst>
          </p:cNvPr>
          <p:cNvGrpSpPr/>
          <p:nvPr/>
        </p:nvGrpSpPr>
        <p:grpSpPr>
          <a:xfrm>
            <a:off x="3078358" y="2311304"/>
            <a:ext cx="1239642" cy="1451282"/>
            <a:chOff x="3078358" y="2311304"/>
            <a:chExt cx="1239642" cy="145128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2A7F16-AE45-452E-8D24-084B76F3B40D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58" y="2311304"/>
              <a:ext cx="0" cy="1451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4D389A5-9935-4DFC-B7CA-C1AF2E92DA3E}"/>
                </a:ext>
              </a:extLst>
            </p:cNvPr>
            <p:cNvCxnSpPr>
              <a:cxnSpLocks/>
            </p:cNvCxnSpPr>
            <p:nvPr/>
          </p:nvCxnSpPr>
          <p:spPr>
            <a:xfrm>
              <a:off x="3078358" y="3762586"/>
              <a:ext cx="12396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0808195-667E-4C5A-BDC4-F5B938FAE251}"/>
              </a:ext>
            </a:extLst>
          </p:cNvPr>
          <p:cNvSpPr txBox="1"/>
          <p:nvPr/>
        </p:nvSpPr>
        <p:spPr>
          <a:xfrm>
            <a:off x="4370249" y="359485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53847B1-1CF3-4A69-9AC6-BE5F6641A383}"/>
              </a:ext>
            </a:extLst>
          </p:cNvPr>
          <p:cNvGrpSpPr/>
          <p:nvPr/>
        </p:nvGrpSpPr>
        <p:grpSpPr>
          <a:xfrm>
            <a:off x="2555118" y="2311304"/>
            <a:ext cx="1762882" cy="1979602"/>
            <a:chOff x="2555118" y="2311304"/>
            <a:chExt cx="1762882" cy="197960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AC0D52B-3482-4355-AAA2-562F27B3DB2F}"/>
                </a:ext>
              </a:extLst>
            </p:cNvPr>
            <p:cNvCxnSpPr>
              <a:cxnSpLocks/>
            </p:cNvCxnSpPr>
            <p:nvPr/>
          </p:nvCxnSpPr>
          <p:spPr>
            <a:xfrm>
              <a:off x="2555118" y="2311304"/>
              <a:ext cx="0" cy="1979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A3C090-2C2B-428E-98FF-B265A282F14D}"/>
                </a:ext>
              </a:extLst>
            </p:cNvPr>
            <p:cNvCxnSpPr>
              <a:cxnSpLocks/>
            </p:cNvCxnSpPr>
            <p:nvPr/>
          </p:nvCxnSpPr>
          <p:spPr>
            <a:xfrm>
              <a:off x="2555118" y="4290906"/>
              <a:ext cx="1762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78F8925-5232-433A-9493-DF902F7BFFD8}"/>
              </a:ext>
            </a:extLst>
          </p:cNvPr>
          <p:cNvSpPr txBox="1"/>
          <p:nvPr/>
        </p:nvSpPr>
        <p:spPr>
          <a:xfrm>
            <a:off x="4370248" y="406427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to the Round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4AF19BC-8AAB-4545-9203-42375601ED87}"/>
              </a:ext>
            </a:extLst>
          </p:cNvPr>
          <p:cNvGrpSpPr/>
          <p:nvPr/>
        </p:nvGrpSpPr>
        <p:grpSpPr>
          <a:xfrm>
            <a:off x="2047118" y="2311304"/>
            <a:ext cx="2270882" cy="2521469"/>
            <a:chOff x="2047118" y="2311304"/>
            <a:chExt cx="2270882" cy="252146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F40F345-412A-4013-9161-A6E88CAB58FB}"/>
                </a:ext>
              </a:extLst>
            </p:cNvPr>
            <p:cNvCxnSpPr>
              <a:cxnSpLocks/>
            </p:cNvCxnSpPr>
            <p:nvPr/>
          </p:nvCxnSpPr>
          <p:spPr>
            <a:xfrm>
              <a:off x="2047118" y="2311304"/>
              <a:ext cx="0" cy="2521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EF0B779-90A7-4866-BD81-0EF8298CCB95}"/>
                </a:ext>
              </a:extLst>
            </p:cNvPr>
            <p:cNvCxnSpPr>
              <a:cxnSpLocks/>
            </p:cNvCxnSpPr>
            <p:nvPr/>
          </p:nvCxnSpPr>
          <p:spPr>
            <a:xfrm>
              <a:off x="2047118" y="4832773"/>
              <a:ext cx="2270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17A3576-2A5C-41B1-9A4D-783F64A35160}"/>
              </a:ext>
            </a:extLst>
          </p:cNvPr>
          <p:cNvSpPr txBox="1"/>
          <p:nvPr/>
        </p:nvSpPr>
        <p:spPr>
          <a:xfrm>
            <a:off x="4370247" y="4648107"/>
            <a:ext cx="188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r>
              <a:rPr lang="en-US" dirty="0"/>
              <a:t> Table Lookup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AAF4D4-7898-4F02-98F2-05E381CD91F6}"/>
              </a:ext>
            </a:extLst>
          </p:cNvPr>
          <p:cNvGrpSpPr/>
          <p:nvPr/>
        </p:nvGrpSpPr>
        <p:grpSpPr>
          <a:xfrm>
            <a:off x="1149651" y="2311304"/>
            <a:ext cx="3168349" cy="3063336"/>
            <a:chOff x="1149651" y="2311304"/>
            <a:chExt cx="3168349" cy="306333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1CE7ECC-7E00-4974-B722-B4981DB15629}"/>
                </a:ext>
              </a:extLst>
            </p:cNvPr>
            <p:cNvCxnSpPr>
              <a:cxnSpLocks/>
            </p:cNvCxnSpPr>
            <p:nvPr/>
          </p:nvCxnSpPr>
          <p:spPr>
            <a:xfrm>
              <a:off x="1149651" y="2311304"/>
              <a:ext cx="0" cy="306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194A291-C127-4FFB-8613-2D9D1C4D6F35}"/>
                </a:ext>
              </a:extLst>
            </p:cNvPr>
            <p:cNvCxnSpPr>
              <a:cxnSpLocks/>
            </p:cNvCxnSpPr>
            <p:nvPr/>
          </p:nvCxnSpPr>
          <p:spPr>
            <a:xfrm>
              <a:off x="1149651" y="5374640"/>
              <a:ext cx="31683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BC6CA0D-A091-47F8-AB11-9C1D216292E1}"/>
              </a:ext>
            </a:extLst>
          </p:cNvPr>
          <p:cNvSpPr txBox="1"/>
          <p:nvPr/>
        </p:nvSpPr>
        <p:spPr>
          <a:xfrm>
            <a:off x="4370247" y="5189974"/>
            <a:ext cx="318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 Output to Attacker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6229DB5-229F-4ACB-A6C7-8E75909D9B97}"/>
              </a:ext>
            </a:extLst>
          </p:cNvPr>
          <p:cNvSpPr/>
          <p:nvPr/>
        </p:nvSpPr>
        <p:spPr>
          <a:xfrm>
            <a:off x="2025631" y="706766"/>
            <a:ext cx="5092737" cy="591638"/>
          </a:xfrm>
          <a:prstGeom prst="round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dirty="0"/>
              <a:t>Recovers AES Key on GPUs</a:t>
            </a:r>
          </a:p>
        </p:txBody>
      </p:sp>
    </p:spTree>
    <p:extLst>
      <p:ext uri="{BB962C8B-B14F-4D97-AF65-F5344CB8AC3E}">
        <p14:creationId xmlns:p14="http://schemas.microsoft.com/office/powerpoint/2010/main" val="97211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3" grpId="0"/>
      <p:bldP spid="46" grpId="0"/>
      <p:bldP spid="53" grpId="0"/>
      <p:bldP spid="58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formal_presentation_powerpoint_2">
  <a:themeElements>
    <a:clrScheme name="Custom WM">
      <a:dk1>
        <a:sysClr val="windowText" lastClr="000000"/>
      </a:dk1>
      <a:lt1>
        <a:sysClr val="window" lastClr="FFFFFF"/>
      </a:lt1>
      <a:dk2>
        <a:srgbClr val="B9975B"/>
      </a:dk2>
      <a:lt2>
        <a:srgbClr val="EEECE1"/>
      </a:lt2>
      <a:accent1>
        <a:srgbClr val="115740"/>
      </a:accent1>
      <a:accent2>
        <a:srgbClr val="D0D3D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6600"/>
      </a:hlink>
      <a:folHlink>
        <a:srgbClr val="0066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22364</TotalTime>
  <Words>2046</Words>
  <Application>Microsoft Office PowerPoint</Application>
  <PresentationFormat>On-screen Show (4:3)</PresentationFormat>
  <Paragraphs>512</Paragraphs>
  <Slides>34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Avenir Next Regular</vt:lpstr>
      <vt:lpstr>Calibri</vt:lpstr>
      <vt:lpstr>Calibri Light</vt:lpstr>
      <vt:lpstr>Cambria Math</vt:lpstr>
      <vt:lpstr>Consolas</vt:lpstr>
      <vt:lpstr>Office Theme</vt:lpstr>
      <vt:lpstr>informal_presentation_powerpoint_2</vt:lpstr>
      <vt:lpstr>BCoal: Bucketing-based Memory Coalescing for Efficient and Secure GPUs</vt:lpstr>
      <vt:lpstr>GPUs are Everywhere!</vt:lpstr>
      <vt:lpstr>PowerPoint Presentation</vt:lpstr>
      <vt:lpstr>PowerPoint Presentation</vt:lpstr>
      <vt:lpstr>Outline</vt:lpstr>
      <vt:lpstr>Outline</vt:lpstr>
      <vt:lpstr>Memory Access Optimizations in GPUs</vt:lpstr>
      <vt:lpstr>Timing Attack Model [Jiang+, HPCA’16]</vt:lpstr>
      <vt:lpstr>Timing Attacks on GPUs [Jiang+, HPCA’16]</vt:lpstr>
      <vt:lpstr>Timing Attacks on GPUs [Jiang+, HPCA’16]</vt:lpstr>
      <vt:lpstr>Timing Attacks on GPUs [Jiang+, HPCA’16]</vt:lpstr>
      <vt:lpstr>Outline</vt:lpstr>
      <vt:lpstr>RCoal: Randomized Coalescing Scheme</vt:lpstr>
      <vt:lpstr>RCoal Shortcomings</vt:lpstr>
      <vt:lpstr>RCoal Shortcomings</vt:lpstr>
      <vt:lpstr>Outline</vt:lpstr>
      <vt:lpstr>Bucketing for Coalesced Accesses</vt:lpstr>
      <vt:lpstr>Bucketing for Coalesced Accesses</vt:lpstr>
      <vt:lpstr>Bucketing for Coalesced Accesses</vt:lpstr>
      <vt:lpstr>Bucketing for Coalesced Accesses</vt:lpstr>
      <vt:lpstr>Bucketing for Coalesced Accesses</vt:lpstr>
      <vt:lpstr>Bucketing for Coalesced Accesses</vt:lpstr>
      <vt:lpstr>Selecting Bucketing Features</vt:lpstr>
      <vt:lpstr>Padded Access Generation (I)</vt:lpstr>
      <vt:lpstr>Evaluation of Unique and Random Padded Accesses on Security</vt:lpstr>
      <vt:lpstr>PowerPoint Presentation</vt:lpstr>
      <vt:lpstr>Putting Everything Together …</vt:lpstr>
      <vt:lpstr>Outline</vt:lpstr>
      <vt:lpstr>BCoal Security &amp; Performance Evaluation</vt:lpstr>
      <vt:lpstr>BCoal Security Evaluation: Empirical</vt:lpstr>
      <vt:lpstr>BCoal Performance Evaluation</vt:lpstr>
      <vt:lpstr>Further Details in Paper</vt:lpstr>
      <vt:lpstr>Outline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Gurunath Kadam</dc:creator>
  <cp:lastModifiedBy>Gurunath Kadam</cp:lastModifiedBy>
  <cp:revision>695</cp:revision>
  <dcterms:created xsi:type="dcterms:W3CDTF">2020-01-03T17:55:29Z</dcterms:created>
  <dcterms:modified xsi:type="dcterms:W3CDTF">2020-03-15T19:06:44Z</dcterms:modified>
</cp:coreProperties>
</file>