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7" r:id="rId11"/>
    <p:sldId id="263" r:id="rId12"/>
    <p:sldId id="264" r:id="rId13"/>
    <p:sldId id="285" r:id="rId14"/>
    <p:sldId id="265" r:id="rId15"/>
    <p:sldId id="266" r:id="rId16"/>
    <p:sldId id="280" r:id="rId17"/>
    <p:sldId id="270" r:id="rId18"/>
    <p:sldId id="271" r:id="rId19"/>
    <p:sldId id="273" r:id="rId20"/>
    <p:sldId id="274" r:id="rId21"/>
    <p:sldId id="275" r:id="rId22"/>
    <p:sldId id="276" r:id="rId23"/>
    <p:sldId id="268" r:id="rId24"/>
    <p:sldId id="269" r:id="rId25"/>
    <p:sldId id="277" r:id="rId26"/>
    <p:sldId id="281" r:id="rId27"/>
    <p:sldId id="272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995" autoAdjust="0"/>
  </p:normalViewPr>
  <p:slideViewPr>
    <p:cSldViewPr snapToGrid="0">
      <p:cViewPr>
        <p:scale>
          <a:sx n="50" d="100"/>
          <a:sy n="50" d="100"/>
        </p:scale>
        <p:origin x="46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5761" cy="36576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86D47-2B60-486C-A1AC-E5702747578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609AD-12A4-462C-B46C-64131391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verification</a:t>
            </a:r>
            <a:r>
              <a:rPr lang="en-US" baseline="0" dirty="0"/>
              <a:t> between SPICE and LHD models, run-by-run: SPICE vs LHD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8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SPICE parameters after solving fitted model equation for each wafer zone RO frequency values.</a:t>
            </a:r>
          </a:p>
          <a:p>
            <a:r>
              <a:rPr lang="en-US" dirty="0"/>
              <a:t>Parameter values are normalized between -1 to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1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focus: digital</a:t>
            </a:r>
            <a:r>
              <a:rPr lang="en-US" baseline="0" dirty="0"/>
              <a:t> logic, </a:t>
            </a:r>
            <a:r>
              <a:rPr lang="en-US" dirty="0"/>
              <a:t>, hence the mixed-signal and SRAM testing is not considered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0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1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Rough</a:t>
            </a:r>
            <a:r>
              <a:rPr lang="en-US" baseline="0" dirty="0"/>
              <a:t> RO Length: 41 stages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7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SPICE parameters can be varied with precision unlike process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Toy formulae f =</a:t>
            </a:r>
            <a:r>
              <a:rPr lang="en-US" baseline="0" dirty="0"/>
              <a:t> phi(proc para)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Verification is done by comparing the “normalized” o/p of SPICE RO frequency</a:t>
            </a:r>
            <a:r>
              <a:rPr lang="en-US" baseline="0" dirty="0"/>
              <a:t> vs Wafer RO frequency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above equation, x</a:t>
            </a:r>
            <a:r>
              <a:rPr lang="en-US" baseline="-25000" dirty="0"/>
              <a:t>i</a:t>
            </a:r>
            <a:r>
              <a:rPr lang="en-US" dirty="0"/>
              <a:t> is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input of the system, while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is the model constant, </a:t>
            </a:r>
            <a:r>
              <a:rPr lang="el-GR" dirty="0"/>
              <a:t>β</a:t>
            </a:r>
            <a:r>
              <a:rPr lang="en-US" baseline="-25000" dirty="0" err="1"/>
              <a:t>i</a:t>
            </a:r>
            <a:r>
              <a:rPr lang="en-US" dirty="0"/>
              <a:t> is the linear constant and </a:t>
            </a:r>
            <a:r>
              <a:rPr lang="el-GR" dirty="0"/>
              <a:t>β</a:t>
            </a:r>
            <a:r>
              <a:rPr lang="en-US" baseline="-25000" dirty="0" err="1"/>
              <a:t>ij</a:t>
            </a:r>
            <a:r>
              <a:rPr lang="en-US" dirty="0"/>
              <a:t> is the interaction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Computer simulations: Deterministic: No need for repeated measurements at one observation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runs required for the LHD</a:t>
            </a:r>
            <a:r>
              <a:rPr lang="en-US" baseline="0" dirty="0"/>
              <a:t> model increase with the number of input parameters.</a:t>
            </a:r>
          </a:p>
          <a:p>
            <a:r>
              <a:rPr lang="en-US" baseline="0" dirty="0"/>
              <a:t>Screening -&gt; limit # of input parameters -&gt; limit # required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Process parameter variation limit ±3</a:t>
            </a:r>
            <a:r>
              <a:rPr lang="el-GR" dirty="0"/>
              <a:t>σ</a:t>
            </a:r>
            <a:r>
              <a:rPr lang="en-US" baseline="0" dirty="0"/>
              <a:t> -&gt; Covers 99.7% of devices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Design discrepancy -&gt; measure of the design space coverage (increases with the # of observation points -&gt; more # runs)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equation represents the whole wafer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609AD-12A4-462C-B46C-641313914E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  <a:lvl2pPr marL="971550" indent="-514350"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E844F2-8763-4E47-8FBE-CE8E98BC6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2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44F2-8763-4E47-8FBE-CE8E98BC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1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177"/>
            <a:ext cx="9144000" cy="1916833"/>
          </a:xfrm>
        </p:spPr>
        <p:txBody>
          <a:bodyPr>
            <a:noAutofit/>
          </a:bodyPr>
          <a:lstStyle/>
          <a:p>
            <a:r>
              <a:rPr lang="en-US" altLang="en-US" sz="4400" b="1" kern="0" dirty="0">
                <a:solidFill>
                  <a:srgbClr val="FF0000"/>
                </a:solidFill>
                <a:latin typeface="Arial"/>
              </a:rPr>
              <a:t>Supply-Voltage Optimization to Account for Process Variations in High-Volume Manufacturing Testing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5473"/>
            <a:ext cx="9144000" cy="1655762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ts val="356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Gurunath Kadam</a:t>
            </a:r>
            <a:r>
              <a:rPr lang="en-US" altLang="en-US" sz="2800" b="1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br>
              <a:rPr lang="en-US" alt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Markus </a:t>
            </a:r>
            <a:r>
              <a:rPr lang="en-US" altLang="en-US" sz="2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Rudack</a:t>
            </a:r>
            <a:r>
              <a:rPr lang="en-US" altLang="en-US" sz="2800" b="1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br>
              <a:rPr lang="en-US" alt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Krishnendu</a:t>
            </a:r>
            <a:r>
              <a:rPr lang="en-US" alt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Chakrabarty</a:t>
            </a:r>
            <a:r>
              <a:rPr lang="en-US" altLang="en-US" sz="2800" b="1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br>
              <a:rPr lang="en-US" alt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Juergen</a:t>
            </a:r>
            <a:r>
              <a:rPr lang="en-US" alt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 Alt</a:t>
            </a:r>
            <a:r>
              <a:rPr lang="en-US" altLang="en-US" sz="2800" b="1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>
              <a:lnSpc>
                <a:spcPts val="3560"/>
              </a:lnSpc>
              <a:spcAft>
                <a:spcPts val="400"/>
              </a:spcAft>
            </a:pP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07805" y="5239130"/>
            <a:ext cx="6967823" cy="92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800">
                <a:solidFill>
                  <a:srgbClr val="FAFD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800">
                <a:solidFill>
                  <a:srgbClr val="FAFD00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400">
                <a:solidFill>
                  <a:srgbClr val="FAFD00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000">
                <a:solidFill>
                  <a:srgbClr val="FAFD00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000">
                <a:solidFill>
                  <a:srgbClr val="FAFD00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000">
                <a:solidFill>
                  <a:srgbClr val="FAFD00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000">
                <a:solidFill>
                  <a:srgbClr val="FAFD00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000">
                <a:solidFill>
                  <a:srgbClr val="FAFD00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None/>
              <a:defRPr sz="2000">
                <a:solidFill>
                  <a:srgbClr val="FAFD00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AFD00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[1]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Intel Deutschland GmbH, Munich, Germany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altLang="en-US" sz="24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[2]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Duke University, NC, USA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z="2000" smtClean="0"/>
              <a:t>1</a:t>
            </a:fld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6" y="4019107"/>
            <a:ext cx="2041805" cy="1354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28" y="4262958"/>
            <a:ext cx="2330406" cy="10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2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970"/>
            <a:ext cx="10515600" cy="1325563"/>
          </a:xfrm>
        </p:spPr>
        <p:txBody>
          <a:bodyPr/>
          <a:lstStyle/>
          <a:p>
            <a:r>
              <a:rPr lang="en-US"/>
              <a:t>Proposed Method (Contd</a:t>
            </a:r>
            <a:r>
              <a:rPr lang="en-US" dirty="0"/>
              <a:t>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57165" y="6377615"/>
            <a:ext cx="2743200" cy="365125"/>
          </a:xfrm>
        </p:spPr>
        <p:txBody>
          <a:bodyPr/>
          <a:lstStyle/>
          <a:p>
            <a:fld id="{E9E844F2-8763-4E47-8FBE-CE8E98BC6AF2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7" name="Parallelogram 6"/>
          <p:cNvSpPr/>
          <p:nvPr/>
        </p:nvSpPr>
        <p:spPr>
          <a:xfrm>
            <a:off x="3484345" y="984223"/>
            <a:ext cx="1963749" cy="68675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RO SPICE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2512" y="1979531"/>
            <a:ext cx="2662859" cy="8085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Desired output response: RO frequency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7297" y="3103782"/>
            <a:ext cx="2466474" cy="864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Monte Carlo simulation of RO SPICE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0045" y="4228896"/>
            <a:ext cx="2219426" cy="5626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Screening for input process parameters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85085" y="2242686"/>
            <a:ext cx="2219426" cy="8085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 values zone-wise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85085" y="1281933"/>
            <a:ext cx="2219426" cy="6822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wafer map into frequency zones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70045" y="5090392"/>
            <a:ext cx="2219426" cy="4449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DoE model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3122997" y="5859611"/>
            <a:ext cx="2713522" cy="580418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parameters variation ranges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85085" y="3299291"/>
            <a:ext cx="2219426" cy="8085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independent RO models for each zone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85085" y="4355896"/>
            <a:ext cx="2219426" cy="8085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VDD per zone with updated SPICE models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5085" y="5412501"/>
            <a:ext cx="2219426" cy="8085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devices with new VDD with respect to its location on wafer</a:t>
            </a:r>
          </a:p>
        </p:txBody>
      </p:sp>
      <p:cxnSp>
        <p:nvCxnSpPr>
          <p:cNvPr id="20" name="Straight Arrow Connector 19"/>
          <p:cNvCxnSpPr>
            <a:stCxn id="7" idx="4"/>
            <a:endCxn id="9" idx="0"/>
          </p:cNvCxnSpPr>
          <p:nvPr/>
        </p:nvCxnSpPr>
        <p:spPr>
          <a:xfrm>
            <a:off x="4466220" y="1670974"/>
            <a:ext cx="7722" cy="3085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>
          <a:xfrm>
            <a:off x="4470534" y="3968113"/>
            <a:ext cx="9224" cy="2607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4" idx="0"/>
          </p:cNvCxnSpPr>
          <p:nvPr/>
        </p:nvCxnSpPr>
        <p:spPr>
          <a:xfrm>
            <a:off x="4479758" y="4791509"/>
            <a:ext cx="0" cy="2988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14" idx="3"/>
            <a:endCxn id="12" idx="1"/>
          </p:cNvCxnSpPr>
          <p:nvPr/>
        </p:nvCxnSpPr>
        <p:spPr>
          <a:xfrm flipV="1">
            <a:off x="5589471" y="2646947"/>
            <a:ext cx="2595614" cy="2665913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2" idx="0"/>
          </p:cNvCxnSpPr>
          <p:nvPr/>
        </p:nvCxnSpPr>
        <p:spPr>
          <a:xfrm>
            <a:off x="9294798" y="1964190"/>
            <a:ext cx="0" cy="2784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6" idx="0"/>
          </p:cNvCxnSpPr>
          <p:nvPr/>
        </p:nvCxnSpPr>
        <p:spPr>
          <a:xfrm>
            <a:off x="9294798" y="3051208"/>
            <a:ext cx="0" cy="2480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7" idx="0"/>
          </p:cNvCxnSpPr>
          <p:nvPr/>
        </p:nvCxnSpPr>
        <p:spPr>
          <a:xfrm>
            <a:off x="9294798" y="4107813"/>
            <a:ext cx="0" cy="2480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9294798" y="5164418"/>
            <a:ext cx="0" cy="2480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0"/>
            <a:endCxn id="14" idx="2"/>
          </p:cNvCxnSpPr>
          <p:nvPr/>
        </p:nvCxnSpPr>
        <p:spPr>
          <a:xfrm flipV="1">
            <a:off x="4479758" y="5535328"/>
            <a:ext cx="0" cy="3242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4456643" y="2779167"/>
            <a:ext cx="13891" cy="3246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 quantitative or qualitative effects of variations in input parameters on system output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inputs, the output 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modeled as follows:</a:t>
                </a:r>
                <a:b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Here, 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 of the system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model constant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linear constant and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ij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interaction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5973" y="3408290"/>
            <a:ext cx="7640053" cy="1026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210"/>
            <a:ext cx="10515600" cy="1325563"/>
          </a:xfrm>
        </p:spPr>
        <p:txBody>
          <a:bodyPr/>
          <a:lstStyle/>
          <a:p>
            <a:r>
              <a:rPr lang="en-US" dirty="0"/>
              <a:t>Design of </a:t>
            </a:r>
            <a:r>
              <a:rPr lang="en-US"/>
              <a:t>Experiments (Contd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97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Computer simulations, SPICE?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consuming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Design and Analysis of Computer Experiments (DACE)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Space-filling designs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the whole experimental region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points spread evenly across the experimental region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Latin Hypercube Design (LHD)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Design of Experiments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438390" y="1610357"/>
            <a:ext cx="3657610" cy="3657611"/>
            <a:chOff x="2438390" y="1965956"/>
            <a:chExt cx="3657610" cy="3657611"/>
          </a:xfrm>
        </p:grpSpPr>
        <p:sp>
          <p:nvSpPr>
            <p:cNvPr id="5" name="Rectangle 4"/>
            <p:cNvSpPr/>
            <p:nvPr/>
          </p:nvSpPr>
          <p:spPr>
            <a:xfrm>
              <a:off x="2438390" y="1965957"/>
              <a:ext cx="3657610" cy="36576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169912" y="1965957"/>
              <a:ext cx="0" cy="3657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01434" y="1965956"/>
              <a:ext cx="0" cy="3657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32956" y="1965956"/>
              <a:ext cx="0" cy="3657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364478" y="1965956"/>
              <a:ext cx="0" cy="3657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38390" y="2697478"/>
              <a:ext cx="36576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38390" y="3429000"/>
              <a:ext cx="36576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38390" y="4160522"/>
              <a:ext cx="36576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38390" y="4892044"/>
              <a:ext cx="36576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2749114" y="1926165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81483" y="1926168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12154" y="1922774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48753" y="1927008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81118" y="1927009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49115" y="2658528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81484" y="2658531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12155" y="2655137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48754" y="2659371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81119" y="2659372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49119" y="3386660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81488" y="3386663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12159" y="3383269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48758" y="3387503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81123" y="3387504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9120" y="4119023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81489" y="4119026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12160" y="4115632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48759" y="4119866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81124" y="4119867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49121" y="4847155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81490" y="4847158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2161" y="4843764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48760" y="4847998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681125" y="4847999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1905223" y="1421724"/>
            <a:ext cx="506235" cy="4000429"/>
            <a:chOff x="1905223" y="1421724"/>
            <a:chExt cx="506235" cy="4000429"/>
          </a:xfrm>
        </p:grpSpPr>
        <p:sp>
          <p:nvSpPr>
            <p:cNvPr id="51" name="TextBox 50"/>
            <p:cNvSpPr txBox="1"/>
            <p:nvPr/>
          </p:nvSpPr>
          <p:spPr>
            <a:xfrm>
              <a:off x="1921786" y="5052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05223" y="437032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28416" y="361826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31731" y="28761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35046" y="215390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8422" y="1421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028343" y="5443758"/>
            <a:ext cx="3217155" cy="375962"/>
            <a:chOff x="3028343" y="5443758"/>
            <a:chExt cx="3217155" cy="375962"/>
          </a:xfrm>
        </p:grpSpPr>
        <p:sp>
          <p:nvSpPr>
            <p:cNvPr id="57" name="TextBox 56"/>
            <p:cNvSpPr txBox="1"/>
            <p:nvPr/>
          </p:nvSpPr>
          <p:spPr>
            <a:xfrm>
              <a:off x="3028343" y="54437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7150" y="544707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86073" y="54503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24882" y="5443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3812" y="5447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38390" y="5997041"/>
            <a:ext cx="4036751" cy="400110"/>
            <a:chOff x="2438390" y="5997041"/>
            <a:chExt cx="4036751" cy="40011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438390" y="6007840"/>
              <a:ext cx="403675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879794" y="5997041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Input 2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293955" y="1197462"/>
            <a:ext cx="414343" cy="4040025"/>
            <a:chOff x="1293955" y="1197462"/>
            <a:chExt cx="414343" cy="4040025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1701210" y="1197462"/>
              <a:ext cx="7088" cy="4040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16200000">
              <a:off x="1030581" y="3237281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Input 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560343" y="1593794"/>
            <a:ext cx="3657610" cy="3657611"/>
            <a:chOff x="2438390" y="1965956"/>
            <a:chExt cx="3657610" cy="3657611"/>
          </a:xfrm>
        </p:grpSpPr>
        <p:sp>
          <p:nvSpPr>
            <p:cNvPr id="65" name="Rectangle 64"/>
            <p:cNvSpPr/>
            <p:nvPr/>
          </p:nvSpPr>
          <p:spPr>
            <a:xfrm>
              <a:off x="2438390" y="1965957"/>
              <a:ext cx="3657610" cy="36576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69912" y="1965957"/>
              <a:ext cx="0" cy="3657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901434" y="1965956"/>
              <a:ext cx="0" cy="3657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632956" y="1965956"/>
              <a:ext cx="0" cy="3657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364478" y="1965956"/>
              <a:ext cx="0" cy="3657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438390" y="2697478"/>
              <a:ext cx="36576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438390" y="3429000"/>
              <a:ext cx="36576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438390" y="4160522"/>
              <a:ext cx="36576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438390" y="4892044"/>
              <a:ext cx="36576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/>
          <p:cNvSpPr/>
          <p:nvPr/>
        </p:nvSpPr>
        <p:spPr>
          <a:xfrm>
            <a:off x="7871067" y="1909602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603436" y="1909605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334107" y="1906211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070706" y="1910445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803071" y="1910446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871068" y="2641965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603437" y="2641968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34108" y="2638574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070707" y="2642808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803072" y="2642809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871072" y="3370097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603441" y="3370100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334112" y="3366706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70711" y="3370940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803076" y="3370941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871073" y="4102460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603442" y="4102463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34113" y="4099069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070712" y="4103303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803077" y="4103304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871074" y="4830592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603443" y="4830595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334114" y="4827201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070713" y="4831435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803078" y="4831436"/>
            <a:ext cx="110075" cy="999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7027176" y="1405161"/>
            <a:ext cx="506235" cy="4000429"/>
            <a:chOff x="7027176" y="1405161"/>
            <a:chExt cx="506235" cy="4000429"/>
          </a:xfrm>
        </p:grpSpPr>
        <p:sp>
          <p:nvSpPr>
            <p:cNvPr id="102" name="TextBox 101"/>
            <p:cNvSpPr txBox="1"/>
            <p:nvPr/>
          </p:nvSpPr>
          <p:spPr>
            <a:xfrm>
              <a:off x="7043739" y="50362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027176" y="43537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50369" y="360170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53684" y="2859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56999" y="21373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50375" y="14051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150296" y="5427195"/>
            <a:ext cx="3217155" cy="375962"/>
            <a:chOff x="8150296" y="5427195"/>
            <a:chExt cx="3217155" cy="375962"/>
          </a:xfrm>
        </p:grpSpPr>
        <p:sp>
          <p:nvSpPr>
            <p:cNvPr id="108" name="TextBox 107"/>
            <p:cNvSpPr txBox="1"/>
            <p:nvPr/>
          </p:nvSpPr>
          <p:spPr>
            <a:xfrm>
              <a:off x="8150296" y="54271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889103" y="54305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608026" y="543382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346835" y="542720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1065765" y="5430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560343" y="5980478"/>
            <a:ext cx="4036751" cy="400110"/>
            <a:chOff x="7560343" y="5980478"/>
            <a:chExt cx="4036751" cy="400110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7560343" y="5991277"/>
              <a:ext cx="403675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9001747" y="5980478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Input 2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415908" y="1180899"/>
            <a:ext cx="414343" cy="4040025"/>
            <a:chOff x="6415908" y="1180899"/>
            <a:chExt cx="414343" cy="4040025"/>
          </a:xfrm>
        </p:grpSpPr>
        <p:cxnSp>
          <p:nvCxnSpPr>
            <p:cNvPr id="100" name="Straight Arrow Connector 99"/>
            <p:cNvCxnSpPr/>
            <p:nvPr/>
          </p:nvCxnSpPr>
          <p:spPr>
            <a:xfrm flipH="1" flipV="1">
              <a:off x="6823163" y="1180899"/>
              <a:ext cx="7088" cy="4040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 rot="16200000">
              <a:off x="6152534" y="3220718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Input 1</a:t>
              </a:r>
            </a:p>
          </p:txBody>
        </p:sp>
      </p:grpSp>
      <p:sp>
        <p:nvSpPr>
          <p:cNvPr id="138" name="Freeform: Shape 137"/>
          <p:cNvSpPr/>
          <p:nvPr/>
        </p:nvSpPr>
        <p:spPr>
          <a:xfrm>
            <a:off x="7552481" y="1585732"/>
            <a:ext cx="3663387" cy="3657600"/>
          </a:xfrm>
          <a:custGeom>
            <a:avLst/>
            <a:gdLst>
              <a:gd name="connsiteX0" fmla="*/ 5787 w 3663387"/>
              <a:gd name="connsiteY0" fmla="*/ 2934182 h 3657600"/>
              <a:gd name="connsiteX1" fmla="*/ 0 w 3663387"/>
              <a:gd name="connsiteY1" fmla="*/ 3657600 h 3657600"/>
              <a:gd name="connsiteX2" fmla="*/ 740780 w 3663387"/>
              <a:gd name="connsiteY2" fmla="*/ 3651812 h 3657600"/>
              <a:gd name="connsiteX3" fmla="*/ 3663387 w 3663387"/>
              <a:gd name="connsiteY3" fmla="*/ 729205 h 3657600"/>
              <a:gd name="connsiteX4" fmla="*/ 3663387 w 3663387"/>
              <a:gd name="connsiteY4" fmla="*/ 0 h 3657600"/>
              <a:gd name="connsiteX5" fmla="*/ 2939970 w 3663387"/>
              <a:gd name="connsiteY5" fmla="*/ 11574 h 3657600"/>
              <a:gd name="connsiteX6" fmla="*/ 5787 w 3663387"/>
              <a:gd name="connsiteY6" fmla="*/ 2934182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3387" h="3657600">
                <a:moveTo>
                  <a:pt x="5787" y="2934182"/>
                </a:moveTo>
                <a:lnTo>
                  <a:pt x="0" y="3657600"/>
                </a:lnTo>
                <a:lnTo>
                  <a:pt x="740780" y="3651812"/>
                </a:lnTo>
                <a:lnTo>
                  <a:pt x="3663387" y="729205"/>
                </a:lnTo>
                <a:lnTo>
                  <a:pt x="3663387" y="0"/>
                </a:lnTo>
                <a:lnTo>
                  <a:pt x="2939970" y="11574"/>
                </a:lnTo>
                <a:lnTo>
                  <a:pt x="5787" y="2934182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/>
          <p:cNvSpPr/>
          <p:nvPr/>
        </p:nvSpPr>
        <p:spPr>
          <a:xfrm>
            <a:off x="2438400" y="1606550"/>
            <a:ext cx="3663950" cy="3663950"/>
          </a:xfrm>
          <a:custGeom>
            <a:avLst/>
            <a:gdLst>
              <a:gd name="connsiteX0" fmla="*/ 1460500 w 3663950"/>
              <a:gd name="connsiteY0" fmla="*/ 1092200 h 3663950"/>
              <a:gd name="connsiteX1" fmla="*/ 1079500 w 3663950"/>
              <a:gd name="connsiteY1" fmla="*/ 1460500 h 3663950"/>
              <a:gd name="connsiteX2" fmla="*/ 1092200 w 3663950"/>
              <a:gd name="connsiteY2" fmla="*/ 2552700 h 3663950"/>
              <a:gd name="connsiteX3" fmla="*/ 1828800 w 3663950"/>
              <a:gd name="connsiteY3" fmla="*/ 2552700 h 3663950"/>
              <a:gd name="connsiteX4" fmla="*/ 2565400 w 3663950"/>
              <a:gd name="connsiteY4" fmla="*/ 1816100 h 3663950"/>
              <a:gd name="connsiteX5" fmla="*/ 2565400 w 3663950"/>
              <a:gd name="connsiteY5" fmla="*/ 1092200 h 3663950"/>
              <a:gd name="connsiteX6" fmla="*/ 1460500 w 3663950"/>
              <a:gd name="connsiteY6" fmla="*/ 0 h 3663950"/>
              <a:gd name="connsiteX7" fmla="*/ 2197100 w 3663950"/>
              <a:gd name="connsiteY7" fmla="*/ 0 h 3663950"/>
              <a:gd name="connsiteX8" fmla="*/ 3657600 w 3663950"/>
              <a:gd name="connsiteY8" fmla="*/ 730250 h 3663950"/>
              <a:gd name="connsiteX9" fmla="*/ 3663950 w 3663950"/>
              <a:gd name="connsiteY9" fmla="*/ 1460500 h 3663950"/>
              <a:gd name="connsiteX10" fmla="*/ 2933700 w 3663950"/>
              <a:gd name="connsiteY10" fmla="*/ 2921000 h 3663950"/>
              <a:gd name="connsiteX11" fmla="*/ 1460500 w 3663950"/>
              <a:gd name="connsiteY11" fmla="*/ 3651250 h 3663950"/>
              <a:gd name="connsiteX12" fmla="*/ 730250 w 3663950"/>
              <a:gd name="connsiteY12" fmla="*/ 3663950 h 3663950"/>
              <a:gd name="connsiteX13" fmla="*/ 12700 w 3663950"/>
              <a:gd name="connsiteY13" fmla="*/ 2197100 h 3663950"/>
              <a:gd name="connsiteX14" fmla="*/ 0 w 3663950"/>
              <a:gd name="connsiteY14" fmla="*/ 1460500 h 366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63950" h="3663950">
                <a:moveTo>
                  <a:pt x="1460500" y="1092200"/>
                </a:moveTo>
                <a:lnTo>
                  <a:pt x="1079500" y="1460500"/>
                </a:lnTo>
                <a:lnTo>
                  <a:pt x="1092200" y="2552700"/>
                </a:lnTo>
                <a:lnTo>
                  <a:pt x="1828800" y="2552700"/>
                </a:lnTo>
                <a:lnTo>
                  <a:pt x="2565400" y="1816100"/>
                </a:lnTo>
                <a:lnTo>
                  <a:pt x="2565400" y="1092200"/>
                </a:lnTo>
                <a:close/>
                <a:moveTo>
                  <a:pt x="1460500" y="0"/>
                </a:moveTo>
                <a:lnTo>
                  <a:pt x="2197100" y="0"/>
                </a:lnTo>
                <a:lnTo>
                  <a:pt x="3657600" y="730250"/>
                </a:lnTo>
                <a:cubicBezTo>
                  <a:pt x="3659717" y="973667"/>
                  <a:pt x="3661833" y="1217083"/>
                  <a:pt x="3663950" y="1460500"/>
                </a:cubicBezTo>
                <a:lnTo>
                  <a:pt x="2933700" y="2921000"/>
                </a:lnTo>
                <a:lnTo>
                  <a:pt x="1460500" y="3651250"/>
                </a:lnTo>
                <a:lnTo>
                  <a:pt x="730250" y="3663950"/>
                </a:lnTo>
                <a:lnTo>
                  <a:pt x="12700" y="2197100"/>
                </a:lnTo>
                <a:cubicBezTo>
                  <a:pt x="4233" y="1947333"/>
                  <a:pt x="2117" y="1703917"/>
                  <a:pt x="0" y="1460500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Voltage-Level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2" y="1832336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construction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screening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limit the number of runs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Monte Carlo Simulations: 10000 runs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variation range: ±3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Confidence-interval analysis: 10000 runs are sufficient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Pareto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84" y="1770568"/>
            <a:ext cx="6318675" cy="47595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25583" y="2239458"/>
            <a:ext cx="3404129" cy="3944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50454" y="1731373"/>
            <a:ext cx="3379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Dominant parameters</a:t>
            </a:r>
          </a:p>
        </p:txBody>
      </p:sp>
    </p:spTree>
    <p:extLst>
      <p:ext uri="{BB962C8B-B14F-4D97-AF65-F5344CB8AC3E}">
        <p14:creationId xmlns:p14="http://schemas.microsoft.com/office/powerpoint/2010/main" val="6493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Voltage-Level Calculations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construction (Contd.)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 Analysis Software, JMP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parameter variation limit ±3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70 runs provide acceptable value for design discrepancy metric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Normalization across SPICE and on-wafer frequency values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2260600"/>
            <a:ext cx="1955800" cy="1132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287" y="2477127"/>
            <a:ext cx="4768386" cy="33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Voltage-Level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Model construction (contd.)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Fitted model with RMSE of 0.0142</a:t>
                </a:r>
              </a:p>
              <a:p>
                <a:pPr marL="457200" lvl="1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𝑛𝑐h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4874" y="3164305"/>
            <a:ext cx="9420726" cy="1167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005"/>
            <a:ext cx="10515600" cy="1325563"/>
          </a:xfrm>
        </p:spPr>
        <p:txBody>
          <a:bodyPr/>
          <a:lstStyle/>
          <a:p>
            <a:r>
              <a:rPr lang="en-US" dirty="0"/>
              <a:t>Voltage-Level Calculations </a:t>
            </a:r>
            <a:r>
              <a:rPr lang="en-US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verification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SPICE vs LHD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Quantile-quantile plot</a:t>
            </a: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16270" y="3045004"/>
            <a:ext cx="4541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Normalized frequency output from</a:t>
            </a:r>
            <a:br>
              <a:rPr lang="en-US" sz="2400" dirty="0"/>
            </a:br>
            <a:r>
              <a:rPr lang="en-US" sz="2400" dirty="0"/>
              <a:t>SPICE simulations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3180" y="5572724"/>
            <a:ext cx="4008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Normalized frequency output</a:t>
            </a:r>
            <a:br>
              <a:rPr lang="en-US" sz="2400" dirty="0"/>
            </a:br>
            <a:r>
              <a:rPr lang="en-US" sz="2400" dirty="0"/>
              <a:t>predicted by LHD model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78" y="1341134"/>
            <a:ext cx="4375103" cy="42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Level Calculations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Voltage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𝐵𝑋</m:t>
                      </m:r>
                    </m:oMath>
                  </m:oMathPara>
                </a14:m>
                <a:endParaRPr lang="en-US" sz="33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33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3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3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3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sSub>
                            <m:sSub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33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𝑣𝑡h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𝑝𝑐h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𝑣𝑡h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𝑛𝑐h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𝑛𝑑𝑜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𝑝𝑐h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𝑛𝑑𝑜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𝑛𝑐h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𝑣𝑡h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𝑝𝑐h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𝑣𝑡h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𝑛𝑐h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3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947" y="2165684"/>
            <a:ext cx="2286000" cy="5534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321211"/>
            <a:ext cx="3200400" cy="5895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092103"/>
            <a:ext cx="8726905" cy="733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4993105"/>
            <a:ext cx="10515600" cy="10347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Level Calculations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Voltage levels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pseudo-inverse matrix formulation: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𝑌</m:t>
                            </m:r>
                            <m:r>
                              <a:rPr lang="en-US" sz="28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8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𝐵𝑋</m:t>
                            </m:r>
                          </m:e>
                        </m:d>
                        <m:r>
                          <a:rPr lang="en-US" sz="28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|</m:t>
                        </m:r>
                      </m:e>
                      <m:sup>
                        <m:r>
                          <a:rPr lang="en-US" sz="28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minimum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7916" y="3392905"/>
            <a:ext cx="4584031" cy="842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770"/>
            <a:ext cx="10515600" cy="4351338"/>
          </a:xfrm>
        </p:spPr>
        <p:txBody>
          <a:bodyPr/>
          <a:lstStyle/>
          <a:p>
            <a:r>
              <a:rPr lang="en-US" dirty="0"/>
              <a:t>Process variation impacts testing</a:t>
            </a:r>
          </a:p>
          <a:p>
            <a:pPr lvl="1"/>
            <a:r>
              <a:rPr lang="en-US" dirty="0"/>
              <a:t>How to set testing limits?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How to set the voltage levels on the tester?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35" y="3426494"/>
            <a:ext cx="2452186" cy="2640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96" y="3341771"/>
            <a:ext cx="1359567" cy="764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0116" y="4022558"/>
            <a:ext cx="22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Voltage level??</a:t>
            </a:r>
          </a:p>
        </p:txBody>
      </p:sp>
      <p:sp>
        <p:nvSpPr>
          <p:cNvPr id="10" name="Arrow: Curved Up 9"/>
          <p:cNvSpPr/>
          <p:nvPr/>
        </p:nvSpPr>
        <p:spPr>
          <a:xfrm rot="9176105">
            <a:off x="6275523" y="3494873"/>
            <a:ext cx="2046284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/>
          <p:cNvSpPr/>
          <p:nvPr/>
        </p:nvSpPr>
        <p:spPr>
          <a:xfrm rot="739321">
            <a:off x="3890190" y="3696019"/>
            <a:ext cx="1314288" cy="4311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05016" y="5113421"/>
            <a:ext cx="22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Pass/Fail??</a:t>
            </a:r>
          </a:p>
        </p:txBody>
      </p:sp>
    </p:spTree>
    <p:extLst>
      <p:ext uri="{BB962C8B-B14F-4D97-AF65-F5344CB8AC3E}">
        <p14:creationId xmlns:p14="http://schemas.microsoft.com/office/powerpoint/2010/main" val="94155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Level Calculations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 levels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Wafer RO frequency values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find the SPICE parameters for each zone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41095"/>
              </p:ext>
            </p:extLst>
          </p:nvPr>
        </p:nvGraphicFramePr>
        <p:xfrm>
          <a:off x="2032000" y="3003060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94710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026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Normalized RO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Slow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Medium-fast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0.4079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Fast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0.6001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475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2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US" dirty="0"/>
              <a:t>Voltage-Level Calculations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 levels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SPICE parameters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zone</a:t>
            </a: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68515"/>
              </p:ext>
            </p:extLst>
          </p:nvPr>
        </p:nvGraphicFramePr>
        <p:xfrm>
          <a:off x="5224129" y="1784668"/>
          <a:ext cx="585854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636">
                  <a:extLst>
                    <a:ext uri="{9D8B030D-6E8A-4147-A177-3AD203B41FA5}">
                      <a16:colId xmlns:a16="http://schemas.microsoft.com/office/drawing/2014/main" val="4081803979"/>
                    </a:ext>
                  </a:extLst>
                </a:gridCol>
                <a:gridCol w="1459318">
                  <a:extLst>
                    <a:ext uri="{9D8B030D-6E8A-4147-A177-3AD203B41FA5}">
                      <a16:colId xmlns:a16="http://schemas.microsoft.com/office/drawing/2014/main" val="4243002203"/>
                    </a:ext>
                  </a:extLst>
                </a:gridCol>
                <a:gridCol w="1487204">
                  <a:extLst>
                    <a:ext uri="{9D8B030D-6E8A-4147-A177-3AD203B41FA5}">
                      <a16:colId xmlns:a16="http://schemas.microsoft.com/office/drawing/2014/main" val="818809624"/>
                    </a:ext>
                  </a:extLst>
                </a:gridCol>
                <a:gridCol w="1447383">
                  <a:extLst>
                    <a:ext uri="{9D8B030D-6E8A-4147-A177-3AD203B41FA5}">
                      <a16:colId xmlns:a16="http://schemas.microsoft.com/office/drawing/2014/main" val="51256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SPICE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Medium-fast</a:t>
                      </a:r>
                      <a:r>
                        <a:rPr lang="en-US" sz="2400" baseline="0" dirty="0"/>
                        <a:t> zone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5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vthl_pch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-0.5262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4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-0.4016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5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vthl_nch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-0.4109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4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ndop_pch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-0.2312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5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ndop_nch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-0.1573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8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vth0_pch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vth0_nch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-0.1018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25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Voltage-Level Calculations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035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 levels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 frequency values for updated SPICE models for each zone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‘Updated’ SPICE vs On-wafer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51139"/>
              </p:ext>
            </p:extLst>
          </p:nvPr>
        </p:nvGraphicFramePr>
        <p:xfrm>
          <a:off x="838200" y="3677498"/>
          <a:ext cx="10515600" cy="267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695">
                  <a:extLst>
                    <a:ext uri="{9D8B030D-6E8A-4147-A177-3AD203B41FA5}">
                      <a16:colId xmlns:a16="http://schemas.microsoft.com/office/drawing/2014/main" val="3475497303"/>
                    </a:ext>
                  </a:extLst>
                </a:gridCol>
                <a:gridCol w="3088105">
                  <a:extLst>
                    <a:ext uri="{9D8B030D-6E8A-4147-A177-3AD203B41FA5}">
                      <a16:colId xmlns:a16="http://schemas.microsoft.com/office/drawing/2014/main" val="3500826830"/>
                    </a:ext>
                  </a:extLst>
                </a:gridCol>
                <a:gridCol w="3757863">
                  <a:extLst>
                    <a:ext uri="{9D8B030D-6E8A-4147-A177-3AD203B41FA5}">
                      <a16:colId xmlns:a16="http://schemas.microsoft.com/office/drawing/2014/main" val="3756366685"/>
                    </a:ext>
                  </a:extLst>
                </a:gridCol>
                <a:gridCol w="1499937">
                  <a:extLst>
                    <a:ext uri="{9D8B030D-6E8A-4147-A177-3AD203B41FA5}">
                      <a16:colId xmlns:a16="http://schemas.microsoft.com/office/drawing/2014/main" val="2481900115"/>
                    </a:ext>
                  </a:extLst>
                </a:gridCol>
              </a:tblGrid>
              <a:tr h="12557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on-Wafer RO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(normalized)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Frequency computed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using RO SPICE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(normalized)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68667"/>
                  </a:ext>
                </a:extLst>
              </a:tr>
              <a:tr h="474380">
                <a:tc>
                  <a:txBody>
                    <a:bodyPr/>
                    <a:lstStyle/>
                    <a:p>
                      <a:r>
                        <a:rPr lang="en-US" sz="24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0342"/>
                  </a:ext>
                </a:extLst>
              </a:tr>
              <a:tr h="474380">
                <a:tc>
                  <a:txBody>
                    <a:bodyPr/>
                    <a:lstStyle/>
                    <a:p>
                      <a:r>
                        <a:rPr lang="en-US" sz="2400" dirty="0"/>
                        <a:t>Medium-fast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63052"/>
                  </a:ext>
                </a:extLst>
              </a:tr>
              <a:tr h="474380"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7089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74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Voltage-Level Calculations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 levels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 sweep to find the nominal frequency output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78136"/>
              </p:ext>
            </p:extLst>
          </p:nvPr>
        </p:nvGraphicFramePr>
        <p:xfrm>
          <a:off x="2032000" y="3222119"/>
          <a:ext cx="8128000" cy="2457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93331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7583919"/>
                    </a:ext>
                  </a:extLst>
                </a:gridCol>
              </a:tblGrid>
              <a:tr h="711568">
                <a:tc>
                  <a:txBody>
                    <a:bodyPr/>
                    <a:lstStyle/>
                    <a:p>
                      <a:r>
                        <a:rPr lang="en-US" sz="2800" dirty="0"/>
                        <a:t>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Voltage Levels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34098"/>
                  </a:ext>
                </a:extLst>
              </a:tr>
              <a:tr h="582083">
                <a:tc>
                  <a:txBody>
                    <a:bodyPr/>
                    <a:lstStyle/>
                    <a:p>
                      <a:r>
                        <a:rPr lang="en-US" sz="28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71177"/>
                  </a:ext>
                </a:extLst>
              </a:tr>
              <a:tr h="582083">
                <a:tc>
                  <a:txBody>
                    <a:bodyPr/>
                    <a:lstStyle/>
                    <a:p>
                      <a:r>
                        <a:rPr lang="en-US" sz="2800" dirty="0"/>
                        <a:t>Medium-fast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35164"/>
                  </a:ext>
                </a:extLst>
              </a:tr>
              <a:tr h="582083">
                <a:tc>
                  <a:txBody>
                    <a:bodyPr/>
                    <a:lstStyle/>
                    <a:p>
                      <a:r>
                        <a:rPr lang="en-US" sz="28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90218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7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91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Silicon devices under test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28nm, from Foundry A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 FDD/TDD slim modem baseband </a:t>
            </a:r>
            <a:r>
              <a:rPr 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high-volume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focus: Digital logic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Set-up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from ‘passed’ bin of previous testing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Aim: find test escapes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 temperature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Screening: performance and leakage tests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patterns are unchanged from previous testing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Advantest 93K tester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41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13261"/>
              </p:ext>
            </p:extLst>
          </p:nvPr>
        </p:nvGraphicFramePr>
        <p:xfrm>
          <a:off x="838199" y="1485759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154066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38138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20329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47160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27195252"/>
                    </a:ext>
                  </a:extLst>
                </a:gridCol>
              </a:tblGrid>
              <a:tr h="394737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Pass/Fail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</a:t>
                      </a:r>
                      <a:r>
                        <a:rPr lang="en-US" sz="2400" baseline="0" dirty="0"/>
                        <a:t> devices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29003"/>
                  </a:ext>
                </a:extLst>
              </a:tr>
              <a:tr h="4321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Medium-fast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94853"/>
                  </a:ext>
                </a:extLst>
              </a:tr>
              <a:tr h="432196">
                <a:tc>
                  <a:txBody>
                    <a:bodyPr/>
                    <a:lstStyle/>
                    <a:p>
                      <a:r>
                        <a:rPr lang="en-US" sz="2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04491"/>
                  </a:ext>
                </a:extLst>
              </a:tr>
              <a:tr h="43219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40477"/>
                  </a:ext>
                </a:extLst>
              </a:tr>
              <a:tr h="332972">
                <a:tc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977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08821" y="3786377"/>
            <a:ext cx="10174357" cy="240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058640"/>
            <a:ext cx="2743200" cy="365125"/>
          </a:xfrm>
        </p:spPr>
        <p:txBody>
          <a:bodyPr/>
          <a:lstStyle/>
          <a:p>
            <a:fld id="{E9E844F2-8763-4E47-8FBE-CE8E98BC6AF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8843" y="13670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Fails in zone Medium-fast and Fast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Failed devices do not match the other devices in that zone </a:t>
            </a:r>
          </a:p>
        </p:txBody>
      </p:sp>
    </p:spTree>
    <p:extLst>
      <p:ext uri="{BB962C8B-B14F-4D97-AF65-F5344CB8AC3E}">
        <p14:creationId xmlns:p14="http://schemas.microsoft.com/office/powerpoint/2010/main" val="92587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diagnosis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Faults at same pins and around the same clock cycle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towards the same subsystem block: Systemic nature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analysis needed!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Previous one-for-all approach does not work well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Scope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Considers only transistor variations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Interconnects??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LHD model is first-order approximation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Newer technologies might demand higher-order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Extend model by adding aging and temperature effects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070" cy="45307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Theoretical framework for determining voltage levels for production testing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process variations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of experiments solution (Latin Hypercube Design)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Validated using fabricated devices and on-tester experiments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rior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ork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of Experiments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Voltage-Level Calculations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2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7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650"/>
            <a:ext cx="10515600" cy="435133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On-chip process variations: Intra-die vs Inter-die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Intra-die (local) process variations: difficult to predict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Global process variations: easier to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86" y="2202682"/>
            <a:ext cx="3596953" cy="258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83" y="2202682"/>
            <a:ext cx="3596954" cy="258531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78433" y="6371457"/>
            <a:ext cx="2743200" cy="365125"/>
          </a:xfrm>
        </p:spPr>
        <p:txBody>
          <a:bodyPr/>
          <a:lstStyle/>
          <a:p>
            <a:fld id="{E9E844F2-8763-4E47-8FBE-CE8E98BC6AF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3000" y="4762592"/>
            <a:ext cx="1251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Foundry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2850" y="4762592"/>
            <a:ext cx="1251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Foundry B</a:t>
            </a:r>
          </a:p>
        </p:txBody>
      </p:sp>
    </p:spTree>
    <p:extLst>
      <p:ext uri="{BB962C8B-B14F-4D97-AF65-F5344CB8AC3E}">
        <p14:creationId xmlns:p14="http://schemas.microsoft.com/office/powerpoint/2010/main" val="26556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Problems due to on-chip process variations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performance difficult to predict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limits: pessimistic versus relaxed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loss versus test escape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7"/>
            <a:ext cx="10515600" cy="1325563"/>
          </a:xfrm>
        </p:spPr>
        <p:txBody>
          <a:bodyPr/>
          <a:lstStyle/>
          <a:p>
            <a:r>
              <a:rPr lang="en-US" dirty="0"/>
              <a:t>Related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336529"/>
            <a:ext cx="11639107" cy="41386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level manipulation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Very-Low-Voltage (VLV) to target delay faults [Chang 1996]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MINVDD: low voltage at-speed testing [Tseng 2001]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power-supply voltage to detect gate-oxide failures [Qian 2012]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 On-chip process variations not considered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voltage of individual chip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Process-window information [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Lichtensteiger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2012, IBM]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requires on-chip variable supply, time consuming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Binning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Speed: Correlation between ring oscillator frequency and transient delay faults [Brand 2004]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Voltage: Slack time, leakage as function of process variations [Zolotov 2009, IBM]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Drawback: Speed/Voltage binning is not always desirable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505"/>
            <a:ext cx="10515600" cy="435133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Process variation zones on wafer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Process Control Monitoring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Ring Oscillators (RO)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40" y="2115729"/>
            <a:ext cx="5336960" cy="31247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29300" y="1560230"/>
            <a:ext cx="3071419" cy="930904"/>
            <a:chOff x="6096000" y="2239680"/>
            <a:chExt cx="3071419" cy="930904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6096000" y="2541243"/>
              <a:ext cx="1570382" cy="6293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603208" y="2239680"/>
              <a:ext cx="1564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Test voltage?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52768" y="1795434"/>
            <a:ext cx="4700006" cy="1542786"/>
            <a:chOff x="5249518" y="2678084"/>
            <a:chExt cx="4700006" cy="1542786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5249518" y="2945607"/>
              <a:ext cx="3198743" cy="12752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5313" y="2678084"/>
              <a:ext cx="1564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Test voltage?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76448" y="2491134"/>
            <a:ext cx="4063789" cy="1259649"/>
            <a:chOff x="6476448" y="2491134"/>
            <a:chExt cx="4063789" cy="125964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476448" y="2745038"/>
              <a:ext cx="2546902" cy="100574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76026" y="2491134"/>
              <a:ext cx="1564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Test voltage?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14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Goal: SPICE parameters emulating on-wafer process variations for each zone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Statistical model to represent process variation zone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of interest: RO output frequency (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Variables: process parameters mapped to SPICE parameters</a:t>
            </a:r>
          </a:p>
          <a:p>
            <a:pPr lvl="2">
              <a:lnSpc>
                <a:spcPct val="110000"/>
              </a:lnSpc>
            </a:pP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 = </a:t>
            </a:r>
            <a:r>
              <a:rPr lang="el-G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(SPICE parameter1,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SPICE parameter2, …)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Obtain SPICE parameters for each zone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SPICE RO frequency output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Update SPICE models per zones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the voltage levels for each zone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Condition: Maintain required performance</a:t>
            </a:r>
          </a:p>
          <a:p>
            <a:pPr>
              <a:lnSpc>
                <a:spcPct val="110000"/>
              </a:lnSpc>
            </a:pP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44F2-8763-4E47-8FBE-CE8E98BC6AF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4693" y="5254580"/>
            <a:ext cx="2193702" cy="11017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0123" y="6356350"/>
            <a:ext cx="1468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84356" y="5092700"/>
            <a:ext cx="0" cy="1263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80123" y="5621867"/>
            <a:ext cx="14689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94139" y="6357673"/>
            <a:ext cx="1468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298372" y="5094023"/>
            <a:ext cx="0" cy="1263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00765" y="5623190"/>
            <a:ext cx="14689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84356" y="5621868"/>
            <a:ext cx="1468967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97452" y="5622473"/>
            <a:ext cx="1468967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85292" y="5441059"/>
            <a:ext cx="14689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07057" y="5403632"/>
            <a:ext cx="14689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82712" y="5787184"/>
            <a:ext cx="14689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96728" y="5850496"/>
            <a:ext cx="14689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81754" y="5324105"/>
            <a:ext cx="146896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5302" y="5894716"/>
            <a:ext cx="146896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6717" y="5899612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385" y="4946228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SLOW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96425" y="5619819"/>
            <a:ext cx="14689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45498" y="475129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Voltage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25841" y="4754846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Frequency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33886" y="541405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Nominal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85260" y="541759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Nominal</a:t>
            </a:r>
          </a:p>
        </p:txBody>
      </p:sp>
      <p:cxnSp>
        <p:nvCxnSpPr>
          <p:cNvPr id="36" name="Straight Arrow Connector 35"/>
          <p:cNvCxnSpPr>
            <a:stCxn id="33" idx="3"/>
          </p:cNvCxnSpPr>
          <p:nvPr/>
        </p:nvCxnSpPr>
        <p:spPr>
          <a:xfrm>
            <a:off x="2612039" y="5598719"/>
            <a:ext cx="478491" cy="21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</p:cNvCxnSpPr>
          <p:nvPr/>
        </p:nvCxnSpPr>
        <p:spPr>
          <a:xfrm flipH="1">
            <a:off x="9859926" y="5602265"/>
            <a:ext cx="425334" cy="175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  <p:bldP spid="28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1500</Words>
  <Application>Microsoft Office PowerPoint</Application>
  <PresentationFormat>Widescreen</PresentationFormat>
  <Paragraphs>388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Supply-Voltage Optimization to Account for Process Variations in High-Volume Manufacturing Testing</vt:lpstr>
      <vt:lpstr>Objective</vt:lpstr>
      <vt:lpstr>Outline</vt:lpstr>
      <vt:lpstr>Introduction</vt:lpstr>
      <vt:lpstr>Introduction (Contd.)</vt:lpstr>
      <vt:lpstr>Related Prior Work</vt:lpstr>
      <vt:lpstr>Proposed Method</vt:lpstr>
      <vt:lpstr>Proposed Method (Contd.)</vt:lpstr>
      <vt:lpstr>Proposed Method (Contd.)</vt:lpstr>
      <vt:lpstr>Proposed Method (Contd.)</vt:lpstr>
      <vt:lpstr>Proposed Method: Design of Experiments</vt:lpstr>
      <vt:lpstr>Design of Experiments (Contd.)</vt:lpstr>
      <vt:lpstr>Design of Experiments (contd.)</vt:lpstr>
      <vt:lpstr>Voltage-Level Calculations</vt:lpstr>
      <vt:lpstr>Voltage-Level Calculations (Contd.)</vt:lpstr>
      <vt:lpstr>Voltage-Level Calculations</vt:lpstr>
      <vt:lpstr>Voltage-Level Calculations (Contd.)</vt:lpstr>
      <vt:lpstr>Voltage Level Calculations (Contd.)</vt:lpstr>
      <vt:lpstr>Voltage Level Calculations (contd.)</vt:lpstr>
      <vt:lpstr>Voltage Level Calculations (Contd.)</vt:lpstr>
      <vt:lpstr>Voltage-Level Calculations (Contd.)</vt:lpstr>
      <vt:lpstr>Voltage-Level Calculations (Contd.)</vt:lpstr>
      <vt:lpstr>Voltage-Level Calculations (Contd.)</vt:lpstr>
      <vt:lpstr>Experimental Evaluation</vt:lpstr>
      <vt:lpstr>Results</vt:lpstr>
      <vt:lpstr>Results</vt:lpstr>
      <vt:lpstr>Limitations &amp; Scope for Improvement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Supply-Voltage Optimization to Account for Process Variations in High-Volume Manufacturing Testing</dc:title>
  <dc:creator>Gurunath Kadam</dc:creator>
  <cp:lastModifiedBy>Gurunath Kadam</cp:lastModifiedBy>
  <cp:revision>229</cp:revision>
  <dcterms:created xsi:type="dcterms:W3CDTF">2016-09-06T02:24:01Z</dcterms:created>
  <dcterms:modified xsi:type="dcterms:W3CDTF">2016-11-01T01:34:08Z</dcterms:modified>
</cp:coreProperties>
</file>